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21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22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24" r:id="rId26"/>
    <p:sldId id="323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262" r:id="rId40"/>
    <p:sldId id="27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CB4F5-9847-E948-8170-93B52F0607F0}" type="slidenum">
              <a:rPr lang="en-GB" sz="1200">
                <a:latin typeface="Times New Roman" charset="0"/>
                <a:cs typeface="Arial" charset="0"/>
              </a:rPr>
              <a:pPr eaLnBrk="1" hangingPunct="1"/>
              <a:t>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 to example code to demo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158087-7AC2-1447-B554-DBFAD8B40589}" type="slidenum">
              <a:rPr lang="en-US" sz="1200">
                <a:cs typeface="Arial" charset="0"/>
              </a:rPr>
              <a:pPr eaLnBrk="1" hangingPunct="1"/>
              <a:t>13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321C17-3A06-DE49-8C5A-5B747339BE28}" type="slidenum">
              <a:rPr lang="en-GB" sz="1200">
                <a:latin typeface="Times New Roman" charset="0"/>
                <a:cs typeface="Arial" charset="0"/>
              </a:rPr>
              <a:pPr eaLnBrk="1" hangingPunct="1"/>
              <a:t>14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2C9B-1CA3-D742-AA26-7B6244561C73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8B436B-3BB4-A549-A511-E5D43023F09F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Start discussion about primitive vs. object types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61167-DDF9-0840-B0DD-B715650D66E4}" type="slidenum">
              <a:rPr lang="en-US" sz="120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CC6BE-EF69-C142-B539-FEADC6AEFC3F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DD0B6-0BAA-CA46-B33B-10E4EC8AF0DC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A2EF7D-80EA-254D-9190-752BDE97A818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952B1-FEB7-074B-9A9C-16B6E88A279F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3FD1E-6906-244D-941A-670468D82C8F}" type="slidenum">
              <a:rPr lang="en-GB" sz="1200">
                <a:latin typeface="Times New Roman" charset="0"/>
                <a:cs typeface="Arial" charset="0"/>
              </a:rPr>
              <a:pPr eaLnBrk="1" hangingPunct="1"/>
              <a:t>23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834B2B-4DE6-1242-AD16-B2C4430A9E9C}" type="slidenum">
              <a:rPr lang="en-US" sz="120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B873E5-3D4A-2146-870A-1C961588C18D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C6E282-16D8-0A4A-93F6-9DF4981C0B71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6D7B5-D734-8F46-B1EA-937A0B2A2D51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5EEE31-9D87-874A-A312-28D23375B514}" type="slidenum">
              <a:rPr lang="en-US" sz="1200">
                <a:cs typeface="Arial" charset="0"/>
              </a:rPr>
              <a:pPr eaLnBrk="1" hangingPunct="1"/>
              <a:t>29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635210-D31C-5A4B-8BA8-500C40452023}" type="slidenum">
              <a:rPr lang="en-US" sz="1200">
                <a:cs typeface="Arial" charset="0"/>
              </a:rPr>
              <a:pPr eaLnBrk="1" hangingPunct="1"/>
              <a:t>30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FD4445-523D-AA4B-B3E3-ABCC07ECB6ED}" type="slidenum">
              <a:rPr lang="en-US" sz="1200">
                <a:cs typeface="Arial" charset="0"/>
              </a:rPr>
              <a:pPr eaLnBrk="1" hangingPunct="1"/>
              <a:t>31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3E1A33-DA9A-D949-862B-D668EA561707}" type="slidenum">
              <a:rPr lang="en-US" sz="1200">
                <a:cs typeface="Arial" charset="0"/>
              </a:rPr>
              <a:pPr eaLnBrk="1" hangingPunct="1"/>
              <a:t>38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num1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num2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b="1">
                <a:solidFill>
                  <a:srgbClr val="9900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formal parameter</a:t>
            </a: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733923-4B05-E544-ACA3-2A61BB820199}" type="slidenum">
              <a:rPr lang="en-US" sz="120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095C15-F9A2-FE47-9CCA-FEFDBE637EBB}" type="slidenum">
              <a:rPr lang="en-US" sz="120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C0D3E-8F47-F64B-B988-26506F9EB897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0AD8CF-9273-0E4A-A8EE-A63447CC5571}" type="slidenum">
              <a:rPr lang="en-US" sz="120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38C19B-DD70-574D-967E-1776EEAAFC7E}" type="slidenum">
              <a:rPr lang="en-GB" sz="1200">
                <a:latin typeface="Times New Roman" charset="0"/>
                <a:cs typeface="Arial" charset="0"/>
              </a:rPr>
              <a:pPr eaLnBrk="1" hangingPunct="1"/>
              <a:t>9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91E591-8F57-CB48-B81D-D1EED165AD89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C3282F-5296-6F4D-860C-C41C209FB1C4}" type="slidenum">
              <a:rPr lang="en-US" sz="120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&amp; Executing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4000" cy="2760292"/>
          </a:xfrm>
          <a:prstGeom prst="rect">
            <a:avLst/>
          </a:prstGeom>
        </p:spPr>
      </p:pic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Local variables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3502" y="2744364"/>
            <a:ext cx="1302816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52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of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Scope – the set of curly braces in which the variable can be used</a:t>
            </a:r>
          </a:p>
          <a:p>
            <a:pPr eaLnBrk="1" hangingPunct="1"/>
            <a:endParaRPr lang="en-US" sz="3600" dirty="0">
              <a:latin typeface="Calibri"/>
              <a:cs typeface="Calibri"/>
            </a:endParaRPr>
          </a:p>
          <a:p>
            <a:pPr eaLnBrk="1" hangingPunct="1"/>
            <a:r>
              <a:rPr lang="en-US" sz="3600" dirty="0">
                <a:latin typeface="Calibri"/>
                <a:cs typeface="Calibri"/>
              </a:rPr>
              <a:t>Examples: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Formal parameters &amp; local variables</a:t>
            </a:r>
          </a:p>
          <a:p>
            <a:pPr lvl="2" eaLnBrk="1" hangingPunct="1"/>
            <a:r>
              <a:rPr lang="en-US" sz="2800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The scope is the method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2" eaLnBrk="1" hangingPunct="1"/>
            <a:r>
              <a:rPr 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The scope is the entire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99061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0840" y="1524000"/>
            <a:ext cx="7161998" cy="3886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public class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public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)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price =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balance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total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// Rest of class omitted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400" b="1" dirty="0">
              <a:latin typeface="Courier" charset="0"/>
              <a:cs typeface="Courier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88560" y="1328456"/>
            <a:ext cx="965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00" b="1" dirty="0">
                <a:solidFill>
                  <a:srgbClr val="FF6600"/>
                </a:solidFill>
                <a:latin typeface="Trebuchet MS" charset="0"/>
              </a:rPr>
              <a:t>{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 rot="-3226926">
            <a:off x="-46830" y="2612112"/>
            <a:ext cx="203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6600"/>
                </a:solidFill>
                <a:cs typeface="Arial" charset="0"/>
              </a:rPr>
              <a:t>Scope of </a:t>
            </a:r>
          </a:p>
          <a:p>
            <a:pPr eaLnBrk="1" hangingPunct="1"/>
            <a:r>
              <a:rPr lang="en-US" b="1" dirty="0" err="1">
                <a:solidFill>
                  <a:srgbClr val="FF6600"/>
                </a:solidFill>
                <a:latin typeface="Courier" charset="0"/>
                <a:cs typeface="Courier" charset="0"/>
              </a:rPr>
              <a:t>ticketCost</a:t>
            </a:r>
            <a:endParaRPr lang="en-US" b="1" dirty="0">
              <a:solidFill>
                <a:srgbClr val="FF6600"/>
              </a:solidFill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Scope Example: Circle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Identify scope of: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Parameters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26229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>
                <a:latin typeface="Calibri"/>
                <a:cs typeface="Calibri"/>
              </a:rPr>
              <a:t>Scope and life time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233680">
            <a:normAutofit lnSpcReduction="10000"/>
          </a:bodyPr>
          <a:lstStyle/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scope </a:t>
            </a:r>
            <a:r>
              <a:rPr lang="en-US" sz="3600" dirty="0">
                <a:latin typeface="Calibri"/>
                <a:cs typeface="Calibri"/>
              </a:rPr>
              <a:t>of a local variable is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lifetime </a:t>
            </a:r>
            <a:r>
              <a:rPr lang="en-US" sz="3600" dirty="0">
                <a:latin typeface="Calibri"/>
                <a:cs typeface="Calibri"/>
              </a:rPr>
              <a:t>of a local variable is the time of execution of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Lifetime is dynamic &amp; determined </a:t>
            </a:r>
            <a:r>
              <a:rPr lang="en-US" sz="3600" dirty="0" smtClean="0">
                <a:latin typeface="Calibri"/>
                <a:cs typeface="Calibri"/>
              </a:rPr>
              <a:t>at </a:t>
            </a:r>
            <a:r>
              <a:rPr lang="en-US" sz="3600" dirty="0">
                <a:latin typeface="Calibri"/>
                <a:cs typeface="Calibri"/>
              </a:rPr>
              <a:t>runtime, whereas scope is static</a:t>
            </a:r>
          </a:p>
        </p:txBody>
      </p:sp>
    </p:spTree>
    <p:extLst>
      <p:ext uri="{BB962C8B-B14F-4D97-AF65-F5344CB8AC3E}">
        <p14:creationId xmlns:p14="http://schemas.microsoft.com/office/powerpoint/2010/main" val="36262211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 </a:t>
            </a:r>
            <a:r>
              <a:rPr lang="en-US" dirty="0" smtClean="0">
                <a:latin typeface="Calibri"/>
                <a:cs typeface="Calibri"/>
              </a:rPr>
              <a:t>Lifetime: Details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686800" cy="5364162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Lifetime of a variable = when does the variable exist?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happens if you call the a method </a:t>
            </a:r>
            <a:r>
              <a:rPr lang="en-US" sz="2800" dirty="0" smtClean="0">
                <a:latin typeface="Calibri"/>
                <a:cs typeface="Calibri"/>
              </a:rPr>
              <a:t>more </a:t>
            </a:r>
            <a:r>
              <a:rPr lang="en-US" sz="2800" dirty="0">
                <a:latin typeface="Calibri"/>
                <a:cs typeface="Calibri"/>
              </a:rPr>
              <a:t>than once?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A parameter's is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limited to a single call of the method.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If you call the method more than once, the parameter is created, then removed once the method is done.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If you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have 5 methods calls, the parameter is created 5 times.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is the lifetime of a field?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he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same as the lifetime of the object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The field is created when the object is created and destroyed when the object is removed</a:t>
            </a:r>
          </a:p>
        </p:txBody>
      </p:sp>
    </p:spTree>
    <p:extLst>
      <p:ext uri="{BB962C8B-B14F-4D97-AF65-F5344CB8AC3E}">
        <p14:creationId xmlns:p14="http://schemas.microsoft.com/office/powerpoint/2010/main" val="398237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vs</a:t>
            </a:r>
            <a:r>
              <a:rPr lang="en-US" dirty="0" smtClean="0"/>
              <a:t> Object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What are the difference between object and primitive types?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8 primitive data types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lower case)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library of classes,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&amp; we </a:t>
            </a:r>
            <a:r>
              <a:rPr lang="en-US" dirty="0">
                <a:latin typeface="Calibri"/>
                <a:ea typeface="Arial" charset="0"/>
                <a:cs typeface="Calibri"/>
              </a:rPr>
              <a:t>can make our own</a:t>
            </a:r>
          </a:p>
          <a:p>
            <a:pPr lvl="1">
              <a:buFontTx/>
              <a:buNone/>
            </a:pPr>
            <a:r>
              <a:rPr lang="en-US" dirty="0">
                <a:latin typeface="Calibri"/>
                <a:ea typeface="Arial" charset="0"/>
                <a:cs typeface="Calibri"/>
              </a:rPr>
              <a:t>		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upper case)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Are there more differences though?</a:t>
            </a:r>
          </a:p>
        </p:txBody>
      </p:sp>
    </p:spTree>
    <p:extLst>
      <p:ext uri="{BB962C8B-B14F-4D97-AF65-F5344CB8AC3E}">
        <p14:creationId xmlns:p14="http://schemas.microsoft.com/office/powerpoint/2010/main" val="20618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4946650" y="140652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38</a:t>
            </a:r>
            <a:endParaRPr lang="en-US" b="1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953000" y="140017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000"/>
                </a:solidFill>
              </a:rPr>
              <a:t>45</a:t>
            </a:r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Object Types &amp; References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8686800" cy="32004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 primitive variable contains the value itself, but an object variable contains the address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Rather than dealing with arbitrary addresses, we often depict a reference graphically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4953000" y="2228850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17"/>
          <p:cNvSpPr>
            <a:spLocks noChangeArrowheads="1"/>
          </p:cNvSpPr>
          <p:nvPr/>
        </p:nvSpPr>
        <p:spPr bwMode="auto">
          <a:xfrm>
            <a:off x="6248400" y="222885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"Steve Jobs"</a:t>
            </a:r>
          </a:p>
        </p:txBody>
      </p:sp>
      <p:sp>
        <p:nvSpPr>
          <p:cNvPr id="33800" name="Text Box 19"/>
          <p:cNvSpPr txBox="1">
            <a:spLocks noChangeArrowheads="1"/>
          </p:cNvSpPr>
          <p:nvPr/>
        </p:nvSpPr>
        <p:spPr bwMode="auto">
          <a:xfrm>
            <a:off x="2895600" y="22288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String</a:t>
            </a:r>
            <a:r>
              <a:rPr lang="en-US" sz="2000" b="1">
                <a:latin typeface="Courier New" charset="0"/>
              </a:rPr>
              <a:t> name1</a:t>
            </a:r>
          </a:p>
        </p:txBody>
      </p: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3505200" y="1390650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000" b="1">
                <a:latin typeface="Courier New" charset="0"/>
              </a:rPr>
              <a:t> num1</a:t>
            </a:r>
          </a:p>
        </p:txBody>
      </p:sp>
      <p:sp>
        <p:nvSpPr>
          <p:cNvPr id="33804" name="Line 23"/>
          <p:cNvSpPr>
            <a:spLocks noChangeShapeType="1"/>
          </p:cNvSpPr>
          <p:nvPr/>
        </p:nvSpPr>
        <p:spPr bwMode="auto">
          <a:xfrm>
            <a:off x="5257800" y="2397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2181225"/>
            <a:ext cx="1830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dirty="0">
                <a:solidFill>
                  <a:srgbClr val="FF6600"/>
                </a:solidFill>
                <a:latin typeface="Calibri"/>
                <a:cs typeface="Calibri"/>
              </a:rPr>
              <a:t>object type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85800" y="1371600"/>
            <a:ext cx="2222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>
                <a:solidFill>
                  <a:srgbClr val="FF6600"/>
                </a:solidFill>
                <a:latin typeface="Calibri"/>
                <a:cs typeface="Calibri"/>
              </a:rPr>
              <a:t>primitive type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248400" y="17526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"Bill Gates"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5257800" y="201453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6248400" y="2709863"/>
            <a:ext cx="22098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null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257800" y="23907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6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17" grpId="0" animBg="1"/>
      <p:bldP spid="2" grpId="0" build="p"/>
      <p:bldP spid="33798" grpId="0" animBg="1"/>
      <p:bldP spid="33799" grpId="0" animBg="1"/>
      <p:bldP spid="33799" grpId="1" animBg="1"/>
      <p:bldP spid="33800" grpId="0"/>
      <p:bldP spid="33802" grpId="0"/>
      <p:bldP spid="33804" grpId="0" animBg="1"/>
      <p:bldP spid="33804" grpId="1" animBg="1"/>
      <p:bldP spid="13" grpId="0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Assignment: Primitive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859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Assignment copies </a:t>
            </a:r>
            <a:r>
              <a:rPr lang="en-US" dirty="0">
                <a:latin typeface="Calibri"/>
                <a:cs typeface="Calibri"/>
              </a:rPr>
              <a:t>a value </a:t>
            </a:r>
            <a:r>
              <a:rPr lang="en-US" dirty="0" smtClean="0">
                <a:latin typeface="Calibri"/>
                <a:cs typeface="Calibri"/>
              </a:rPr>
              <a:t>&amp; stores </a:t>
            </a:r>
            <a:r>
              <a:rPr lang="en-US" dirty="0">
                <a:latin typeface="Calibri"/>
                <a:cs typeface="Calibri"/>
              </a:rPr>
              <a:t>it in a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primitive types (e.g</a:t>
            </a:r>
            <a:r>
              <a:rPr lang="en-US" dirty="0" smtClean="0">
                <a:latin typeface="Calibri"/>
                <a:cs typeface="Calibri"/>
              </a:rPr>
              <a:t>., 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):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55310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12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13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15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96</a:t>
              </a:r>
            </a:p>
          </p:txBody>
        </p:sp>
        <p:sp>
          <p:nvSpPr>
            <p:cNvPr id="55316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55303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05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6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08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9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295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3200" dirty="0" smtClean="0">
                <a:ea typeface="Arial" charset="0"/>
                <a:cs typeface="Calibri"/>
              </a:rPr>
              <a:t>Fields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Parameters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&amp; Local</a:t>
            </a:r>
            <a:endParaRPr lang="en-US" sz="3200" dirty="0"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04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Assignment: </a:t>
            </a:r>
            <a:r>
              <a:rPr lang="en-US" dirty="0" smtClean="0">
                <a:latin typeface="Calibri"/>
                <a:cs typeface="Calibri"/>
              </a:rPr>
              <a:t>Object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143000"/>
          </a:xfrm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>
                <a:latin typeface="Calibri"/>
                <a:cs typeface="Calibri"/>
              </a:rPr>
              <a:t>For object references, assignment copies the address (e.g. String):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56336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38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9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56340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41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Wozniak"</a:t>
              </a:r>
            </a:p>
          </p:txBody>
        </p:sp>
        <p:sp>
          <p:nvSpPr>
            <p:cNvPr id="56344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56327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29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1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56332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33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32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Aliases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Two or more </a:t>
            </a:r>
            <a:r>
              <a:rPr lang="en-US" dirty="0" smtClean="0">
                <a:latin typeface="Calibri"/>
                <a:cs typeface="Calibri"/>
              </a:rPr>
              <a:t>variables that refer/point </a:t>
            </a:r>
            <a:r>
              <a:rPr lang="en-US" dirty="0">
                <a:latin typeface="Calibri"/>
                <a:cs typeface="Calibri"/>
              </a:rPr>
              <a:t>to the same </a:t>
            </a:r>
            <a:r>
              <a:rPr lang="en-US" dirty="0" smtClean="0">
                <a:latin typeface="Calibri"/>
                <a:cs typeface="Calibri"/>
              </a:rPr>
              <a:t>object in memory </a:t>
            </a:r>
            <a:r>
              <a:rPr lang="en-US" dirty="0">
                <a:latin typeface="Calibri"/>
                <a:cs typeface="Calibri"/>
              </a:rPr>
              <a:t>are </a:t>
            </a:r>
            <a:r>
              <a:rPr lang="en-US" i="1" dirty="0" smtClean="0">
                <a:latin typeface="Calibri"/>
                <a:cs typeface="Calibri"/>
              </a:rPr>
              <a:t>aliases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One </a:t>
            </a:r>
            <a:r>
              <a:rPr lang="en-US" i="1" dirty="0">
                <a:latin typeface="Calibri"/>
                <a:cs typeface="Calibri"/>
              </a:rPr>
              <a:t>object can be accessed using multiple </a:t>
            </a:r>
            <a:r>
              <a:rPr lang="en-US" i="1" dirty="0" smtClean="0">
                <a:latin typeface="Calibri"/>
                <a:cs typeface="Calibri"/>
              </a:rPr>
              <a:t>variables!</a:t>
            </a:r>
            <a:endParaRPr lang="en-US" i="1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Changing </a:t>
            </a:r>
            <a:r>
              <a:rPr lang="en-US" dirty="0">
                <a:latin typeface="Calibri"/>
                <a:cs typeface="Calibri"/>
              </a:rPr>
              <a:t>an object through one reference changes it for all of its aliases, </a:t>
            </a:r>
            <a:r>
              <a:rPr lang="en-US" dirty="0" smtClean="0">
                <a:latin typeface="Calibri"/>
                <a:cs typeface="Calibri"/>
              </a:rPr>
              <a:t>since there </a:t>
            </a:r>
            <a:r>
              <a:rPr lang="en-US" dirty="0">
                <a:latin typeface="Calibri"/>
                <a:cs typeface="Calibri"/>
              </a:rPr>
              <a:t>is really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246093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 dirty="0" smtClean="0">
                <a:latin typeface="Calibri"/>
                <a:cs typeface="Calibri"/>
              </a:rPr>
              <a:t>What </a:t>
            </a:r>
            <a:r>
              <a:rPr lang="en-US" sz="4800" dirty="0">
                <a:latin typeface="Calibri"/>
                <a:cs typeface="Calibri"/>
              </a:rPr>
              <a:t>is the output?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1366" y="1600200"/>
            <a:ext cx="3871890" cy="2094605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233680">
            <a:normAutofit/>
          </a:bodyPr>
          <a:lstStyle/>
          <a:p>
            <a:pPr marL="39688" indent="0" eaLnBrk="1" hangingPunct="1">
              <a:buClr>
                <a:srgbClr val="345477"/>
              </a:buClr>
              <a:buNone/>
            </a:pP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b;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32;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a + 1;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(b)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000" b="1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31626" y="4159489"/>
            <a:ext cx="5876941" cy="2133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23368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>
              <a:buClr>
                <a:srgbClr val="345477"/>
              </a:buClr>
              <a:buFont typeface="Arial"/>
              <a:buNone/>
            </a:pP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b;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a = new Person(”Anakin Skywalker");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a.changeName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("Darth Vader");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b.getName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());</a:t>
            </a:r>
            <a:endParaRPr lang="en-US" sz="2000" b="1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27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GB" sz="4800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a;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a;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b;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b;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b = a;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54281" grpId="0"/>
      <p:bldP spid="54282" grpId="0"/>
      <p:bldP spid="54283" grpId="0" animBg="1"/>
      <p:bldP spid="54284" grpId="0" animBg="1"/>
      <p:bldP spid="54285" grpId="0"/>
      <p:bldP spid="54286" grpId="0" animBg="1"/>
      <p:bldP spid="54287" grpId="0"/>
      <p:bldP spid="54288" grpId="0"/>
      <p:bldP spid="54289" grpId="0" animBg="1"/>
      <p:bldP spid="542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Circle &amp; Triangle Examples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1462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1467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latin typeface="Courier New" charset="0"/>
                  </a:rPr>
                  <a:t>hat</a:t>
                </a:r>
                <a:endParaRPr lang="en-US" sz="1800" b="1" dirty="0">
                  <a:latin typeface="Courier New" charset="0"/>
                </a:endParaRPr>
              </a:p>
            </p:txBody>
          </p:sp>
          <p:sp>
            <p:nvSpPr>
              <p:cNvPr id="61469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0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61472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3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200</a:t>
                </a:r>
                <a:endParaRPr lang="en-US"/>
              </a:p>
            </p:txBody>
          </p:sp>
          <p:sp>
            <p:nvSpPr>
              <p:cNvPr id="61474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5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76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77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8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1463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250</a:t>
              </a:r>
              <a:endParaRPr lang="en-US"/>
            </a:p>
          </p:txBody>
        </p:sp>
        <p:sp>
          <p:nvSpPr>
            <p:cNvPr id="61464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65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66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144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144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144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145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</a:t>
                </a:r>
                <a:endParaRPr lang="en-US" dirty="0"/>
              </a:p>
            </p:txBody>
          </p:sp>
          <p:sp>
            <p:nvSpPr>
              <p:cNvPr id="6145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25</a:t>
                </a:r>
                <a:endParaRPr lang="en-US" dirty="0"/>
              </a:p>
            </p:txBody>
          </p:sp>
          <p:sp>
            <p:nvSpPr>
              <p:cNvPr id="6145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5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5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6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144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60</a:t>
              </a:r>
              <a:endParaRPr lang="en-US" dirty="0"/>
            </a:p>
          </p:txBody>
        </p:sp>
        <p:sp>
          <p:nvSpPr>
            <p:cNvPr id="6144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4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4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65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an object 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Garbage Collection</a:t>
            </a:r>
          </a:p>
          <a:p>
            <a:r>
              <a:rPr lang="en-US" dirty="0"/>
              <a:t>When an object </a:t>
            </a:r>
            <a:r>
              <a:rPr lang="en-US" dirty="0" smtClean="0"/>
              <a:t>has no references, </a:t>
            </a:r>
            <a:r>
              <a:rPr lang="en-US" dirty="0"/>
              <a:t>it </a:t>
            </a:r>
            <a:r>
              <a:rPr lang="en-US" dirty="0" smtClean="0"/>
              <a:t>can’t </a:t>
            </a:r>
            <a:r>
              <a:rPr lang="en-US" dirty="0"/>
              <a:t>be accessed by the </a:t>
            </a:r>
            <a:r>
              <a:rPr lang="en-US" dirty="0" smtClean="0"/>
              <a:t>program</a:t>
            </a:r>
          </a:p>
          <a:p>
            <a:r>
              <a:rPr lang="en-US" dirty="0"/>
              <a:t>Java performs automatic garbage collection periodically, returning an object's memory to the system for future </a:t>
            </a:r>
            <a:r>
              <a:rPr lang="en-US" dirty="0" smtClean="0"/>
              <a:t>use</a:t>
            </a:r>
            <a:endParaRPr lang="en-US" dirty="0" smtClean="0"/>
          </a:p>
          <a:p>
            <a:r>
              <a:rPr lang="en-US" dirty="0" smtClean="0"/>
              <a:t>In languages like C programmer takes care of reclaiming memory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Fields &amp;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98"/>
            <a:ext cx="82296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Modifier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13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associates a method </a:t>
            </a:r>
            <a:r>
              <a:rPr lang="en-US" dirty="0">
                <a:latin typeface="Calibri"/>
                <a:cs typeface="Calibri"/>
              </a:rPr>
              <a:t>or </a:t>
            </a:r>
            <a:r>
              <a:rPr lang="en-US" dirty="0" smtClean="0">
                <a:latin typeface="Calibri"/>
                <a:cs typeface="Calibri"/>
              </a:rPr>
              <a:t>field with </a:t>
            </a:r>
            <a:r>
              <a:rPr lang="en-US" b="1" u="sng" dirty="0">
                <a:latin typeface="Calibri"/>
                <a:cs typeface="Calibri"/>
              </a:rPr>
              <a:t>the class </a:t>
            </a:r>
            <a:r>
              <a:rPr lang="en-US" dirty="0">
                <a:latin typeface="Calibri"/>
                <a:cs typeface="Calibri"/>
              </a:rPr>
              <a:t>rather than with </a:t>
            </a:r>
            <a:r>
              <a:rPr lang="en-US" i="1" u="sng" dirty="0">
                <a:latin typeface="Calibri"/>
                <a:cs typeface="Calibri"/>
              </a:rPr>
              <a:t>an object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that </a:t>
            </a:r>
            <a:r>
              <a:rPr lang="en-US" dirty="0" smtClean="0">
                <a:latin typeface="Calibri"/>
                <a:cs typeface="Calibri"/>
              </a:rPr>
              <a:t>class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example</a:t>
            </a:r>
            <a:r>
              <a:rPr lang="en-US" dirty="0" smtClean="0">
                <a:latin typeface="Calibri"/>
                <a:cs typeface="Calibri"/>
              </a:rPr>
              <a:t>, main &amp; </a:t>
            </a:r>
            <a:r>
              <a:rPr lang="en-US" dirty="0">
                <a:latin typeface="Calibri"/>
                <a:cs typeface="Calibri"/>
              </a:rPr>
              <a:t>the methods of the </a:t>
            </a:r>
            <a:r>
              <a:rPr lang="en-US" dirty="0">
                <a:latin typeface="Courier"/>
                <a:cs typeface="Courier"/>
              </a:rPr>
              <a:t>Math</a:t>
            </a:r>
            <a:r>
              <a:rPr lang="en-US" dirty="0">
                <a:latin typeface="Calibri"/>
                <a:cs typeface="Calibri"/>
              </a:rPr>
              <a:t> class are </a:t>
            </a:r>
            <a:r>
              <a:rPr lang="en-US" dirty="0" smtClean="0">
                <a:latin typeface="Calibri"/>
                <a:cs typeface="Calibri"/>
              </a:rPr>
              <a:t>static:</a:t>
            </a:r>
            <a:endParaRPr lang="en-US" dirty="0">
              <a:latin typeface="Calibri"/>
              <a:cs typeface="Calibri"/>
            </a:endParaRP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dirty="0">
                <a:latin typeface="Courier"/>
                <a:cs typeface="Courier"/>
              </a:rPr>
              <a:t>result = </a:t>
            </a:r>
            <a:r>
              <a:rPr lang="en-US" dirty="0" err="1">
                <a:latin typeface="Courier"/>
                <a:cs typeface="Courier"/>
              </a:rPr>
              <a:t>Math.sqrt</a:t>
            </a:r>
            <a:r>
              <a:rPr lang="en-US" dirty="0">
                <a:latin typeface="Courier"/>
                <a:cs typeface="Courier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Fields can also be static:</a:t>
            </a:r>
          </a:p>
          <a:p>
            <a:pPr marL="0" indent="0" algn="ctr">
              <a:spcBef>
                <a:spcPct val="7000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Color.RED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499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7912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      </a:t>
            </a:r>
            <a:r>
              <a:rPr lang="en-US" sz="2400" dirty="0" smtClean="0">
                <a:latin typeface="Courier"/>
                <a:cs typeface="Courier"/>
              </a:rPr>
              <a:t>public static final double PI;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All </a:t>
            </a:r>
            <a:r>
              <a:rPr lang="en-US" dirty="0">
                <a:latin typeface="Calibri"/>
                <a:cs typeface="Calibri"/>
              </a:rPr>
              <a:t>objects instantiated from the class share its static variables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Changing the value of a static variable in one object changes it for all </a:t>
            </a:r>
            <a:r>
              <a:rPr lang="en-US" dirty="0" smtClean="0">
                <a:latin typeface="Calibri"/>
                <a:cs typeface="Calibri"/>
              </a:rPr>
              <a:t>others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cs typeface="Calibri"/>
              </a:rPr>
              <a:t>Using the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final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modifier you can also create static constant values (e.g. </a:t>
            </a:r>
            <a:r>
              <a:rPr lang="en-US" dirty="0" err="1">
                <a:latin typeface="Courier"/>
                <a:cs typeface="Courier"/>
              </a:rPr>
              <a:t>Math.PI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latin typeface="Courier"/>
                <a:cs typeface="Courier"/>
              </a:rPr>
              <a:t>Color.RED</a:t>
            </a:r>
            <a:r>
              <a:rPr lang="en-US" dirty="0">
                <a:cs typeface="Calibri"/>
              </a:rPr>
              <a:t>)</a:t>
            </a:r>
          </a:p>
          <a:p>
            <a:pPr>
              <a:spcBef>
                <a:spcPct val="60000"/>
              </a:spcBef>
              <a:defRPr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08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959641718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Static Variable Example (Ellipse)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658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658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moon</a:t>
                </a:r>
              </a:p>
            </p:txBody>
          </p:sp>
          <p:sp>
            <p:nvSpPr>
              <p:cNvPr id="6659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9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9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60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658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8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656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6566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6571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2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6573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4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5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10</a:t>
                </a:r>
                <a:endParaRPr lang="en-US"/>
              </a:p>
            </p:txBody>
          </p:sp>
          <p:sp>
            <p:nvSpPr>
              <p:cNvPr id="66576" name="Text Box 57"/>
              <p:cNvSpPr txBox="1">
                <a:spLocks noChangeArrowheads="1"/>
              </p:cNvSpPr>
              <p:nvPr/>
            </p:nvSpPr>
            <p:spPr bwMode="auto">
              <a:xfrm>
                <a:off x="2336" y="2404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7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25</a:t>
                </a:r>
                <a:endParaRPr lang="en-US"/>
              </a:p>
            </p:txBody>
          </p:sp>
          <p:sp>
            <p:nvSpPr>
              <p:cNvPr id="66578" name="Text Box 59"/>
              <p:cNvSpPr txBox="1">
                <a:spLocks noChangeArrowheads="1"/>
              </p:cNvSpPr>
              <p:nvPr/>
            </p:nvSpPr>
            <p:spPr bwMode="auto">
              <a:xfrm>
                <a:off x="2336" y="2697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9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80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81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82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3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6567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68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69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70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cxnSp>
        <p:nvCxnSpPr>
          <p:cNvPr id="43" name="Curved Connector 42"/>
          <p:cNvCxnSpPr>
            <a:endCxn id="66575" idx="3"/>
          </p:cNvCxnSpPr>
          <p:nvPr/>
        </p:nvCxnSpPr>
        <p:spPr>
          <a:xfrm rot="5400000" flipH="1" flipV="1">
            <a:off x="3890169" y="2769394"/>
            <a:ext cx="2789237" cy="511175"/>
          </a:xfrm>
          <a:prstGeom prst="curvedConnector4">
            <a:avLst>
              <a:gd name="adj1" fmla="val -6900"/>
              <a:gd name="adj2" fmla="val 72360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2"/>
          <p:cNvCxnSpPr>
            <a:endCxn id="66577" idx="3"/>
          </p:cNvCxnSpPr>
          <p:nvPr/>
        </p:nvCxnSpPr>
        <p:spPr>
          <a:xfrm rot="5400000" flipH="1" flipV="1">
            <a:off x="3894138" y="3306762"/>
            <a:ext cx="2857500" cy="434975"/>
          </a:xfrm>
          <a:prstGeom prst="curvedConnector4">
            <a:avLst>
              <a:gd name="adj1" fmla="val 2226"/>
              <a:gd name="adj2" fmla="val 8668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33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Fields are one sort of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store values through the life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accessible throughout the class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Methods can include shorter-lived variables (parameters and local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exist only as long as the method is being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only accessible from within the method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4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Methods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>
                <a:latin typeface="Calibri"/>
                <a:cs typeface="Calibri"/>
              </a:rPr>
              <a:t>Because it is declared as static, the </a:t>
            </a:r>
            <a:r>
              <a:rPr lang="en-US" dirty="0">
                <a:latin typeface="Courier"/>
                <a:cs typeface="Courier"/>
              </a:rPr>
              <a:t>cube</a:t>
            </a:r>
            <a:r>
              <a:rPr lang="en-US" dirty="0">
                <a:latin typeface="Calibri"/>
                <a:cs typeface="Calibri"/>
              </a:rPr>
              <a:t> 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value = </a:t>
            </a:r>
            <a:r>
              <a:rPr lang="en-US" sz="2400" b="1" dirty="0" err="1">
                <a:latin typeface="Courier New" charset="0"/>
                <a:cs typeface="Courier New" charset="0"/>
              </a:rPr>
              <a:t>Helper.cube</a:t>
            </a:r>
            <a:r>
              <a:rPr lang="en-US" sz="2400" b="1" dirty="0">
                <a:latin typeface="Courier New" charset="0"/>
                <a:cs typeface="Courier New" charset="0"/>
              </a:rPr>
              <a:t>(4);</a:t>
            </a: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class </a:t>
            </a:r>
            <a:r>
              <a:rPr lang="en-US" sz="2000" b="1">
                <a:latin typeface="Courier New" charset="0"/>
                <a:cs typeface="Arial" charset="0"/>
              </a:rPr>
              <a:t>Helper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static int </a:t>
            </a:r>
            <a:r>
              <a:rPr lang="en-US" sz="2000" b="1">
                <a:latin typeface="Courier New" charset="0"/>
                <a:cs typeface="Arial" charset="0"/>
              </a:rPr>
              <a:t>cube (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int </a:t>
            </a:r>
            <a:r>
              <a:rPr lang="en-US" sz="2000" b="1">
                <a:latin typeface="Courier New" charset="0"/>
                <a:cs typeface="Arial" charset="0"/>
              </a:rPr>
              <a:t>num)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return </a:t>
            </a:r>
            <a:r>
              <a:rPr lang="en-US" sz="2000" b="1">
                <a:latin typeface="Courier New" charset="0"/>
                <a:cs typeface="Arial" charset="0"/>
              </a:rPr>
              <a:t>num * num * num;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}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665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16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Class Members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T</a:t>
            </a:r>
            <a:r>
              <a:rPr lang="en-US" sz="2600" dirty="0" smtClean="0">
                <a:latin typeface="Calibri"/>
                <a:cs typeface="Calibri"/>
              </a:rPr>
              <a:t>he </a:t>
            </a:r>
            <a:r>
              <a:rPr lang="en-US" sz="2600" dirty="0">
                <a:latin typeface="Courier"/>
                <a:cs typeface="Courier"/>
              </a:rPr>
              <a:t>main</a:t>
            </a:r>
            <a:r>
              <a:rPr lang="en-US" sz="2600" dirty="0">
                <a:latin typeface="Calibri"/>
                <a:cs typeface="Calibri"/>
              </a:rPr>
              <a:t> method is static – it is invoked by </a:t>
            </a:r>
            <a:r>
              <a:rPr lang="en-US" sz="2600" dirty="0" smtClean="0">
                <a:latin typeface="Calibri"/>
                <a:cs typeface="Calibri"/>
              </a:rPr>
              <a:t>Java without </a:t>
            </a:r>
            <a:r>
              <a:rPr lang="en-US" sz="2600" dirty="0">
                <a:latin typeface="Calibri"/>
                <a:cs typeface="Calibri"/>
              </a:rPr>
              <a:t>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Static methods cannot reference </a:t>
            </a:r>
            <a:r>
              <a:rPr lang="en-US" sz="2600" dirty="0" smtClean="0">
                <a:latin typeface="Calibri"/>
                <a:cs typeface="Calibri"/>
              </a:rPr>
              <a:t>fields </a:t>
            </a:r>
            <a:r>
              <a:rPr lang="en-US" sz="2600" dirty="0">
                <a:latin typeface="Calibri"/>
                <a:cs typeface="Calibri"/>
              </a:rPr>
              <a:t>because </a:t>
            </a:r>
            <a:r>
              <a:rPr lang="en-US" sz="2600" dirty="0" smtClean="0">
                <a:latin typeface="Calibri"/>
                <a:cs typeface="Calibri"/>
              </a:rPr>
              <a:t>fields don't </a:t>
            </a:r>
            <a:r>
              <a:rPr lang="en-US" sz="2600" dirty="0">
                <a:latin typeface="Calibri"/>
                <a:cs typeface="Calibri"/>
              </a:rPr>
              <a:t>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However, a static method can reference static </a:t>
            </a:r>
            <a:r>
              <a:rPr lang="en-US" sz="2600" dirty="0" smtClean="0">
                <a:latin typeface="Calibri"/>
                <a:cs typeface="Calibri"/>
              </a:rPr>
              <a:t>fields or </a:t>
            </a:r>
            <a:r>
              <a:rPr lang="en-US" sz="2600" dirty="0">
                <a:latin typeface="Calibri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164101305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  <a:cs typeface="Arial" charset="0"/>
              </a:rPr>
              <a:t>Static Class Members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Recall that the </a:t>
            </a:r>
            <a:r>
              <a:rPr lang="en-US" sz="2600">
                <a:latin typeface="Courier New" charset="0"/>
                <a:cs typeface="Arial" charset="0"/>
              </a:rPr>
              <a:t>main</a:t>
            </a:r>
            <a:r>
              <a:rPr lang="en-US" sz="2600">
                <a:latin typeface="Arial" charset="0"/>
                <a:cs typeface="Arial" charset="0"/>
              </a:rPr>
              <a:t> method is static – it is invoked by the Java interpreter without 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cannot reference instance variables (fields) because instance variables don't 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However, a static method can reference static variables or local variables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and static variables often work together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The following example keeps track of how many </a:t>
            </a:r>
            <a:r>
              <a:rPr lang="en-US" sz="2600">
                <a:latin typeface="Courier New" charset="0"/>
                <a:cs typeface="Arial" charset="0"/>
              </a:rPr>
              <a:t>Slogan</a:t>
            </a:r>
            <a:r>
              <a:rPr lang="en-US" sz="2600">
                <a:latin typeface="Arial" charset="0"/>
                <a:cs typeface="Arial" charset="0"/>
              </a:rPr>
              <a:t> objects have been created using a static variable, and makes that information available using a static method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93197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0658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int </a:t>
            </a:r>
            <a:r>
              <a:rPr lang="en-US" sz="1400" b="1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Slogan (String str)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126593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1682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016887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2706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85506659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3730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51518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  <p:extLst>
      <p:ext uri="{BB962C8B-B14F-4D97-AF65-F5344CB8AC3E}">
        <p14:creationId xmlns:p14="http://schemas.microsoft.com/office/powerpoint/2010/main" val="2716608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Quick Check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cs typeface="Arial" charset="0"/>
              </a:rPr>
              <a:t>Why can't a static method reference an instance variable (field)?</a:t>
            </a:r>
          </a:p>
          <a:p>
            <a:pPr eaLnBrk="1" hangingPunct="1"/>
            <a:endParaRPr lang="en-US" sz="2800">
              <a:cs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>
                <a:cs typeface="Courier New" charset="0"/>
              </a:rPr>
              <a:t>invoked through the class name)</a:t>
            </a:r>
          </a:p>
        </p:txBody>
      </p:sp>
    </p:spTree>
    <p:extLst>
      <p:ext uri="{BB962C8B-B14F-4D97-AF65-F5344CB8AC3E}">
        <p14:creationId xmlns:p14="http://schemas.microsoft.com/office/powerpoint/2010/main" val="4157644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Using Classes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Fields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160" y="1066800"/>
            <a:ext cx="7967050" cy="4764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cs typeface="Calibri"/>
              </a:rPr>
              <a:t>A </a:t>
            </a:r>
            <a:r>
              <a:rPr lang="en-US" dirty="0">
                <a:latin typeface="Calibri"/>
                <a:cs typeface="Calibri"/>
              </a:rPr>
              <a:t>field </a:t>
            </a:r>
            <a:r>
              <a:rPr lang="en-US" i="1" u="sng" dirty="0">
                <a:latin typeface="Calibri"/>
                <a:cs typeface="Calibri"/>
              </a:rPr>
              <a:t>declares</a:t>
            </a:r>
            <a:r>
              <a:rPr lang="en-US" dirty="0">
                <a:latin typeface="Calibri"/>
                <a:cs typeface="Calibri"/>
              </a:rPr>
              <a:t> the type of the data</a:t>
            </a:r>
            <a:r>
              <a:rPr lang="en-US" dirty="0" smtClean="0">
                <a:latin typeface="Calibri"/>
                <a:cs typeface="Calibri"/>
              </a:rPr>
              <a:t>, it </a:t>
            </a:r>
            <a:r>
              <a:rPr lang="en-US" u="sng" dirty="0">
                <a:latin typeface="Calibri"/>
                <a:cs typeface="Calibri"/>
              </a:rPr>
              <a:t>does not </a:t>
            </a:r>
            <a:r>
              <a:rPr lang="en-US" i="1" u="sng" dirty="0">
                <a:latin typeface="Calibri"/>
                <a:cs typeface="Calibri"/>
              </a:rPr>
              <a:t>create</a:t>
            </a:r>
            <a:r>
              <a:rPr lang="en-US" dirty="0">
                <a:latin typeface="Calibri"/>
                <a:cs typeface="Calibri"/>
              </a:rPr>
              <a:t> the object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ea typeface="Arial" charset="0"/>
                <a:cs typeface="Calibri"/>
              </a:rPr>
              <a:t>Use </a:t>
            </a:r>
            <a:r>
              <a:rPr lang="en-US" b="1" dirty="0" smtClean="0">
                <a:solidFill>
                  <a:srgbClr val="0000FF"/>
                </a:solidFill>
                <a:latin typeface="Courier"/>
                <a:ea typeface="Arial" charset="0"/>
                <a:cs typeface="Courier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to call a constructor and assign it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 variable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Objects </a:t>
            </a:r>
            <a:r>
              <a:rPr lang="en-US" dirty="0" smtClean="0">
                <a:latin typeface="Calibri"/>
                <a:cs typeface="Calibri"/>
              </a:rPr>
              <a:t>of a class share </a:t>
            </a:r>
            <a:r>
              <a:rPr lang="en-US" dirty="0">
                <a:latin typeface="Calibri"/>
                <a:cs typeface="Calibri"/>
              </a:rPr>
              <a:t>the same method definitions, but </a:t>
            </a:r>
            <a:r>
              <a:rPr lang="en-US" b="1" u="sng" dirty="0">
                <a:latin typeface="Calibri"/>
                <a:cs typeface="Calibri"/>
              </a:rPr>
              <a:t>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That's how two objects can have different </a:t>
            </a:r>
            <a:r>
              <a:rPr lang="en-US" dirty="0" smtClean="0">
                <a:latin typeface="Calibri"/>
                <a:cs typeface="Calibri"/>
              </a:rPr>
              <a:t>states: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864720" y="5486400"/>
            <a:ext cx="1749425" cy="1219200"/>
            <a:chOff x="4038599" y="1295400"/>
            <a:chExt cx="1749425" cy="1219200"/>
          </a:xfrm>
        </p:grpSpPr>
        <p:sp>
          <p:nvSpPr>
            <p:cNvPr id="31754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5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</a:t>
              </a:r>
              <a:endParaRPr lang="en-US"/>
            </a:p>
          </p:txBody>
        </p:sp>
        <p:sp>
          <p:nvSpPr>
            <p:cNvPr id="31756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7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8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79320" y="5486400"/>
            <a:ext cx="1749425" cy="1219200"/>
            <a:chOff x="4038599" y="1295400"/>
            <a:chExt cx="1749425" cy="1219200"/>
          </a:xfrm>
        </p:grpSpPr>
        <p:sp>
          <p:nvSpPr>
            <p:cNvPr id="31749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0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1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2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45</a:t>
              </a:r>
              <a:endParaRPr lang="en-US"/>
            </a:p>
          </p:txBody>
        </p:sp>
        <p:sp>
          <p:nvSpPr>
            <p:cNvPr id="31753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91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408"/>
          </a:xfrm>
        </p:spPr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08"/>
            <a:ext cx="8451105" cy="5561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u="sng" dirty="0" err="1" smtClean="0">
                <a:solidFill>
                  <a:srgbClr val="FF0000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turns the remote control car by a specified degree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Where right is positive left is negative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(90),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moves the remote control car forward x distance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sc.forward</a:t>
            </a:r>
            <a:r>
              <a:rPr lang="en-US" dirty="0" smtClean="0">
                <a:solidFill>
                  <a:schemeClr val="tx1"/>
                </a:solidFill>
              </a:rPr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88"/>
            <a:ext cx="8229600" cy="88521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2024"/>
            <a:ext cx="9144000" cy="11269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/>
                <a:cs typeface="Calibri"/>
              </a:rPr>
              <a:t>When a method is called, </a:t>
            </a:r>
            <a:r>
              <a:rPr lang="en-US" i="1" dirty="0" smtClean="0">
                <a:latin typeface="Calibri"/>
                <a:cs typeface="Calibri"/>
              </a:rPr>
              <a:t>actual </a:t>
            </a:r>
            <a:r>
              <a:rPr lang="en-US" i="1" dirty="0">
                <a:latin typeface="Calibri"/>
                <a:cs typeface="Calibri"/>
              </a:rPr>
              <a:t>parameters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are </a:t>
            </a:r>
            <a:r>
              <a:rPr lang="en-US" dirty="0">
                <a:latin typeface="Calibri"/>
                <a:cs typeface="Calibri"/>
              </a:rPr>
              <a:t>copied into the </a:t>
            </a:r>
            <a:r>
              <a:rPr lang="en-US" i="1" dirty="0">
                <a:latin typeface="Calibri"/>
                <a:cs typeface="Calibri"/>
              </a:rPr>
              <a:t>formal </a:t>
            </a:r>
            <a:r>
              <a:rPr lang="en-US" i="1" dirty="0" smtClean="0">
                <a:latin typeface="Calibri"/>
                <a:cs typeface="Calibri"/>
              </a:rPr>
              <a:t>parameters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325" y="4364319"/>
            <a:ext cx="8204200" cy="2324100"/>
            <a:chOff x="672" y="2338"/>
            <a:chExt cx="5168" cy="1464"/>
          </a:xfrm>
        </p:grpSpPr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682" y="2338"/>
              <a:ext cx="51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public char </a:t>
              </a:r>
              <a:r>
                <a:rPr lang="en-US" sz="2000" b="1">
                  <a:latin typeface="Courier New" charset="0"/>
                </a:rPr>
                <a:t>calc(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num1,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33807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{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sum = num1 + num2;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sz="2000" b="1">
                  <a:latin typeface="Courier New" charset="0"/>
                </a:rPr>
                <a:t>result = message.charAt (sum);</a:t>
              </a:r>
            </a:p>
            <a:p>
              <a:pPr eaLnBrk="1" hangingPunct="1"/>
              <a:endParaRPr lang="en-US" sz="2000" b="1">
                <a:latin typeface="Courier New" charset="0"/>
              </a:endParaRP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sz="2000" b="1">
                  <a:latin typeface="Courier New" charset="0"/>
                </a:rPr>
                <a:t>result;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3091144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obj.calc</a:t>
            </a:r>
            <a:r>
              <a:rPr lang="en-US" sz="2000" b="1" dirty="0">
                <a:latin typeface="Courier New" charset="0"/>
              </a:rPr>
              <a:t>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929344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62400" y="3548344"/>
            <a:ext cx="3810000" cy="762000"/>
            <a:chOff x="2640" y="1824"/>
            <a:chExt cx="2400" cy="480"/>
          </a:xfrm>
        </p:grpSpPr>
        <p:cxnSp>
          <p:nvCxnSpPr>
            <p:cNvPr id="3380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2448" y="2016"/>
              <a:ext cx="480" cy="96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1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168" y="1824"/>
              <a:ext cx="480" cy="480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02" name="Group 12"/>
            <p:cNvGrpSpPr>
              <a:grpSpLocks/>
            </p:cNvGrpSpPr>
            <p:nvPr/>
          </p:nvGrpSpPr>
          <p:grpSpPr bwMode="auto">
            <a:xfrm>
              <a:off x="3936" y="1824"/>
              <a:ext cx="1104" cy="480"/>
              <a:chOff x="3936" y="1824"/>
              <a:chExt cx="1104" cy="480"/>
            </a:xfrm>
          </p:grpSpPr>
          <p:sp>
            <p:nvSpPr>
              <p:cNvPr id="33803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1104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Line 15"/>
              <p:cNvSpPr>
                <a:spLocks noChangeShapeType="1"/>
              </p:cNvSpPr>
              <p:nvPr/>
            </p:nvSpPr>
            <p:spPr bwMode="auto">
              <a:xfrm>
                <a:off x="5040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0" y="958190"/>
            <a:ext cx="9144000" cy="9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How do we know what values a user </a:t>
            </a:r>
            <a:b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needs in a constructor or method?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55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33794" grpId="0" build="p"/>
      <p:bldP spid="38919" grpId="0"/>
      <p:bldP spid="389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solidFill>
                  <a:srgbClr val="685345"/>
                </a:solidFill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Parameters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Formal parameters are only available to use in the method that declares it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 example, int </a:t>
            </a:r>
            <a:r>
              <a:rPr lang="en-US">
                <a:latin typeface="Arial" charset="0"/>
                <a:cs typeface="Courier" charset="0"/>
              </a:rPr>
              <a:t>num1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Arial" charset="0"/>
                <a:cs typeface="Courier" charset="0"/>
              </a:rPr>
              <a:t>num2</a:t>
            </a:r>
            <a:r>
              <a:rPr lang="en-US">
                <a:latin typeface="Arial" charset="0"/>
                <a:cs typeface="Arial" charset="0"/>
              </a:rPr>
              <a:t> can only be used in the </a:t>
            </a:r>
            <a:r>
              <a:rPr lang="en-US">
                <a:latin typeface="Arial" charset="0"/>
                <a:cs typeface="Courier" charset="0"/>
              </a:rPr>
              <a:t>calc</a:t>
            </a:r>
            <a:r>
              <a:rPr lang="en-US">
                <a:latin typeface="Arial" charset="0"/>
                <a:cs typeface="Arial" charset="0"/>
              </a:rPr>
              <a:t> method, not in any other method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In technical language, we say the scope of the parameter is restricted to the body of the constructor or method in which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15503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Local Data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As we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cs typeface="Arial" charset="0"/>
              </a:rPr>
              <a:t>ve seen, </a:t>
            </a:r>
            <a:r>
              <a:rPr lang="en-US" altLang="ja-JP" b="1">
                <a:solidFill>
                  <a:srgbClr val="800000"/>
                </a:solidFill>
                <a:latin typeface="Arial" charset="0"/>
                <a:cs typeface="Arial" charset="0"/>
              </a:rPr>
              <a:t>local variables</a:t>
            </a:r>
            <a:r>
              <a:rPr lang="en-US" altLang="ja-JP">
                <a:latin typeface="Arial" charset="0"/>
                <a:cs typeface="Arial" charset="0"/>
              </a:rPr>
              <a:t>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The formal parameters of a method create </a:t>
            </a:r>
            <a:r>
              <a:rPr lang="en-US" i="1">
                <a:latin typeface="Arial" charset="0"/>
                <a:cs typeface="Arial" charset="0"/>
              </a:rPr>
              <a:t>automatic local variables</a:t>
            </a:r>
            <a:r>
              <a:rPr lang="en-US">
                <a:latin typeface="Arial" charset="0"/>
                <a:cs typeface="Arial" charset="0"/>
              </a:rPr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Keep in mind that instance variables, declared at the class level, exists as long as the object exists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18385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To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keep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data, store it in fields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8914" name="Content Placeholder 4" descr="Screen shot 2012-10-12 at 9.20.4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50" b="-44650"/>
          <a:stretch>
            <a:fillRect/>
          </a:stretch>
        </p:blipFill>
        <p:spPr/>
      </p:pic>
      <p:sp>
        <p:nvSpPr>
          <p:cNvPr id="6" name="Rounded Rectangle 5"/>
          <p:cNvSpPr/>
          <p:nvPr/>
        </p:nvSpPr>
        <p:spPr>
          <a:xfrm>
            <a:off x="2438400" y="2574660"/>
            <a:ext cx="6248400" cy="6096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124200"/>
            <a:ext cx="3962400" cy="1524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24200" y="1676400"/>
            <a:ext cx="445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Local data that will disappear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14400" y="4800600"/>
            <a:ext cx="396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So we need to store it in the fields</a:t>
            </a:r>
          </a:p>
        </p:txBody>
      </p:sp>
    </p:spTree>
    <p:extLst>
      <p:ext uri="{BB962C8B-B14F-4D97-AF65-F5344CB8AC3E}">
        <p14:creationId xmlns:p14="http://schemas.microsoft.com/office/powerpoint/2010/main" val="12857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Local variables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public int refundBalance()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int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amountToRefund = balance;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balance = 0;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return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}</a:t>
            </a:r>
            <a:r>
              <a:rPr lang="en-US" sz="2000" b="1">
                <a:latin typeface="Courier New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2080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latin typeface="Calibri"/>
                <a:cs typeface="Calibri"/>
              </a:rPr>
              <a:t>A local variable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No visibility</a:t>
            </a:r>
          </a:p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modifier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810601" y="5410200"/>
            <a:ext cx="31047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Remember: No type when </a:t>
            </a:r>
            <a:r>
              <a:rPr lang="en-US" u="sng" dirty="0">
                <a:solidFill>
                  <a:srgbClr val="FF6600"/>
                </a:solidFill>
                <a:latin typeface="Calibri"/>
                <a:cs typeface="Calibri"/>
              </a:rPr>
              <a:t>using</a:t>
            </a:r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 variables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6477000" y="4572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animBg="1"/>
      <p:bldP spid="26630" grpId="0" animBg="1"/>
      <p:bldP spid="26630" grpId="1" animBg="1"/>
      <p:bldP spid="26632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2962</Words>
  <Application>Microsoft Macintosh PowerPoint</Application>
  <PresentationFormat>On-screen Show (4:3)</PresentationFormat>
  <Paragraphs>423</Paragraphs>
  <Slides>40</Slides>
  <Notes>27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Writing &amp; Executing Classes</vt:lpstr>
      <vt:lpstr>Variables</vt:lpstr>
      <vt:lpstr>Variables</vt:lpstr>
      <vt:lpstr>Fields</vt:lpstr>
      <vt:lpstr>Parameters</vt:lpstr>
      <vt:lpstr>Parameters</vt:lpstr>
      <vt:lpstr>Local Data</vt:lpstr>
      <vt:lpstr>To “keep” data, store it in fields</vt:lpstr>
      <vt:lpstr>Local variables</vt:lpstr>
      <vt:lpstr>Local variables</vt:lpstr>
      <vt:lpstr>Scope of Variables</vt:lpstr>
      <vt:lpstr>Scope Example</vt:lpstr>
      <vt:lpstr>Scope Example: Circle</vt:lpstr>
      <vt:lpstr>Scope and life time</vt:lpstr>
      <vt:lpstr>Variable Lifetime: Details</vt:lpstr>
      <vt:lpstr>Primitive vs Object Types</vt:lpstr>
      <vt:lpstr>Primitive vs. Object Types</vt:lpstr>
      <vt:lpstr>Object Types &amp; References</vt:lpstr>
      <vt:lpstr>Assignment: Primitive types</vt:lpstr>
      <vt:lpstr>Assignment: Object Types</vt:lpstr>
      <vt:lpstr>Aliases</vt:lpstr>
      <vt:lpstr>What is the output?</vt:lpstr>
      <vt:lpstr>Primitive vs. Object Types</vt:lpstr>
      <vt:lpstr>Circle &amp; Triangle Examples</vt:lpstr>
      <vt:lpstr>What happens when an object dies?</vt:lpstr>
      <vt:lpstr>Fields &amp; Constants</vt:lpstr>
      <vt:lpstr>The static Modifier</vt:lpstr>
      <vt:lpstr>Static Variables</vt:lpstr>
      <vt:lpstr>Static Variable Example (Ellipse)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Review: 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97</cp:revision>
  <dcterms:created xsi:type="dcterms:W3CDTF">2014-09-01T19:57:09Z</dcterms:created>
  <dcterms:modified xsi:type="dcterms:W3CDTF">2015-02-11T02:46:07Z</dcterms:modified>
</cp:coreProperties>
</file>