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326" r:id="rId4"/>
    <p:sldId id="327" r:id="rId5"/>
    <p:sldId id="325" r:id="rId6"/>
    <p:sldId id="328" r:id="rId7"/>
    <p:sldId id="329" r:id="rId8"/>
    <p:sldId id="330" r:id="rId9"/>
    <p:sldId id="331" r:id="rId10"/>
    <p:sldId id="338" r:id="rId11"/>
    <p:sldId id="337" r:id="rId12"/>
    <p:sldId id="347" r:id="rId13"/>
    <p:sldId id="346" r:id="rId14"/>
    <p:sldId id="340" r:id="rId15"/>
    <p:sldId id="345" r:id="rId16"/>
    <p:sldId id="341" r:id="rId17"/>
    <p:sldId id="342" r:id="rId18"/>
    <p:sldId id="343" r:id="rId19"/>
    <p:sldId id="344" r:id="rId20"/>
    <p:sldId id="357" r:id="rId21"/>
    <p:sldId id="355" r:id="rId22"/>
    <p:sldId id="356" r:id="rId23"/>
    <p:sldId id="348" r:id="rId24"/>
    <p:sldId id="349" r:id="rId25"/>
    <p:sldId id="350" r:id="rId26"/>
    <p:sldId id="351" r:id="rId27"/>
    <p:sldId id="352" r:id="rId28"/>
    <p:sldId id="353" r:id="rId29"/>
    <p:sldId id="35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2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Demo</a:t>
            </a: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6706F1-6FD3-F548-87D9-DFB1549D8449}" type="slidenum">
              <a:rPr lang="en-GB" sz="1200"/>
              <a:pPr/>
              <a:t>17</a:t>
            </a:fld>
            <a:endParaRPr lang="en-GB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6C18FA-BD9E-BA43-933F-013F32BA0940}" type="slidenum">
              <a:rPr lang="en-GB" sz="1200"/>
              <a:pPr/>
              <a:t>18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1FE684-8352-0344-9823-087EE6E27ED4}" type="slidenum">
              <a:rPr lang="en-GB" sz="1200"/>
              <a:pPr/>
              <a:t>19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20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22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BF78A3D-D229-C948-9394-F83313846FE3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23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F8C2F4F-FCD6-C148-905C-4D7B0AF330CD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28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8671239-19DC-8D42-B034-2DC8E9D6F5D6}" type="slidenum"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29</a:t>
            </a:fld>
            <a:endParaRPr lang="en-GB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* Take screenshots?</a:t>
            </a: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CBB2C12-9400-EC4A-ACA5-6304FDEC83A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Still readable</a:t>
            </a:r>
          </a:p>
        </p:txBody>
      </p:sp>
      <p:sp>
        <p:nvSpPr>
          <p:cNvPr id="665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F2B3281-4096-1C4A-9C79-119C34E989B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Terrible!</a:t>
            </a:r>
          </a:p>
          <a:p>
            <a:r>
              <a:rPr lang="en-US">
                <a:latin typeface="Times" charset="0"/>
              </a:rPr>
              <a:t>Which was the most readable?</a:t>
            </a:r>
          </a:p>
        </p:txBody>
      </p:sp>
      <p:sp>
        <p:nvSpPr>
          <p:cNvPr id="6861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5F3460F-E855-1A4A-BD0F-72B83F9B3D75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4D4D202-3957-3341-BBBA-6AD2282BB3E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300">
                <a:latin typeface="Times" charset="0"/>
                <a:ea typeface="MS PGothic" charset="0"/>
              </a:rPr>
              <a:t>Break out into groups for angry birds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Use the Word document handout for them to fill in classes, data, and behaviors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Go and Play the Wii ~15 minutes</a:t>
            </a:r>
          </a:p>
        </p:txBody>
      </p:sp>
      <p:sp>
        <p:nvSpPr>
          <p:cNvPr id="327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7257D76-9D4B-9C41-AC0B-AA8153B89D9D}" type="slidenum">
              <a:rPr lang="en-GB" sz="1200"/>
              <a:pPr/>
              <a:t>12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300">
                <a:latin typeface="Times" charset="0"/>
                <a:ea typeface="MS PGothic" charset="0"/>
              </a:rPr>
              <a:t>Use the Word document handout for them to fill in classes, data, and behaviors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Identify (~4+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Share/Group (3-4 people; ~6+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Choose one from the group that everyone is pretty familiar with and write as much detail as you can on the board (~4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Share/Class (~4+ minutes)</a:t>
            </a: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1297B27E-3771-B14D-BFA4-980F7083AB58}" type="slidenum">
              <a:rPr lang="en-GB" sz="1200"/>
              <a:pPr/>
              <a:t>13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emhill.github.io</a:t>
            </a:r>
            <a:r>
              <a:rPr lang="en-US" dirty="0" smtClean="0"/>
              <a:t>/151-S15/</a:t>
            </a:r>
            <a:r>
              <a:rPr lang="en-US" dirty="0" err="1" smtClean="0"/>
              <a:t>morea</a:t>
            </a:r>
            <a:r>
              <a:rPr lang="en-US" dirty="0" smtClean="0"/>
              <a:t>/01.WOD-intro/pwod1.html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15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8061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998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43" y="1600200"/>
            <a:ext cx="846339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Class: a blueprint for objects</a:t>
            </a:r>
            <a:br>
              <a:rPr lang="en-US" dirty="0" smtClean="0"/>
            </a:br>
            <a:r>
              <a:rPr lang="en-US" i="1" dirty="0" smtClean="0"/>
              <a:t>A class defines</a:t>
            </a:r>
          </a:p>
          <a:p>
            <a:pPr lvl="1"/>
            <a:r>
              <a:rPr lang="en-US" dirty="0" smtClean="0"/>
              <a:t>The object’s attributes (field types &amp; names)</a:t>
            </a:r>
          </a:p>
          <a:p>
            <a:pPr lvl="1"/>
            <a:r>
              <a:rPr lang="en-US" dirty="0" smtClean="0"/>
              <a:t>What an object can do (methods)</a:t>
            </a:r>
          </a:p>
          <a:p>
            <a:pPr lvl="1"/>
            <a:r>
              <a:rPr lang="en-US" dirty="0" smtClean="0"/>
              <a:t>How to setup an object (constructors)</a:t>
            </a:r>
          </a:p>
          <a:p>
            <a:r>
              <a:rPr lang="en-US" dirty="0" smtClean="0"/>
              <a:t>Object: specific instance of a class</a:t>
            </a:r>
          </a:p>
          <a:p>
            <a:pPr lvl="1"/>
            <a:r>
              <a:rPr lang="en-US" dirty="0" smtClean="0"/>
              <a:t>Has values for attributes (field values)</a:t>
            </a:r>
          </a:p>
          <a:p>
            <a:pPr lvl="1"/>
            <a:r>
              <a:rPr lang="en-US" dirty="0" smtClean="0"/>
              <a:t>Initialized by the constructor</a:t>
            </a:r>
          </a:p>
          <a:p>
            <a:pPr lvl="1"/>
            <a:r>
              <a:rPr lang="en-US" dirty="0" smtClean="0"/>
              <a:t>Methods operate on these values &amp; </a:t>
            </a:r>
            <a:r>
              <a:rPr lang="en-US" b="1" dirty="0" smtClean="0"/>
              <a:t>may change them</a:t>
            </a:r>
          </a:p>
          <a:p>
            <a:r>
              <a:rPr lang="en-US" dirty="0" smtClean="0"/>
              <a:t>Example: car</a:t>
            </a:r>
          </a:p>
        </p:txBody>
      </p:sp>
    </p:spTree>
    <p:extLst>
      <p:ext uri="{BB962C8B-B14F-4D97-AF65-F5344CB8AC3E}">
        <p14:creationId xmlns:p14="http://schemas.microsoft.com/office/powerpoint/2010/main" val="362809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16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Class = Blueprint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One blueprint to create several similar, but different, houses: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2209800"/>
            <a:ext cx="7239000" cy="4038600"/>
            <a:chOff x="990600" y="2286000"/>
            <a:chExt cx="7239000" cy="4038600"/>
          </a:xfrm>
        </p:grpSpPr>
        <p:sp>
          <p:nvSpPr>
            <p:cNvPr id="76805" name="TextBox 5"/>
            <p:cNvSpPr txBox="1">
              <a:spLocks noChangeArrowheads="1"/>
            </p:cNvSpPr>
            <p:nvPr/>
          </p:nvSpPr>
          <p:spPr bwMode="auto">
            <a:xfrm>
              <a:off x="990600" y="2286000"/>
              <a:ext cx="72390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endParaRPr lang="en-US" sz="1400">
                <a:latin typeface="Courier New" charset="0"/>
                <a:cs typeface="Courier New" charset="0"/>
              </a:endParaRPr>
            </a:p>
          </p:txBody>
        </p:sp>
        <p:pic>
          <p:nvPicPr>
            <p:cNvPr id="76806" name="Picture 7" descr="fig01_2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042025" cy="3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6569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Game: Identify…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506" y="1600200"/>
            <a:ext cx="4026613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Classes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Behaviors/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actions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Information/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data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1860876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Identifying Objects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Think about activities you do everyday</a:t>
            </a:r>
          </a:p>
          <a:p>
            <a:pPr lvl="1" eaLnBrk="1" hangingPunct="1"/>
            <a:r>
              <a:rPr lang="en-US" dirty="0">
                <a:latin typeface="Calibri"/>
                <a:ea typeface="Arial" charset="0"/>
                <a:cs typeface="Calibri"/>
              </a:rPr>
              <a:t>What real-world entities do you interact with?</a:t>
            </a:r>
          </a:p>
          <a:p>
            <a:pPr lvl="1" eaLnBrk="1" hangingPunct="1"/>
            <a:r>
              <a:rPr lang="en-US" dirty="0">
                <a:latin typeface="Calibri"/>
                <a:ea typeface="Arial" charset="0"/>
                <a:cs typeface="Calibri"/>
              </a:rPr>
              <a:t>What about programs you use?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Your phone, laptop/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desktop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Identify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Classes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Information/data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Behaviors/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actions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975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Import &amp;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265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Importing Hello World </a:t>
            </a:r>
            <a:r>
              <a:rPr lang="en-US" dirty="0" smtClean="0">
                <a:latin typeface="Calibri"/>
                <a:cs typeface="Calibri"/>
              </a:rPr>
              <a:t>GUI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Download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 smtClean="0">
                <a:latin typeface="Calibri"/>
                <a:cs typeface="Calibri"/>
              </a:rPr>
              <a:t>Open </a:t>
            </a:r>
            <a:r>
              <a:rPr lang="en-US" sz="2800" dirty="0">
                <a:latin typeface="Calibri"/>
                <a:cs typeface="Calibri"/>
              </a:rPr>
              <a:t>Eclipse and go to File &gt; Import &gt; General &gt; Existing Projects into Workspace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Select archive file, hit “Browse”, and select the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you just downloaded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Double-click the project folder, the </a:t>
            </a:r>
            <a:r>
              <a:rPr lang="en-US" sz="2800" dirty="0" err="1">
                <a:latin typeface="Calibri"/>
                <a:cs typeface="Calibri"/>
              </a:rPr>
              <a:t>src</a:t>
            </a:r>
            <a:r>
              <a:rPr lang="en-US" sz="2800" dirty="0">
                <a:latin typeface="Calibri"/>
                <a:cs typeface="Calibri"/>
              </a:rPr>
              <a:t> folder, and then the default package. You should now see a class file, </a:t>
            </a:r>
            <a:r>
              <a:rPr lang="en-US" sz="2800" dirty="0" err="1" smtClean="0">
                <a:latin typeface="Calibri"/>
                <a:cs typeface="Calibri"/>
              </a:rPr>
              <a:t>HelloWorldShapes.java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To run the applet: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Right-click </a:t>
            </a:r>
            <a:r>
              <a:rPr lang="en-US" sz="2400" dirty="0" err="1" smtClean="0">
                <a:latin typeface="Calibri"/>
                <a:ea typeface="ＭＳ Ｐゴシック" charset="0"/>
                <a:cs typeface="Calibri"/>
              </a:rPr>
              <a:t>HelloShapes.java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class and select “Run As &gt; Java Application”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Click on the green play button at the top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192065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2392362"/>
          </a:xfrm>
        </p:spPr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You should see…</a:t>
            </a:r>
          </a:p>
        </p:txBody>
      </p:sp>
      <p:pic>
        <p:nvPicPr>
          <p:cNvPr id="931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7000"/>
            <a:ext cx="61087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Graded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Edit the </a:t>
            </a:r>
            <a:r>
              <a:rPr lang="en-US" sz="2400" dirty="0" smtClean="0">
                <a:latin typeface="Courier"/>
                <a:cs typeface="Courier"/>
              </a:rPr>
              <a:t>paint</a:t>
            </a:r>
            <a:r>
              <a:rPr lang="en-US" sz="2400" dirty="0">
                <a:latin typeface="Calibri"/>
                <a:cs typeface="Calibri"/>
              </a:rPr>
              <a:t>?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 in the </a:t>
            </a:r>
            <a:r>
              <a:rPr lang="en-US" sz="2400" dirty="0" err="1" smtClean="0">
                <a:latin typeface="Courier"/>
                <a:cs typeface="Courier"/>
              </a:rPr>
              <a:t>HelloWorldGUI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class so that the blue circle forms an even boarder around the </a:t>
            </a:r>
            <a:r>
              <a:rPr lang="en-US" sz="2400" dirty="0" smtClean="0">
                <a:latin typeface="Calibri"/>
                <a:cs typeface="Calibri"/>
              </a:rPr>
              <a:t>yellow: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Replace </a:t>
            </a:r>
            <a:r>
              <a:rPr lang="en-US" sz="2400" dirty="0">
                <a:latin typeface="Calibri"/>
                <a:cs typeface="Calibri"/>
              </a:rPr>
              <a:t>“Hello World” with your name and update both circles so your name is centered within them</a:t>
            </a:r>
          </a:p>
        </p:txBody>
      </p:sp>
      <p:pic>
        <p:nvPicPr>
          <p:cNvPr id="952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1000"/>
            <a:ext cx="3835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1000"/>
            <a:ext cx="37973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86200" y="3039200"/>
            <a:ext cx="1295400" cy="914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498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HelloWorldGUI_uLogin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3754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611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define the state of an object.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public class </a:t>
            </a:r>
            <a:r>
              <a:rPr lang="en-US" sz="1600" dirty="0" smtClean="0">
                <a:latin typeface="Courier New" charset="0"/>
                <a:ea typeface="ＭＳ Ｐゴシック" charset="0"/>
                <a:cs typeface="ＭＳ Ｐゴシック" charset="0"/>
              </a:rPr>
              <a:t>Circle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x;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y;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size;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Color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fillColor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 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// </a:t>
            </a:r>
            <a:r>
              <a:rPr lang="en-US" sz="1600" i="1" dirty="0">
                <a:latin typeface="Courier New" charset="0"/>
                <a:ea typeface="ＭＳ Ｐゴシック" charset="0"/>
                <a:cs typeface="ＭＳ Ｐゴシック" charset="0"/>
              </a:rPr>
              <a:t>Further details omitted.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  <a:ea typeface="ＭＳ Ｐゴシック" charset="0"/>
                <a:cs typeface="ＭＳ Ｐゴシック" charset="0"/>
              </a:rPr>
              <a:t>private int size;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visibility modifier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type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variable name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1141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4948 -0.32454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  <p:bldP spid="12294" grpId="0"/>
      <p:bldP spid="12294" grpId="1"/>
      <p:bldP spid="12295" grpId="0"/>
      <p:bldP spid="12296" grpId="0"/>
      <p:bldP spid="12297" grpId="0"/>
      <p:bldP spid="12298" grpId="0" animBg="1"/>
      <p:bldP spid="12299" grpId="0" animBg="1"/>
      <p:bldP spid="12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MS PGothic" charset="0"/>
                <a:cs typeface="Arial" charset="0"/>
              </a:rPr>
              <a:t>Similar Names for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All of these terms can be used interchangeably: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Fields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Instance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The values of the fields define the object</a:t>
            </a:r>
            <a:r>
              <a:rPr lang="ja-JP" altLang="en-US" dirty="0">
                <a:latin typeface="Trebuchet MS" charset="0"/>
                <a:ea typeface="MS PGothic" charset="0"/>
                <a:cs typeface="Arial" charset="0"/>
              </a:rPr>
              <a:t>’</a:t>
            </a:r>
            <a:r>
              <a:rPr lang="en-US" altLang="ja-JP" dirty="0">
                <a:latin typeface="Trebuchet MS" charset="0"/>
                <a:ea typeface="MS PGothic" charset="0"/>
                <a:cs typeface="Arial" charset="0"/>
              </a:rPr>
              <a:t>s _______</a:t>
            </a:r>
          </a:p>
          <a:p>
            <a:pPr>
              <a:lnSpc>
                <a:spcPct val="90000"/>
              </a:lnSpc>
            </a:pP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7137" y="5313355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b="0" dirty="0">
                <a:solidFill>
                  <a:srgbClr val="0066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state</a:t>
            </a:r>
            <a:endParaRPr lang="en-US" b="0" dirty="0">
              <a:solidFill>
                <a:srgbClr val="0066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825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Data </a:t>
            </a:r>
            <a:r>
              <a:rPr lang="en-US" dirty="0" smtClean="0">
                <a:latin typeface="Trebuchet MS" charset="0"/>
                <a:ea typeface="MS PGothic" charset="0"/>
                <a:cs typeface="Arial" charset="0"/>
              </a:rPr>
              <a:t>Types In Java</a:t>
            </a: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84" y="1546280"/>
            <a:ext cx="250588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boolean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char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int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long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float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double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sz="2800" dirty="0">
                <a:latin typeface="Calibri"/>
                <a:ea typeface="MS PGothic" charset="0"/>
                <a:cs typeface="Calibri"/>
              </a:rPr>
              <a:t>any class)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46965" y="1561960"/>
            <a:ext cx="504958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true, false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a…</a:t>
            </a:r>
            <a:r>
              <a:rPr lang="en-US" sz="2800" b="0" dirty="0" err="1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z,A</a:t>
            </a: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…Z,[symbols]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integers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integers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floating decimal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floating decimal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characters strung together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defined class</a:t>
            </a:r>
          </a:p>
        </p:txBody>
      </p:sp>
    </p:spTree>
    <p:extLst>
      <p:ext uri="{BB962C8B-B14F-4D97-AF65-F5344CB8AC3E}">
        <p14:creationId xmlns:p14="http://schemas.microsoft.com/office/powerpoint/2010/main" val="13084532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0735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Arial" charset="0"/>
              </a:rPr>
              <a:t>8 Primitive Data Types in 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5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Four represent integers: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byte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short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long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Two represent floating point numbers </a:t>
            </a:r>
            <a:br>
              <a:rPr lang="en-US" dirty="0">
                <a:latin typeface="Arial" charset="0"/>
                <a:ea typeface="MS PGothic" charset="0"/>
                <a:cs typeface="Arial" charset="0"/>
              </a:rPr>
            </a:br>
            <a:r>
              <a:rPr lang="en-US" dirty="0">
                <a:latin typeface="Arial" charset="0"/>
                <a:ea typeface="MS PGothic" charset="0"/>
                <a:cs typeface="Arial" charset="0"/>
              </a:rPr>
              <a:t>(with decimals):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float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double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single characters: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char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</a:t>
            </a:r>
            <a:r>
              <a:rPr lang="en-US" dirty="0" err="1">
                <a:latin typeface="Arial" charset="0"/>
                <a:ea typeface="MS PGothic" charset="0"/>
                <a:cs typeface="Arial" charset="0"/>
              </a:rPr>
              <a:t>boolean</a:t>
            </a:r>
            <a:r>
              <a:rPr lang="en-US" dirty="0">
                <a:latin typeface="Arial" charset="0"/>
                <a:ea typeface="MS PGothic" charset="0"/>
                <a:cs typeface="Arial" charset="0"/>
              </a:rPr>
              <a:t> values: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boolean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What about other data?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6938" y="5869600"/>
            <a:ext cx="517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It must be defined as a class!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350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Numeric Primitive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Why so many types to hold numbers?</a:t>
            </a:r>
          </a:p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Different sizes affect what values can be stored: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951245"/>
            <a:ext cx="7724775" cy="2835275"/>
            <a:chOff x="749" y="1767"/>
            <a:chExt cx="4866" cy="1786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endParaRPr lang="en-US" sz="2000">
                <a:solidFill>
                  <a:schemeClr val="hlink"/>
                </a:solidFill>
                <a:latin typeface="Arial Unicode MS" charset="0"/>
              </a:endParaRPr>
            </a:p>
            <a:p>
              <a:r>
                <a:rPr lang="en-US" sz="2000">
                  <a:latin typeface="Courier New" charset="0"/>
                </a:rPr>
                <a:t>byte</a:t>
              </a:r>
            </a:p>
            <a:p>
              <a:r>
                <a:rPr lang="en-US" sz="2000">
                  <a:latin typeface="Courier New" charset="0"/>
                </a:rPr>
                <a:t>short</a:t>
              </a:r>
            </a:p>
            <a:p>
              <a:r>
                <a:rPr lang="en-US" sz="2000">
                  <a:latin typeface="Courier New" charset="0"/>
                </a:rPr>
                <a:t>int</a:t>
              </a:r>
            </a:p>
            <a:p>
              <a:r>
                <a:rPr lang="en-US" sz="2000">
                  <a:latin typeface="Courier New" charset="0"/>
                </a:rPr>
                <a:t>long</a:t>
              </a:r>
            </a:p>
            <a:p>
              <a:endParaRPr lang="en-US" sz="2000">
                <a:latin typeface="Courier New" charset="0"/>
              </a:endParaRPr>
            </a:p>
            <a:p>
              <a:r>
                <a:rPr lang="en-US" sz="2000">
                  <a:latin typeface="Courier New" charset="0"/>
                </a:rPr>
                <a:t>float</a:t>
              </a:r>
            </a:p>
            <a:p>
              <a:r>
                <a:rPr lang="en-US" sz="2000">
                  <a:latin typeface="Courier New" charset="0"/>
                </a:rPr>
                <a:t>double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8132" name="Footer Placeholder 9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18140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81400" y="6477000"/>
            <a:ext cx="5562600" cy="307975"/>
          </a:xfrm>
        </p:spPr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38440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81200" y="200025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28800" y="3171825"/>
            <a:ext cx="4191000" cy="5334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Methods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97075" y="320357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62375" y="1530350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30800" y="1800225"/>
            <a:ext cx="185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70650" y="2871788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97075" y="3581400"/>
            <a:ext cx="365125" cy="13716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33650" y="4937125"/>
            <a:ext cx="493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30950" y="3937000"/>
            <a:ext cx="220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320925" y="4776788"/>
            <a:ext cx="228600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86175" y="1905000"/>
            <a:ext cx="657225" cy="1355725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800600" y="2133600"/>
            <a:ext cx="114300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715000" y="3124200"/>
            <a:ext cx="771525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80025" y="4164013"/>
            <a:ext cx="1066800" cy="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1800225"/>
            <a:ext cx="230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38400" y="2133600"/>
            <a:ext cx="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990600" y="1752600"/>
            <a:ext cx="914400" cy="16002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9889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7413" grpId="0"/>
      <p:bldP spid="17414" grpId="0"/>
      <p:bldP spid="17415" grpId="0"/>
      <p:bldP spid="17416" grpId="0" animBg="1"/>
      <p:bldP spid="17417" grpId="0"/>
      <p:bldP spid="17418" grpId="0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/>
      <p:bldP spid="17425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Lincoln.java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Author: Lewis/Loftus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dirty="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dirty="0">
                <a:latin typeface="Courier New" charset="0"/>
                <a:cs typeface="Courier New" charset="0"/>
              </a:rPr>
              <a:t>main (String[] </a:t>
            </a:r>
            <a:r>
              <a:rPr lang="en-US" sz="1400" dirty="0" err="1">
                <a:latin typeface="Courier New" charset="0"/>
                <a:cs typeface="Courier New" charset="0"/>
              </a:rPr>
              <a:t>args</a:t>
            </a:r>
            <a:r>
              <a:rPr lang="en-US" sz="1400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Java Program Structure Example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05400" y="22860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class header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3048000" y="2514600"/>
            <a:ext cx="2057400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5400000">
            <a:off x="-439396" y="3670270"/>
            <a:ext cx="127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class body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flipH="1">
            <a:off x="381000" y="2667000"/>
            <a:ext cx="457200" cy="2438400"/>
          </a:xfrm>
          <a:prstGeom prst="rightBrace">
            <a:avLst>
              <a:gd name="adj1" fmla="val 56938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8600" y="1905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comments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43600" y="1524000"/>
            <a:ext cx="20574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867400" y="2362200"/>
            <a:ext cx="2133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24800" y="32004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method signature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935913" y="3886200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method body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7239000" y="37338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5410200" y="3581400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3505200"/>
            <a:ext cx="14478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53340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parameter/argument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32238"/>
            <a:ext cx="31242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286000" y="3733800"/>
            <a:ext cx="205740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3048000" y="4191000"/>
            <a:ext cx="14478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486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>
              <a:latin typeface="Courier New" charset="0"/>
              <a:cs typeface="Courier New" charset="0"/>
            </a:endParaRPr>
          </a:p>
          <a:p>
            <a:r>
              <a:rPr lang="en-US" sz="140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</a:t>
            </a:r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</a:t>
            </a:r>
            <a:r>
              <a:rPr lang="en-US" sz="140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>
                <a:latin typeface="Courier New" charset="0"/>
                <a:cs typeface="Courier New" charset="0"/>
              </a:rPr>
              <a:t>main (String[] args)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   System.out.println ("A quote by Abraham Lincoln:");</a:t>
            </a:r>
          </a:p>
          <a:p>
            <a:endParaRPr lang="en-US" sz="1400">
              <a:latin typeface="Courier New" charset="0"/>
              <a:cs typeface="Courier New" charset="0"/>
            </a:endParaRPr>
          </a:p>
          <a:p>
            <a:r>
              <a:rPr lang="en-US" sz="1400">
                <a:latin typeface="Courier New" charset="0"/>
                <a:cs typeface="Courier New" charset="0"/>
              </a:rPr>
              <a:t>      System.out.println ("Whatever you are, be a good one.");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68488" y="565150"/>
            <a:ext cx="5294312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Output</a:t>
            </a:r>
            <a:endParaRPr lang="en-US">
              <a:latin typeface="Courier New" charset="0"/>
              <a:cs typeface="Courier New" charset="0"/>
            </a:endParaRPr>
          </a:p>
          <a:p>
            <a:r>
              <a:rPr lang="en-US" sz="2000">
                <a:latin typeface="Courier New" charset="0"/>
                <a:cs typeface="Courier New" charset="0"/>
              </a:rPr>
              <a:t>A quote by Abraham Lincoln:</a:t>
            </a:r>
          </a:p>
          <a:p>
            <a:r>
              <a:rPr lang="en-US" sz="2000">
                <a:latin typeface="Courier New" charset="0"/>
                <a:cs typeface="Courier New" charset="0"/>
              </a:rPr>
              <a:t>Whatever you are, be a good one.</a:t>
            </a:r>
          </a:p>
        </p:txBody>
      </p:sp>
    </p:spTree>
    <p:extLst>
      <p:ext uri="{BB962C8B-B14F-4D97-AF65-F5344CB8AC3E}">
        <p14:creationId xmlns:p14="http://schemas.microsoft.com/office/powerpoint/2010/main" val="2215940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alibri"/>
                <a:cs typeface="Calibri"/>
              </a:rPr>
              <a:t>Java Comments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2650" y="2640880"/>
            <a:ext cx="673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82650" y="3326680"/>
            <a:ext cx="704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/*  this comment runs to the terminating</a:t>
            </a:r>
          </a:p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38200" y="425695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/** this is a </a:t>
            </a:r>
            <a:r>
              <a:rPr lang="en-US" sz="2000" i="1">
                <a:solidFill>
                  <a:srgbClr val="008000"/>
                </a:solidFill>
                <a:latin typeface="Courier New" charset="0"/>
              </a:rPr>
              <a:t>javadoc</a:t>
            </a:r>
            <a:r>
              <a:rPr lang="en-US" sz="2000">
                <a:solidFill>
                  <a:srgbClr val="008000"/>
                </a:solidFill>
                <a:latin typeface="Courier New" charset="0"/>
              </a:rPr>
              <a:t> comment   */</a:t>
            </a:r>
          </a:p>
        </p:txBody>
      </p:sp>
    </p:spTree>
    <p:extLst>
      <p:ext uri="{BB962C8B-B14F-4D97-AF65-F5344CB8AC3E}">
        <p14:creationId xmlns:p14="http://schemas.microsoft.com/office/powerpoint/2010/main" val="1004053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Calibri"/>
                <a:cs typeface="Calibri"/>
              </a:rPr>
              <a:t>White Space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750"/>
            <a:ext cx="8458200" cy="45706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Spaces, blank lines, and tabs are </a:t>
            </a:r>
            <a:r>
              <a:rPr lang="en-US" i="1" dirty="0" smtClean="0">
                <a:latin typeface="Calibri"/>
                <a:cs typeface="Calibri"/>
              </a:rPr>
              <a:t>white </a:t>
            </a:r>
            <a:r>
              <a:rPr lang="en-US" i="1" dirty="0">
                <a:latin typeface="Calibri"/>
                <a:cs typeface="Calibri"/>
              </a:rPr>
              <a:t>space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White space is used to separate words and symbols in a program – extra is ignored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smtClean="0">
                <a:latin typeface="Calibri"/>
                <a:cs typeface="Calibri"/>
              </a:rPr>
              <a:t>Unlike python</a:t>
            </a:r>
            <a:r>
              <a:rPr lang="en-US" dirty="0" smtClean="0">
                <a:latin typeface="Calibri"/>
                <a:cs typeface="Calibri"/>
              </a:rPr>
              <a:t>, a </a:t>
            </a:r>
            <a:r>
              <a:rPr lang="en-US" dirty="0">
                <a:latin typeface="Calibri"/>
                <a:cs typeface="Calibri"/>
              </a:rPr>
              <a:t>valid Java program can be formatted many </a:t>
            </a:r>
            <a:r>
              <a:rPr lang="en-US" dirty="0" smtClean="0">
                <a:latin typeface="Calibri"/>
                <a:cs typeface="Calibri"/>
              </a:rPr>
              <a:t>ways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5845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Original </a:t>
            </a:r>
            <a:r>
              <a:rPr lang="en-US" dirty="0" err="1">
                <a:latin typeface="Calibri"/>
                <a:cs typeface="Calibri"/>
              </a:rPr>
              <a:t>Lincoln.java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645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43000"/>
            <a:ext cx="7289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3000" y="5257800"/>
            <a:ext cx="5791200" cy="1447800"/>
          </a:xfrm>
          <a:prstGeom prst="ellipse">
            <a:avLst/>
          </a:prstGeom>
          <a:noFill/>
          <a:ln w="25400">
            <a:solidFill>
              <a:srgbClr val="FF571E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67400" y="2514600"/>
            <a:ext cx="208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571E"/>
                </a:solidFill>
                <a:latin typeface="Arial" charset="0"/>
              </a:rPr>
              <a:t>Source Code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39000" y="61722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571E"/>
                </a:solidFill>
                <a:latin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77530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71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Different </a:t>
            </a:r>
            <a:r>
              <a:rPr lang="en-US" sz="3200" dirty="0">
                <a:latin typeface="Calibri"/>
                <a:cs typeface="Calibri"/>
              </a:rPr>
              <a:t>white space &amp; comments</a:t>
            </a:r>
          </a:p>
        </p:txBody>
      </p:sp>
      <p:pic>
        <p:nvPicPr>
          <p:cNvPr id="6553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43000"/>
            <a:ext cx="7289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3025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0638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709613"/>
            <a:ext cx="629285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8915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alibri"/>
                <a:cs typeface="Calibri"/>
              </a:rPr>
              <a:t>Different white space &amp; comments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9733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1969</Words>
  <Application>Microsoft Macintosh PowerPoint</Application>
  <PresentationFormat>On-screen Show (4:3)</PresentationFormat>
  <Paragraphs>338</Paragraphs>
  <Slides>29</Slides>
  <Notes>18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 to Java</vt:lpstr>
      <vt:lpstr>Java Program Structure</vt:lpstr>
      <vt:lpstr>Java Program Structure Example</vt:lpstr>
      <vt:lpstr>PowerPoint Presentation</vt:lpstr>
      <vt:lpstr>Java Comments</vt:lpstr>
      <vt:lpstr>White Space</vt:lpstr>
      <vt:lpstr>Original Lincoln.java</vt:lpstr>
      <vt:lpstr>Different white space &amp; comments</vt:lpstr>
      <vt:lpstr>PowerPoint Presentation</vt:lpstr>
      <vt:lpstr>Classes &amp; Objects</vt:lpstr>
      <vt:lpstr>Class = Blueprint</vt:lpstr>
      <vt:lpstr>Game: Identify…</vt:lpstr>
      <vt:lpstr>Identifying Objects</vt:lpstr>
      <vt:lpstr>WOD</vt:lpstr>
      <vt:lpstr>Submit your WOD</vt:lpstr>
      <vt:lpstr>PWOD</vt:lpstr>
      <vt:lpstr>Importing Hello World GUI</vt:lpstr>
      <vt:lpstr>You should see…</vt:lpstr>
      <vt:lpstr>Graded WOD</vt:lpstr>
      <vt:lpstr>Submit your WOD</vt:lpstr>
      <vt:lpstr>Defining a Class</vt:lpstr>
      <vt:lpstr>Java Program Structure</vt:lpstr>
      <vt:lpstr>Fields</vt:lpstr>
      <vt:lpstr>Similar Names for Fields</vt:lpstr>
      <vt:lpstr>Data Types In Java</vt:lpstr>
      <vt:lpstr>8 Primitive Data Types in Java</vt:lpstr>
      <vt:lpstr>Numeric Primitive Data</vt:lpstr>
      <vt:lpstr>Constructors</vt:lpstr>
      <vt:lpstr>Methods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72</cp:revision>
  <dcterms:created xsi:type="dcterms:W3CDTF">2014-09-01T19:57:09Z</dcterms:created>
  <dcterms:modified xsi:type="dcterms:W3CDTF">2015-01-28T04:22:41Z</dcterms:modified>
</cp:coreProperties>
</file>