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63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4" r:id="rId20"/>
    <p:sldId id="265" r:id="rId21"/>
    <p:sldId id="266" r:id="rId22"/>
    <p:sldId id="273" r:id="rId23"/>
    <p:sldId id="284" r:id="rId24"/>
    <p:sldId id="285" r:id="rId25"/>
    <p:sldId id="286" r:id="rId26"/>
    <p:sldId id="287" r:id="rId27"/>
    <p:sldId id="288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do you want to do? What words would describe it?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0CE59D-B790-354F-A12B-9F0C02585DDF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EEE71-435E-674A-AEC9-13C9C1606336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0E1B57-9C01-5043-B283-32A674DD2BB5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C39F3C-5559-5B4F-B5FF-62D472D7E2AB}" type="slidenum">
              <a:rPr lang="en-GB" sz="1200"/>
              <a:pPr/>
              <a:t>23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B7AB42-CE83-5541-B765-8AB1353BC4C5}" type="slidenum">
              <a:rPr lang="en-GB" sz="1200"/>
              <a:pPr/>
              <a:t>24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1E73E7-AF52-E54D-A7AE-9C7A4F1D1715}" type="slidenum">
              <a:rPr lang="en-GB" sz="1200"/>
              <a:pPr/>
              <a:t>25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283194-380A-B641-A899-0D4B8CC860B9}" type="slidenum">
              <a:rPr lang="en-GB" sz="1200"/>
              <a:pPr/>
              <a:t>26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BA477D-9953-2946-8276-78F487C01C0C}" type="slidenum">
              <a:rPr lang="en-GB" sz="1200"/>
              <a:pPr/>
              <a:t>27</a:t>
            </a:fld>
            <a:endParaRPr lang="en-GB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D442E-BAC4-C441-9E02-A4A254FB78E7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B2939D-451A-944D-B36E-09D0768FE358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What are the</a:t>
            </a:r>
          </a:p>
        </p:txBody>
      </p:sp>
      <p:sp>
        <p:nvSpPr>
          <p:cNvPr id="35843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53DF9-40B1-E242-8807-033BFB50C600}" type="slidenum">
              <a:rPr lang="en-GB" sz="1200" b="1">
                <a:latin typeface="Times" charset="0"/>
              </a:rPr>
              <a:pPr eaLnBrk="1" hangingPunct="1"/>
              <a:t>12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1C43A-2C8D-7746-A1E0-E3AAED439C0B}" type="slidenum">
              <a:rPr lang="en-GB" sz="1200" b="1">
                <a:latin typeface="Times" charset="0"/>
              </a:rPr>
              <a:pPr eaLnBrk="1" hangingPunct="1"/>
              <a:t>13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35B1E6-797D-F74D-B859-5F6B632A7877}" type="slidenum">
              <a:rPr lang="en-US" sz="1200">
                <a:cs typeface="Arial" charset="0"/>
              </a:rPr>
              <a:pPr eaLnBrk="1" hangingPunct="1"/>
              <a:t>14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6FEB44-ACF8-074F-B335-40A0998DB697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D5B1C-1857-EA40-8F31-7B0BB721EAC9}" type="slidenum">
              <a:rPr lang="en-US" sz="120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B4C12-6DF7-B848-829D-510C3814E289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21D54-FB40-8A42-BA45-ABAD753FB946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tutorial/uiswing/components/pan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Project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7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Reading Input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4"/>
            <a:ext cx="8534400" cy="5038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Keyboard input is represented by </a:t>
            </a:r>
            <a:r>
              <a:rPr lang="en-US" dirty="0" err="1" smtClean="0">
                <a:latin typeface="Courier New" charset="0"/>
                <a:cs typeface="Arial" charset="0"/>
              </a:rPr>
              <a:t>System.in</a:t>
            </a:r>
            <a:endParaRPr lang="en-US" dirty="0" smtClean="0">
              <a:latin typeface="Courier New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Files by </a:t>
            </a:r>
            <a:r>
              <a:rPr lang="en-US" dirty="0" smtClean="0">
                <a:latin typeface="Courier New" charset="0"/>
                <a:cs typeface="Arial" charset="0"/>
              </a:rPr>
              <a:t>new File(“filename”)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Arial" charset="0"/>
              </a:rPr>
              <a:t>Scanner scan = new Scanner (</a:t>
            </a:r>
            <a:r>
              <a:rPr lang="en-US" sz="2400" dirty="0" err="1">
                <a:latin typeface="Courier New" charset="0"/>
                <a:cs typeface="Arial" charset="0"/>
              </a:rPr>
              <a:t>System.in</a:t>
            </a:r>
            <a:r>
              <a:rPr lang="en-US" sz="2400" dirty="0">
                <a:latin typeface="Courier New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Once created, the </a:t>
            </a:r>
            <a:r>
              <a:rPr lang="en-US" dirty="0">
                <a:latin typeface="Courier New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</a:t>
            </a:r>
            <a:r>
              <a:rPr lang="en-US" dirty="0" smtClean="0">
                <a:latin typeface="Calibri"/>
                <a:cs typeface="Calibri"/>
              </a:rPr>
              <a:t>takes various </a:t>
            </a:r>
            <a:r>
              <a:rPr lang="en-US" dirty="0">
                <a:latin typeface="Calibri"/>
                <a:cs typeface="Calibri"/>
              </a:rPr>
              <a:t>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answer = </a:t>
            </a:r>
            <a:r>
              <a:rPr lang="en-US" sz="2400" dirty="0" err="1">
                <a:latin typeface="Courier New" charset="0"/>
                <a:cs typeface="Courier New" charset="0"/>
              </a:rPr>
              <a:t>scan.nextLine</a:t>
            </a:r>
            <a:r>
              <a:rPr lang="en-US" sz="2400" dirty="0">
                <a:latin typeface="Courier New" charset="0"/>
                <a:cs typeface="Courier New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>
                <a:latin typeface="Courier New" charset="0"/>
                <a:cs typeface="Arial" charset="0"/>
              </a:rPr>
              <a:t>nextLine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reads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dirty="0" smtClean="0">
                <a:latin typeface="Calibri"/>
                <a:cs typeface="Calibri"/>
              </a:rPr>
              <a:t>input </a:t>
            </a:r>
            <a:r>
              <a:rPr lang="en-US" dirty="0">
                <a:latin typeface="Calibri"/>
                <a:cs typeface="Calibri"/>
              </a:rPr>
              <a:t>until the end of the </a:t>
            </a:r>
            <a:r>
              <a:rPr lang="en-US" dirty="0" smtClean="0">
                <a:latin typeface="Calibri"/>
                <a:cs typeface="Calibri"/>
              </a:rPr>
              <a:t>line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51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66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  <p:extLst>
      <p:ext uri="{BB962C8B-B14F-4D97-AF65-F5344CB8AC3E}">
        <p14:creationId xmlns:p14="http://schemas.microsoft.com/office/powerpoint/2010/main" val="2860361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06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Input Tokens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white space</a:t>
            </a:r>
            <a:r>
              <a:rPr lang="en-US" dirty="0" smtClean="0">
                <a:latin typeface="Calibri"/>
                <a:cs typeface="Calibri"/>
              </a:rPr>
              <a:t> separates </a:t>
            </a:r>
            <a:r>
              <a:rPr lang="en-US" dirty="0">
                <a:latin typeface="Calibri"/>
                <a:cs typeface="Calibri"/>
              </a:rPr>
              <a:t>the elements (called </a:t>
            </a:r>
            <a:r>
              <a:rPr lang="en-US" i="1" dirty="0">
                <a:latin typeface="Calibri"/>
                <a:cs typeface="Calibri"/>
              </a:rPr>
              <a:t>tokens</a:t>
            </a:r>
            <a:r>
              <a:rPr lang="en-US" dirty="0">
                <a:latin typeface="Calibri"/>
                <a:cs typeface="Calibri"/>
              </a:rPr>
              <a:t>) of the </a:t>
            </a:r>
            <a:r>
              <a:rPr lang="en-US" dirty="0" smtClean="0">
                <a:latin typeface="Calibri"/>
                <a:cs typeface="Calibri"/>
              </a:rPr>
              <a:t>input by default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latin typeface="Courier New" charset="0"/>
                <a:cs typeface="Arial" charset="0"/>
              </a:rPr>
              <a:t>next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method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Methods such as </a:t>
            </a:r>
            <a:r>
              <a:rPr lang="en-US" dirty="0" err="1">
                <a:latin typeface="Courier New" charset="0"/>
                <a:cs typeface="Arial" charset="0"/>
              </a:rPr>
              <a:t>nextInt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nextDouble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read data of particular </a:t>
            </a:r>
            <a:r>
              <a:rPr lang="en-US" dirty="0" smtClean="0">
                <a:latin typeface="Calibri"/>
                <a:cs typeface="Calibri"/>
              </a:rPr>
              <a:t>types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27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GasMileage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01212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55457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4267200"/>
            <a:ext cx="591026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341644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Java Loop </a:t>
            </a:r>
            <a:r>
              <a:rPr lang="en-US" dirty="0">
                <a:latin typeface="Arial" charset="0"/>
              </a:rPr>
              <a:t>templates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Index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initialize index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update index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6694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</a:t>
            </a:r>
            <a:r>
              <a:rPr lang="en-US" sz="1800">
                <a:latin typeface="Courier New" charset="0"/>
                <a:cs typeface="Courier New" charset="0"/>
              </a:rPr>
              <a:t>(initialize index; condition; update index){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04800" y="4876800"/>
            <a:ext cx="61404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Each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 </a:t>
            </a:r>
            <a:r>
              <a:rPr lang="en-US" sz="1800">
                <a:latin typeface="Courier New" charset="0"/>
                <a:cs typeface="Courier New" charset="0"/>
              </a:rPr>
              <a:t>(ElementType elementName : collection){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4589463" y="1295400"/>
            <a:ext cx="4478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Sentinel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(input != end 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922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Hangman Game Project Overview</a:t>
            </a:r>
          </a:p>
        </p:txBody>
      </p:sp>
      <p:pic>
        <p:nvPicPr>
          <p:cNvPr id="28675" name="Content Placeholder 4" descr="Screen shot 2011-12-07 at 6.3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2" r="-40242"/>
          <a:stretch>
            <a:fillRect/>
          </a:stretch>
        </p:blipFill>
        <p:spPr>
          <a:xfrm>
            <a:off x="-1752600" y="1066800"/>
            <a:ext cx="8686800" cy="5334000"/>
          </a:xfrm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248400" y="2209800"/>
            <a:ext cx="2314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AlphabetPanel</a:t>
            </a:r>
            <a:r>
              <a:rPr lang="en-US" sz="1800" dirty="0" smtClean="0">
                <a:latin typeface="Calibri"/>
                <a:cs typeface="Calibri"/>
              </a:rPr>
              <a:t> (Part B)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72200" y="5257800"/>
            <a:ext cx="2657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GuessPhrasePanel</a:t>
            </a:r>
            <a:r>
              <a:rPr lang="en-US" sz="1800" dirty="0" smtClean="0">
                <a:latin typeface="Calibri"/>
                <a:cs typeface="Calibri"/>
              </a:rPr>
              <a:t> (Part C)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324600" y="3429000"/>
            <a:ext cx="159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Person (Part A)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28677" idx="1"/>
          </p:cNvCxnSpPr>
          <p:nvPr/>
        </p:nvCxnSpPr>
        <p:spPr>
          <a:xfrm flipH="1" flipV="1">
            <a:off x="4800600" y="1524000"/>
            <a:ext cx="1447800" cy="8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679" idx="1"/>
          </p:cNvCxnSpPr>
          <p:nvPr/>
        </p:nvCxnSpPr>
        <p:spPr>
          <a:xfrm flipH="1" flipV="1">
            <a:off x="3200400" y="3352800"/>
            <a:ext cx="3124200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8" idx="1"/>
          </p:cNvCxnSpPr>
          <p:nvPr/>
        </p:nvCxnSpPr>
        <p:spPr>
          <a:xfrm flipH="1" flipV="1">
            <a:off x="4114800" y="5410200"/>
            <a:ext cx="2057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343650" y="4332843"/>
            <a:ext cx="26576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Hangman Game (Part D)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43500" y="1206500"/>
            <a:ext cx="1200150" cy="5194300"/>
          </a:xfrm>
          <a:prstGeom prst="rightBrace">
            <a:avLst>
              <a:gd name="adj1" fmla="val 55952"/>
              <a:gd name="adj2" fmla="val 6405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User Input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guesses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Scanner(System.in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String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guess.equals(“quit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 &amp;&amp; 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guess.equals(“exit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guesses.add(guess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   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408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(User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(input != end condition){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2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File Reading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lines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Scanner(new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File(“in.txt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s.hasNext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String line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System.out.println(line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// print line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lines.add(line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281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(File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setup file scanner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(there is more input){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4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Random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part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 err="1" smtClean="0">
                <a:latin typeface="Courier New" charset="0"/>
                <a:cs typeface="Arial" charset="0"/>
              </a:rPr>
              <a:t>java.util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rovides </a:t>
            </a:r>
            <a:r>
              <a:rPr lang="en-US" dirty="0">
                <a:latin typeface="Arial" charset="0"/>
                <a:cs typeface="Arial" charset="0"/>
              </a:rPr>
              <a:t>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charset="0"/>
                <a:cs typeface="Arial" charset="0"/>
              </a:rPr>
              <a:t>Random</a:t>
            </a:r>
            <a:r>
              <a:rPr lang="en-US" dirty="0">
                <a:latin typeface="Arial" charset="0"/>
                <a:cs typeface="Arial" charset="0"/>
              </a:rPr>
              <a:t> object performs complicated calculations based on a </a:t>
            </a:r>
            <a:r>
              <a:rPr lang="en-US" i="1" dirty="0">
                <a:latin typeface="Arial" charset="0"/>
                <a:cs typeface="Arial" charset="0"/>
              </a:rPr>
              <a:t>seed value</a:t>
            </a:r>
            <a:r>
              <a:rPr lang="en-US" dirty="0">
                <a:latin typeface="Arial" charset="0"/>
                <a:cs typeface="Arial" charset="0"/>
              </a:rPr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See </a:t>
            </a:r>
            <a:r>
              <a:rPr lang="en-US" dirty="0" err="1">
                <a:latin typeface="Courier New" charset="0"/>
                <a:cs typeface="Courier New" charset="0"/>
              </a:rPr>
              <a:t>RandomNumbers.java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41049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70713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25638" y="4181475"/>
            <a:ext cx="529272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Sample Run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6: 3</a:t>
            </a:r>
          </a:p>
        </p:txBody>
      </p:sp>
    </p:spTree>
    <p:extLst>
      <p:ext uri="{BB962C8B-B14F-4D97-AF65-F5344CB8AC3E}">
        <p14:creationId xmlns:p14="http://schemas.microsoft.com/office/powerpoint/2010/main" val="219467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code to outcome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Given a </a:t>
            </a:r>
            <a:r>
              <a:rPr lang="en-US" sz="2800">
                <a:latin typeface="Courier New" charset="0"/>
                <a:cs typeface="Courier New" charset="0"/>
              </a:rPr>
              <a:t>Random</a:t>
            </a:r>
            <a:r>
              <a:rPr lang="en-US" sz="2800">
                <a:latin typeface="Arial" charset="0"/>
              </a:rPr>
              <a:t> object named </a:t>
            </a:r>
            <a:r>
              <a:rPr lang="en-US" sz="2800">
                <a:latin typeface="Courier New" charset="0"/>
                <a:cs typeface="Courier New" charset="0"/>
              </a:rPr>
              <a:t>gen</a:t>
            </a:r>
            <a:r>
              <a:rPr lang="en-US" sz="2800">
                <a:latin typeface="Arial" charset="0"/>
              </a:rPr>
              <a:t>, what range of values are produced by the following expressions?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Range?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24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6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 to 109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100 to 149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-5 to 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12 to 33</a:t>
            </a:r>
          </a:p>
        </p:txBody>
      </p:sp>
    </p:spTree>
    <p:extLst>
      <p:ext uri="{BB962C8B-B14F-4D97-AF65-F5344CB8AC3E}">
        <p14:creationId xmlns:p14="http://schemas.microsoft.com/office/powerpoint/2010/main" val="173499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outcome to code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Write an expression that produces a random integer in the following ranges: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12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15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-10 to 0</a:t>
            </a:r>
          </a:p>
        </p:txBody>
      </p:sp>
    </p:spTree>
    <p:extLst>
      <p:ext uri="{BB962C8B-B14F-4D97-AF65-F5344CB8AC3E}">
        <p14:creationId xmlns:p14="http://schemas.microsoft.com/office/powerpoint/2010/main" val="211942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Practice Loops &amp; File IO (Scanner)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73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/>
                <a:cs typeface="Calibri"/>
              </a:rPr>
              <a:t>Step 1: </a:t>
            </a:r>
            <a:r>
              <a:rPr lang="en-US" sz="2400" dirty="0">
                <a:latin typeface="Calibri"/>
                <a:cs typeface="Calibri"/>
              </a:rPr>
              <a:t>Create a project named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, with a class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Create a file named </a:t>
            </a:r>
            <a:r>
              <a:rPr lang="en-US" sz="2400" dirty="0" err="1">
                <a:latin typeface="Calibri"/>
                <a:cs typeface="Calibri"/>
              </a:rPr>
              <a:t>phrases.txt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 project that contains phrases to be guessed in your Hangman game</a:t>
            </a:r>
          </a:p>
          <a:p>
            <a:r>
              <a:rPr lang="en-US" sz="2400" b="1" dirty="0">
                <a:latin typeface="Calibri"/>
                <a:cs typeface="Calibri"/>
              </a:rPr>
              <a:t>Step 3</a:t>
            </a:r>
            <a:r>
              <a:rPr lang="en-US" sz="2400" dirty="0">
                <a:latin typeface="Calibri"/>
                <a:cs typeface="Calibri"/>
              </a:rPr>
              <a:t>: write a main that reads in a file &amp; prints out each </a:t>
            </a:r>
            <a:r>
              <a:rPr lang="en-US" sz="2400" dirty="0" smtClean="0">
                <a:latin typeface="Calibri"/>
                <a:cs typeface="Calibri"/>
              </a:rPr>
              <a:t>line after storing it in an </a:t>
            </a:r>
            <a:r>
              <a:rPr lang="en-US" sz="2400" dirty="0" err="1" smtClean="0">
                <a:latin typeface="Calibri"/>
                <a:cs typeface="Calibri"/>
              </a:rPr>
              <a:t>ArrayList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b="1" dirty="0">
                <a:cs typeface="Calibri"/>
              </a:rPr>
              <a:t>Step 4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 smtClean="0">
                <a:cs typeface="Calibri"/>
              </a:rPr>
              <a:t>print a random line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</a:t>
            </a:r>
            <a:r>
              <a:rPr lang="en-US" sz="2400" b="1" dirty="0" smtClean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convert into a class (OO format) for </a:t>
            </a:r>
            <a:r>
              <a:rPr lang="en-US" sz="2400" dirty="0" err="1" smtClean="0">
                <a:latin typeface="Calibri"/>
                <a:cs typeface="Calibri"/>
              </a:rPr>
              <a:t>RandomString</a:t>
            </a:r>
            <a:r>
              <a:rPr lang="en-US" sz="2400" dirty="0" smtClean="0">
                <a:latin typeface="Calibri"/>
                <a:cs typeface="Calibri"/>
              </a:rPr>
              <a:t> (Part C):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Something to store all the lines in a text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constructor that accepts a name of a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read method that reads in the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print method that prints the file contents line by line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Write a main method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test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002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 </a:t>
            </a:r>
          </a:p>
        </p:txBody>
      </p:sp>
      <p:pic>
        <p:nvPicPr>
          <p:cNvPr id="2969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A: </a:t>
            </a:r>
            <a:r>
              <a:rPr lang="en-US" dirty="0">
                <a:latin typeface="Calibri"/>
                <a:cs typeface="Calibri"/>
              </a:rPr>
              <a:t>Person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alibri"/>
                <a:cs typeface="Calibri"/>
              </a:rPr>
              <a:t>getNumLeft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Returns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field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keeps track of how many more body parts the user has to lose</a:t>
            </a:r>
          </a:p>
          <a:p>
            <a:r>
              <a:rPr lang="en-US" dirty="0" err="1">
                <a:latin typeface="Calibri"/>
                <a:cs typeface="Calibri"/>
              </a:rPr>
              <a:t>showNext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Reduces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&amp; calls repaint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The real magic of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showNext</a:t>
            </a:r>
            <a:r>
              <a:rPr lang="en-US" dirty="0">
                <a:latin typeface="Calibri"/>
                <a:ea typeface="Arial" charset="0"/>
                <a:cs typeface="Calibri"/>
              </a:rPr>
              <a:t> happens in the paint method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there are no more body parts left to lose, resets person</a:t>
            </a:r>
          </a:p>
          <a:p>
            <a:r>
              <a:rPr lang="en-US" dirty="0">
                <a:latin typeface="Calibri"/>
                <a:cs typeface="Calibri"/>
              </a:rPr>
              <a:t>Reset()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Resets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to initial value (= total # of body parts)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repaints</a:t>
            </a:r>
          </a:p>
        </p:txBody>
      </p:sp>
    </p:spTree>
    <p:extLst>
      <p:ext uri="{BB962C8B-B14F-4D97-AF65-F5344CB8AC3E}">
        <p14:creationId xmlns:p14="http://schemas.microsoft.com/office/powerpoint/2010/main" val="863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B: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Each letter is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which you add to your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using </a:t>
            </a:r>
            <a:r>
              <a:rPr lang="en-US" dirty="0" err="1">
                <a:latin typeface="Calibri"/>
                <a:cs typeface="Calibri"/>
              </a:rPr>
              <a:t>this.add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should initialize the panel using a character for loop that loops through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letters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Remember</a:t>
            </a:r>
            <a:r>
              <a:rPr lang="en-US" dirty="0">
                <a:latin typeface="Calibri"/>
                <a:ea typeface="Arial" charset="0"/>
                <a:cs typeface="Calibri"/>
              </a:rPr>
              <a:t>, each panel is a component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JPanels</a:t>
            </a:r>
            <a:r>
              <a:rPr lang="en-US" dirty="0">
                <a:latin typeface="Calibri"/>
                <a:ea typeface="Arial" charset="0"/>
                <a:cs typeface="Calibri"/>
              </a:rPr>
              <a:t> internally keep all their components in a list</a:t>
            </a:r>
          </a:p>
          <a:p>
            <a:r>
              <a:rPr lang="en-US" dirty="0">
                <a:latin typeface="Calibri"/>
                <a:cs typeface="Calibri"/>
              </a:rPr>
              <a:t>To retrieve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(i.e., component), you need to figure out what index it has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‘</a:t>
            </a:r>
            <a:r>
              <a:rPr lang="en-US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dirty="0">
                <a:latin typeface="Calibri"/>
                <a:ea typeface="Arial" charset="0"/>
                <a:cs typeface="Calibri"/>
              </a:rPr>
              <a:t> is the first letter added, it will be at index 0</a:t>
            </a:r>
          </a:p>
          <a:p>
            <a:pPr lvl="1"/>
            <a:r>
              <a:rPr lang="en-US" i="1" u="sng" dirty="0">
                <a:latin typeface="Calibri"/>
                <a:ea typeface="Arial" charset="0"/>
                <a:cs typeface="Calibri"/>
              </a:rPr>
              <a:t>Remember</a:t>
            </a:r>
            <a:r>
              <a:rPr lang="en-US" i="1" dirty="0">
                <a:latin typeface="Calibri"/>
                <a:ea typeface="Arial" charset="0"/>
                <a:cs typeface="Calibri"/>
              </a:rPr>
              <a:t> you can work with letters as if they are numbers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29701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503564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Working with characters like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For example, to get the index of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, we just need to find how far away it is from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65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67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–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2</a:t>
            </a:r>
          </a:p>
          <a:p>
            <a:r>
              <a:rPr lang="en-US" sz="2400" dirty="0">
                <a:latin typeface="Calibri"/>
                <a:cs typeface="Calibri"/>
              </a:rPr>
              <a:t>So, you can figure out where any </a:t>
            </a:r>
            <a:r>
              <a:rPr lang="en-US" sz="2400" dirty="0" smtClean="0">
                <a:latin typeface="Calibri"/>
                <a:cs typeface="Calibri"/>
              </a:rPr>
              <a:t>letter’s </a:t>
            </a:r>
            <a:r>
              <a:rPr lang="en-US" sz="2400" dirty="0">
                <a:latin typeface="Calibri"/>
                <a:cs typeface="Calibri"/>
              </a:rPr>
              <a:t>Text </a:t>
            </a:r>
            <a:r>
              <a:rPr lang="en-US" sz="2400" dirty="0" err="1">
                <a:latin typeface="Calibri"/>
                <a:cs typeface="Calibri"/>
              </a:rPr>
              <a:t>JPanel</a:t>
            </a:r>
            <a:r>
              <a:rPr lang="en-US" sz="2400" dirty="0">
                <a:latin typeface="Calibri"/>
                <a:cs typeface="Calibri"/>
              </a:rPr>
              <a:t> is relative to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For special characters like space, you can either use the literal character (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) or the constant (</a:t>
            </a:r>
            <a:r>
              <a:rPr lang="en-US" sz="2400" dirty="0" err="1">
                <a:latin typeface="Calibri"/>
                <a:cs typeface="Calibri"/>
              </a:rPr>
              <a:t>KeyEvent.</a:t>
            </a:r>
            <a:r>
              <a:rPr lang="en-US" sz="2400" i="1" dirty="0" err="1">
                <a:latin typeface="Calibri"/>
                <a:cs typeface="Calibri"/>
              </a:rPr>
              <a:t>VK_SPACE</a:t>
            </a:r>
            <a:r>
              <a:rPr lang="en-US" sz="2400" i="1" dirty="0">
                <a:latin typeface="Calibri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cs typeface="Calibri"/>
              </a:rPr>
              <a:t>Also check out the Character &amp; String classes for some handy methods</a:t>
            </a:r>
          </a:p>
        </p:txBody>
      </p:sp>
      <p:pic>
        <p:nvPicPr>
          <p:cNvPr id="30725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26" y="2984500"/>
            <a:ext cx="5721350" cy="830997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Want to know more about what you can do with </a:t>
            </a:r>
            <a:r>
              <a:rPr lang="en-US" sz="2400" dirty="0" err="1">
                <a:latin typeface="Calibri"/>
                <a:cs typeface="Calibri"/>
              </a:rPr>
              <a:t>KeyEvent</a:t>
            </a:r>
            <a:r>
              <a:rPr lang="en-US" sz="2400" dirty="0">
                <a:latin typeface="Calibri"/>
                <a:cs typeface="Calibri"/>
              </a:rPr>
              <a:t> &amp; it’s constants? Google it!</a:t>
            </a:r>
          </a:p>
        </p:txBody>
      </p:sp>
    </p:spTree>
    <p:extLst>
      <p:ext uri="{BB962C8B-B14F-4D97-AF65-F5344CB8AC3E}">
        <p14:creationId xmlns:p14="http://schemas.microsoft.com/office/powerpoint/2010/main" val="3886822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9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i="1" dirty="0">
                <a:latin typeface="Calibri"/>
                <a:cs typeface="Calibri"/>
              </a:rPr>
              <a:t>Start typing!</a:t>
            </a:r>
            <a:r>
              <a:rPr lang="en-US" sz="2800" b="1" i="1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google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check the </a:t>
            </a:r>
            <a:r>
              <a:rPr lang="en-US" sz="2800" dirty="0" smtClean="0">
                <a:latin typeface="Calibri"/>
                <a:cs typeface="Calibri"/>
              </a:rPr>
              <a:t>textbooks</a:t>
            </a:r>
            <a:endParaRPr lang="en-US" sz="2800" b="1" u="sng" dirty="0">
              <a:latin typeface="Calibri"/>
              <a:cs typeface="Calibri"/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7921625" cy="646113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Or try: </a:t>
            </a:r>
            <a:r>
              <a:rPr lang="en-US" dirty="0">
                <a:hlinkClick r:id="rId4"/>
              </a:rPr>
              <a:t>http://docs.oracle.com/javase/tutorial/uiswing/components/panel.html</a:t>
            </a:r>
            <a:endParaRPr lang="en-US" dirty="0"/>
          </a:p>
          <a:p>
            <a:pPr>
              <a:defRPr/>
            </a:pPr>
            <a:r>
              <a:rPr lang="en-US" dirty="0"/>
              <a:t>(first “How To” tutorial link listed when </a:t>
            </a:r>
            <a:r>
              <a:rPr lang="en-US" dirty="0" err="1"/>
              <a:t>googling</a:t>
            </a:r>
            <a:r>
              <a:rPr lang="en-US" dirty="0"/>
              <a:t> for Java </a:t>
            </a:r>
            <a:r>
              <a:rPr lang="en-US" dirty="0" err="1"/>
              <a:t>JPanel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03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0"/>
            <a:ext cx="87503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588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Don’t </a:t>
            </a:r>
            <a:r>
              <a:rPr lang="en-US" sz="2800" dirty="0">
                <a:latin typeface="Calibri"/>
                <a:cs typeface="Calibri"/>
              </a:rPr>
              <a:t>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</a:p>
        </p:txBody>
      </p:sp>
    </p:spTree>
    <p:extLst>
      <p:ext uri="{BB962C8B-B14F-4D97-AF65-F5344CB8AC3E}">
        <p14:creationId xmlns:p14="http://schemas.microsoft.com/office/powerpoint/2010/main" val="10779071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3481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-9525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Part C: </a:t>
            </a:r>
            <a:r>
              <a:rPr lang="en-US" sz="3600" dirty="0" err="1">
                <a:latin typeface="Calibri"/>
                <a:cs typeface="Calibri"/>
              </a:rPr>
              <a:t>GuessPhrasePanel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2362200" cy="25908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1676400"/>
            <a:ext cx="3200400" cy="34290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33400"/>
            <a:ext cx="2514600" cy="17526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410200"/>
            <a:ext cx="6016625" cy="1200150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You will also need to access letters in your </a:t>
            </a:r>
            <a:r>
              <a:rPr lang="en-US" sz="2400" dirty="0" err="1"/>
              <a:t>GuessPhrasePanel</a:t>
            </a:r>
            <a:r>
              <a:rPr lang="en-US" sz="2400" dirty="0"/>
              <a:t>, similar to your </a:t>
            </a:r>
            <a:r>
              <a:rPr lang="en-US" sz="2400" dirty="0" err="1"/>
              <a:t>AlphabetPanel</a:t>
            </a:r>
            <a:r>
              <a:rPr lang="en-US" sz="2400" dirty="0"/>
              <a:t> (although not the same)</a:t>
            </a:r>
          </a:p>
        </p:txBody>
      </p:sp>
    </p:spTree>
    <p:extLst>
      <p:ext uri="{BB962C8B-B14F-4D97-AF65-F5344CB8AC3E}">
        <p14:creationId xmlns:p14="http://schemas.microsoft.com/office/powerpoint/2010/main" val="513583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3123</Words>
  <Application>Microsoft Macintosh PowerPoint</Application>
  <PresentationFormat>On-screen Show (4:3)</PresentationFormat>
  <Paragraphs>367</Paragraphs>
  <Slides>28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Project 1</vt:lpstr>
      <vt:lpstr>Hangman Game Project Overview</vt:lpstr>
      <vt:lpstr>PowerPoint Presentation</vt:lpstr>
      <vt:lpstr>Part A: Person</vt:lpstr>
      <vt:lpstr>Part B: AlphabetPanel</vt:lpstr>
      <vt:lpstr>Working with characters like numbers</vt:lpstr>
      <vt:lpstr>Don’t know how to work with JPanel components? Start typing! or google or check the textbooks</vt:lpstr>
      <vt:lpstr>Don’t know how to work with JPanel components?</vt:lpstr>
      <vt:lpstr>Part C: GuessPhrasePanel</vt:lpstr>
      <vt:lpstr>Getting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File I/O</vt:lpstr>
      <vt:lpstr>Java Loop templates</vt:lpstr>
      <vt:lpstr>PowerPoint Presentation</vt:lpstr>
      <vt:lpstr>PowerPoint Presentation</vt:lpstr>
      <vt:lpstr>Random</vt:lpstr>
      <vt:lpstr>The Random Class</vt:lpstr>
      <vt:lpstr>PowerPoint Presentation</vt:lpstr>
      <vt:lpstr>PowerPoint Presentation</vt:lpstr>
      <vt:lpstr>Examples – code to outcome</vt:lpstr>
      <vt:lpstr>Examples – outcome to code</vt:lpstr>
      <vt:lpstr>Practice Loops &amp; File IO (Scanner)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120</cp:revision>
  <dcterms:created xsi:type="dcterms:W3CDTF">2014-09-01T19:57:09Z</dcterms:created>
  <dcterms:modified xsi:type="dcterms:W3CDTF">2015-03-23T14:44:12Z</dcterms:modified>
</cp:coreProperties>
</file>