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332" r:id="rId3"/>
    <p:sldId id="326" r:id="rId4"/>
    <p:sldId id="327" r:id="rId5"/>
    <p:sldId id="325" r:id="rId6"/>
    <p:sldId id="328" r:id="rId7"/>
    <p:sldId id="329" r:id="rId8"/>
    <p:sldId id="330" r:id="rId9"/>
    <p:sldId id="331" r:id="rId10"/>
    <p:sldId id="338" r:id="rId11"/>
    <p:sldId id="337" r:id="rId12"/>
    <p:sldId id="347" r:id="rId13"/>
    <p:sldId id="346" r:id="rId14"/>
    <p:sldId id="340" r:id="rId15"/>
    <p:sldId id="341" r:id="rId16"/>
    <p:sldId id="342" r:id="rId17"/>
    <p:sldId id="343" r:id="rId18"/>
    <p:sldId id="344" r:id="rId19"/>
    <p:sldId id="345" r:id="rId20"/>
    <p:sldId id="355" r:id="rId21"/>
    <p:sldId id="356" r:id="rId22"/>
    <p:sldId id="348" r:id="rId23"/>
    <p:sldId id="349" r:id="rId24"/>
    <p:sldId id="350" r:id="rId25"/>
    <p:sldId id="351" r:id="rId26"/>
    <p:sldId id="352" r:id="rId27"/>
    <p:sldId id="353" r:id="rId28"/>
    <p:sldId id="35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1/27/15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latin typeface="Times New Roman" charset="0"/>
              </a:rPr>
              <a:t>Objects First with Java</a:t>
            </a:r>
          </a:p>
        </p:txBody>
      </p:sp>
      <p:sp>
        <p:nvSpPr>
          <p:cNvPr id="706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0AD3C22-AFD4-5243-B19A-6AB23C34C3AE}" type="slidenum">
              <a:rPr lang="en-GB" sz="1200">
                <a:latin typeface="Times New Roman" charset="0"/>
              </a:rPr>
              <a:pPr/>
              <a:t>2</a:t>
            </a:fld>
            <a:endParaRPr lang="en-GB" sz="1200">
              <a:latin typeface="Times New Roman" charset="0"/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" charset="0"/>
              </a:rPr>
              <a:t>Demo</a:t>
            </a:r>
          </a:p>
        </p:txBody>
      </p:sp>
      <p:sp>
        <p:nvSpPr>
          <p:cNvPr id="9216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92164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92165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16706F1-6FD3-F548-87D9-DFB1549D8449}" type="slidenum">
              <a:rPr lang="en-GB" sz="1200"/>
              <a:pPr/>
              <a:t>16</a:t>
            </a:fld>
            <a:endParaRPr lang="en-GB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Objects First with Java</a:t>
            </a:r>
            <a:endParaRPr lang="en-GB"/>
          </a:p>
        </p:txBody>
      </p:sp>
      <p:sp>
        <p:nvSpPr>
          <p:cNvPr id="9421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94213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E6C18FA-BD9E-BA43-933F-013F32BA0940}" type="slidenum">
              <a:rPr lang="en-GB" sz="1200"/>
              <a:pPr/>
              <a:t>17</a:t>
            </a:fld>
            <a:endParaRPr lang="en-GB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Objects First with Java</a:t>
            </a:r>
            <a:endParaRPr lang="en-GB"/>
          </a:p>
        </p:txBody>
      </p:sp>
      <p:sp>
        <p:nvSpPr>
          <p:cNvPr id="962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96261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31FE684-8352-0344-9823-087EE6E27ED4}" type="slidenum">
              <a:rPr lang="en-GB" sz="1200"/>
              <a:pPr/>
              <a:t>18</a:t>
            </a:fld>
            <a:endParaRPr lang="en-GB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Objects First with Java</a:t>
            </a:r>
            <a:endParaRPr lang="en-GB"/>
          </a:p>
        </p:txBody>
      </p:sp>
      <p:sp>
        <p:nvSpPr>
          <p:cNvPr id="983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98309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A224073-CC75-5648-ACD2-42D96E2F7680}" type="slidenum">
              <a:rPr lang="en-GB" sz="1200"/>
              <a:pPr/>
              <a:t>19</a:t>
            </a:fld>
            <a:endParaRPr lang="en-GB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latin typeface="Times New Roman" charset="0"/>
              </a:rPr>
              <a:t>Objects First with Java</a:t>
            </a:r>
          </a:p>
        </p:txBody>
      </p:sp>
      <p:sp>
        <p:nvSpPr>
          <p:cNvPr id="706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0AD3C22-AFD4-5243-B19A-6AB23C34C3AE}" type="slidenum">
              <a:rPr lang="en-GB" sz="1200">
                <a:latin typeface="Times New Roman" charset="0"/>
              </a:rPr>
              <a:pPr/>
              <a:t>21</a:t>
            </a:fld>
            <a:endParaRPr lang="en-GB" sz="1200">
              <a:latin typeface="Times New Roman" charset="0"/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extLst/>
        </p:spPr>
        <p:txBody>
          <a:bodyPr/>
          <a:lstStyle>
            <a:lvl1pPr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1pPr>
            <a:lvl2pPr marL="702756" indent="-270291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5pPr>
            <a:lvl6pPr marL="2378560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6pPr>
            <a:lvl7pPr marL="2811026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7pPr>
            <a:lvl8pPr marL="3243491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8pPr>
            <a:lvl9pPr marL="3675957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440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 b="0">
                <a:latin typeface="Times New Roman" charset="0"/>
                <a:ea typeface="ＭＳ Ｐゴシック" charset="0"/>
                <a:cs typeface="ＭＳ Ｐゴシック" charset="0"/>
              </a:rPr>
              <a:t>© David J. Barnes and Michael Kölling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8BF78A3D-D229-C948-9394-F83313846FE3}" type="slidenum">
              <a:rPr lang="en-GB" sz="1200" b="0">
                <a:latin typeface="Times New Roman" charset="0"/>
                <a:ea typeface="ＭＳ Ｐゴシック" charset="0"/>
                <a:cs typeface="ＭＳ Ｐゴシック" charset="0"/>
              </a:rPr>
              <a:pPr/>
              <a:t>22</a:t>
            </a:fld>
            <a:endParaRPr lang="en-GB" sz="1200" b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extLst/>
        </p:spPr>
        <p:txBody>
          <a:bodyPr/>
          <a:lstStyle>
            <a:lvl1pPr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1pPr>
            <a:lvl2pPr marL="702756" indent="-270291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5pPr>
            <a:lvl6pPr marL="2378560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6pPr>
            <a:lvl7pPr marL="2811026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7pPr>
            <a:lvl8pPr marL="3243491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8pPr>
            <a:lvl9pPr marL="3675957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01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 b="0">
                <a:latin typeface="Times New Roman" charset="0"/>
                <a:ea typeface="ＭＳ Ｐゴシック" charset="0"/>
                <a:cs typeface="ＭＳ Ｐゴシック" charset="0"/>
              </a:rPr>
              <a:t>© David J. Barnes and Michael Kölling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DF8C2F4F-FCD6-C148-905C-4D7B0AF330CD}" type="slidenum">
              <a:rPr lang="en-GB" sz="1200" b="0">
                <a:latin typeface="Times New Roman" charset="0"/>
                <a:ea typeface="ＭＳ Ｐゴシック" charset="0"/>
                <a:cs typeface="ＭＳ Ｐゴシック" charset="0"/>
              </a:rPr>
              <a:pPr/>
              <a:t>27</a:t>
            </a:fld>
            <a:endParaRPr lang="en-GB" sz="1200" b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</a:rPr>
              <a:t>Only here as a brief introduction and to reinforce what they saw last class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extLst/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522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>
                <a:latin typeface="Times New Roman" charset="0"/>
                <a:ea typeface="ＭＳ Ｐゴシック" charset="0"/>
                <a:cs typeface="ＭＳ Ｐゴシック" charset="0"/>
              </a:rPr>
              <a:t>© David J. Barnes and Michael Kölling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C8671239-19DC-8D42-B034-2DC8E9D6F5D6}" type="slidenum">
              <a:rPr lang="en-GB" sz="1200">
                <a:latin typeface="Times New Roman" charset="0"/>
                <a:ea typeface="ＭＳ Ｐゴシック" charset="0"/>
                <a:cs typeface="ＭＳ Ｐゴシック" charset="0"/>
              </a:rPr>
              <a:pPr/>
              <a:t>28</a:t>
            </a:fld>
            <a:endParaRPr lang="en-GB" sz="12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</a:rPr>
              <a:t>Only here as a brief introduction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" charset="0"/>
              </a:rPr>
              <a:t>* Take screenshots?</a:t>
            </a:r>
          </a:p>
        </p:txBody>
      </p:sp>
      <p:sp>
        <p:nvSpPr>
          <p:cNvPr id="6349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6349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63493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CBB2C12-9400-EC4A-ACA5-6304FDEC83A0}" type="slidenum">
              <a:rPr lang="en-GB" sz="1200"/>
              <a:pPr/>
              <a:t>6</a:t>
            </a:fld>
            <a:endParaRPr lang="en-GB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" charset="0"/>
              </a:rPr>
              <a:t>Still readable</a:t>
            </a:r>
          </a:p>
        </p:txBody>
      </p:sp>
      <p:sp>
        <p:nvSpPr>
          <p:cNvPr id="6656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66564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66565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F2B3281-4096-1C4A-9C79-119C34E989BE}" type="slidenum">
              <a:rPr lang="en-GB" sz="1200"/>
              <a:pPr/>
              <a:t>8</a:t>
            </a:fld>
            <a:endParaRPr lang="en-GB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" charset="0"/>
              </a:rPr>
              <a:t>Terrible!</a:t>
            </a:r>
          </a:p>
          <a:p>
            <a:r>
              <a:rPr lang="en-US">
                <a:latin typeface="Times" charset="0"/>
              </a:rPr>
              <a:t>Which was the most readable?</a:t>
            </a:r>
          </a:p>
        </p:txBody>
      </p:sp>
      <p:sp>
        <p:nvSpPr>
          <p:cNvPr id="6861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6861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68613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5F3460F-E855-1A4A-BD0F-72B83F9B3D75}" type="slidenum">
              <a:rPr lang="en-GB" sz="1200"/>
              <a:pPr/>
              <a:t>9</a:t>
            </a:fld>
            <a:endParaRPr lang="en-GB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Objects First with Java</a:t>
            </a:r>
            <a:endParaRPr lang="en-GB"/>
          </a:p>
        </p:txBody>
      </p:sp>
      <p:sp>
        <p:nvSpPr>
          <p:cNvPr id="7782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77829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4D4D202-3957-3341-BBBA-6AD2282BB3E9}" type="slidenum">
              <a:rPr lang="en-GB" sz="1200"/>
              <a:pPr/>
              <a:t>11</a:t>
            </a:fld>
            <a:endParaRPr lang="en-GB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300">
                <a:latin typeface="Times" charset="0"/>
                <a:ea typeface="MS PGothic" charset="0"/>
              </a:rPr>
              <a:t>Break out into groups for angry birds</a:t>
            </a:r>
          </a:p>
          <a:p>
            <a:endParaRPr lang="en-US" sz="1300">
              <a:latin typeface="Times" charset="0"/>
              <a:ea typeface="MS PGothic" charset="0"/>
            </a:endParaRPr>
          </a:p>
          <a:p>
            <a:r>
              <a:rPr lang="en-US" sz="1300">
                <a:latin typeface="Times" charset="0"/>
                <a:ea typeface="MS PGothic" charset="0"/>
              </a:rPr>
              <a:t>Use the Word document handout for them to fill in classes, data, and behaviors</a:t>
            </a:r>
          </a:p>
          <a:p>
            <a:endParaRPr lang="en-US" sz="1300">
              <a:latin typeface="Times" charset="0"/>
              <a:ea typeface="MS PGothic" charset="0"/>
            </a:endParaRPr>
          </a:p>
          <a:p>
            <a:r>
              <a:rPr lang="en-US" sz="1300">
                <a:latin typeface="Times" charset="0"/>
                <a:ea typeface="MS PGothic" charset="0"/>
              </a:rPr>
              <a:t>Go and Play the Wii ~15 minutes</a:t>
            </a:r>
          </a:p>
        </p:txBody>
      </p:sp>
      <p:sp>
        <p:nvSpPr>
          <p:cNvPr id="3277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C7257D76-9D4B-9C41-AC0B-AA8153B89D9D}" type="slidenum">
              <a:rPr lang="en-GB" sz="1200"/>
              <a:pPr/>
              <a:t>12</a:t>
            </a:fld>
            <a:endParaRPr lang="en-GB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300">
                <a:latin typeface="Times" charset="0"/>
                <a:ea typeface="MS PGothic" charset="0"/>
              </a:rPr>
              <a:t>Use the Word document handout for them to fill in classes, data, and behaviors</a:t>
            </a:r>
          </a:p>
          <a:p>
            <a:endParaRPr lang="en-US" sz="1300">
              <a:latin typeface="Times" charset="0"/>
              <a:ea typeface="MS PGothic" charset="0"/>
            </a:endParaRPr>
          </a:p>
          <a:p>
            <a:r>
              <a:rPr lang="en-US" sz="1300">
                <a:latin typeface="Times" charset="0"/>
                <a:ea typeface="MS PGothic" charset="0"/>
              </a:rPr>
              <a:t>Identify (~4+ minutes)</a:t>
            </a:r>
          </a:p>
          <a:p>
            <a:r>
              <a:rPr lang="en-US" sz="1300">
                <a:latin typeface="Times" charset="0"/>
                <a:ea typeface="MS PGothic" charset="0"/>
              </a:rPr>
              <a:t>Share/Group (3-4 people; ~6+ minutes)</a:t>
            </a:r>
          </a:p>
          <a:p>
            <a:r>
              <a:rPr lang="en-US" sz="1300">
                <a:latin typeface="Times" charset="0"/>
                <a:ea typeface="MS PGothic" charset="0"/>
              </a:rPr>
              <a:t>Choose one from the group that everyone is pretty familiar with and write as much detail as you can on the board (~4 minutes)</a:t>
            </a:r>
          </a:p>
          <a:p>
            <a:r>
              <a:rPr lang="en-US" sz="1300">
                <a:latin typeface="Times" charset="0"/>
                <a:ea typeface="MS PGothic" charset="0"/>
              </a:rPr>
              <a:t>Share/Class (~4+ minutes)</a:t>
            </a:r>
          </a:p>
        </p:txBody>
      </p:sp>
      <p:sp>
        <p:nvSpPr>
          <p:cNvPr id="3789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1297B27E-3771-B14D-BFA4-980F7083AB58}" type="slidenum">
              <a:rPr lang="en-GB" sz="1200"/>
              <a:pPr/>
              <a:t>13</a:t>
            </a:fld>
            <a:endParaRPr lang="en-GB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emhill.github.io</a:t>
            </a:r>
            <a:r>
              <a:rPr lang="en-US" dirty="0" smtClean="0"/>
              <a:t>/151-S15/</a:t>
            </a:r>
            <a:r>
              <a:rPr lang="en-US" dirty="0" err="1" smtClean="0"/>
              <a:t>morea</a:t>
            </a:r>
            <a:r>
              <a:rPr lang="en-US" dirty="0" smtClean="0"/>
              <a:t>/01.WOD-intro/pwod1.html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14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1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980618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219200" y="1828800"/>
            <a:ext cx="7467600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09980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to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Emily Hill</a:t>
            </a:r>
          </a:p>
          <a:p>
            <a:r>
              <a:rPr lang="en-US" dirty="0" smtClean="0"/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350185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&amp;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843" y="1600200"/>
            <a:ext cx="846339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Class: a blueprint for objects</a:t>
            </a:r>
            <a:br>
              <a:rPr lang="en-US" dirty="0" smtClean="0"/>
            </a:br>
            <a:r>
              <a:rPr lang="en-US" i="1" dirty="0" smtClean="0"/>
              <a:t>A class defines</a:t>
            </a:r>
          </a:p>
          <a:p>
            <a:pPr lvl="1"/>
            <a:r>
              <a:rPr lang="en-US" dirty="0" smtClean="0"/>
              <a:t>The object’s attributes (field types &amp; names)</a:t>
            </a:r>
          </a:p>
          <a:p>
            <a:pPr lvl="1"/>
            <a:r>
              <a:rPr lang="en-US" dirty="0" smtClean="0"/>
              <a:t>What an object can do (methods)</a:t>
            </a:r>
          </a:p>
          <a:p>
            <a:pPr lvl="1"/>
            <a:r>
              <a:rPr lang="en-US" dirty="0" smtClean="0"/>
              <a:t>How to setup an object (constructors)</a:t>
            </a:r>
          </a:p>
          <a:p>
            <a:r>
              <a:rPr lang="en-US" dirty="0" smtClean="0"/>
              <a:t>Object: specific instance of a class</a:t>
            </a:r>
          </a:p>
          <a:p>
            <a:pPr lvl="1"/>
            <a:r>
              <a:rPr lang="en-US" dirty="0" smtClean="0"/>
              <a:t>Has values for attributes (field values)</a:t>
            </a:r>
          </a:p>
          <a:p>
            <a:pPr lvl="1"/>
            <a:r>
              <a:rPr lang="en-US" dirty="0" smtClean="0"/>
              <a:t>Initialized by the constructor</a:t>
            </a:r>
          </a:p>
          <a:p>
            <a:pPr lvl="1"/>
            <a:r>
              <a:rPr lang="en-US" dirty="0" smtClean="0"/>
              <a:t>Methods operate on these values &amp; </a:t>
            </a:r>
            <a:r>
              <a:rPr lang="en-US" b="1" dirty="0" smtClean="0"/>
              <a:t>may change them</a:t>
            </a:r>
          </a:p>
          <a:p>
            <a:r>
              <a:rPr lang="en-US" dirty="0" smtClean="0"/>
              <a:t>Example: car</a:t>
            </a:r>
          </a:p>
        </p:txBody>
      </p:sp>
    </p:spTree>
    <p:extLst>
      <p:ext uri="{BB962C8B-B14F-4D97-AF65-F5344CB8AC3E}">
        <p14:creationId xmlns:p14="http://schemas.microsoft.com/office/powerpoint/2010/main" val="3628094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1673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Class = Blueprint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239000" cy="106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One blueprint to create several similar, but different, houses:</a:t>
            </a:r>
          </a:p>
        </p:txBody>
      </p:sp>
      <p:sp>
        <p:nvSpPr>
          <p:cNvPr id="7373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  <a:cs typeface="ＭＳ Ｐゴシック" charset="-128"/>
              </a:rPr>
              <a:t>Copyright © 2012 Pearson Education, Inc.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14400" y="2209800"/>
            <a:ext cx="7239000" cy="4038600"/>
            <a:chOff x="990600" y="2286000"/>
            <a:chExt cx="7239000" cy="4038600"/>
          </a:xfrm>
        </p:grpSpPr>
        <p:sp>
          <p:nvSpPr>
            <p:cNvPr id="76805" name="TextBox 5"/>
            <p:cNvSpPr txBox="1">
              <a:spLocks noChangeArrowheads="1"/>
            </p:cNvSpPr>
            <p:nvPr/>
          </p:nvSpPr>
          <p:spPr bwMode="auto">
            <a:xfrm>
              <a:off x="990600" y="2286000"/>
              <a:ext cx="7239000" cy="403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endParaRPr lang="en-US" sz="1400">
                <a:latin typeface="Courier New" charset="0"/>
                <a:cs typeface="Courier New" charset="0"/>
              </a:endParaRPr>
            </a:p>
          </p:txBody>
        </p:sp>
        <p:pic>
          <p:nvPicPr>
            <p:cNvPr id="76806" name="Picture 7" descr="fig01_22.t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2438400"/>
              <a:ext cx="6042025" cy="3675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65695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ea typeface="MS PGothic" charset="0"/>
                <a:cs typeface="Calibri"/>
              </a:rPr>
              <a:t>Game: Identify…</a:t>
            </a:r>
            <a:endParaRPr lang="en-US" dirty="0">
              <a:latin typeface="Calibri"/>
              <a:ea typeface="MS PGothic" charset="0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0506" y="1600200"/>
            <a:ext cx="4026613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/>
                <a:ea typeface="MS PGothic" charset="0"/>
                <a:cs typeface="Calibri"/>
              </a:rPr>
              <a:t>Classes</a:t>
            </a:r>
            <a:endParaRPr lang="en-US" dirty="0">
              <a:latin typeface="Calibri"/>
              <a:ea typeface="MS PGothic" charset="0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ea typeface="MS PGothic" charset="0"/>
                <a:cs typeface="Calibri"/>
              </a:rPr>
              <a:t>Behaviors/</a:t>
            </a:r>
            <a:r>
              <a:rPr lang="en-US" dirty="0" smtClean="0">
                <a:latin typeface="Calibri"/>
                <a:ea typeface="MS PGothic" charset="0"/>
                <a:cs typeface="Calibri"/>
              </a:rPr>
              <a:t>actions</a:t>
            </a:r>
            <a:endParaRPr lang="en-US" dirty="0">
              <a:latin typeface="Calibri"/>
              <a:ea typeface="MS PGothic" charset="0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ea typeface="MS PGothic" charset="0"/>
                <a:cs typeface="Calibri"/>
              </a:rPr>
              <a:t>Information/</a:t>
            </a:r>
            <a:r>
              <a:rPr lang="en-US" dirty="0" smtClean="0">
                <a:latin typeface="Calibri"/>
                <a:ea typeface="MS PGothic" charset="0"/>
                <a:cs typeface="Calibri"/>
              </a:rPr>
              <a:t>data</a:t>
            </a:r>
            <a:endParaRPr lang="en-US" dirty="0">
              <a:latin typeface="Calibri"/>
              <a:ea typeface="MS PGothic" charset="0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ea typeface="MS PGothic" charset="0"/>
                <a:cs typeface="Calibri"/>
              </a:rPr>
              <a:t>Input/output</a:t>
            </a:r>
          </a:p>
        </p:txBody>
      </p:sp>
    </p:spTree>
    <p:extLst>
      <p:ext uri="{BB962C8B-B14F-4D97-AF65-F5344CB8AC3E}">
        <p14:creationId xmlns:p14="http://schemas.microsoft.com/office/powerpoint/2010/main" val="18608766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ea typeface="MS PGothic" charset="0"/>
                <a:cs typeface="Calibri"/>
              </a:rPr>
              <a:t>Identifying Objects</a:t>
            </a:r>
            <a:endParaRPr lang="en-US" dirty="0">
              <a:latin typeface="Calibri"/>
              <a:ea typeface="MS PGothic" charset="0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ea typeface="MS PGothic" charset="0"/>
                <a:cs typeface="Calibri"/>
              </a:rPr>
              <a:t>Think about activities you do everyday</a:t>
            </a:r>
          </a:p>
          <a:p>
            <a:pPr lvl="1" eaLnBrk="1" hangingPunct="1"/>
            <a:r>
              <a:rPr lang="en-US" dirty="0">
                <a:latin typeface="Calibri"/>
                <a:ea typeface="Arial" charset="0"/>
                <a:cs typeface="Calibri"/>
              </a:rPr>
              <a:t>What real-world entities do you interact with?</a:t>
            </a:r>
          </a:p>
          <a:p>
            <a:pPr lvl="1" eaLnBrk="1" hangingPunct="1"/>
            <a:r>
              <a:rPr lang="en-US" dirty="0">
                <a:latin typeface="Calibri"/>
                <a:ea typeface="Arial" charset="0"/>
                <a:cs typeface="Calibri"/>
              </a:rPr>
              <a:t>What about programs you use?</a:t>
            </a:r>
          </a:p>
          <a:p>
            <a:pPr lvl="1" eaLnBrk="1" hangingPunct="1"/>
            <a:r>
              <a:rPr lang="en-US" dirty="0">
                <a:latin typeface="Calibri"/>
                <a:ea typeface="MS PGothic" charset="0"/>
                <a:cs typeface="Calibri"/>
              </a:rPr>
              <a:t>Your phone, laptop/</a:t>
            </a:r>
            <a:r>
              <a:rPr lang="en-US" dirty="0" smtClean="0">
                <a:latin typeface="Calibri"/>
                <a:ea typeface="MS PGothic" charset="0"/>
                <a:cs typeface="Calibri"/>
              </a:rPr>
              <a:t>desktop</a:t>
            </a:r>
            <a:endParaRPr lang="en-US" dirty="0">
              <a:latin typeface="Calibri"/>
              <a:ea typeface="MS PGothic" charset="0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ea typeface="MS PGothic" charset="0"/>
                <a:cs typeface="Calibri"/>
              </a:rPr>
              <a:t>Identify</a:t>
            </a:r>
          </a:p>
          <a:p>
            <a:pPr lvl="1" eaLnBrk="1" hangingPunct="1"/>
            <a:r>
              <a:rPr lang="en-US" dirty="0">
                <a:latin typeface="Calibri"/>
                <a:ea typeface="MS PGothic" charset="0"/>
                <a:cs typeface="Calibri"/>
              </a:rPr>
              <a:t>Classes</a:t>
            </a:r>
          </a:p>
          <a:p>
            <a:pPr lvl="1" eaLnBrk="1" hangingPunct="1"/>
            <a:r>
              <a:rPr lang="en-US" dirty="0">
                <a:latin typeface="Calibri"/>
                <a:ea typeface="MS PGothic" charset="0"/>
                <a:cs typeface="Calibri"/>
              </a:rPr>
              <a:t>Information/data</a:t>
            </a:r>
          </a:p>
          <a:p>
            <a:pPr lvl="1" eaLnBrk="1" hangingPunct="1"/>
            <a:r>
              <a:rPr lang="en-US" dirty="0">
                <a:latin typeface="Calibri"/>
                <a:ea typeface="MS PGothic" charset="0"/>
                <a:cs typeface="Calibri"/>
              </a:rPr>
              <a:t>Behaviors/</a:t>
            </a:r>
            <a:r>
              <a:rPr lang="en-US" dirty="0" smtClean="0">
                <a:latin typeface="Calibri"/>
                <a:ea typeface="MS PGothic" charset="0"/>
                <a:cs typeface="Calibri"/>
              </a:rPr>
              <a:t>actions</a:t>
            </a:r>
            <a:endParaRPr lang="en-US" dirty="0">
              <a:latin typeface="Calibri"/>
              <a:ea typeface="MS PGothic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197559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PWOD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Hello World Import &amp; Export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05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Hello World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7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Importing Hello World </a:t>
            </a:r>
            <a:r>
              <a:rPr lang="en-US" dirty="0" smtClean="0">
                <a:latin typeface="Calibri"/>
                <a:cs typeface="Calibri"/>
              </a:rPr>
              <a:t>GUI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Calibri"/>
                <a:cs typeface="Calibri"/>
              </a:rPr>
              <a:t>Download </a:t>
            </a:r>
            <a:r>
              <a:rPr lang="en-US" sz="2800" dirty="0" err="1" smtClean="0">
                <a:latin typeface="Calibri"/>
                <a:cs typeface="Calibri"/>
              </a:rPr>
              <a:t>HelloWorldGUI.zip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dirty="0" smtClean="0">
                <a:latin typeface="Calibri"/>
                <a:cs typeface="Calibri"/>
              </a:rPr>
              <a:t>Open </a:t>
            </a:r>
            <a:r>
              <a:rPr lang="en-US" sz="2800" dirty="0">
                <a:latin typeface="Calibri"/>
                <a:cs typeface="Calibri"/>
              </a:rPr>
              <a:t>Eclipse and go to File &gt; Import &gt; General &gt; Existing Projects into Workspace</a:t>
            </a: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Select archive file, hit “Browse”, and select the </a:t>
            </a:r>
            <a:r>
              <a:rPr lang="en-US" sz="2800" dirty="0" err="1" smtClean="0">
                <a:latin typeface="Calibri"/>
                <a:cs typeface="Calibri"/>
              </a:rPr>
              <a:t>HelloWorldGUI.zip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you just downloaded</a:t>
            </a: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Double-click the project folder, the </a:t>
            </a:r>
            <a:r>
              <a:rPr lang="en-US" sz="2800" dirty="0" err="1">
                <a:latin typeface="Calibri"/>
                <a:cs typeface="Calibri"/>
              </a:rPr>
              <a:t>src</a:t>
            </a:r>
            <a:r>
              <a:rPr lang="en-US" sz="2800" dirty="0">
                <a:latin typeface="Calibri"/>
                <a:cs typeface="Calibri"/>
              </a:rPr>
              <a:t> folder, and then the default package. You should now see a class file, </a:t>
            </a:r>
            <a:r>
              <a:rPr lang="en-US" sz="2800" dirty="0" err="1" smtClean="0">
                <a:latin typeface="Calibri"/>
                <a:cs typeface="Calibri"/>
              </a:rPr>
              <a:t>HelloWorldShapes.java</a:t>
            </a:r>
            <a:r>
              <a:rPr lang="en-US" sz="2800" dirty="0">
                <a:latin typeface="Calibri"/>
                <a:cs typeface="Calibri"/>
              </a:rPr>
              <a:t>.</a:t>
            </a: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To run the applet: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  <a:cs typeface="Calibri"/>
              </a:rPr>
              <a:t>Right-click </a:t>
            </a:r>
            <a:r>
              <a:rPr lang="en-US" sz="2400" dirty="0" err="1" smtClean="0">
                <a:latin typeface="Calibri"/>
                <a:ea typeface="ＭＳ Ｐゴシック" charset="0"/>
                <a:cs typeface="Calibri"/>
              </a:rPr>
              <a:t>HelloShapes.java</a:t>
            </a:r>
            <a:r>
              <a:rPr lang="en-US" sz="2400" dirty="0" smtClean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class and select “Run As &gt; Java Application”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  <a:cs typeface="Calibri"/>
              </a:rPr>
              <a:t>Click on the green play button at the top of the screen</a:t>
            </a:r>
          </a:p>
        </p:txBody>
      </p:sp>
    </p:spTree>
    <p:extLst>
      <p:ext uri="{BB962C8B-B14F-4D97-AF65-F5344CB8AC3E}">
        <p14:creationId xmlns:p14="http://schemas.microsoft.com/office/powerpoint/2010/main" val="219206571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2590800" cy="2392362"/>
          </a:xfrm>
        </p:spPr>
        <p:txBody>
          <a:bodyPr/>
          <a:lstStyle/>
          <a:p>
            <a:r>
              <a:rPr lang="en-US" sz="3200">
                <a:latin typeface="Arial" charset="0"/>
                <a:cs typeface="Arial" charset="0"/>
              </a:rPr>
              <a:t>You should see…</a:t>
            </a:r>
          </a:p>
        </p:txBody>
      </p:sp>
      <p:pic>
        <p:nvPicPr>
          <p:cNvPr id="9318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7000"/>
            <a:ext cx="6108700" cy="627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240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Graded WOD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r>
              <a:rPr lang="en-US" sz="2400" dirty="0">
                <a:latin typeface="Calibri"/>
                <a:cs typeface="Calibri"/>
              </a:rPr>
              <a:t>Edit the </a:t>
            </a:r>
            <a:r>
              <a:rPr lang="en-US" sz="2400" dirty="0" smtClean="0">
                <a:latin typeface="Courier"/>
                <a:cs typeface="Courier"/>
              </a:rPr>
              <a:t>paint</a:t>
            </a:r>
            <a:r>
              <a:rPr lang="en-US" sz="2400" dirty="0">
                <a:latin typeface="Calibri"/>
                <a:cs typeface="Calibri"/>
              </a:rPr>
              <a:t>?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method in the </a:t>
            </a:r>
            <a:r>
              <a:rPr lang="en-US" sz="2400" dirty="0" err="1" smtClean="0">
                <a:latin typeface="Courier"/>
                <a:cs typeface="Courier"/>
              </a:rPr>
              <a:t>HelloWorldShape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class so that the blue circle forms an even boarder around the </a:t>
            </a:r>
            <a:r>
              <a:rPr lang="en-US" sz="2400" dirty="0" smtClean="0">
                <a:latin typeface="Calibri"/>
                <a:cs typeface="Calibri"/>
              </a:rPr>
              <a:t>yellow:</a:t>
            </a:r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Replace </a:t>
            </a:r>
            <a:r>
              <a:rPr lang="en-US" sz="2400" dirty="0">
                <a:latin typeface="Calibri"/>
                <a:cs typeface="Calibri"/>
              </a:rPr>
              <a:t>“Hello World” with your name and update both circles so your name is centered within them</a:t>
            </a:r>
          </a:p>
        </p:txBody>
      </p:sp>
      <p:pic>
        <p:nvPicPr>
          <p:cNvPr id="9523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1000"/>
            <a:ext cx="38354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01000"/>
            <a:ext cx="37973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triped Right Arrow 6"/>
          <p:cNvSpPr/>
          <p:nvPr/>
        </p:nvSpPr>
        <p:spPr>
          <a:xfrm>
            <a:off x="3886200" y="3039200"/>
            <a:ext cx="1295400" cy="914400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559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Submit your WOD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Right-click on your project folder, select</a:t>
            </a: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“Export &gt; General &gt; Archive File”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Name it “</a:t>
            </a:r>
            <a:r>
              <a:rPr lang="en-US" dirty="0" err="1" smtClean="0">
                <a:latin typeface="Calibri"/>
                <a:cs typeface="Calibri"/>
              </a:rPr>
              <a:t>HelloWorld_uLogin</a:t>
            </a:r>
            <a:r>
              <a:rPr lang="en-US" dirty="0" smtClean="0">
                <a:latin typeface="Calibri"/>
                <a:cs typeface="Calibri"/>
              </a:rPr>
              <a:t>”</a:t>
            </a:r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Upload to </a:t>
            </a:r>
            <a:r>
              <a:rPr lang="en-US" dirty="0" smtClean="0">
                <a:latin typeface="Calibri"/>
                <a:cs typeface="Calibri"/>
              </a:rPr>
              <a:t>Moodle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92656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1327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Calibri"/>
                <a:cs typeface="Calibri"/>
              </a:rPr>
              <a:t>Java Program Structure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982697"/>
            <a:ext cx="8686800" cy="2649903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Fields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: store </a:t>
            </a:r>
            <a:r>
              <a:rPr lang="en-US" dirty="0">
                <a:latin typeface="Calibri"/>
                <a:ea typeface="Arial" charset="0"/>
                <a:cs typeface="Calibri"/>
              </a:rPr>
              <a:t>data for the object to use</a:t>
            </a:r>
          </a:p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Constructors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: create new instance of the object and initialize data</a:t>
            </a:r>
          </a:p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Methods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 </a:t>
            </a:r>
            <a:r>
              <a:rPr lang="en-US" dirty="0">
                <a:latin typeface="Calibri"/>
                <a:ea typeface="Arial" charset="0"/>
                <a:cs typeface="Calibri"/>
              </a:rPr>
              <a:t>– implement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the object’s actions </a:t>
            </a:r>
            <a:br>
              <a:rPr lang="en-US" dirty="0" smtClean="0">
                <a:latin typeface="Calibri"/>
                <a:ea typeface="Arial" charset="0"/>
                <a:cs typeface="Calibri"/>
              </a:rPr>
            </a:br>
            <a:r>
              <a:rPr lang="en-US" dirty="0" smtClean="0">
                <a:latin typeface="Calibri"/>
                <a:ea typeface="Arial" charset="0"/>
                <a:cs typeface="Calibri"/>
              </a:rPr>
              <a:t>(i.e., what you can do with it)</a:t>
            </a:r>
            <a:endParaRPr lang="en-US" dirty="0">
              <a:latin typeface="Calibri"/>
              <a:ea typeface="Arial" charset="0"/>
              <a:cs typeface="Calibri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564749" y="1154904"/>
            <a:ext cx="380712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Calibri"/>
                <a:cs typeface="Calibri"/>
              </a:rPr>
              <a:t>public class </a:t>
            </a:r>
            <a:r>
              <a:rPr lang="en-US" sz="2800" i="1" dirty="0" err="1">
                <a:latin typeface="Calibri"/>
                <a:cs typeface="Calibri"/>
              </a:rPr>
              <a:t>ClassName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{</a:t>
            </a: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    </a:t>
            </a:r>
            <a:r>
              <a:rPr lang="en-US" sz="2800" i="1" dirty="0">
                <a:latin typeface="Calibri"/>
                <a:cs typeface="Calibri"/>
              </a:rPr>
              <a:t>Fields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i="1" dirty="0">
                <a:latin typeface="Calibri"/>
                <a:cs typeface="Calibri"/>
              </a:rPr>
              <a:t>    Constructors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i="1" dirty="0">
                <a:latin typeface="Calibri"/>
                <a:cs typeface="Calibri"/>
              </a:rPr>
              <a:t>    Methods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}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1776" y="1840429"/>
            <a:ext cx="3809672" cy="1430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libri"/>
                <a:ea typeface="Arial" charset="0"/>
                <a:cs typeface="Calibri"/>
              </a:rPr>
              <a:t>A program is made up of one or more </a:t>
            </a:r>
            <a:r>
              <a:rPr lang="en-US" sz="3200" b="1" i="1" dirty="0">
                <a:solidFill>
                  <a:schemeClr val="bg1">
                    <a:lumMod val="50000"/>
                  </a:schemeClr>
                </a:solidFill>
                <a:latin typeface="Calibri"/>
                <a:ea typeface="Arial" charset="0"/>
                <a:cs typeface="Calibri"/>
              </a:rPr>
              <a:t>classes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4988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12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Defining a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45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1327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Calibri"/>
                <a:cs typeface="Calibri"/>
              </a:rPr>
              <a:t>Java Program Structure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982697"/>
            <a:ext cx="8686800" cy="2649903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Fields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: store </a:t>
            </a:r>
            <a:r>
              <a:rPr lang="en-US" dirty="0">
                <a:latin typeface="Calibri"/>
                <a:ea typeface="Arial" charset="0"/>
                <a:cs typeface="Calibri"/>
              </a:rPr>
              <a:t>data for the object to use</a:t>
            </a:r>
          </a:p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Constructors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: create new instance of the object and initialize data</a:t>
            </a:r>
          </a:p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Methods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 </a:t>
            </a:r>
            <a:r>
              <a:rPr lang="en-US" dirty="0">
                <a:latin typeface="Calibri"/>
                <a:ea typeface="Arial" charset="0"/>
                <a:cs typeface="Calibri"/>
              </a:rPr>
              <a:t>– implement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the object’s actions </a:t>
            </a:r>
            <a:br>
              <a:rPr lang="en-US" dirty="0" smtClean="0">
                <a:latin typeface="Calibri"/>
                <a:ea typeface="Arial" charset="0"/>
                <a:cs typeface="Calibri"/>
              </a:rPr>
            </a:br>
            <a:r>
              <a:rPr lang="en-US" dirty="0" smtClean="0">
                <a:latin typeface="Calibri"/>
                <a:ea typeface="Arial" charset="0"/>
                <a:cs typeface="Calibri"/>
              </a:rPr>
              <a:t>(i.e., what you can do with it)</a:t>
            </a:r>
            <a:endParaRPr lang="en-US" dirty="0">
              <a:latin typeface="Calibri"/>
              <a:ea typeface="Arial" charset="0"/>
              <a:cs typeface="Calibri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564749" y="1154904"/>
            <a:ext cx="380712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Calibri"/>
                <a:cs typeface="Calibri"/>
              </a:rPr>
              <a:t>public class </a:t>
            </a:r>
            <a:r>
              <a:rPr lang="en-US" sz="2800" i="1" dirty="0" err="1">
                <a:latin typeface="Calibri"/>
                <a:cs typeface="Calibri"/>
              </a:rPr>
              <a:t>ClassName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{</a:t>
            </a: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    </a:t>
            </a:r>
            <a:r>
              <a:rPr lang="en-US" sz="2800" i="1" dirty="0">
                <a:latin typeface="Calibri"/>
                <a:cs typeface="Calibri"/>
              </a:rPr>
              <a:t>Fields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i="1" dirty="0">
                <a:latin typeface="Calibri"/>
                <a:cs typeface="Calibri"/>
              </a:rPr>
              <a:t>    Constructors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i="1" dirty="0">
                <a:latin typeface="Calibri"/>
                <a:cs typeface="Calibri"/>
              </a:rPr>
              <a:t>    Methods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}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1776" y="1840429"/>
            <a:ext cx="3809672" cy="1430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libri"/>
                <a:ea typeface="Arial" charset="0"/>
                <a:cs typeface="Calibri"/>
              </a:rPr>
              <a:t>A program is made up of one or more </a:t>
            </a:r>
            <a:r>
              <a:rPr lang="en-US" sz="3200" b="1" i="1" dirty="0">
                <a:solidFill>
                  <a:schemeClr val="bg1">
                    <a:lumMod val="50000"/>
                  </a:schemeClr>
                </a:solidFill>
                <a:latin typeface="Calibri"/>
                <a:ea typeface="Arial" charset="0"/>
                <a:cs typeface="Calibri"/>
              </a:rPr>
              <a:t>classes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6115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126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MS PGothic" charset="0"/>
                <a:cs typeface="Arial" charset="0"/>
              </a:rPr>
              <a:t>Fields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Fields store values for an object.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They are also known as instance variables.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Fields define the state of an object.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419600" y="2147888"/>
            <a:ext cx="40020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public class </a:t>
            </a:r>
            <a:r>
              <a:rPr lang="en-US" sz="1600" dirty="0" smtClean="0">
                <a:latin typeface="Courier New" charset="0"/>
                <a:ea typeface="ＭＳ Ｐゴシック" charset="0"/>
                <a:cs typeface="ＭＳ Ｐゴシック" charset="0"/>
              </a:rPr>
              <a:t>Circle</a:t>
            </a:r>
            <a:endParaRPr lang="en-US" sz="16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{</a:t>
            </a: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   private 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int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x;</a:t>
            </a: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   private 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int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y;</a:t>
            </a: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   private 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int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size;</a:t>
            </a: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   private Color 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fillColor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;</a:t>
            </a: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 </a:t>
            </a: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   // </a:t>
            </a:r>
            <a:r>
              <a:rPr lang="en-US" sz="1600" i="1" dirty="0">
                <a:latin typeface="Courier New" charset="0"/>
                <a:ea typeface="ＭＳ Ｐゴシック" charset="0"/>
                <a:cs typeface="ＭＳ Ｐゴシック" charset="0"/>
              </a:rPr>
              <a:t>Further details omitted.</a:t>
            </a:r>
            <a:endParaRPr lang="en-US" sz="16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} 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486400" y="5486400"/>
            <a:ext cx="2278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>
                <a:latin typeface="Courier New" charset="0"/>
                <a:ea typeface="ＭＳ Ｐゴシック" charset="0"/>
                <a:cs typeface="ＭＳ Ｐゴシック" charset="0"/>
              </a:rPr>
              <a:t>private int size;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114800" y="4775200"/>
            <a:ext cx="218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FF571E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visibility modifier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324600" y="4572000"/>
            <a:ext cx="690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FF571E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type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7086600" y="4775200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FF571E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variable name</a:t>
            </a:r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6705600" y="5029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H="1">
            <a:off x="7239000" y="5181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5181600" y="5105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11141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-0.04948 -0.32454 " pathEditMode="relative" rAng="0" ptsTypes="AA">
                                      <p:cBhvr>
                                        <p:cTn id="28" dur="1000" spd="-100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3" y="-1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293" grpId="0"/>
      <p:bldP spid="12294" grpId="0"/>
      <p:bldP spid="12294" grpId="1"/>
      <p:bldP spid="12295" grpId="0"/>
      <p:bldP spid="12296" grpId="0"/>
      <p:bldP spid="12297" grpId="0"/>
      <p:bldP spid="12298" grpId="0" animBg="1"/>
      <p:bldP spid="12299" grpId="0" animBg="1"/>
      <p:bldP spid="1230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MS PGothic" charset="0"/>
                <a:cs typeface="Arial" charset="0"/>
              </a:rPr>
              <a:t>Similar Names for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rebuchet MS" charset="0"/>
                <a:ea typeface="MS PGothic" charset="0"/>
                <a:cs typeface="Arial" charset="0"/>
              </a:rPr>
              <a:t>All of these terms can be used interchangeably: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9C5C"/>
                </a:solidFill>
                <a:latin typeface="Trebuchet MS" charset="0"/>
                <a:ea typeface="Arial" charset="0"/>
                <a:cs typeface="Arial" charset="0"/>
              </a:rPr>
              <a:t>Fields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9C5C"/>
                </a:solidFill>
                <a:latin typeface="Trebuchet MS" charset="0"/>
                <a:ea typeface="Arial" charset="0"/>
                <a:cs typeface="Arial" charset="0"/>
              </a:rPr>
              <a:t>Instance Variables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9C5C"/>
                </a:solidFill>
                <a:latin typeface="Trebuchet MS" charset="0"/>
                <a:ea typeface="Arial" charset="0"/>
                <a:cs typeface="Arial" charset="0"/>
              </a:rPr>
              <a:t>Characteristics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9C5C"/>
                </a:solidFill>
                <a:latin typeface="Trebuchet MS" charset="0"/>
                <a:ea typeface="Arial" charset="0"/>
                <a:cs typeface="Arial" charset="0"/>
              </a:rPr>
              <a:t>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9C5C"/>
                </a:solidFill>
                <a:latin typeface="Trebuchet MS" charset="0"/>
                <a:ea typeface="Arial" charset="0"/>
                <a:cs typeface="Arial" charset="0"/>
              </a:rPr>
              <a:t>Attributes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9C5C"/>
                </a:solidFill>
                <a:latin typeface="Trebuchet MS" charset="0"/>
                <a:ea typeface="Arial" charset="0"/>
                <a:cs typeface="Arial" charset="0"/>
              </a:rPr>
              <a:t>Properties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rebuchet MS" charset="0"/>
                <a:ea typeface="MS PGothic" charset="0"/>
                <a:cs typeface="Arial" charset="0"/>
              </a:rPr>
              <a:t>The values of the fields define the object</a:t>
            </a:r>
            <a:r>
              <a:rPr lang="ja-JP" altLang="en-US" dirty="0">
                <a:latin typeface="Trebuchet MS" charset="0"/>
                <a:ea typeface="MS PGothic" charset="0"/>
                <a:cs typeface="Arial" charset="0"/>
              </a:rPr>
              <a:t>’</a:t>
            </a:r>
            <a:r>
              <a:rPr lang="en-US" altLang="ja-JP" dirty="0">
                <a:latin typeface="Trebuchet MS" charset="0"/>
                <a:ea typeface="MS PGothic" charset="0"/>
                <a:cs typeface="Arial" charset="0"/>
              </a:rPr>
              <a:t>s _______</a:t>
            </a:r>
          </a:p>
          <a:p>
            <a:pPr>
              <a:lnSpc>
                <a:spcPct val="90000"/>
              </a:lnSpc>
            </a:pPr>
            <a:endParaRPr lang="en-US" dirty="0">
              <a:latin typeface="Trebuchet MS" charset="0"/>
              <a:ea typeface="MS PGothic" charset="0"/>
              <a:cs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47137" y="5313355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200" b="0" dirty="0">
                <a:solidFill>
                  <a:srgbClr val="0066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state</a:t>
            </a:r>
            <a:endParaRPr lang="en-US" b="0" dirty="0">
              <a:solidFill>
                <a:srgbClr val="006600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825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dirty="0">
                <a:latin typeface="Trebuchet MS" charset="0"/>
                <a:ea typeface="MS PGothic" charset="0"/>
                <a:cs typeface="Arial" charset="0"/>
              </a:rPr>
              <a:t>Data </a:t>
            </a:r>
            <a:r>
              <a:rPr lang="en-US" dirty="0" smtClean="0">
                <a:latin typeface="Trebuchet MS" charset="0"/>
                <a:ea typeface="MS PGothic" charset="0"/>
                <a:cs typeface="Arial" charset="0"/>
              </a:rPr>
              <a:t>Types In Java</a:t>
            </a:r>
            <a:endParaRPr lang="en-US" dirty="0">
              <a:latin typeface="Trebuchet MS" charset="0"/>
              <a:ea typeface="MS PGothic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384" y="1546280"/>
            <a:ext cx="2505880" cy="452596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 err="1">
                <a:latin typeface="Calibri"/>
                <a:ea typeface="MS PGothic" charset="0"/>
                <a:cs typeface="Calibri"/>
              </a:rPr>
              <a:t>boolean</a:t>
            </a:r>
            <a:endParaRPr lang="en-US" sz="2800" dirty="0">
              <a:latin typeface="Calibri"/>
              <a:ea typeface="MS PGothic" charset="0"/>
              <a:cs typeface="Calibri"/>
            </a:endParaRPr>
          </a:p>
          <a:p>
            <a:pPr>
              <a:spcBef>
                <a:spcPts val="600"/>
              </a:spcBef>
            </a:pPr>
            <a:r>
              <a:rPr lang="en-US" sz="2800" dirty="0">
                <a:latin typeface="Calibri"/>
                <a:ea typeface="MS PGothic" charset="0"/>
                <a:cs typeface="Calibri"/>
              </a:rPr>
              <a:t>char</a:t>
            </a:r>
          </a:p>
          <a:p>
            <a:pPr>
              <a:spcBef>
                <a:spcPts val="600"/>
              </a:spcBef>
            </a:pPr>
            <a:r>
              <a:rPr lang="en-US" sz="2800" dirty="0" err="1">
                <a:latin typeface="Calibri"/>
                <a:ea typeface="MS PGothic" charset="0"/>
                <a:cs typeface="Calibri"/>
              </a:rPr>
              <a:t>int</a:t>
            </a:r>
            <a:endParaRPr lang="en-US" sz="2800" dirty="0">
              <a:latin typeface="Calibri"/>
              <a:ea typeface="MS PGothic" charset="0"/>
              <a:cs typeface="Calibri"/>
            </a:endParaRPr>
          </a:p>
          <a:p>
            <a:pPr>
              <a:spcBef>
                <a:spcPts val="600"/>
              </a:spcBef>
            </a:pPr>
            <a:r>
              <a:rPr lang="en-US" sz="2800" dirty="0">
                <a:latin typeface="Calibri"/>
                <a:ea typeface="MS PGothic" charset="0"/>
                <a:cs typeface="Calibri"/>
              </a:rPr>
              <a:t>long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Calibri"/>
                <a:ea typeface="MS PGothic" charset="0"/>
                <a:cs typeface="Calibri"/>
              </a:rPr>
              <a:t>float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Calibri"/>
                <a:ea typeface="MS PGothic" charset="0"/>
                <a:cs typeface="Calibri"/>
              </a:rPr>
              <a:t>double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Calibri"/>
                <a:ea typeface="MS PGothic" charset="0"/>
                <a:cs typeface="Calibri"/>
              </a:rPr>
              <a:t>String</a:t>
            </a:r>
          </a:p>
          <a:p>
            <a:pPr>
              <a:spcBef>
                <a:spcPts val="600"/>
              </a:spcBef>
            </a:pPr>
            <a:r>
              <a:rPr lang="en-US" sz="2800" dirty="0" smtClean="0">
                <a:latin typeface="Calibri"/>
                <a:ea typeface="MS PGothic" charset="0"/>
                <a:cs typeface="Calibri"/>
              </a:rPr>
              <a:t>(</a:t>
            </a:r>
            <a:r>
              <a:rPr lang="en-US" sz="2800" dirty="0">
                <a:latin typeface="Calibri"/>
                <a:ea typeface="MS PGothic" charset="0"/>
                <a:cs typeface="Calibri"/>
              </a:rPr>
              <a:t>any class)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746965" y="1561960"/>
            <a:ext cx="5049581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true, false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a…</a:t>
            </a:r>
            <a:r>
              <a:rPr lang="en-US" sz="2800" b="0" dirty="0" err="1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z,A</a:t>
            </a: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…Z,[symbols]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integers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larger integers (2x)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floating decimal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larger floating decimal (2x)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characters strung together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defined class</a:t>
            </a:r>
          </a:p>
        </p:txBody>
      </p:sp>
    </p:spTree>
    <p:extLst>
      <p:ext uri="{BB962C8B-B14F-4D97-AF65-F5344CB8AC3E}">
        <p14:creationId xmlns:p14="http://schemas.microsoft.com/office/powerpoint/2010/main" val="13084532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07353"/>
          </a:xfrm>
        </p:spPr>
        <p:txBody>
          <a:bodyPr/>
          <a:lstStyle/>
          <a:p>
            <a:r>
              <a:rPr lang="en-US" dirty="0">
                <a:latin typeface="Arial" charset="0"/>
                <a:ea typeface="MS PGothic" charset="0"/>
                <a:cs typeface="Arial" charset="0"/>
              </a:rPr>
              <a:t>8 Primitive Data Types in Java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5200"/>
            <a:ext cx="84582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Arial" charset="0"/>
                <a:ea typeface="MS PGothic" charset="0"/>
                <a:cs typeface="Arial" charset="0"/>
              </a:rPr>
              <a:t>Four represent integers: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latin typeface="Courier New" charset="0"/>
                <a:ea typeface="Arial" charset="0"/>
                <a:cs typeface="Arial" charset="0"/>
              </a:rPr>
              <a:t>byte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>
                <a:latin typeface="Courier New" charset="0"/>
                <a:ea typeface="Arial" charset="0"/>
                <a:cs typeface="Arial" charset="0"/>
              </a:rPr>
              <a:t>short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err="1">
                <a:latin typeface="Courier New" charset="0"/>
                <a:ea typeface="Arial" charset="0"/>
                <a:cs typeface="Arial" charset="0"/>
              </a:rPr>
              <a:t>int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>
                <a:latin typeface="Courier New" charset="0"/>
                <a:ea typeface="Arial" charset="0"/>
                <a:cs typeface="Arial" charset="0"/>
              </a:rPr>
              <a:t>long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Arial" charset="0"/>
                <a:ea typeface="MS PGothic" charset="0"/>
                <a:cs typeface="Arial" charset="0"/>
              </a:rPr>
              <a:t>Two represent floating point numbers </a:t>
            </a:r>
            <a:br>
              <a:rPr lang="en-US" dirty="0">
                <a:latin typeface="Arial" charset="0"/>
                <a:ea typeface="MS PGothic" charset="0"/>
                <a:cs typeface="Arial" charset="0"/>
              </a:rPr>
            </a:br>
            <a:r>
              <a:rPr lang="en-US" dirty="0">
                <a:latin typeface="Arial" charset="0"/>
                <a:ea typeface="MS PGothic" charset="0"/>
                <a:cs typeface="Arial" charset="0"/>
              </a:rPr>
              <a:t>(with decimals):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latin typeface="Courier New" charset="0"/>
                <a:ea typeface="Arial" charset="0"/>
                <a:cs typeface="Arial" charset="0"/>
              </a:rPr>
              <a:t>float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>
                <a:latin typeface="Courier New" charset="0"/>
                <a:ea typeface="Arial" charset="0"/>
                <a:cs typeface="Arial" charset="0"/>
              </a:rPr>
              <a:t>double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Arial" charset="0"/>
                <a:ea typeface="MS PGothic" charset="0"/>
                <a:cs typeface="Arial" charset="0"/>
              </a:rPr>
              <a:t>One represents single characters: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latin typeface="Courier New" charset="0"/>
                <a:ea typeface="Arial" charset="0"/>
                <a:cs typeface="Arial" charset="0"/>
              </a:rPr>
              <a:t>char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Arial" charset="0"/>
                <a:ea typeface="MS PGothic" charset="0"/>
                <a:cs typeface="Arial" charset="0"/>
              </a:rPr>
              <a:t>One represents </a:t>
            </a:r>
            <a:r>
              <a:rPr lang="en-US" dirty="0" err="1">
                <a:latin typeface="Arial" charset="0"/>
                <a:ea typeface="MS PGothic" charset="0"/>
                <a:cs typeface="Arial" charset="0"/>
              </a:rPr>
              <a:t>boolean</a:t>
            </a:r>
            <a:r>
              <a:rPr lang="en-US" dirty="0">
                <a:latin typeface="Arial" charset="0"/>
                <a:ea typeface="MS PGothic" charset="0"/>
                <a:cs typeface="Arial" charset="0"/>
              </a:rPr>
              <a:t> values: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 err="1">
                <a:latin typeface="Courier New" charset="0"/>
                <a:ea typeface="Arial" charset="0"/>
                <a:cs typeface="Arial" charset="0"/>
              </a:rPr>
              <a:t>boolean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Arial" charset="0"/>
                <a:ea typeface="MS PGothic" charset="0"/>
                <a:cs typeface="Arial" charset="0"/>
              </a:rPr>
              <a:t>What about other data?</a:t>
            </a: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>
                <a:latin typeface="Times New Roman" charset="0"/>
                <a:ea typeface="ＭＳ Ｐゴシック" charset="0"/>
                <a:cs typeface="ＭＳ Ｐゴシック" charset="0"/>
              </a:rPr>
              <a:t>Copyright © 2012 Pearson Education, Inc.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36938" y="5869600"/>
            <a:ext cx="5173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latin typeface="Arial" charset="0"/>
                <a:cs typeface="Arial" charset="0"/>
              </a:rPr>
              <a:t>It must be defined as a class!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43505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  <a:cs typeface="Arial" charset="0"/>
              </a:rPr>
              <a:t>Numeric Primitive Data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114800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  <a:cs typeface="Arial" charset="0"/>
              </a:rPr>
              <a:t>Why so many types to hold numbers?</a:t>
            </a:r>
          </a:p>
          <a:p>
            <a:r>
              <a:rPr lang="en-US">
                <a:latin typeface="Arial" charset="0"/>
                <a:ea typeface="MS PGothic" charset="0"/>
                <a:cs typeface="Arial" charset="0"/>
              </a:rPr>
              <a:t>Different sizes affect what values can be stored: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4425" y="2951245"/>
            <a:ext cx="7724775" cy="2835275"/>
            <a:chOff x="749" y="1767"/>
            <a:chExt cx="4866" cy="1786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749" y="1767"/>
              <a:ext cx="692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u="sng">
                  <a:solidFill>
                    <a:srgbClr val="008000"/>
                  </a:solidFill>
                  <a:latin typeface="Arial Unicode MS" charset="0"/>
                </a:rPr>
                <a:t>Type</a:t>
              </a:r>
            </a:p>
            <a:p>
              <a:endParaRPr lang="en-US" sz="2000">
                <a:solidFill>
                  <a:schemeClr val="hlink"/>
                </a:solidFill>
                <a:latin typeface="Arial Unicode MS" charset="0"/>
              </a:endParaRPr>
            </a:p>
            <a:p>
              <a:r>
                <a:rPr lang="en-US" sz="2000">
                  <a:latin typeface="Courier New" charset="0"/>
                </a:rPr>
                <a:t>byte</a:t>
              </a:r>
            </a:p>
            <a:p>
              <a:r>
                <a:rPr lang="en-US" sz="2000">
                  <a:latin typeface="Courier New" charset="0"/>
                </a:rPr>
                <a:t>short</a:t>
              </a:r>
            </a:p>
            <a:p>
              <a:r>
                <a:rPr lang="en-US" sz="2000">
                  <a:latin typeface="Courier New" charset="0"/>
                </a:rPr>
                <a:t>int</a:t>
              </a:r>
            </a:p>
            <a:p>
              <a:r>
                <a:rPr lang="en-US" sz="2000">
                  <a:latin typeface="Courier New" charset="0"/>
                </a:rPr>
                <a:t>long</a:t>
              </a:r>
            </a:p>
            <a:p>
              <a:endParaRPr lang="en-US" sz="2000">
                <a:latin typeface="Courier New" charset="0"/>
              </a:endParaRPr>
            </a:p>
            <a:p>
              <a:r>
                <a:rPr lang="en-US" sz="2000">
                  <a:latin typeface="Courier New" charset="0"/>
                </a:rPr>
                <a:t>float</a:t>
              </a:r>
            </a:p>
            <a:p>
              <a:r>
                <a:rPr lang="en-US" sz="2000">
                  <a:latin typeface="Courier New" charset="0"/>
                </a:rPr>
                <a:t>double</a:t>
              </a: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1499" y="1767"/>
              <a:ext cx="721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u="sng">
                  <a:solidFill>
                    <a:srgbClr val="008000"/>
                  </a:solidFill>
                  <a:latin typeface="Arial Unicode MS" charset="0"/>
                </a:rPr>
                <a:t>Storage</a:t>
              </a:r>
            </a:p>
            <a:p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8 bits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16 bits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32 bits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64 bits</a:t>
              </a:r>
            </a:p>
            <a:p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32 bits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64 bits</a:t>
              </a: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359" y="1767"/>
              <a:ext cx="3256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u="sng">
                  <a:solidFill>
                    <a:srgbClr val="008000"/>
                  </a:solidFill>
                  <a:latin typeface="Arial Unicode MS" charset="0"/>
                </a:rPr>
                <a:t>Min Value</a:t>
              </a:r>
            </a:p>
            <a:p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-128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-32,768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-2,147,483,648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&lt; -9 x 10</a:t>
              </a:r>
              <a:r>
                <a:rPr lang="en-US" sz="2000" baseline="30000">
                  <a:solidFill>
                    <a:srgbClr val="008000"/>
                  </a:solidFill>
                  <a:latin typeface="Arial Unicode MS" charset="0"/>
                </a:rPr>
                <a:t>18</a:t>
              </a:r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+/- 3.4 x 10</a:t>
              </a:r>
              <a:r>
                <a:rPr lang="en-US" sz="2000" baseline="30000">
                  <a:solidFill>
                    <a:srgbClr val="008000"/>
                  </a:solidFill>
                  <a:latin typeface="Arial Unicode MS" charset="0"/>
                </a:rPr>
                <a:t>38</a:t>
              </a:r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 with 7 significant digits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+/- 1.7 x 10</a:t>
              </a:r>
              <a:r>
                <a:rPr lang="en-US" sz="2000" baseline="30000">
                  <a:solidFill>
                    <a:srgbClr val="008000"/>
                  </a:solidFill>
                  <a:latin typeface="Arial Unicode MS" charset="0"/>
                </a:rPr>
                <a:t>308</a:t>
              </a:r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 with 15 significant digits</a:t>
              </a:r>
              <a:endParaRPr lang="en-US" baseline="30000">
                <a:solidFill>
                  <a:srgbClr val="008000"/>
                </a:solidFill>
                <a:latin typeface="Arial Unicode MS" charset="0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764" y="1767"/>
              <a:ext cx="1328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u="sng">
                  <a:solidFill>
                    <a:srgbClr val="008000"/>
                  </a:solidFill>
                  <a:latin typeface="Arial Unicode MS" charset="0"/>
                </a:rPr>
                <a:t>Max Value</a:t>
              </a:r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127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32,767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2,147,483,647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&gt; 9 x 10</a:t>
              </a:r>
              <a:r>
                <a:rPr lang="en-US" sz="2000" baseline="30000">
                  <a:solidFill>
                    <a:srgbClr val="008000"/>
                  </a:solidFill>
                  <a:latin typeface="Arial Unicode MS" charset="0"/>
                </a:rPr>
                <a:t>18</a:t>
              </a:r>
              <a:endParaRPr lang="en-US" baseline="30000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sp>
        <p:nvSpPr>
          <p:cNvPr id="48132" name="Footer Placeholder 9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ea typeface="ＭＳ Ｐゴシック" charset="0"/>
                <a:cs typeface="ＭＳ Ｐゴシック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4181401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MS PGothic" charset="0"/>
                <a:cs typeface="Arial" charset="0"/>
              </a:rPr>
              <a:t>Constructors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4114800"/>
            <a:ext cx="8686800" cy="2286000"/>
          </a:xfrm>
        </p:spPr>
        <p:txBody>
          <a:bodyPr/>
          <a:lstStyle/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Constructors initialize an object.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They have the same name as their class.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They store initial values into the fields.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They often receive external parameter values for this.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81400" y="6477000"/>
            <a:ext cx="5562600" cy="307975"/>
          </a:xfrm>
        </p:spPr>
        <p:txBody>
          <a:bodyPr/>
          <a:lstStyle/>
          <a:p>
            <a:pPr>
              <a:defRPr/>
            </a:pPr>
            <a:r>
              <a:rPr lang="en-GB" sz="1200" b="0">
                <a:solidFill>
                  <a:srgbClr val="685345"/>
                </a:solidFill>
                <a:ea typeface="ＭＳ Ｐゴシック" charset="-128"/>
                <a:cs typeface="ＭＳ Ｐゴシック" charset="-128"/>
              </a:rPr>
              <a:t>Objects First with Java - A Practical Introduction using BlueJ, © David J. Barnes, Michael Kölling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968500" y="1208088"/>
            <a:ext cx="44323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public Square()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{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x = 0;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y = 0;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size = 0;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color = Color.blue;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38440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1981200" y="2000250"/>
            <a:ext cx="5910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  <a:ea typeface="ＭＳ Ｐゴシック" charset="0"/>
                <a:cs typeface="ＭＳ Ｐゴシック" charset="0"/>
              </a:rPr>
              <a:t>/**</a:t>
            </a:r>
          </a:p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* Gets the size of the square.</a:t>
            </a:r>
          </a:p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*/ 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1828800" y="3171825"/>
            <a:ext cx="4191000" cy="533400"/>
          </a:xfrm>
          <a:prstGeom prst="ellipse">
            <a:avLst/>
          </a:prstGeom>
          <a:noFill/>
          <a:ln w="44450">
            <a:solidFill>
              <a:srgbClr val="179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GB" sz="1200" b="0">
                <a:solidFill>
                  <a:srgbClr val="685345"/>
                </a:solidFill>
                <a:ea typeface="ＭＳ Ｐゴシック" charset="-128"/>
                <a:cs typeface="ＭＳ Ｐゴシック" charset="-128"/>
              </a:rPr>
              <a:t>Objects First with Java - A Practical Introduction using BlueJ, © David J. Barnes, Michael Kölling</a:t>
            </a: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MS PGothic" charset="0"/>
                <a:cs typeface="Arial" charset="0"/>
              </a:rPr>
              <a:t>Methods</a:t>
            </a: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1997075" y="3203575"/>
            <a:ext cx="38782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public int getSize()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{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return size;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} 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762375" y="1530350"/>
            <a:ext cx="157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return type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130800" y="1800225"/>
            <a:ext cx="1852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method name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470650" y="2871788"/>
            <a:ext cx="2063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parameter list (empty)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997075" y="3581400"/>
            <a:ext cx="365125" cy="1371600"/>
          </a:xfrm>
          <a:prstGeom prst="ellipse">
            <a:avLst/>
          </a:prstGeom>
          <a:noFill/>
          <a:ln w="44450">
            <a:solidFill>
              <a:srgbClr val="179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2533650" y="4937125"/>
            <a:ext cx="4933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start and end of method body (block)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330950" y="3937000"/>
            <a:ext cx="2208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return statement</a:t>
            </a:r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H="1" flipV="1">
            <a:off x="2320925" y="4776788"/>
            <a:ext cx="228600" cy="304800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H="1">
            <a:off x="3686175" y="1905000"/>
            <a:ext cx="657225" cy="1355725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>
            <a:off x="4800600" y="2133600"/>
            <a:ext cx="1143000" cy="1143000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>
            <a:off x="5715000" y="3124200"/>
            <a:ext cx="771525" cy="304800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5280025" y="4164013"/>
            <a:ext cx="1066800" cy="0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1371600" y="1800225"/>
            <a:ext cx="2300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visibility modifier</a:t>
            </a:r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2438400" y="2133600"/>
            <a:ext cx="0" cy="1143000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457200" y="1371600"/>
            <a:ext cx="3248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method header/signature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990600" y="1752600"/>
            <a:ext cx="914400" cy="1600200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59889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 animBg="1"/>
      <p:bldP spid="17413" grpId="0"/>
      <p:bldP spid="17414" grpId="0"/>
      <p:bldP spid="17415" grpId="0"/>
      <p:bldP spid="17416" grpId="0" animBg="1"/>
      <p:bldP spid="17417" grpId="0"/>
      <p:bldP spid="17418" grpId="0"/>
      <p:bldP spid="17419" grpId="0" animBg="1"/>
      <p:bldP spid="17420" grpId="0" animBg="1"/>
      <p:bldP spid="17421" grpId="0" animBg="1"/>
      <p:bldP spid="17422" grpId="0" animBg="1"/>
      <p:bldP spid="17423" grpId="0" animBg="1"/>
      <p:bldP spid="17424" grpId="0"/>
      <p:bldP spid="17425" grpId="0" animBg="1"/>
      <p:bldP spid="19" grpId="0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Box 5"/>
          <p:cNvSpPr txBox="1">
            <a:spLocks noChangeArrowheads="1"/>
          </p:cNvSpPr>
          <p:nvPr/>
        </p:nvSpPr>
        <p:spPr bwMode="auto">
          <a:xfrm>
            <a:off x="609600" y="990600"/>
            <a:ext cx="7264400" cy="415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</a:t>
            </a:r>
            <a:r>
              <a:rPr lang="en-US" sz="1400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Lincoln.java</a:t>
            </a:r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 Author: Lewis/Loftus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basic structure of a Java application.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</a:t>
            </a:r>
          </a:p>
          <a:p>
            <a:endParaRPr lang="en-US" sz="1400" dirty="0">
              <a:latin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dirty="0">
                <a:latin typeface="Courier New" charset="0"/>
                <a:cs typeface="Courier New" charset="0"/>
              </a:rPr>
              <a:t>Lincoln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{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Prints a presidential quote.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   </a:t>
            </a:r>
            <a:r>
              <a:rPr lang="en-US" sz="1400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dirty="0">
                <a:latin typeface="Courier New" charset="0"/>
                <a:cs typeface="Courier New" charset="0"/>
              </a:rPr>
              <a:t>main (String[] </a:t>
            </a:r>
            <a:r>
              <a:rPr lang="en-US" sz="1400" dirty="0" err="1">
                <a:latin typeface="Courier New" charset="0"/>
                <a:cs typeface="Courier New" charset="0"/>
              </a:rPr>
              <a:t>args</a:t>
            </a:r>
            <a:r>
              <a:rPr lang="en-US" sz="1400" dirty="0">
                <a:latin typeface="Courier New" charset="0"/>
                <a:cs typeface="Courier New" charset="0"/>
              </a:rPr>
              <a:t>)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   {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      </a:t>
            </a:r>
            <a:r>
              <a:rPr lang="en-US" sz="1400" dirty="0" err="1">
                <a:latin typeface="Courier New" charset="0"/>
                <a:cs typeface="Courier New" charset="0"/>
              </a:rPr>
              <a:t>System.out.println</a:t>
            </a:r>
            <a:r>
              <a:rPr lang="en-US" sz="1400" dirty="0">
                <a:latin typeface="Courier New" charset="0"/>
                <a:cs typeface="Courier New" charset="0"/>
              </a:rPr>
              <a:t> ("A quote by Abraham Lincoln:");</a:t>
            </a:r>
          </a:p>
          <a:p>
            <a:endParaRPr lang="en-US" sz="1400" dirty="0">
              <a:latin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cs typeface="Courier New" charset="0"/>
              </a:rPr>
              <a:t>      </a:t>
            </a:r>
            <a:r>
              <a:rPr lang="en-US" sz="1400" dirty="0" err="1">
                <a:latin typeface="Courier New" charset="0"/>
                <a:cs typeface="Courier New" charset="0"/>
              </a:rPr>
              <a:t>System.out.println</a:t>
            </a:r>
            <a:r>
              <a:rPr lang="en-US" sz="1400" dirty="0">
                <a:latin typeface="Courier New" charset="0"/>
                <a:cs typeface="Courier New" charset="0"/>
              </a:rPr>
              <a:t> ("Whatever you are, be a good one.");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   }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686800" cy="715962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/>
                <a:cs typeface="Calibri"/>
              </a:rPr>
              <a:t>Java Program Structure Example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105400" y="2286000"/>
            <a:ext cx="1698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FF571E"/>
                </a:solidFill>
                <a:latin typeface="Calibri"/>
                <a:cs typeface="Calibri"/>
              </a:rPr>
              <a:t>class header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 flipV="1">
            <a:off x="3048000" y="2514600"/>
            <a:ext cx="2057400" cy="25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 rot="-5400000">
            <a:off x="-439396" y="3670270"/>
            <a:ext cx="12788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FF571E"/>
                </a:solidFill>
                <a:latin typeface="Calibri"/>
                <a:cs typeface="Calibri"/>
              </a:rPr>
              <a:t>class body</a:t>
            </a:r>
          </a:p>
        </p:txBody>
      </p:sp>
      <p:sp>
        <p:nvSpPr>
          <p:cNvPr id="8" name="AutoShape 9"/>
          <p:cNvSpPr>
            <a:spLocks/>
          </p:cNvSpPr>
          <p:nvPr/>
        </p:nvSpPr>
        <p:spPr bwMode="auto">
          <a:xfrm flipH="1">
            <a:off x="381000" y="2667000"/>
            <a:ext cx="457200" cy="2438400"/>
          </a:xfrm>
          <a:prstGeom prst="rightBrace">
            <a:avLst>
              <a:gd name="adj1" fmla="val 56938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848600" y="19050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FF571E"/>
                </a:solidFill>
                <a:latin typeface="Calibri"/>
                <a:cs typeface="Calibri"/>
              </a:rPr>
              <a:t>comments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 flipV="1">
            <a:off x="5943600" y="1524000"/>
            <a:ext cx="2057400" cy="330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5867400" y="2362200"/>
            <a:ext cx="2133600" cy="838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7924800" y="3200400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FF571E"/>
                </a:solidFill>
                <a:latin typeface="Calibri"/>
                <a:cs typeface="Calibri"/>
              </a:rPr>
              <a:t>method signature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7935913" y="3886200"/>
            <a:ext cx="12080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FF571E"/>
                </a:solidFill>
                <a:latin typeface="Calibri"/>
                <a:cs typeface="Calibri"/>
              </a:rPr>
              <a:t>method body</a:t>
            </a:r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>
            <a:off x="7239000" y="3733800"/>
            <a:ext cx="457200" cy="990600"/>
          </a:xfrm>
          <a:prstGeom prst="rightBrace">
            <a:avLst>
              <a:gd name="adj1" fmla="val 18056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H="1" flipV="1">
            <a:off x="5410200" y="3581400"/>
            <a:ext cx="2514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33800" y="3505200"/>
            <a:ext cx="1447800" cy="228600"/>
          </a:xfrm>
          <a:prstGeom prst="rect">
            <a:avLst/>
          </a:prstGeom>
          <a:solidFill>
            <a:srgbClr val="FF571E">
              <a:alpha val="4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524000" y="5334000"/>
            <a:ext cx="281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FF571E"/>
                </a:solidFill>
                <a:latin typeface="Calibri"/>
                <a:cs typeface="Calibri"/>
              </a:rPr>
              <a:t>parameter/argument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32238"/>
            <a:ext cx="3124200" cy="228600"/>
          </a:xfrm>
          <a:prstGeom prst="rect">
            <a:avLst/>
          </a:prstGeom>
          <a:solidFill>
            <a:srgbClr val="FF571E">
              <a:alpha val="4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V="1">
            <a:off x="2286000" y="3733800"/>
            <a:ext cx="2057400" cy="1676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V="1">
            <a:off x="3048000" y="4191000"/>
            <a:ext cx="1447800" cy="1219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24863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utoUpdateAnimBg="0"/>
      <p:bldP spid="8" grpId="0" animBg="1"/>
      <p:bldP spid="9" grpId="0" autoUpdateAnimBg="0"/>
      <p:bldP spid="10" grpId="0" animBg="1"/>
      <p:bldP spid="11" grpId="0" animBg="1"/>
      <p:bldP spid="12" grpId="0" autoUpdateAnimBg="0"/>
      <p:bldP spid="13" grpId="0" autoUpdateAnimBg="0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Box 5"/>
          <p:cNvSpPr txBox="1">
            <a:spLocks noChangeArrowheads="1"/>
          </p:cNvSpPr>
          <p:nvPr/>
        </p:nvSpPr>
        <p:spPr bwMode="auto">
          <a:xfrm>
            <a:off x="609600" y="990600"/>
            <a:ext cx="7264400" cy="415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</a:t>
            </a:r>
          </a:p>
          <a:p>
            <a:r>
              <a:rPr lang="en-US" sz="1400">
                <a:solidFill>
                  <a:srgbClr val="008000"/>
                </a:solidFill>
                <a:latin typeface="Courier New" charset="0"/>
                <a:cs typeface="Courier New" charset="0"/>
              </a:rPr>
              <a:t>//  Lincoln.java       Author: Lewis/Loftus</a:t>
            </a:r>
          </a:p>
          <a:p>
            <a:r>
              <a:rPr lang="en-US" sz="140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r>
              <a:rPr lang="en-US" sz="140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basic structure of a Java application.</a:t>
            </a:r>
          </a:p>
          <a:p>
            <a:r>
              <a:rPr lang="en-US" sz="140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</a:t>
            </a:r>
          </a:p>
          <a:p>
            <a:endParaRPr lang="en-US" sz="1400">
              <a:latin typeface="Courier New" charset="0"/>
              <a:cs typeface="Courier New" charset="0"/>
            </a:endParaRPr>
          </a:p>
          <a:p>
            <a:r>
              <a:rPr lang="en-US" sz="140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>
                <a:latin typeface="Courier New" charset="0"/>
                <a:cs typeface="Courier New" charset="0"/>
              </a:rPr>
              <a:t>Lincoln</a:t>
            </a:r>
          </a:p>
          <a:p>
            <a:r>
              <a:rPr lang="en-US" sz="1400">
                <a:latin typeface="Courier New" charset="0"/>
                <a:cs typeface="Courier New" charset="0"/>
              </a:rPr>
              <a:t>{</a:t>
            </a:r>
          </a:p>
          <a:p>
            <a:r>
              <a:rPr lang="en-US" sz="1400">
                <a:latin typeface="Courier New" charset="0"/>
                <a:cs typeface="Courier New" charset="0"/>
              </a:rPr>
              <a:t>   </a:t>
            </a:r>
            <a:r>
              <a:rPr lang="en-US" sz="140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</a:t>
            </a:r>
          </a:p>
          <a:p>
            <a:r>
              <a:rPr lang="en-US" sz="1400">
                <a:solidFill>
                  <a:srgbClr val="008000"/>
                </a:solidFill>
                <a:latin typeface="Courier New" charset="0"/>
                <a:cs typeface="Courier New" charset="0"/>
              </a:rPr>
              <a:t>   //  Prints a presidential quote.</a:t>
            </a:r>
          </a:p>
          <a:p>
            <a:r>
              <a:rPr lang="en-US" sz="140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</a:t>
            </a:r>
          </a:p>
          <a:p>
            <a:r>
              <a:rPr lang="en-US" sz="1400">
                <a:latin typeface="Courier New" charset="0"/>
                <a:cs typeface="Courier New" charset="0"/>
              </a:rPr>
              <a:t>   </a:t>
            </a:r>
            <a:r>
              <a:rPr lang="en-US" sz="1400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>
                <a:latin typeface="Courier New" charset="0"/>
                <a:cs typeface="Courier New" charset="0"/>
              </a:rPr>
              <a:t>main (String[] args)</a:t>
            </a:r>
          </a:p>
          <a:p>
            <a:r>
              <a:rPr lang="en-US" sz="1400">
                <a:latin typeface="Courier New" charset="0"/>
                <a:cs typeface="Courier New" charset="0"/>
              </a:rPr>
              <a:t>   {</a:t>
            </a:r>
          </a:p>
          <a:p>
            <a:r>
              <a:rPr lang="en-US" sz="1400">
                <a:latin typeface="Courier New" charset="0"/>
                <a:cs typeface="Courier New" charset="0"/>
              </a:rPr>
              <a:t>      System.out.println ("A quote by Abraham Lincoln:");</a:t>
            </a:r>
          </a:p>
          <a:p>
            <a:endParaRPr lang="en-US" sz="1400">
              <a:latin typeface="Courier New" charset="0"/>
              <a:cs typeface="Courier New" charset="0"/>
            </a:endParaRPr>
          </a:p>
          <a:p>
            <a:r>
              <a:rPr lang="en-US" sz="1400">
                <a:latin typeface="Courier New" charset="0"/>
                <a:cs typeface="Courier New" charset="0"/>
              </a:rPr>
              <a:t>      System.out.println ("Whatever you are, be a good one.");</a:t>
            </a:r>
          </a:p>
          <a:p>
            <a:r>
              <a:rPr lang="en-US" sz="1400">
                <a:latin typeface="Courier New" charset="0"/>
                <a:cs typeface="Courier New" charset="0"/>
              </a:rPr>
              <a:t>   }</a:t>
            </a:r>
          </a:p>
          <a:p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096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  <a:cs typeface="ＭＳ Ｐゴシック" charset="-128"/>
              </a:rPr>
              <a:t>Copyright © 2012 Pearson Education, Inc.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868488" y="565150"/>
            <a:ext cx="5294312" cy="1416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en-US" u="sng">
                <a:latin typeface="Arial" charset="0"/>
                <a:cs typeface="Courier New" charset="0"/>
              </a:rPr>
              <a:t>Output</a:t>
            </a:r>
            <a:endParaRPr lang="en-US">
              <a:latin typeface="Courier New" charset="0"/>
              <a:cs typeface="Courier New" charset="0"/>
            </a:endParaRPr>
          </a:p>
          <a:p>
            <a:r>
              <a:rPr lang="en-US" sz="2000">
                <a:latin typeface="Courier New" charset="0"/>
                <a:cs typeface="Courier New" charset="0"/>
              </a:rPr>
              <a:t>A quote by Abraham Lincoln:</a:t>
            </a:r>
          </a:p>
          <a:p>
            <a:r>
              <a:rPr lang="en-US" sz="2000">
                <a:latin typeface="Courier New" charset="0"/>
                <a:cs typeface="Courier New" charset="0"/>
              </a:rPr>
              <a:t>Whatever you are, be a good one.</a:t>
            </a:r>
          </a:p>
        </p:txBody>
      </p:sp>
    </p:spTree>
    <p:extLst>
      <p:ext uri="{BB962C8B-B14F-4D97-AF65-F5344CB8AC3E}">
        <p14:creationId xmlns:p14="http://schemas.microsoft.com/office/powerpoint/2010/main" val="22159409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>
                <a:latin typeface="Calibri"/>
                <a:cs typeface="Calibri"/>
              </a:rPr>
              <a:t>Java Comments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882650" y="2640880"/>
            <a:ext cx="6738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8000"/>
                </a:solidFill>
                <a:latin typeface="Courier New" charset="0"/>
              </a:rPr>
              <a:t>// this comment runs to the end of the line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882650" y="3326680"/>
            <a:ext cx="70437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8000"/>
                </a:solidFill>
                <a:latin typeface="Courier New" charset="0"/>
              </a:rPr>
              <a:t>/*  this comment runs to the terminating</a:t>
            </a:r>
          </a:p>
          <a:p>
            <a:r>
              <a:rPr lang="en-US" sz="2000">
                <a:solidFill>
                  <a:srgbClr val="008000"/>
                </a:solidFill>
                <a:latin typeface="Courier New" charset="0"/>
              </a:rPr>
              <a:t>    symbol, even across line breaks        */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838200" y="4256955"/>
            <a:ext cx="5367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8000"/>
                </a:solidFill>
                <a:latin typeface="Courier New" charset="0"/>
              </a:rPr>
              <a:t>/** this is a </a:t>
            </a:r>
            <a:r>
              <a:rPr lang="en-US" sz="2000" i="1">
                <a:solidFill>
                  <a:srgbClr val="008000"/>
                </a:solidFill>
                <a:latin typeface="Courier New" charset="0"/>
              </a:rPr>
              <a:t>javadoc</a:t>
            </a:r>
            <a:r>
              <a:rPr lang="en-US" sz="2000">
                <a:solidFill>
                  <a:srgbClr val="008000"/>
                </a:solidFill>
                <a:latin typeface="Courier New" charset="0"/>
              </a:rPr>
              <a:t> comment   */</a:t>
            </a:r>
          </a:p>
        </p:txBody>
      </p:sp>
    </p:spTree>
    <p:extLst>
      <p:ext uri="{BB962C8B-B14F-4D97-AF65-F5344CB8AC3E}">
        <p14:creationId xmlns:p14="http://schemas.microsoft.com/office/powerpoint/2010/main" val="10040537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  <p:bldP spid="56325" grpId="0" autoUpdateAnimBg="0"/>
      <p:bldP spid="5632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Calibri"/>
                <a:cs typeface="Calibri"/>
              </a:rPr>
              <a:t>White Space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7750"/>
            <a:ext cx="8458200" cy="4570650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Spaces, blank lines, and tabs are </a:t>
            </a:r>
            <a:r>
              <a:rPr lang="en-US" i="1" dirty="0" smtClean="0">
                <a:latin typeface="Calibri"/>
                <a:cs typeface="Calibri"/>
              </a:rPr>
              <a:t>white </a:t>
            </a:r>
            <a:r>
              <a:rPr lang="en-US" i="1" dirty="0">
                <a:latin typeface="Calibri"/>
                <a:cs typeface="Calibri"/>
              </a:rPr>
              <a:t>space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White space is used to separate words and symbols in a program – extra is ignored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 smtClean="0">
                <a:latin typeface="Calibri"/>
                <a:cs typeface="Calibri"/>
              </a:rPr>
              <a:t>Unlike python</a:t>
            </a:r>
            <a:r>
              <a:rPr lang="en-US" dirty="0" smtClean="0">
                <a:latin typeface="Calibri"/>
                <a:cs typeface="Calibri"/>
              </a:rPr>
              <a:t>, a </a:t>
            </a:r>
            <a:r>
              <a:rPr lang="en-US" dirty="0">
                <a:latin typeface="Calibri"/>
                <a:cs typeface="Calibri"/>
              </a:rPr>
              <a:t>valid Java program can be formatted many </a:t>
            </a:r>
            <a:r>
              <a:rPr lang="en-US" dirty="0" smtClean="0">
                <a:latin typeface="Calibri"/>
                <a:cs typeface="Calibri"/>
              </a:rPr>
              <a:t>ways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05845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Original </a:t>
            </a:r>
            <a:r>
              <a:rPr lang="en-US" dirty="0" err="1">
                <a:latin typeface="Calibri"/>
                <a:cs typeface="Calibri"/>
              </a:rPr>
              <a:t>Lincoln.java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6451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143000"/>
            <a:ext cx="72898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143000" y="5257800"/>
            <a:ext cx="5791200" cy="1447800"/>
          </a:xfrm>
          <a:prstGeom prst="ellipse">
            <a:avLst/>
          </a:prstGeom>
          <a:noFill/>
          <a:ln w="25400">
            <a:solidFill>
              <a:srgbClr val="FF571E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867400" y="2514600"/>
            <a:ext cx="208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571E"/>
                </a:solidFill>
                <a:latin typeface="Arial" charset="0"/>
              </a:rPr>
              <a:t>Source Code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239000" y="6172200"/>
            <a:ext cx="119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571E"/>
                </a:solidFill>
                <a:latin typeface="Arial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377530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71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Different </a:t>
            </a:r>
            <a:r>
              <a:rPr lang="en-US" sz="3200" dirty="0">
                <a:latin typeface="Calibri"/>
                <a:cs typeface="Calibri"/>
              </a:rPr>
              <a:t>white space &amp; comments</a:t>
            </a:r>
          </a:p>
        </p:txBody>
      </p:sp>
      <p:pic>
        <p:nvPicPr>
          <p:cNvPr id="6553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143000"/>
            <a:ext cx="72898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73025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06383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709613"/>
            <a:ext cx="6292850" cy="607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" y="76200"/>
            <a:ext cx="8915400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latin typeface="Calibri"/>
                <a:cs typeface="Calibri"/>
              </a:rPr>
              <a:t>Different white space &amp; comments</a:t>
            </a: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89733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2695</TotalTime>
  <Words>1928</Words>
  <Application>Microsoft Macintosh PowerPoint</Application>
  <PresentationFormat>On-screen Show (4:3)</PresentationFormat>
  <Paragraphs>330</Paragraphs>
  <Slides>28</Slides>
  <Notes>17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Intro to Java</vt:lpstr>
      <vt:lpstr>Java Program Structure</vt:lpstr>
      <vt:lpstr>Java Program Structure Example</vt:lpstr>
      <vt:lpstr>PowerPoint Presentation</vt:lpstr>
      <vt:lpstr>Java Comments</vt:lpstr>
      <vt:lpstr>White Space</vt:lpstr>
      <vt:lpstr>Original Lincoln.java</vt:lpstr>
      <vt:lpstr>Different white space &amp; comments</vt:lpstr>
      <vt:lpstr>PowerPoint Presentation</vt:lpstr>
      <vt:lpstr>Classes &amp; Objects</vt:lpstr>
      <vt:lpstr>Class = Blueprint</vt:lpstr>
      <vt:lpstr>Game: Identify…</vt:lpstr>
      <vt:lpstr>Identifying Objects</vt:lpstr>
      <vt:lpstr>PWOD</vt:lpstr>
      <vt:lpstr>WOD</vt:lpstr>
      <vt:lpstr>Importing Hello World GUI</vt:lpstr>
      <vt:lpstr>You should see…</vt:lpstr>
      <vt:lpstr>Graded WOD</vt:lpstr>
      <vt:lpstr>Submit your WOD</vt:lpstr>
      <vt:lpstr>Defining a Class</vt:lpstr>
      <vt:lpstr>Java Program Structure</vt:lpstr>
      <vt:lpstr>Fields</vt:lpstr>
      <vt:lpstr>Similar Names for Fields</vt:lpstr>
      <vt:lpstr>Data Types In Java</vt:lpstr>
      <vt:lpstr>8 Primitive Data Types in Java</vt:lpstr>
      <vt:lpstr>Numeric Primitive Data</vt:lpstr>
      <vt:lpstr>Constructors</vt:lpstr>
      <vt:lpstr>Methods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66</cp:revision>
  <dcterms:created xsi:type="dcterms:W3CDTF">2014-09-01T19:57:09Z</dcterms:created>
  <dcterms:modified xsi:type="dcterms:W3CDTF">2015-01-27T20:34:05Z</dcterms:modified>
</cp:coreProperties>
</file>