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74" r:id="rId3"/>
    <p:sldId id="275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954BAF-B1D7-6D41-A1A6-CD35F619507C}" type="slidenum">
              <a:rPr lang="en-GB" sz="1200"/>
              <a:pPr eaLnBrk="1" hangingPunct="1"/>
              <a:t>13</a:t>
            </a:fld>
            <a:endParaRPr lang="en-GB" sz="1200"/>
          </a:p>
        </p:txBody>
      </p:sp>
      <p:sp>
        <p:nvSpPr>
          <p:cNvPr id="3277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BAB3D-D902-274F-B8AF-8E422C9CAE67}" type="slidenum">
              <a:rPr lang="en-GB" sz="1200"/>
              <a:pPr eaLnBrk="1" hangingPunct="1"/>
              <a:t>14</a:t>
            </a:fld>
            <a:endParaRPr lang="en-GB" sz="1200"/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F1EAAE-3A02-164A-A0D2-9F671725D47D}" type="slidenum">
              <a:rPr lang="en-GB" sz="1200"/>
              <a:pPr eaLnBrk="1" hangingPunct="1"/>
              <a:t>15</a:t>
            </a:fld>
            <a:endParaRPr lang="en-GB" sz="1200"/>
          </a:p>
        </p:txBody>
      </p:sp>
      <p:sp>
        <p:nvSpPr>
          <p:cNvPr id="3686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8C5FC5-E2D7-3B4C-B064-1C0CE568FC53}" type="slidenum">
              <a:rPr lang="en-GB" sz="1200"/>
              <a:pPr eaLnBrk="1" hangingPunct="1"/>
              <a:t>16</a:t>
            </a:fld>
            <a:endParaRPr lang="en-GB" sz="1200"/>
          </a:p>
        </p:txBody>
      </p:sp>
      <p:sp>
        <p:nvSpPr>
          <p:cNvPr id="3891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91E94C-841F-9C45-A283-B9A50221DA5A}" type="slidenum">
              <a:rPr lang="en-GB" sz="1200"/>
              <a:pPr eaLnBrk="1" hangingPunct="1"/>
              <a:t>17</a:t>
            </a:fld>
            <a:endParaRPr lang="en-GB" sz="1200"/>
          </a:p>
        </p:txBody>
      </p:sp>
      <p:sp>
        <p:nvSpPr>
          <p:cNvPr id="4096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D0382-DA99-9148-AD0B-7EB43AA7D155}" type="slidenum">
              <a:rPr lang="en-GB" sz="1200"/>
              <a:pPr eaLnBrk="1" hangingPunct="1"/>
              <a:t>18</a:t>
            </a:fld>
            <a:endParaRPr lang="en-GB" sz="1200"/>
          </a:p>
        </p:txBody>
      </p:sp>
      <p:sp>
        <p:nvSpPr>
          <p:cNvPr id="4301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1B143E-5057-9445-928B-F8293048AB81}" type="slidenum">
              <a:rPr lang="en-GB" sz="1200"/>
              <a:pPr eaLnBrk="1" hangingPunct="1"/>
              <a:t>19</a:t>
            </a:fld>
            <a:endParaRPr lang="en-GB" sz="1200"/>
          </a:p>
        </p:txBody>
      </p:sp>
      <p:sp>
        <p:nvSpPr>
          <p:cNvPr id="4506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4CE83F-DBD1-0540-8D2E-B581A8F89AF9}" type="slidenum">
              <a:rPr lang="en-GB" sz="1200"/>
              <a:pPr eaLnBrk="1" hangingPunct="1"/>
              <a:t>20</a:t>
            </a:fld>
            <a:endParaRPr lang="en-GB" sz="1200"/>
          </a:p>
        </p:txBody>
      </p:sp>
      <p:sp>
        <p:nvSpPr>
          <p:cNvPr id="4710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75B13-7746-B049-9C41-06C33237EA83}" type="slidenum">
              <a:rPr lang="en-GB" sz="1200"/>
              <a:pPr eaLnBrk="1" hangingPunct="1"/>
              <a:t>21</a:t>
            </a:fld>
            <a:endParaRPr lang="en-GB" sz="1200"/>
          </a:p>
        </p:txBody>
      </p:sp>
      <p:sp>
        <p:nvSpPr>
          <p:cNvPr id="4915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F4C1C2-3CB4-8F47-A443-E750D1FCA019}" type="slidenum">
              <a:rPr lang="en-GB" sz="1200"/>
              <a:pPr eaLnBrk="1" hangingPunct="1"/>
              <a:t>22</a:t>
            </a:fld>
            <a:endParaRPr lang="en-GB" sz="1200"/>
          </a:p>
        </p:txBody>
      </p:sp>
      <p:sp>
        <p:nvSpPr>
          <p:cNvPr id="5120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8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002653-40DB-7243-98A9-DF8E69164018}" type="slidenum">
              <a:rPr lang="en-GB" sz="1200"/>
              <a:pPr eaLnBrk="1" hangingPunct="1"/>
              <a:t>23</a:t>
            </a:fld>
            <a:endParaRPr lang="en-GB" sz="1200"/>
          </a:p>
        </p:txBody>
      </p:sp>
      <p:sp>
        <p:nvSpPr>
          <p:cNvPr id="5325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06DC67-CDB1-C949-8CCB-D1F8FDD958C3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CA5992-1FF4-DB4A-88C2-49F8679059BE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27C78-58BA-0441-B6F6-2767C2947FF4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CEE65-B8DA-C846-AED8-4BCC7471569D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9F857A-D06D-ED41-ABDF-9F9FCDEA2FDF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6A549-8CE9-7F4B-A9E2-AD541ACE94B7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A2F1BE-CFAD-CB46-8952-8D87501DF3E8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859818-2683-7A4C-9EB4-2571D1CAD0F8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1080FC-6AA1-A049-8BD3-2EA0166347C7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r>
              <a:rPr lang="en-US" smtClean="0"/>
              <a:t>: Rectangle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8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55423-FB93-F347-8B0C-F5B82EAB71D9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BAE4C9-D195-C44F-8317-F71B9842A255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4F208-0923-864E-922D-9FF60CFDBCEF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A56DFF-2B8F-0440-B147-C0D75F0ECDDC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5A0EA-DFE8-014C-A516-387DCBFCA5D4}" type="slidenum">
              <a:rPr lang="en-US" sz="1200"/>
              <a:pPr eaLnBrk="1" hangingPunct="1"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04A95-A426-0544-ABAB-71F7F83B58D1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Should this example wait? Good intro to shopping cart…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E3C220-27FD-754D-90F5-969A49E06266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EA0989-008E-D945-AF2B-7839F1B62515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DA44B33-3627-1A42-9915-A6119F1C1EB0}" type="slidenum">
              <a:rPr lang="en-GB" sz="1200"/>
              <a:pPr/>
              <a:t>6</a:t>
            </a:fld>
            <a:endParaRPr lang="en-GB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D5BAE9B-DC00-8843-811C-A6596E8BD923}" type="slidenum">
              <a:rPr lang="en-GB" sz="1200"/>
              <a:pPr/>
              <a:t>7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C62CD02-CE25-2B46-97FB-D1F5E37ACEAE}" type="slidenum">
              <a:rPr lang="en-GB" sz="1200"/>
              <a:pPr/>
              <a:t>8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7A3D87-6691-114A-B456-BA3B1805B6E4}" type="slidenum">
              <a:rPr lang="en-GB" sz="1200"/>
              <a:pPr/>
              <a:t>9</a:t>
            </a:fld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8C9C6A3-C3E2-C142-84C1-ED864AC74A34}" type="slidenum">
              <a:rPr lang="en-GB" sz="1200"/>
              <a:pPr/>
              <a:t>10</a:t>
            </a:fld>
            <a:endParaRPr lang="en-GB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E437F60-346D-A249-AE4B-FC9E95EA9F89}" type="slidenum">
              <a:rPr lang="en-GB" sz="1200"/>
              <a:pPr/>
              <a:t>11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Code: 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2: </a:t>
            </a:r>
            <a:r>
              <a:rPr lang="en-US" sz="3300" dirty="0" err="1">
                <a:latin typeface="Calibri"/>
                <a:cs typeface="Calibri"/>
              </a:rPr>
              <a:t>BoxCarPart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1066799"/>
            <a:ext cx="8915400" cy="56512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2 fields: a circle for the wheel &amp; a rectangle for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private method </a:t>
            </a:r>
            <a:r>
              <a:rPr lang="en-US" sz="2400" dirty="0" err="1">
                <a:latin typeface="Calibri"/>
                <a:cs typeface="Calibri"/>
              </a:rPr>
              <a:t>setBounds</a:t>
            </a:r>
            <a:r>
              <a:rPr lang="en-US" sz="2400" dirty="0">
                <a:latin typeface="Calibri"/>
                <a:cs typeface="Calibri"/>
              </a:rPr>
              <a:t> that takes: x, y, width,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Car should start at x, y and extend to width &amp;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relative to the car: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diameter should be about half the width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drawn centered in the middle of the car, with half its diameter hanging below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constructor with 4 parameters: x, y, width, &amp; height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draw </a:t>
            </a:r>
            <a:r>
              <a:rPr lang="en-US" sz="2400" dirty="0">
                <a:latin typeface="Calibri"/>
                <a:cs typeface="Calibri"/>
              </a:rPr>
              <a:t>method 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2 fields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Test: replace the </a:t>
            </a:r>
            <a:r>
              <a:rPr lang="en-US" sz="2400" dirty="0" smtClean="0">
                <a:latin typeface="Calibri"/>
                <a:cs typeface="Calibri"/>
              </a:rPr>
              <a:t>shape fields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dirty="0" smtClean="0">
                <a:latin typeface="Calibri"/>
                <a:cs typeface="Calibri"/>
              </a:rPr>
              <a:t>Picture with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dirty="0" err="1" smtClean="0">
                <a:latin typeface="Calibri"/>
                <a:cs typeface="Calibri"/>
              </a:rPr>
              <a:t>BoxCarPart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Change </a:t>
            </a:r>
            <a:r>
              <a:rPr lang="en-US" sz="2400" dirty="0">
                <a:latin typeface="Calibri"/>
                <a:cs typeface="Calibri"/>
              </a:rPr>
              <a:t>the size of the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smtClean="0">
                <a:latin typeface="Calibri"/>
                <a:cs typeface="Calibri"/>
              </a:rPr>
              <a:t>Picture constructor and </a:t>
            </a:r>
            <a:r>
              <a:rPr lang="en-US" sz="2400" dirty="0">
                <a:latin typeface="Calibri"/>
                <a:cs typeface="Calibri"/>
              </a:rPr>
              <a:t>test that it works</a:t>
            </a:r>
          </a:p>
        </p:txBody>
      </p:sp>
    </p:spTree>
    <p:extLst>
      <p:ext uri="{BB962C8B-B14F-4D97-AF65-F5344CB8AC3E}">
        <p14:creationId xmlns:p14="http://schemas.microsoft.com/office/powerpoint/2010/main" val="1448957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3: </a:t>
            </a:r>
            <a:r>
              <a:rPr lang="en-US" sz="3300" dirty="0" err="1">
                <a:latin typeface="Calibri"/>
                <a:cs typeface="Calibri"/>
              </a:rPr>
              <a:t>BoxCar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r>
              <a:rPr lang="en-US" sz="2400" dirty="0">
                <a:latin typeface="Calibri"/>
                <a:cs typeface="Calibri"/>
              </a:rPr>
              <a:t>Has at least 3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fields</a:t>
            </a:r>
          </a:p>
          <a:p>
            <a:r>
              <a:rPr lang="en-US" sz="2400" dirty="0">
                <a:latin typeface="Calibri"/>
                <a:cs typeface="Calibri"/>
              </a:rPr>
              <a:t>Has a constructor that takes 4 parameters: x, y, width, height</a:t>
            </a:r>
          </a:p>
          <a:p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err="1" smtClean="0">
                <a:latin typeface="Calibri"/>
                <a:cs typeface="Calibri"/>
              </a:rPr>
              <a:t>drawvmethod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3 fields</a:t>
            </a:r>
          </a:p>
          <a:p>
            <a:r>
              <a:rPr lang="en-US" sz="2400" dirty="0">
                <a:latin typeface="Calibri"/>
                <a:cs typeface="Calibri"/>
              </a:rPr>
              <a:t>Test: replace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 in Picture with a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Modify position/sizes in </a:t>
            </a: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Picture constructor</a:t>
            </a:r>
          </a:p>
          <a:p>
            <a:r>
              <a:rPr lang="en-US" sz="2400" dirty="0">
                <a:latin typeface="Calibri"/>
                <a:cs typeface="Calibri"/>
              </a:rPr>
              <a:t>Look at how easy it is to aggregate components!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Created by Emily Hill &amp; Jerry Alan Fails</a:t>
            </a:r>
          </a:p>
        </p:txBody>
      </p:sp>
    </p:spTree>
    <p:extLst>
      <p:ext uri="{BB962C8B-B14F-4D97-AF65-F5344CB8AC3E}">
        <p14:creationId xmlns:p14="http://schemas.microsoft.com/office/powerpoint/2010/main" val="3552874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BoxCarParts</a:t>
            </a:r>
            <a:r>
              <a:rPr lang="en-US" dirty="0" smtClean="0"/>
              <a:t> and </a:t>
            </a:r>
            <a:r>
              <a:rPr lang="en-US" dirty="0" err="1" smtClean="0"/>
              <a:t>BoxCars</a:t>
            </a:r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Grouping (i.e., collecting) objects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Many applications involve collections of objects: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Personal organizers.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Library catalogs.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Student-record system.</a:t>
            </a:r>
          </a:p>
          <a:p>
            <a:r>
              <a:rPr lang="en-US">
                <a:latin typeface="Arial" charset="0"/>
              </a:rPr>
              <a:t>The number of items to be stored varies.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Items added.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Items deleted.</a:t>
            </a:r>
          </a:p>
        </p:txBody>
      </p:sp>
    </p:spTree>
    <p:extLst>
      <p:ext uri="{BB962C8B-B14F-4D97-AF65-F5344CB8AC3E}">
        <p14:creationId xmlns:p14="http://schemas.microsoft.com/office/powerpoint/2010/main" val="4136222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A personal notebook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Notes may be stored.</a:t>
            </a:r>
          </a:p>
          <a:p>
            <a:r>
              <a:rPr lang="en-US">
                <a:latin typeface="Arial" charset="0"/>
              </a:rPr>
              <a:t>Individual notes can be viewed.</a:t>
            </a:r>
          </a:p>
          <a:p>
            <a:r>
              <a:rPr lang="en-US">
                <a:latin typeface="Arial" charset="0"/>
              </a:rPr>
              <a:t>There is no limit to the number of notes.</a:t>
            </a:r>
          </a:p>
          <a:p>
            <a:r>
              <a:rPr lang="en-US">
                <a:latin typeface="Arial" charset="0"/>
              </a:rPr>
              <a:t>It will tell how many notes are stored.</a:t>
            </a:r>
          </a:p>
          <a:p>
            <a:r>
              <a:rPr lang="en-US">
                <a:latin typeface="Arial" charset="0"/>
              </a:rPr>
              <a:t>Consider a </a:t>
            </a:r>
            <a:r>
              <a:rPr lang="en-US" i="1">
                <a:latin typeface="Arial" charset="0"/>
              </a:rPr>
              <a:t>Notebook</a:t>
            </a:r>
            <a:r>
              <a:rPr lang="en-US">
                <a:latin typeface="Arial" charset="0"/>
              </a:rPr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33728726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239000" cy="58594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java.util.ArrayList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// Storage for an arbitrary number of notes.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Perform any initialization required for the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notebook.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Notebook()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notes = new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62400" y="1752600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4600" y="2590800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3989388" y="1371600"/>
            <a:ext cx="468312" cy="19700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28956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objects in the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2590800"/>
            <a:ext cx="1066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9" idx="5"/>
          </p:cNvCxnSpPr>
          <p:nvPr/>
        </p:nvCxnSpPr>
        <p:spPr>
          <a:xfrm rot="10800000">
            <a:off x="4797425" y="2981325"/>
            <a:ext cx="460375" cy="238125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31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Object structures with collections</a:t>
            </a:r>
          </a:p>
        </p:txBody>
      </p:sp>
      <p:pic>
        <p:nvPicPr>
          <p:cNvPr id="37892" name="Picture 6" descr="fig4-2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340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669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Adding a third note</a:t>
            </a:r>
          </a:p>
        </p:txBody>
      </p:sp>
      <p:pic>
        <p:nvPicPr>
          <p:cNvPr id="39940" name="Picture 6" descr="fig4-3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2450"/>
            <a:ext cx="7799388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9796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Features of the collection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It increases its capacity as necessary.</a:t>
            </a:r>
          </a:p>
          <a:p>
            <a:r>
              <a:rPr lang="en-US">
                <a:latin typeface="Arial" charset="0"/>
              </a:rPr>
              <a:t>It keeps a private count (</a:t>
            </a:r>
            <a:r>
              <a:rPr lang="en-US">
                <a:latin typeface="Courier New" charset="0"/>
              </a:rPr>
              <a:t>size()</a:t>
            </a:r>
            <a:r>
              <a:rPr lang="en-US">
                <a:latin typeface="Arial" charset="0"/>
              </a:rPr>
              <a:t> method).</a:t>
            </a:r>
          </a:p>
          <a:p>
            <a:r>
              <a:rPr lang="en-US">
                <a:latin typeface="Arial" charset="0"/>
              </a:rPr>
              <a:t>It keeps the objects in order.</a:t>
            </a:r>
          </a:p>
          <a:p>
            <a:r>
              <a:rPr lang="en-US">
                <a:latin typeface="Arial" charset="0"/>
              </a:rPr>
              <a:t>Details of how all this is done are hidden.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Does that matter? Does not knowing how prevent us from using it?</a:t>
            </a:r>
          </a:p>
        </p:txBody>
      </p:sp>
    </p:spTree>
    <p:extLst>
      <p:ext uri="{BB962C8B-B14F-4D97-AF65-F5344CB8AC3E}">
        <p14:creationId xmlns:p14="http://schemas.microsoft.com/office/powerpoint/2010/main" val="18394388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collection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127125" y="1600200"/>
            <a:ext cx="5397500" cy="4760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storeNote(String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note)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notes.add(note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numberOfNotes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5943600" y="3505200"/>
            <a:ext cx="20574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Adding a new note</a:t>
            </a:r>
          </a:p>
        </p:txBody>
      </p:sp>
      <p:sp>
        <p:nvSpPr>
          <p:cNvPr id="44038" name="AutoShape 7"/>
          <p:cNvSpPr>
            <a:spLocks noChangeArrowheads="1"/>
          </p:cNvSpPr>
          <p:nvPr/>
        </p:nvSpPr>
        <p:spPr bwMode="auto">
          <a:xfrm>
            <a:off x="5943600" y="4724400"/>
            <a:ext cx="25146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6600"/>
                </a:solidFill>
              </a:rPr>
              <a:t>Returning the number </a:t>
            </a:r>
          </a:p>
          <a:p>
            <a:pPr algn="ctr"/>
            <a:r>
              <a:rPr lang="en-US" b="1">
                <a:solidFill>
                  <a:srgbClr val="FF6600"/>
                </a:solidFill>
              </a:rPr>
              <a:t>of notes (</a:t>
            </a:r>
            <a:r>
              <a:rPr lang="en-US" b="1" i="1">
                <a:solidFill>
                  <a:srgbClr val="FF6600"/>
                </a:solidFill>
              </a:rPr>
              <a:t>delegation</a:t>
            </a:r>
            <a:r>
              <a:rPr lang="en-US" b="1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4575175" y="373380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 flipV="1">
            <a:off x="5181600" y="5105400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4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 animBg="1"/>
      <p:bldP spid="440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Review: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alibri"/>
                <a:cs typeface="Calibri"/>
              </a:rPr>
              <a:t>Inheritance: </a:t>
            </a:r>
            <a:r>
              <a:rPr lang="en-US" dirty="0">
                <a:latin typeface="Calibri"/>
                <a:cs typeface="Calibri"/>
              </a:rPr>
              <a:t>define a class as an extension of another </a:t>
            </a:r>
            <a:r>
              <a:rPr lang="en-US" dirty="0" smtClean="0">
                <a:latin typeface="Calibri"/>
                <a:cs typeface="Calibri"/>
              </a:rPr>
              <a:t>class (i.e., a </a:t>
            </a:r>
            <a:r>
              <a:rPr lang="en-US" i="1" dirty="0" smtClean="0">
                <a:latin typeface="Calibri"/>
                <a:cs typeface="Calibri"/>
              </a:rPr>
              <a:t>subclass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lang="en-US" dirty="0" smtClean="0">
                <a:latin typeface="Calibri"/>
                <a:cs typeface="Calibri"/>
              </a:rPr>
              <a:t> a </a:t>
            </a:r>
            <a:r>
              <a:rPr lang="en-US" i="1" dirty="0" smtClean="0">
                <a:latin typeface="Calibri"/>
                <a:cs typeface="Calibri"/>
              </a:rPr>
              <a:t>super class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future</a:t>
            </a:r>
          </a:p>
          <a:p>
            <a:r>
              <a:rPr lang="en-US" dirty="0" smtClean="0">
                <a:latin typeface="Calibri"/>
                <a:cs typeface="Calibri"/>
              </a:rPr>
              <a:t>Subclass can </a:t>
            </a:r>
            <a:r>
              <a:rPr lang="en-US" i="1" dirty="0" smtClean="0">
                <a:latin typeface="Calibri"/>
                <a:cs typeface="Calibri"/>
              </a:rPr>
              <a:t>override</a:t>
            </a:r>
            <a:r>
              <a:rPr lang="en-US" dirty="0" smtClean="0">
                <a:latin typeface="Calibri"/>
                <a:cs typeface="Calibri"/>
              </a:rPr>
              <a:t> methods in super class (same signature)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super</a:t>
            </a:r>
            <a:r>
              <a:rPr lang="en-US" dirty="0" smtClean="0">
                <a:latin typeface="Calibri"/>
                <a:cs typeface="Calibri"/>
              </a:rPr>
              <a:t>: access method in parent (super) class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t</a:t>
            </a:r>
            <a:r>
              <a:rPr lang="en-US" b="1" dirty="0" smtClean="0">
                <a:latin typeface="Calibri"/>
                <a:cs typeface="Calibri"/>
              </a:rPr>
              <a:t>his</a:t>
            </a:r>
            <a:r>
              <a:rPr lang="en-US" dirty="0" smtClean="0">
                <a:latin typeface="Calibri"/>
                <a:cs typeface="Calibri"/>
              </a:rPr>
              <a:t>: access method in current (sub) class</a:t>
            </a:r>
          </a:p>
        </p:txBody>
      </p:sp>
    </p:spTree>
    <p:extLst>
      <p:ext uri="{BB962C8B-B14F-4D97-AF65-F5344CB8AC3E}">
        <p14:creationId xmlns:p14="http://schemas.microsoft.com/office/powerpoint/2010/main" val="27268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Index numbering</a:t>
            </a:r>
          </a:p>
        </p:txBody>
      </p:sp>
      <p:pic>
        <p:nvPicPr>
          <p:cNvPr id="46084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8235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7043738" cy="3387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public void showNote(int noteNumber)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if(noteNumber &lt; 0)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if(noteNumber &lt; numberOfNotes())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System.out.println(notes.get(noteNumber));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Retrieving an object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GB" sz="1600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6629400" y="1905000"/>
            <a:ext cx="2286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Index validity checks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3506788" y="2209800"/>
            <a:ext cx="312420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4802188" y="2362200"/>
            <a:ext cx="2590800" cy="1295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AutoShape 10"/>
          <p:cNvSpPr>
            <a:spLocks noChangeArrowheads="1"/>
          </p:cNvSpPr>
          <p:nvPr/>
        </p:nvSpPr>
        <p:spPr bwMode="auto">
          <a:xfrm>
            <a:off x="5105400" y="5638800"/>
            <a:ext cx="3048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Retrieve and print the note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 flipV="1">
            <a:off x="5715000" y="4191000"/>
            <a:ext cx="762000" cy="1600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 animBg="1"/>
      <p:bldP spid="48136" grpId="0" animBg="1"/>
      <p:bldP spid="48137" grpId="0"/>
      <p:bldP spid="481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Removal may affect numbering</a:t>
            </a:r>
          </a:p>
        </p:txBody>
      </p:sp>
      <p:pic>
        <p:nvPicPr>
          <p:cNvPr id="50180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143000"/>
            <a:ext cx="2438400" cy="369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09031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Removal may affect numbering</a:t>
            </a:r>
          </a:p>
        </p:txBody>
      </p:sp>
      <p:pic>
        <p:nvPicPr>
          <p:cNvPr id="52228" name="Picture 7" descr="fig4-6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89100"/>
            <a:ext cx="76327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143000"/>
            <a:ext cx="2438400" cy="369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98009661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600">
                <a:latin typeface="Arial" charset="0"/>
              </a:rPr>
              <a:t>The ArrayList Class </a:t>
            </a:r>
            <a:r>
              <a:rPr lang="en-US" sz="2800">
                <a:latin typeface="Arial" charset="0"/>
              </a:rPr>
              <a:t>(</a:t>
            </a:r>
            <a:r>
              <a:rPr lang="en-US" sz="2800">
                <a:latin typeface="Courier New" charset="0"/>
              </a:rPr>
              <a:t>java.util.ArrayList)</a:t>
            </a:r>
            <a:endParaRPr lang="en-US" sz="3600">
              <a:latin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object stores a list of objects, and is often processed using a </a:t>
            </a:r>
            <a:r>
              <a:rPr lang="en-US" u="sng">
                <a:latin typeface="Arial" charset="0"/>
              </a:rPr>
              <a:t>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</a:t>
            </a:r>
            <a:r>
              <a:rPr lang="en-US">
                <a:latin typeface="Courier New" charset="0"/>
              </a:rPr>
              <a:t>ArrayList</a:t>
            </a:r>
            <a:r>
              <a:rPr lang="en-US">
                <a:latin typeface="Arial" charset="0"/>
              </a:rPr>
              <a:t> object grows and shrinks as needed, adjusting its capacity as necessary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You can reference each object in the list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98233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The ArrayList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Index values of an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begin at 0 (not 1):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0	"Bashful"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1	"Sleepy"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2	"Happy"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3	"Dopey"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>
                <a:latin typeface="Arial" charset="0"/>
              </a:rPr>
              <a:t>				4	"Doc"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Elements can be inserted and removed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The indexes of the elements adjust accordingly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01692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ArrayList 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pPr>
              <a:spcBef>
                <a:spcPct val="70000"/>
              </a:spcBef>
              <a:spcAft>
                <a:spcPts val="1200"/>
              </a:spcAft>
            </a:pPr>
            <a:r>
              <a:rPr lang="en-US">
                <a:latin typeface="Arial" charset="0"/>
              </a:rPr>
              <a:t>Some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methods: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boolean add (E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void add (int index, 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Object remove 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Object get 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boolean isEmpty()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int size()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47610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The ArrayList Class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The type of object stored in the list is established when the </a:t>
            </a:r>
            <a:r>
              <a:rPr lang="en-US">
                <a:latin typeface="Courier New" charset="0"/>
                <a:cs typeface="Courier New" charset="0"/>
              </a:rPr>
              <a:t>ArrayList </a:t>
            </a:r>
            <a:r>
              <a:rPr lang="en-US">
                <a:latin typeface="Arial" charset="0"/>
              </a:rPr>
              <a:t>object is created: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ArrayList&lt;String&gt; names = new ArrayList&lt;String&gt;();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ArrayList&lt;Book&gt; list = new ArrayList&lt;Book&gt;();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This makes use of Java </a:t>
            </a:r>
            <a:r>
              <a:rPr lang="en-US" i="1">
                <a:latin typeface="Arial" charset="0"/>
              </a:rPr>
              <a:t>generics</a:t>
            </a:r>
            <a:r>
              <a:rPr lang="en-US">
                <a:latin typeface="Arial" charset="0"/>
              </a:rPr>
              <a:t>, which provide additional type checking at compile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An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object cannot store primitive types, but that's what wrapper classes are for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(Integer, Double, Character, etc.)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Beatles.java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396892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Beatles.java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ArrayList object.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java.util.ArrayList;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Beatles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Stores and modifies a list of band members.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ArrayList&lt;String&gt; band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ArrayList&lt;String&gt;();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("Paul");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("John");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("George");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52444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8729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250"/>
          </a:xfrm>
        </p:spPr>
        <p:txBody>
          <a:bodyPr>
            <a:normAutofit/>
          </a:bodyPr>
          <a:lstStyle/>
          <a:p>
            <a:r>
              <a:rPr lang="en-US" dirty="0" smtClean="0"/>
              <a:t>Field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5540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Java visibility modifiers?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private</a:t>
            </a:r>
            <a:r>
              <a:rPr lang="en-US" sz="2000" dirty="0" smtClean="0"/>
              <a:t>: only accessible within current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public</a:t>
            </a:r>
            <a:r>
              <a:rPr lang="en-US" sz="2000" dirty="0" smtClean="0"/>
              <a:t>: accessible from any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protected</a:t>
            </a:r>
            <a:r>
              <a:rPr lang="en-US" sz="2000" dirty="0" smtClean="0"/>
              <a:t>: all subclasses can access</a:t>
            </a:r>
          </a:p>
          <a:p>
            <a:r>
              <a:rPr lang="en-US" sz="2400" dirty="0" smtClean="0"/>
              <a:t>Additional modifiers: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static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nly one copy of field exists per class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No matter how many objects are created, all refer to same memory location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final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ield that can only be assigned to once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Suitable for constant values that don’t change during execution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Example: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Math.PI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public, static, and final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01913" y="1039813"/>
            <a:ext cx="3570287" cy="2770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Pete,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At index 1: 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Size of the band: 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Paul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Ringo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George</a:t>
            </a:r>
          </a:p>
        </p:txBody>
      </p:sp>
    </p:spTree>
    <p:extLst>
      <p:ext uri="{BB962C8B-B14F-4D97-AF65-F5344CB8AC3E}">
        <p14:creationId xmlns:p14="http://schemas.microsoft.com/office/powerpoint/2010/main" val="29627941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Repetition Statements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Arial" charset="0"/>
              </a:rPr>
              <a:t>Repetition statements</a:t>
            </a:r>
            <a:r>
              <a:rPr lang="en-US">
                <a:latin typeface="Arial" charset="0"/>
              </a:rPr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Often they are referred to as </a:t>
            </a:r>
            <a:r>
              <a:rPr lang="en-US" i="1">
                <a:latin typeface="Arial" charset="0"/>
              </a:rPr>
              <a:t>loops</a:t>
            </a:r>
            <a:endParaRPr lang="en-US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Like conditional statements, they are controlled by boolean expressions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Java has three kinds of repetition statements: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do</a:t>
            </a:r>
            <a:r>
              <a:rPr lang="en-US">
                <a:latin typeface="Arial" charset="0"/>
              </a:rPr>
              <a:t>, and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loops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Like if statements, if you want to repeat more than one line, you will need to use curly braces ({})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17828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For-each Loops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>
                <a:latin typeface="Arial" charset="0"/>
              </a:rPr>
              <a:t>Simplifies repetitive processing of items in a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>
                <a:latin typeface="Arial" charset="0"/>
              </a:rPr>
              <a:t>For example, suppose </a:t>
            </a:r>
            <a:r>
              <a:rPr lang="en-US" sz="2600">
                <a:latin typeface="Courier New" charset="0"/>
              </a:rPr>
              <a:t>bookList</a:t>
            </a:r>
            <a:r>
              <a:rPr lang="en-US" sz="2600">
                <a:latin typeface="Arial" charset="0"/>
              </a:rPr>
              <a:t> is an </a:t>
            </a:r>
            <a:r>
              <a:rPr lang="en-US" sz="2600">
                <a:latin typeface="Courier New" charset="0"/>
                <a:cs typeface="Courier New" charset="0"/>
              </a:rPr>
              <a:t>ArrayList&lt;Book&gt;</a:t>
            </a: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</a:rPr>
              <a:t>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>
                <a:latin typeface="Arial" charset="0"/>
              </a:rPr>
              <a:t>The following loop will print each book: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	for (Book myBook : bookList)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	   System.out.println (myBook);</a:t>
            </a:r>
          </a:p>
        </p:txBody>
      </p:sp>
      <p:sp>
        <p:nvSpPr>
          <p:cNvPr id="7066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0409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Logic of a for-each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819400" y="3733800"/>
            <a:ext cx="2971800" cy="1611313"/>
            <a:chOff x="1920" y="2155"/>
            <a:chExt cx="1456" cy="629"/>
          </a:xfrm>
        </p:grpSpPr>
        <p:grpSp>
          <p:nvGrpSpPr>
            <p:cNvPr id="72717" name="Group 19"/>
            <p:cNvGrpSpPr>
              <a:grpSpLocks/>
            </p:cNvGrpSpPr>
            <p:nvPr/>
          </p:nvGrpSpPr>
          <p:grpSpPr bwMode="auto">
            <a:xfrm>
              <a:off x="1920" y="2527"/>
              <a:ext cx="1456" cy="257"/>
              <a:chOff x="1920" y="2527"/>
              <a:chExt cx="1456" cy="257"/>
            </a:xfrm>
          </p:grpSpPr>
          <p:sp>
            <p:nvSpPr>
              <p:cNvPr id="72720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1" name="Text Box 6"/>
              <p:cNvSpPr txBox="1">
                <a:spLocks noChangeArrowheads="1"/>
              </p:cNvSpPr>
              <p:nvPr/>
            </p:nvSpPr>
            <p:spPr bwMode="auto">
              <a:xfrm>
                <a:off x="1920" y="2527"/>
                <a:ext cx="14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Statements to </a:t>
                </a:r>
                <a:br>
                  <a:rPr lang="en-US" sz="1800" b="1">
                    <a:latin typeface="Arial Unicode MS" charset="0"/>
                  </a:rPr>
                </a:br>
                <a:r>
                  <a:rPr lang="en-US" sz="1800" b="1">
                    <a:latin typeface="Arial Unicode MS" charset="0"/>
                  </a:rPr>
                  <a:t>process each item</a:t>
                </a:r>
                <a:endParaRPr lang="en-US">
                  <a:latin typeface="Arial Unicode MS" charset="0"/>
                </a:endParaRPr>
              </a:p>
            </p:txBody>
          </p:sp>
        </p:grpSp>
        <p:cxnSp>
          <p:nvCxnSpPr>
            <p:cNvPr id="72718" name="AutoShape 7"/>
            <p:cNvCxnSpPr>
              <a:cxnSpLocks noChangeShapeType="1"/>
              <a:stCxn id="72713" idx="2"/>
              <a:endCxn id="72720" idx="0"/>
            </p:cNvCxnSpPr>
            <p:nvPr/>
          </p:nvCxnSpPr>
          <p:spPr bwMode="auto">
            <a:xfrm rot="5400000">
              <a:off x="2424" y="2352"/>
              <a:ext cx="384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2563" y="2155"/>
              <a:ext cx="40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72720" idx="1"/>
            <a:endCxn id="72713" idx="1"/>
          </p:cNvCxnSpPr>
          <p:nvPr/>
        </p:nvCxnSpPr>
        <p:spPr bwMode="auto">
          <a:xfrm rot="10800000">
            <a:off x="2895600" y="2971800"/>
            <a:ext cx="315913" cy="2065338"/>
          </a:xfrm>
          <a:prstGeom prst="bentConnector3">
            <a:avLst>
              <a:gd name="adj1" fmla="val 2566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49738" y="2971800"/>
            <a:ext cx="2227262" cy="3502025"/>
            <a:chOff x="2412" y="1870"/>
            <a:chExt cx="1403" cy="1489"/>
          </a:xfrm>
        </p:grpSpPr>
        <p:cxnSp>
          <p:nvCxnSpPr>
            <p:cNvPr id="72715" name="AutoShape 16"/>
            <p:cNvCxnSpPr>
              <a:cxnSpLocks noChangeShapeType="1"/>
              <a:stCxn id="72713" idx="3"/>
            </p:cNvCxnSpPr>
            <p:nvPr/>
          </p:nvCxnSpPr>
          <p:spPr bwMode="auto">
            <a:xfrm flipH="1">
              <a:off x="2412" y="1870"/>
              <a:ext cx="827" cy="1489"/>
            </a:xfrm>
            <a:prstGeom prst="bentConnector4">
              <a:avLst>
                <a:gd name="adj1" fmla="val -17412"/>
                <a:gd name="adj2" fmla="val 8316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6" name="Text Box 17"/>
            <p:cNvSpPr txBox="1">
              <a:spLocks noChangeArrowheads="1"/>
            </p:cNvSpPr>
            <p:nvPr/>
          </p:nvSpPr>
          <p:spPr bwMode="auto">
            <a:xfrm>
              <a:off x="3373" y="2148"/>
              <a:ext cx="44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95600" y="1063625"/>
            <a:ext cx="2667000" cy="2743200"/>
            <a:chOff x="1968" y="864"/>
            <a:chExt cx="1296" cy="1104"/>
          </a:xfrm>
        </p:grpSpPr>
        <p:cxnSp>
          <p:nvCxnSpPr>
            <p:cNvPr id="72711" name="AutoShape 14"/>
            <p:cNvCxnSpPr>
              <a:cxnSpLocks noChangeShapeType="1"/>
              <a:endCxn id="72713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712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72713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501"/>
                <a:ext cx="118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Are there more items in the collection?</a:t>
                </a:r>
                <a:endParaRPr lang="en-US">
                  <a:latin typeface="Arial Unicode M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7666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Quick Check</a:t>
            </a: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7475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Write a for-each loop that prints all of the </a:t>
            </a:r>
            <a:r>
              <a:rPr lang="en-US" sz="2800">
                <a:latin typeface="Courier New" charset="0"/>
                <a:cs typeface="Courier New" charset="0"/>
              </a:rPr>
              <a:t>Student </a:t>
            </a:r>
            <a:r>
              <a:rPr lang="en-US" sz="2800"/>
              <a:t>objects in an </a:t>
            </a:r>
            <a:r>
              <a:rPr lang="en-US" sz="2800">
                <a:latin typeface="Courier New" charset="0"/>
                <a:cs typeface="Courier New" charset="0"/>
              </a:rPr>
              <a:t>ArrayList&lt;Student&gt;</a:t>
            </a:r>
            <a:r>
              <a:rPr lang="en-US" sz="2800">
                <a:cs typeface="Courier New" charset="0"/>
              </a:rPr>
              <a:t> </a:t>
            </a:r>
            <a:r>
              <a:rPr lang="en-US" sz="2800"/>
              <a:t>object called </a:t>
            </a:r>
            <a:r>
              <a:rPr lang="en-US" sz="2800">
                <a:latin typeface="Courier New" charset="0"/>
                <a:cs typeface="Courier New" charset="0"/>
              </a:rPr>
              <a:t>roster</a:t>
            </a:r>
            <a:r>
              <a:rPr lang="en-US" sz="2800"/>
              <a:t>.</a:t>
            </a:r>
          </a:p>
          <a:p>
            <a:pPr eaLnBrk="1" hangingPunct="1"/>
            <a:endParaRPr lang="en-US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481138" y="2870200"/>
            <a:ext cx="60944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for (Student student : roster)</a:t>
            </a:r>
          </a:p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   System.out.println (student);</a:t>
            </a:r>
          </a:p>
        </p:txBody>
      </p:sp>
    </p:spTree>
    <p:extLst>
      <p:ext uri="{BB962C8B-B14F-4D97-AF65-F5344CB8AC3E}">
        <p14:creationId xmlns:p14="http://schemas.microsoft.com/office/powerpoint/2010/main" val="4025227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Collection Basics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latin typeface="Arial" charset="0"/>
              </a:rPr>
              <a:t>List (e.g., </a:t>
            </a:r>
            <a:r>
              <a:rPr lang="en-US">
                <a:latin typeface="Courier New" charset="0"/>
              </a:rPr>
              <a:t>java.util.ArrayList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Ordered elements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Allows duplicates</a:t>
            </a:r>
          </a:p>
          <a:p>
            <a:r>
              <a:rPr lang="en-US">
                <a:latin typeface="Arial" charset="0"/>
              </a:rPr>
              <a:t>Set (e.g., </a:t>
            </a:r>
            <a:r>
              <a:rPr lang="en-US">
                <a:latin typeface="Courier New" charset="0"/>
              </a:rPr>
              <a:t>java.util.HashSet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Unordered elements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 duplicates</a:t>
            </a:r>
          </a:p>
          <a:p>
            <a:r>
              <a:rPr lang="en-US">
                <a:latin typeface="Arial" charset="0"/>
              </a:rPr>
              <a:t>Map (e.g. </a:t>
            </a:r>
            <a:r>
              <a:rPr lang="en-US">
                <a:latin typeface="Courier New" charset="0"/>
              </a:rPr>
              <a:t>java.util.HashMap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Unordered elements, stored as key-value pairs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 duplicate keys (can be duplicate values)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122263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788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471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876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sp>
        <p:nvSpPr>
          <p:cNvPr id="808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8090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76776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-11113"/>
            <a:ext cx="3581400" cy="2754313"/>
          </a:xfrm>
          <a:prstGeom prst="rect">
            <a:avLst/>
          </a:prstGeom>
          <a:effectLst>
            <a:outerShdw blurRad="50800" dist="88900" dir="714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897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sp>
        <p:nvSpPr>
          <p:cNvPr id="829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8294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85336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0"/>
            <a:ext cx="38068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2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</a:rPr>
              <a:t>Group Exercise: iTunes class (Review)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latin typeface="Arial" charset="0"/>
              </a:rPr>
              <a:t>Create a class Song with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4 Fields: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String title;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String artist;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String album;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double price;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2 Constructors: default, &amp; with a parameter for each field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9 Methods: getters &amp; setters for each field, and toString</a:t>
            </a:r>
          </a:p>
          <a:p>
            <a:r>
              <a:rPr lang="en-US">
                <a:latin typeface="Arial" charset="0"/>
              </a:rPr>
              <a:t>Create an iTunes class that stores a list of songs as an ArrayList, and initialize the list to be empty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Create a method addSong to the iTunes class</a:t>
            </a:r>
          </a:p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main </a:t>
            </a:r>
            <a:r>
              <a:rPr lang="en-US">
                <a:latin typeface="Arial" charset="0"/>
              </a:rPr>
              <a:t>method that adds 3 songs to iTunes (don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use the default constructor)</a:t>
            </a:r>
            <a:endParaRPr lang="en-US">
              <a:latin typeface="Arial" charset="0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70601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Ellipse extends Circle (2/18)</a:t>
            </a:r>
          </a:p>
          <a:p>
            <a:r>
              <a:rPr lang="en-US" dirty="0" smtClean="0"/>
              <a:t>Circle extends Ellipse (2/20)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97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Group Exercise: iTunes class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print </a:t>
            </a:r>
            <a:r>
              <a:rPr lang="en-US">
                <a:latin typeface="Arial" charset="0"/>
              </a:rPr>
              <a:t>method that prints the entire song list using a for each loop</a:t>
            </a:r>
          </a:p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getTotalPrice </a:t>
            </a:r>
            <a:r>
              <a:rPr lang="en-US">
                <a:latin typeface="Arial" charset="0"/>
              </a:rPr>
              <a:t>method that returns the total cost of the entire song list</a:t>
            </a:r>
          </a:p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getMinimumPrice </a:t>
            </a:r>
            <a:r>
              <a:rPr lang="en-US">
                <a:latin typeface="Arial" charset="0"/>
              </a:rPr>
              <a:t>method that returns the song with the lowest price in the list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44173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29707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8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29703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4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712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3733800"/>
          </a:xfrm>
        </p:spPr>
        <p:txBody>
          <a:bodyPr/>
          <a:lstStyle/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1:	Create classes for Circle &amp; Rectangle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(done!)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2:	Create a </a:t>
            </a:r>
            <a:r>
              <a:rPr lang="en-US" dirty="0" err="1">
                <a:latin typeface="Calibri"/>
                <a:cs typeface="Calibri"/>
              </a:rPr>
              <a:t>BoxCarPart</a:t>
            </a:r>
            <a:r>
              <a:rPr lang="en-US" dirty="0">
                <a:latin typeface="Calibri"/>
                <a:cs typeface="Calibri"/>
              </a:rPr>
              <a:t> class that can draw this part at any x, y position and any width, height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3:	Create a </a:t>
            </a:r>
            <a:r>
              <a:rPr lang="en-US" dirty="0" err="1">
                <a:latin typeface="Calibri"/>
                <a:cs typeface="Calibri"/>
              </a:rPr>
              <a:t>BoxCar</a:t>
            </a:r>
            <a:r>
              <a:rPr lang="en-US" dirty="0">
                <a:latin typeface="Calibri"/>
                <a:cs typeface="Calibri"/>
              </a:rPr>
              <a:t> class with at least 3 </a:t>
            </a:r>
            <a:r>
              <a:rPr lang="en-US" dirty="0" err="1">
                <a:latin typeface="Calibri"/>
                <a:cs typeface="Calibri"/>
              </a:rPr>
              <a:t>BoxCarParts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5045535"/>
            <a:ext cx="1317625" cy="1600200"/>
            <a:chOff x="1676400" y="3352800"/>
            <a:chExt cx="2286000" cy="2895600"/>
          </a:xfrm>
        </p:grpSpPr>
        <p:sp>
          <p:nvSpPr>
            <p:cNvPr id="31762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3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105400" y="5045535"/>
            <a:ext cx="3908425" cy="1600200"/>
            <a:chOff x="5029200" y="4876800"/>
            <a:chExt cx="3907816" cy="1600200"/>
          </a:xfrm>
        </p:grpSpPr>
        <p:grpSp>
          <p:nvGrpSpPr>
            <p:cNvPr id="31753" name="Group 6"/>
            <p:cNvGrpSpPr>
              <a:grpSpLocks/>
            </p:cNvGrpSpPr>
            <p:nvPr/>
          </p:nvGrpSpPr>
          <p:grpSpPr bwMode="auto">
            <a:xfrm>
              <a:off x="50292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60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1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4" name="Group 6"/>
            <p:cNvGrpSpPr>
              <a:grpSpLocks/>
            </p:cNvGrpSpPr>
            <p:nvPr/>
          </p:nvGrpSpPr>
          <p:grpSpPr bwMode="auto">
            <a:xfrm>
              <a:off x="63246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58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9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5" name="Group 6"/>
            <p:cNvGrpSpPr>
              <a:grpSpLocks/>
            </p:cNvGrpSpPr>
            <p:nvPr/>
          </p:nvGrpSpPr>
          <p:grpSpPr bwMode="auto">
            <a:xfrm>
              <a:off x="7620105" y="4876800"/>
              <a:ext cx="1316911" cy="1600200"/>
              <a:chOff x="1639242" y="3352800"/>
              <a:chExt cx="2286000" cy="2895600"/>
            </a:xfrm>
          </p:grpSpPr>
          <p:sp>
            <p:nvSpPr>
              <p:cNvPr id="31756" name="Rectangle 4"/>
              <p:cNvSpPr>
                <a:spLocks noChangeArrowheads="1"/>
              </p:cNvSpPr>
              <p:nvPr/>
            </p:nvSpPr>
            <p:spPr bwMode="auto">
              <a:xfrm>
                <a:off x="1639242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7" name="Oval 5"/>
              <p:cNvSpPr>
                <a:spLocks noChangeArrowheads="1"/>
              </p:cNvSpPr>
              <p:nvPr/>
            </p:nvSpPr>
            <p:spPr bwMode="auto">
              <a:xfrm>
                <a:off x="2210743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2400" y="5045535"/>
            <a:ext cx="1317625" cy="12636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524000" y="5807535"/>
            <a:ext cx="887413" cy="850900"/>
          </a:xfrm>
          <a:prstGeom prst="ellipse">
            <a:avLst/>
          </a:prstGeom>
          <a:solidFill>
            <a:srgbClr val="1A31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BoxCar = Multiple box car parts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33805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6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97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4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33801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2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480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959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27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9062E-6 -2.50347E-6 L 0.04586 -2.5034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5878E-7 -2.50347E-6 L -0.04586 -2.5034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BoxCarPart = Rectangle + Circle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2286000"/>
            <a:ext cx="2286000" cy="2895600"/>
            <a:chOff x="1676400" y="3352800"/>
            <a:chExt cx="2286000" cy="2895600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860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2367</Words>
  <Application>Microsoft Macintosh PowerPoint</Application>
  <PresentationFormat>On-screen Show (4:3)</PresentationFormat>
  <Paragraphs>393</Paragraphs>
  <Slides>40</Slides>
  <Notes>37</Notes>
  <HiddenSlides>29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Reusing Code: Inheritance &amp; Composition</vt:lpstr>
      <vt:lpstr>Review: Inheritance</vt:lpstr>
      <vt:lpstr>Field modifiers</vt:lpstr>
      <vt:lpstr>Try it!</vt:lpstr>
      <vt:lpstr>Composing Objects</vt:lpstr>
      <vt:lpstr>Drawing a BoxCar</vt:lpstr>
      <vt:lpstr>Drawing a BoxCar</vt:lpstr>
      <vt:lpstr>BoxCar = Multiple box car parts</vt:lpstr>
      <vt:lpstr>BoxCarPart = Rectangle + Circle</vt:lpstr>
      <vt:lpstr>Step 2: BoxCarPart class</vt:lpstr>
      <vt:lpstr>Step 3: BoxCar class</vt:lpstr>
      <vt:lpstr>Next steps</vt:lpstr>
      <vt:lpstr>Grouping (i.e., collecting) objects</vt:lpstr>
      <vt:lpstr>Example: A personal notebook</vt:lpstr>
      <vt:lpstr>PowerPoint Presentation</vt:lpstr>
      <vt:lpstr>Object structures with collections</vt:lpstr>
      <vt:lpstr>Adding a third note</vt:lpstr>
      <vt:lpstr>Features of the collection</vt:lpstr>
      <vt:lpstr>Using the collection</vt:lpstr>
      <vt:lpstr>Index numbering</vt:lpstr>
      <vt:lpstr>Retrieving an object</vt:lpstr>
      <vt:lpstr>Removal may affect numbering</vt:lpstr>
      <vt:lpstr>Removal may affect numbering</vt:lpstr>
      <vt:lpstr>The ArrayList Class (java.util.ArrayList)</vt:lpstr>
      <vt:lpstr>The ArrayList Class</vt:lpstr>
      <vt:lpstr>ArrayList Methods</vt:lpstr>
      <vt:lpstr>The ArrayList Class</vt:lpstr>
      <vt:lpstr>PowerPoint Presentation</vt:lpstr>
      <vt:lpstr>PowerPoint Presentation</vt:lpstr>
      <vt:lpstr>PowerPoint Presentation</vt:lpstr>
      <vt:lpstr>Repetition Statements</vt:lpstr>
      <vt:lpstr>For-each Loops</vt:lpstr>
      <vt:lpstr>Logic of a for-each loop</vt:lpstr>
      <vt:lpstr>Quick Check</vt:lpstr>
      <vt:lpstr>Collection Basics</vt:lpstr>
      <vt:lpstr>Using collections example</vt:lpstr>
      <vt:lpstr>Using collections example</vt:lpstr>
      <vt:lpstr>Using collections example</vt:lpstr>
      <vt:lpstr>Group Exercise: iTunes class (Review)</vt:lpstr>
      <vt:lpstr>Group Exercise: iTunes class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106</cp:revision>
  <dcterms:created xsi:type="dcterms:W3CDTF">2014-09-01T19:57:09Z</dcterms:created>
  <dcterms:modified xsi:type="dcterms:W3CDTF">2015-02-19T20:32:44Z</dcterms:modified>
</cp:coreProperties>
</file>