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3/29/15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Don’t make change, just walk through all the steps – how could we change the design of the code to make these tasks easier?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FE5551-F5A1-44AD-90F7-C9A1147E1DC4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Object-Oriented Design Concepts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65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Example: World of </a:t>
            </a:r>
            <a:r>
              <a:rPr lang="en-US" dirty="0" err="1" smtClean="0">
                <a:latin typeface="Arial" charset="0"/>
                <a:cs typeface="Arial" charset="0"/>
              </a:rPr>
              <a:t>Zuul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7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Design Concepts in Practice: World of Zuul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Command-line adventure game</a:t>
            </a:r>
          </a:p>
          <a:p>
            <a:r>
              <a:rPr lang="en-US" sz="2400" dirty="0" smtClean="0"/>
              <a:t>Step 1: understand what the code does (run it)</a:t>
            </a:r>
          </a:p>
          <a:p>
            <a:r>
              <a:rPr lang="en-US" sz="2400" dirty="0" smtClean="0"/>
              <a:t>Step 2: understand how the code does it (zipped project)</a:t>
            </a:r>
          </a:p>
          <a:p>
            <a:r>
              <a:rPr lang="en-US" sz="2400" dirty="0" smtClean="0"/>
              <a:t>Step 3: can we improve the code’s design? (</a:t>
            </a:r>
            <a:r>
              <a:rPr lang="en-US" sz="2400" dirty="0" err="1" smtClean="0"/>
              <a:t>Tasks.docx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/>
              <a:t>Your turn: in small groups, try to find design issues in the code</a:t>
            </a:r>
          </a:p>
          <a:p>
            <a:pPr lvl="1"/>
            <a:r>
              <a:rPr lang="en-US" sz="2000" dirty="0"/>
              <a:t>Can you find any duplicated code?</a:t>
            </a:r>
          </a:p>
        </p:txBody>
      </p:sp>
    </p:spTree>
    <p:extLst>
      <p:ext uri="{BB962C8B-B14F-4D97-AF65-F5344CB8AC3E}">
        <p14:creationId xmlns:p14="http://schemas.microsoft.com/office/powerpoint/2010/main" val="238053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Design Concepts in Practice: World of Zuul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Command-line adventure game</a:t>
            </a:r>
          </a:p>
          <a:p>
            <a:r>
              <a:rPr lang="en-US" sz="2400" dirty="0" smtClean="0"/>
              <a:t>Step 1: understand what the code does (run it)</a:t>
            </a:r>
          </a:p>
          <a:p>
            <a:r>
              <a:rPr lang="en-US" sz="2400" dirty="0" smtClean="0"/>
              <a:t>Step 2: understand how the code does it (zipped project)</a:t>
            </a:r>
          </a:p>
          <a:p>
            <a:r>
              <a:rPr lang="en-US" sz="2400" dirty="0" smtClean="0"/>
              <a:t>Step 3: can we improve the code’s design? (</a:t>
            </a:r>
            <a:r>
              <a:rPr lang="en-US" sz="2400" dirty="0" err="1" smtClean="0"/>
              <a:t>Tasks.docx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/>
              <a:t>Your turn: in small groups, try to find design issues in the code</a:t>
            </a:r>
          </a:p>
          <a:p>
            <a:pPr lvl="1"/>
            <a:r>
              <a:rPr lang="en-US" sz="2000" dirty="0"/>
              <a:t>Can you find any duplicated code</a:t>
            </a:r>
            <a:r>
              <a:rPr lang="en-US" sz="2000" dirty="0" smtClean="0"/>
              <a:t>?</a:t>
            </a:r>
          </a:p>
          <a:p>
            <a:pPr lvl="1"/>
            <a:endParaRPr lang="en-US" sz="2000" dirty="0"/>
          </a:p>
          <a:p>
            <a:r>
              <a:rPr lang="en-US" sz="2400" dirty="0"/>
              <a:t>Improve design, not functionality</a:t>
            </a:r>
          </a:p>
          <a:p>
            <a:pPr lvl="1"/>
            <a:r>
              <a:rPr lang="en-US" sz="2000" dirty="0"/>
              <a:t>Remove code duplication in Game between </a:t>
            </a:r>
            <a:br>
              <a:rPr lang="en-US" sz="2000" dirty="0"/>
            </a:br>
            <a:r>
              <a:rPr lang="en-US" sz="2000" dirty="0" err="1"/>
              <a:t>printWelcome</a:t>
            </a:r>
            <a:r>
              <a:rPr lang="en-US" sz="2000" dirty="0"/>
              <a:t>() &amp; </a:t>
            </a:r>
            <a:r>
              <a:rPr lang="en-US" sz="2000" dirty="0" err="1"/>
              <a:t>goRoom</a:t>
            </a:r>
            <a:r>
              <a:rPr lang="en-US" sz="2000" dirty="0"/>
              <a:t>() by refactoring </a:t>
            </a:r>
            <a:r>
              <a:rPr lang="en-US" sz="2000" dirty="0" err="1"/>
              <a:t>printLocationInfo</a:t>
            </a:r>
            <a:r>
              <a:rPr lang="en-US" sz="2000" dirty="0"/>
              <a:t>()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587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Code duplication in Game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pic>
        <p:nvPicPr>
          <p:cNvPr id="3891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066800"/>
            <a:ext cx="8724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5"/>
          <p:cNvGrpSpPr/>
          <p:nvPr/>
        </p:nvGrpSpPr>
        <p:grpSpPr>
          <a:xfrm>
            <a:off x="4953000" y="1371600"/>
            <a:ext cx="6502400" cy="5486400"/>
            <a:chOff x="1346200" y="0"/>
            <a:chExt cx="6502400" cy="5486400"/>
          </a:xfrm>
          <a:effectLst>
            <a:outerShdw blurRad="50800" dist="38100" dir="8220000">
              <a:srgbClr val="000000">
                <a:alpha val="43000"/>
              </a:srgbClr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rcRect r="32172"/>
            <a:stretch>
              <a:fillRect/>
            </a:stretch>
          </p:blipFill>
          <p:spPr>
            <a:xfrm>
              <a:off x="1346200" y="0"/>
              <a:ext cx="6426200" cy="1676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4300" y="1790700"/>
              <a:ext cx="6464300" cy="3695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6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pic>
        <p:nvPicPr>
          <p:cNvPr id="39941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0"/>
            <a:ext cx="8734425" cy="676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07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Refactor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pic>
        <p:nvPicPr>
          <p:cNvPr id="4096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6487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6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Exploring Design through Modification Tasks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How could we change the design of the code to make the following tasks easier?</a:t>
            </a:r>
          </a:p>
          <a:p>
            <a:r>
              <a:rPr lang="en-US" sz="2400" dirty="0" smtClean="0"/>
              <a:t>Add another direction of movement to NESW: Up/Down</a:t>
            </a:r>
          </a:p>
          <a:p>
            <a:r>
              <a:rPr lang="en-US" sz="2400" dirty="0" smtClean="0"/>
              <a:t>Add a new room: cellar</a:t>
            </a:r>
          </a:p>
          <a:p>
            <a:r>
              <a:rPr lang="en-US" sz="2400" dirty="0" smtClean="0"/>
              <a:t>Add an additional command word</a:t>
            </a:r>
          </a:p>
          <a:p>
            <a:r>
              <a:rPr lang="en-US" sz="2400" dirty="0" smtClean="0"/>
              <a:t>Add a different command language besides English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*See </a:t>
            </a:r>
            <a:r>
              <a:rPr lang="en-US" sz="2400" i="1" dirty="0" err="1" smtClean="0"/>
              <a:t>Tasks.docx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64737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Material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2012 Pearson Education,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7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Method Overloading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0509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>
                <a:latin typeface="Arial" charset="0"/>
              </a:rPr>
              <a:t>The compiler determines which method is being invoked by analyzing the parameters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838200" y="2386013"/>
            <a:ext cx="369411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ourier New" charset="0"/>
              </a:rPr>
              <a:t>float tryMe(int x)</a:t>
            </a:r>
          </a:p>
          <a:p>
            <a:pPr eaLnBrk="1" hangingPunct="1"/>
            <a:r>
              <a:rPr lang="en-US" b="1">
                <a:latin typeface="Courier New" charset="0"/>
              </a:rPr>
              <a:t>{</a:t>
            </a:r>
          </a:p>
          <a:p>
            <a:pPr eaLnBrk="1" hangingPunct="1"/>
            <a:r>
              <a:rPr lang="en-US" b="1">
                <a:latin typeface="Courier New" charset="0"/>
              </a:rPr>
              <a:t>   return x + .375;</a:t>
            </a:r>
          </a:p>
          <a:p>
            <a:pPr eaLnBrk="1" hangingPunct="1"/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838200" y="4267200"/>
            <a:ext cx="51720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ourier New" charset="0"/>
              </a:rPr>
              <a:t>float tryMe(int x, float y)</a:t>
            </a:r>
          </a:p>
          <a:p>
            <a:pPr eaLnBrk="1" hangingPunct="1"/>
            <a:r>
              <a:rPr lang="en-US" b="1">
                <a:latin typeface="Courier New" charset="0"/>
              </a:rPr>
              <a:t>{</a:t>
            </a:r>
          </a:p>
          <a:p>
            <a:pPr eaLnBrk="1" hangingPunct="1"/>
            <a:r>
              <a:rPr lang="en-US" b="1">
                <a:latin typeface="Courier New" charset="0"/>
              </a:rPr>
              <a:t>   return x*y;</a:t>
            </a:r>
          </a:p>
          <a:p>
            <a:pPr eaLnBrk="1" hangingPunct="1"/>
            <a:r>
              <a:rPr lang="en-US" b="1">
                <a:latin typeface="Courier New" charset="0"/>
              </a:rPr>
              <a:t>}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105400" y="3016250"/>
            <a:ext cx="3841750" cy="869950"/>
            <a:chOff x="3216" y="1756"/>
            <a:chExt cx="2420" cy="548"/>
          </a:xfrm>
        </p:grpSpPr>
        <p:sp>
          <p:nvSpPr>
            <p:cNvPr id="85000" name="Text Box 11"/>
            <p:cNvSpPr txBox="1">
              <a:spLocks noChangeArrowheads="1"/>
            </p:cNvSpPr>
            <p:nvPr/>
          </p:nvSpPr>
          <p:spPr bwMode="auto">
            <a:xfrm>
              <a:off x="3216" y="2054"/>
              <a:ext cx="2420" cy="250"/>
            </a:xfrm>
            <a:prstGeom prst="rect">
              <a:avLst/>
            </a:prstGeom>
            <a:solidFill>
              <a:srgbClr val="F5E9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result = tryMe(25, 4.32)</a:t>
              </a:r>
            </a:p>
          </p:txBody>
        </p:sp>
        <p:sp>
          <p:nvSpPr>
            <p:cNvPr id="85001" name="Text Box 12"/>
            <p:cNvSpPr txBox="1">
              <a:spLocks noChangeArrowheads="1"/>
            </p:cNvSpPr>
            <p:nvPr/>
          </p:nvSpPr>
          <p:spPr bwMode="auto">
            <a:xfrm>
              <a:off x="3780" y="1756"/>
              <a:ext cx="10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rgbClr val="008000"/>
                  </a:solidFill>
                  <a:latin typeface="Verdana" charset="0"/>
                </a:rPr>
                <a:t>Invocation</a:t>
              </a:r>
              <a:endParaRPr lang="en-US">
                <a:solidFill>
                  <a:srgbClr val="008000"/>
                </a:solidFill>
                <a:latin typeface="Verdana" charset="0"/>
              </a:endParaRPr>
            </a:p>
          </p:txBody>
        </p:sp>
      </p:grpSp>
      <p:cxnSp>
        <p:nvCxnSpPr>
          <p:cNvPr id="165901" name="AutoShape 13"/>
          <p:cNvCxnSpPr>
            <a:cxnSpLocks noChangeShapeType="1"/>
            <a:stCxn id="85000" idx="2"/>
            <a:endCxn id="165896" idx="3"/>
          </p:cNvCxnSpPr>
          <p:nvPr/>
        </p:nvCxnSpPr>
        <p:spPr bwMode="auto">
          <a:xfrm rot="5400000">
            <a:off x="5935662" y="3960813"/>
            <a:ext cx="1165225" cy="1016000"/>
          </a:xfrm>
          <a:prstGeom prst="bentConnector2">
            <a:avLst/>
          </a:prstGeom>
          <a:noFill/>
          <a:ln w="57150">
            <a:solidFill>
              <a:srgbClr val="DE2C28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999" name="Footer Placeholder 1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7191714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/>
      <p:bldP spid="1658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Arial" charset="0"/>
              </a:rPr>
              <a:t>Method Overloading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90000"/>
              </a:lnSpc>
              <a:tabLst>
                <a:tab pos="2292350" algn="l"/>
              </a:tabLst>
            </a:pPr>
            <a:r>
              <a:rPr lang="en-US">
                <a:latin typeface="Arial" charset="0"/>
              </a:rPr>
              <a:t>The</a:t>
            </a:r>
            <a:r>
              <a:rPr lang="en-US">
                <a:latin typeface="Courier New" charset="0"/>
              </a:rPr>
              <a:t> println </a:t>
            </a:r>
            <a:r>
              <a:rPr lang="en-US">
                <a:latin typeface="Arial" charset="0"/>
              </a:rPr>
              <a:t>method is overloaded:</a:t>
            </a:r>
          </a:p>
          <a:p>
            <a:pPr>
              <a:lnSpc>
                <a:spcPct val="90000"/>
              </a:lnSpc>
              <a:spcBef>
                <a:spcPct val="90000"/>
              </a:spcBef>
              <a:buFont typeface="Times" charset="0"/>
              <a:buNone/>
              <a:tabLst>
                <a:tab pos="2292350" algn="l"/>
              </a:tabLst>
            </a:pPr>
            <a:r>
              <a:rPr lang="en-US" sz="2400">
                <a:latin typeface="Courier New" charset="0"/>
              </a:rPr>
              <a:t>            </a:t>
            </a:r>
            <a:r>
              <a:rPr lang="en-US" sz="2400" b="1">
                <a:latin typeface="Courier New" charset="0"/>
              </a:rPr>
              <a:t>println (String s)</a:t>
            </a:r>
          </a:p>
          <a:p>
            <a:pPr>
              <a:lnSpc>
                <a:spcPct val="90000"/>
              </a:lnSpc>
              <a:buFont typeface="Times" charset="0"/>
              <a:buNone/>
              <a:tabLst>
                <a:tab pos="2292350" algn="l"/>
              </a:tabLst>
            </a:pPr>
            <a:r>
              <a:rPr lang="en-US" sz="2400" b="1">
                <a:latin typeface="Courier New" charset="0"/>
              </a:rPr>
              <a:t>            println (int i)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Times" charset="0"/>
              <a:buNone/>
              <a:tabLst>
                <a:tab pos="2292350" algn="l"/>
              </a:tabLst>
            </a:pPr>
            <a:r>
              <a:rPr lang="en-US" sz="2400" b="1">
                <a:latin typeface="Courier New" charset="0"/>
              </a:rPr>
              <a:t>            println (double d)</a:t>
            </a:r>
          </a:p>
          <a:p>
            <a:pPr>
              <a:lnSpc>
                <a:spcPct val="90000"/>
              </a:lnSpc>
              <a:buFont typeface="Times" charset="0"/>
              <a:buNone/>
              <a:tabLst>
                <a:tab pos="2292350" algn="l"/>
              </a:tabLst>
            </a:pPr>
            <a:r>
              <a:rPr lang="en-US" sz="2400" b="1">
                <a:latin typeface="Courier New" charset="0"/>
              </a:rPr>
              <a:t>		</a:t>
            </a:r>
            <a:r>
              <a:rPr lang="en-US">
                <a:latin typeface="Arial" charset="0"/>
              </a:rPr>
              <a:t>and so on...</a:t>
            </a:r>
          </a:p>
          <a:p>
            <a:pPr>
              <a:lnSpc>
                <a:spcPct val="90000"/>
              </a:lnSpc>
              <a:spcBef>
                <a:spcPct val="75000"/>
              </a:spcBef>
              <a:tabLst>
                <a:tab pos="2292350" algn="l"/>
              </a:tabLst>
            </a:pPr>
            <a:r>
              <a:rPr lang="en-US">
                <a:latin typeface="Arial" charset="0"/>
              </a:rPr>
              <a:t>The following lines invoke different versions of the</a:t>
            </a:r>
            <a:r>
              <a:rPr lang="en-US">
                <a:latin typeface="Courier New" charset="0"/>
              </a:rPr>
              <a:t> println </a:t>
            </a:r>
            <a:r>
              <a:rPr lang="en-US">
                <a:latin typeface="Arial" charset="0"/>
              </a:rPr>
              <a:t>method:</a:t>
            </a:r>
          </a:p>
          <a:p>
            <a:pPr>
              <a:lnSpc>
                <a:spcPct val="90000"/>
              </a:lnSpc>
              <a:spcBef>
                <a:spcPct val="90000"/>
              </a:spcBef>
              <a:buFont typeface="Times" charset="0"/>
              <a:buNone/>
              <a:tabLst>
                <a:tab pos="2292350" algn="l"/>
              </a:tabLst>
            </a:pPr>
            <a:r>
              <a:rPr lang="en-US" sz="2400">
                <a:latin typeface="Courier New" charset="0"/>
              </a:rPr>
              <a:t>     System.out.println ("The total is:");</a:t>
            </a:r>
          </a:p>
          <a:p>
            <a:pPr>
              <a:lnSpc>
                <a:spcPct val="90000"/>
              </a:lnSpc>
              <a:buFont typeface="Times" charset="0"/>
              <a:buNone/>
              <a:tabLst>
                <a:tab pos="2292350" algn="l"/>
              </a:tabLst>
            </a:pPr>
            <a:r>
              <a:rPr lang="en-US" sz="2400">
                <a:latin typeface="Courier New" charset="0"/>
              </a:rPr>
              <a:t>     System.out.println (total);</a:t>
            </a:r>
            <a:endParaRPr lang="en-US" sz="2400">
              <a:latin typeface="Arial" charset="0"/>
            </a:endParaRPr>
          </a:p>
        </p:txBody>
      </p:sp>
      <p:sp>
        <p:nvSpPr>
          <p:cNvPr id="8601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798368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Enumerated Types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>
                <a:latin typeface="Arial" charset="0"/>
              </a:rPr>
              <a:t>In Chapter 3 we introduced enumerated types, which define a new data type and list all possible values of that type: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sz="2400" b="1">
                <a:latin typeface="Courier New" charset="0"/>
              </a:rPr>
              <a:t>enum Season {winter, spring, summer, fall}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>
                <a:latin typeface="Arial" charset="0"/>
              </a:rPr>
              <a:t>Once established, the new type can be used to declare variables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sz="2400" b="1">
                <a:latin typeface="Arial" charset="0"/>
              </a:rPr>
              <a:t>Season time;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>
                <a:latin typeface="Arial" charset="0"/>
              </a:rPr>
              <a:t>The only values this variable can be assigned are the ones established in the </a:t>
            </a:r>
            <a:r>
              <a:rPr lang="en-US">
                <a:latin typeface="Courier New" charset="0"/>
              </a:rPr>
              <a:t>enum</a:t>
            </a:r>
            <a:r>
              <a:rPr lang="en-US">
                <a:latin typeface="Arial" charset="0"/>
              </a:rPr>
              <a:t> definition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b="1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53251" name="Footer Placeholder 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221695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OO Class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u="sng" dirty="0" smtClean="0"/>
              <a:t>Interface</a:t>
            </a:r>
            <a:r>
              <a:rPr lang="en-US" dirty="0" smtClean="0"/>
              <a:t> (conceptual definition): </a:t>
            </a:r>
          </a:p>
          <a:p>
            <a:pPr lvl="1">
              <a:defRPr/>
            </a:pPr>
            <a:r>
              <a:rPr lang="en-US" dirty="0" smtClean="0"/>
              <a:t>Set of public method signatures for a class</a:t>
            </a:r>
          </a:p>
          <a:p>
            <a:pPr lvl="1">
              <a:defRPr/>
            </a:pPr>
            <a:r>
              <a:rPr lang="en-US" dirty="0" smtClean="0"/>
              <a:t>Defines how other classes can use it</a:t>
            </a:r>
          </a:p>
          <a:p>
            <a:pPr>
              <a:defRPr/>
            </a:pPr>
            <a:r>
              <a:rPr lang="en-US" u="sng" dirty="0" smtClean="0"/>
              <a:t>Implementation</a:t>
            </a:r>
            <a:r>
              <a:rPr lang="en-US" dirty="0" smtClean="0"/>
              <a:t>: </a:t>
            </a:r>
          </a:p>
          <a:p>
            <a:pPr lvl="1">
              <a:defRPr/>
            </a:pPr>
            <a:r>
              <a:rPr lang="en-US" dirty="0" smtClean="0"/>
              <a:t>Code used to perform the desired functionality defined by the interface</a:t>
            </a:r>
          </a:p>
          <a:p>
            <a:pPr lvl="1">
              <a:defRPr/>
            </a:pPr>
            <a:r>
              <a:rPr lang="en-US" dirty="0" smtClean="0"/>
              <a:t>Includes private fields &amp; methods &amp; public method bodies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Interface (Java construct definition):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Special class with no source code, no constructors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Used to enforce good design</a:t>
            </a:r>
          </a:p>
        </p:txBody>
      </p:sp>
    </p:spTree>
    <p:extLst>
      <p:ext uri="{BB962C8B-B14F-4D97-AF65-F5344CB8AC3E}">
        <p14:creationId xmlns:p14="http://schemas.microsoft.com/office/powerpoint/2010/main" val="1429448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Enumerated Types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3434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An enumerated type definition is a special kind of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The values of the enumerated type are objects of that type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For example, </a:t>
            </a:r>
            <a:r>
              <a:rPr lang="en-US">
                <a:latin typeface="Courier New" charset="0"/>
              </a:rPr>
              <a:t>fall</a:t>
            </a:r>
            <a:r>
              <a:rPr lang="en-US">
                <a:latin typeface="Arial" charset="0"/>
              </a:rPr>
              <a:t> is an object of type </a:t>
            </a:r>
            <a:r>
              <a:rPr lang="en-US">
                <a:latin typeface="Courier New" charset="0"/>
              </a:rPr>
              <a:t>Season</a:t>
            </a:r>
          </a:p>
          <a:p>
            <a:pPr>
              <a:lnSpc>
                <a:spcPct val="90000"/>
              </a:lnSpc>
              <a:spcBef>
                <a:spcPct val="70000"/>
              </a:spcBef>
              <a:spcAft>
                <a:spcPts val="600"/>
              </a:spcAft>
            </a:pPr>
            <a:r>
              <a:rPr lang="en-US">
                <a:latin typeface="Arial" charset="0"/>
              </a:rPr>
              <a:t>That's why the following assignment is valid: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sz="2400" b="1">
                <a:latin typeface="Courier New" charset="0"/>
              </a:rPr>
              <a:t>time = Season.fall;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9034463" y="56403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276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0695432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Enumerated Types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An enumerated type definition can be more interesting than a simple list of values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Because they are like classes, we can add additional instance data and methods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We can define an </a:t>
            </a:r>
            <a:r>
              <a:rPr lang="en-US">
                <a:latin typeface="Courier New" charset="0"/>
              </a:rPr>
              <a:t>enum</a:t>
            </a:r>
            <a:r>
              <a:rPr lang="en-US">
                <a:latin typeface="Arial" charset="0"/>
              </a:rPr>
              <a:t> constructor as well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Each value listed for the enumerated type calls the constructor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See</a:t>
            </a:r>
            <a:r>
              <a:rPr lang="en-US">
                <a:latin typeface="Courier New" charset="0"/>
                <a:cs typeface="Courier New" charset="0"/>
              </a:rPr>
              <a:t> Season.java 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See</a:t>
            </a:r>
            <a:r>
              <a:rPr lang="en-US">
                <a:latin typeface="Courier New" charset="0"/>
                <a:cs typeface="Courier New" charset="0"/>
              </a:rPr>
              <a:t> SeasonTester.java </a:t>
            </a: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8186964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56322" name="TextBox 5"/>
          <p:cNvSpPr txBox="1">
            <a:spLocks noChangeArrowheads="1"/>
          </p:cNvSpPr>
          <p:nvPr/>
        </p:nvSpPr>
        <p:spPr bwMode="auto">
          <a:xfrm>
            <a:off x="533400" y="0"/>
            <a:ext cx="7910513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Season.java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Enumerates the values for Season.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enum </a:t>
            </a:r>
            <a:r>
              <a:rPr lang="en-US" sz="1400" b="1">
                <a:latin typeface="Courier New" charset="0"/>
                <a:cs typeface="Courier New" charset="0"/>
              </a:rPr>
              <a:t>Season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winter ("December through February"),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spring ("March through May"),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summer ("June through August"),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fall ("September through November");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>
                <a:latin typeface="Courier New" charset="0"/>
                <a:cs typeface="Courier New" charset="0"/>
              </a:rPr>
              <a:t>String span;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each value with an associated string.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latin typeface="Courier New" charset="0"/>
                <a:cs typeface="Courier New" charset="0"/>
              </a:rPr>
              <a:t>Season (String months)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span = months;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the span message for this value.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String getSpan()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span;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162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57346" name="TextBox 5"/>
          <p:cNvSpPr txBox="1">
            <a:spLocks noChangeArrowheads="1"/>
          </p:cNvSpPr>
          <p:nvPr/>
        </p:nvSpPr>
        <p:spPr bwMode="auto">
          <a:xfrm>
            <a:off x="609600" y="10001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SeasonTester.java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full enumerated type.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SeasonTester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Iterates through the values of the Season enumerated type.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(Season time : Season.values())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(time + "\t" + time.getSpan());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5164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58370" name="TextBox 5"/>
          <p:cNvSpPr txBox="1">
            <a:spLocks noChangeArrowheads="1"/>
          </p:cNvSpPr>
          <p:nvPr/>
        </p:nvSpPr>
        <p:spPr bwMode="auto">
          <a:xfrm>
            <a:off x="609600" y="10001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SeasonTester.java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full enumerated type.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SeasonTester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Iterates through the values of the Season enumerated type.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(Season time : Season.values())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(time + "\t" + time.getSpan());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637088" y="228600"/>
            <a:ext cx="4506912" cy="1784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winter	December through February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spring	March through May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summer	June through August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fall	September through November</a:t>
            </a:r>
          </a:p>
        </p:txBody>
      </p:sp>
    </p:spTree>
    <p:extLst>
      <p:ext uri="{BB962C8B-B14F-4D97-AF65-F5344CB8AC3E}">
        <p14:creationId xmlns:p14="http://schemas.microsoft.com/office/powerpoint/2010/main" val="13198274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Enumerated Types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Every enumerated type contains a static method called </a:t>
            </a:r>
            <a:r>
              <a:rPr lang="en-US">
                <a:latin typeface="Courier New" charset="0"/>
              </a:rPr>
              <a:t>values</a:t>
            </a:r>
            <a:r>
              <a:rPr lang="en-US">
                <a:latin typeface="Arial" charset="0"/>
              </a:rPr>
              <a:t> that returns a list of all possible values for that type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The list returned from </a:t>
            </a:r>
            <a:r>
              <a:rPr lang="en-US">
                <a:latin typeface="Courier New" charset="0"/>
              </a:rPr>
              <a:t>values</a:t>
            </a:r>
            <a:r>
              <a:rPr lang="en-US">
                <a:latin typeface="Arial" charset="0"/>
              </a:rPr>
              <a:t> can be processed using a for-each loop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An enumerated type cannot be instantiated outside of its own definition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A carefully designed enumerated type provides a versatile and type-safe mechanism for managing data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2662817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Arial" charset="0"/>
              </a:rPr>
              <a:t>Static Class Members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>
              <a:spcBef>
                <a:spcPct val="70000"/>
              </a:spcBef>
            </a:pPr>
            <a:r>
              <a:rPr lang="en-US">
                <a:latin typeface="Arial" charset="0"/>
              </a:rPr>
              <a:t>Recall that a static method is one that can be invoked through its class name</a:t>
            </a:r>
          </a:p>
          <a:p>
            <a:pPr>
              <a:spcBef>
                <a:spcPct val="70000"/>
              </a:spcBef>
            </a:pPr>
            <a:r>
              <a:rPr lang="en-US">
                <a:latin typeface="Arial" charset="0"/>
              </a:rPr>
              <a:t>For example, the methods of the </a:t>
            </a:r>
            <a:r>
              <a:rPr lang="en-US">
                <a:latin typeface="Courier New" charset="0"/>
              </a:rPr>
              <a:t>Math</a:t>
            </a:r>
            <a:r>
              <a:rPr lang="en-US">
                <a:latin typeface="Arial" charset="0"/>
              </a:rPr>
              <a:t> class are static:</a:t>
            </a:r>
          </a:p>
          <a:p>
            <a:pPr algn="ctr">
              <a:spcBef>
                <a:spcPct val="70000"/>
              </a:spcBef>
              <a:buFont typeface="Times" charset="0"/>
              <a:buNone/>
            </a:pPr>
            <a:r>
              <a:rPr lang="en-US">
                <a:latin typeface="Courier New" charset="0"/>
              </a:rPr>
              <a:t>result = Math.sqrt(25)</a:t>
            </a:r>
          </a:p>
          <a:p>
            <a:pPr>
              <a:spcBef>
                <a:spcPct val="70000"/>
              </a:spcBef>
            </a:pPr>
            <a:r>
              <a:rPr lang="en-US">
                <a:latin typeface="Arial" charset="0"/>
              </a:rPr>
              <a:t>Variables can be static as well</a:t>
            </a:r>
          </a:p>
          <a:p>
            <a:pPr>
              <a:spcBef>
                <a:spcPct val="70000"/>
              </a:spcBef>
            </a:pPr>
            <a:r>
              <a:rPr lang="en-US">
                <a:latin typeface="Arial" charset="0"/>
              </a:rPr>
              <a:t>Determining if a method or variable should be static is an important design decision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8951563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static Modifier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3434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We declare static methods and variables using the </a:t>
            </a:r>
            <a:r>
              <a:rPr lang="en-US">
                <a:latin typeface="Courier New" charset="0"/>
              </a:rPr>
              <a:t>static</a:t>
            </a:r>
            <a:r>
              <a:rPr lang="en-US">
                <a:latin typeface="Arial" charset="0"/>
              </a:rPr>
              <a:t> modifier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It associates the method or variable with the class rather than with an object of that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Static methods are sometimes called </a:t>
            </a:r>
            <a:r>
              <a:rPr lang="en-US" i="1">
                <a:latin typeface="Arial" charset="0"/>
              </a:rPr>
              <a:t>class methods</a:t>
            </a:r>
            <a:r>
              <a:rPr lang="en-US">
                <a:latin typeface="Arial" charset="0"/>
              </a:rPr>
              <a:t> and static variables are sometimes called </a:t>
            </a:r>
            <a:r>
              <a:rPr lang="en-US" i="1">
                <a:latin typeface="Arial" charset="0"/>
              </a:rPr>
              <a:t>class variables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Let's carefully consider the implications of each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8972367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Arial" charset="0"/>
              </a:rPr>
              <a:t>Static Variables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102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spcBef>
                <a:spcPct val="60000"/>
              </a:spcBef>
            </a:pPr>
            <a:r>
              <a:rPr lang="en-US">
                <a:latin typeface="Arial" charset="0"/>
              </a:rPr>
              <a:t>Normally, each object has its own data space, but if a variable is declared as static, only one copy of the variable exists</a:t>
            </a:r>
          </a:p>
          <a:p>
            <a:pPr>
              <a:spcBef>
                <a:spcPct val="60000"/>
              </a:spcBef>
              <a:buFont typeface="Times" charset="0"/>
              <a:buNone/>
            </a:pPr>
            <a:r>
              <a:rPr lang="en-US" sz="2400">
                <a:latin typeface="Courier New" charset="0"/>
              </a:rPr>
              <a:t>          private static float price;</a:t>
            </a:r>
          </a:p>
          <a:p>
            <a:pPr>
              <a:spcBef>
                <a:spcPct val="60000"/>
              </a:spcBef>
            </a:pPr>
            <a:r>
              <a:rPr lang="en-US">
                <a:latin typeface="Arial" charset="0"/>
              </a:rPr>
              <a:t>Memory space for a static variable is created when the class is first referenced</a:t>
            </a:r>
          </a:p>
          <a:p>
            <a:pPr>
              <a:spcBef>
                <a:spcPct val="60000"/>
              </a:spcBef>
            </a:pPr>
            <a:r>
              <a:rPr lang="en-US">
                <a:latin typeface="Arial" charset="0"/>
              </a:rPr>
              <a:t>All objects instantiated from the class share its static variables</a:t>
            </a:r>
          </a:p>
          <a:p>
            <a:pPr>
              <a:spcBef>
                <a:spcPct val="60000"/>
              </a:spcBef>
            </a:pPr>
            <a:r>
              <a:rPr lang="en-US">
                <a:latin typeface="Arial" charset="0"/>
              </a:rPr>
              <a:t>Changing the value of a static variable in one object changes it for all others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6195961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Arial" charset="0"/>
              </a:rPr>
              <a:t>Static Methods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86800" cy="1905000"/>
          </a:xfrm>
          <a:noFill/>
        </p:spPr>
        <p:txBody>
          <a:bodyPr lIns="92075" tIns="46038" rIns="92075" bIns="46038">
            <a:normAutofit fontScale="92500"/>
          </a:bodyPr>
          <a:lstStyle/>
          <a:p>
            <a:pPr>
              <a:spcBef>
                <a:spcPct val="60000"/>
              </a:spcBef>
            </a:pPr>
            <a:r>
              <a:rPr lang="en-US">
                <a:latin typeface="Arial" charset="0"/>
              </a:rPr>
              <a:t>Because it is declared as static, the </a:t>
            </a:r>
            <a:r>
              <a:rPr lang="en-US">
                <a:latin typeface="Courier New" charset="0"/>
                <a:cs typeface="Courier New" charset="0"/>
              </a:rPr>
              <a:t>cube</a:t>
            </a:r>
            <a:r>
              <a:rPr lang="en-US">
                <a:latin typeface="Arial" charset="0"/>
                <a:cs typeface="Courier New" charset="0"/>
              </a:rPr>
              <a:t> </a:t>
            </a:r>
            <a:r>
              <a:rPr lang="en-US">
                <a:latin typeface="Arial" charset="0"/>
              </a:rPr>
              <a:t>method can be invoked through the class name:</a:t>
            </a:r>
          </a:p>
          <a:p>
            <a:pPr algn="ctr">
              <a:spcBef>
                <a:spcPct val="60000"/>
              </a:spcBef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value = Helper.cube(4);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1524000" y="1371600"/>
            <a:ext cx="5943600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public class </a:t>
            </a:r>
            <a:r>
              <a:rPr lang="en-US" sz="2000" b="1">
                <a:latin typeface="Courier New" charset="0"/>
              </a:rPr>
              <a:t>Helper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</a:t>
            </a:r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public static int </a:t>
            </a:r>
            <a:r>
              <a:rPr lang="en-US" sz="2000" b="1">
                <a:latin typeface="Courier New" charset="0"/>
              </a:rPr>
              <a:t>cube (</a:t>
            </a:r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int </a:t>
            </a:r>
            <a:r>
              <a:rPr lang="en-US" sz="2000" b="1">
                <a:latin typeface="Courier New" charset="0"/>
              </a:rPr>
              <a:t>num)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{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   </a:t>
            </a:r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return </a:t>
            </a:r>
            <a:r>
              <a:rPr lang="en-US" sz="2000" b="1">
                <a:latin typeface="Courier New" charset="0"/>
              </a:rPr>
              <a:t>num * num * num;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}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}</a:t>
            </a:r>
            <a:endParaRPr lang="en-US" sz="20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8191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good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Making code easy to modify, test, &amp; debug by localizing changes</a:t>
            </a:r>
          </a:p>
          <a:p>
            <a:pPr lvl="1"/>
            <a:r>
              <a:rPr lang="en-US" dirty="0" smtClean="0"/>
              <a:t>The less code is changed,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the less chance for bugs to be introduced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reduce amount of testing</a:t>
            </a:r>
          </a:p>
          <a:p>
            <a:pPr lvl="1"/>
            <a:r>
              <a:rPr lang="en-US" dirty="0" smtClean="0"/>
              <a:t>Goal: design code so changes can be made to small, independent units</a:t>
            </a:r>
          </a:p>
          <a:p>
            <a:r>
              <a:rPr lang="en-US" u="sng" dirty="0" smtClean="0"/>
              <a:t>Code duplication</a:t>
            </a:r>
            <a:r>
              <a:rPr lang="en-US" dirty="0" smtClean="0"/>
              <a:t>: copying &amp; pasting the same </a:t>
            </a:r>
            <a:br>
              <a:rPr lang="en-US" dirty="0" smtClean="0"/>
            </a:br>
            <a:r>
              <a:rPr lang="en-US" dirty="0" smtClean="0"/>
              <a:t>(or almost the same) code multiple times</a:t>
            </a:r>
          </a:p>
          <a:p>
            <a:pPr lvl="1"/>
            <a:r>
              <a:rPr lang="en-US" dirty="0" smtClean="0"/>
              <a:t>Why we avoid it: makes code modification difficult</a:t>
            </a:r>
            <a:br>
              <a:rPr lang="en-US" dirty="0" smtClean="0"/>
            </a:br>
            <a:r>
              <a:rPr lang="en-US" i="1" dirty="0" smtClean="0"/>
              <a:t>we might not modify all duplicates</a:t>
            </a:r>
          </a:p>
        </p:txBody>
      </p:sp>
    </p:spTree>
    <p:extLst>
      <p:ext uri="{BB962C8B-B14F-4D97-AF65-F5344CB8AC3E}">
        <p14:creationId xmlns:p14="http://schemas.microsoft.com/office/powerpoint/2010/main" val="50737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Arial" charset="0"/>
              </a:rPr>
              <a:t>Static Class Members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The order of the modifiers can be interchanged, but by convention visibility modifiers come first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Recall that the </a:t>
            </a:r>
            <a:r>
              <a:rPr lang="en-US">
                <a:latin typeface="Courier New" charset="0"/>
              </a:rPr>
              <a:t>main</a:t>
            </a:r>
            <a:r>
              <a:rPr lang="en-US">
                <a:latin typeface="Arial" charset="0"/>
              </a:rPr>
              <a:t> method is static – it is invoked by the Java interpreter without creating an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Static methods cannot reference instance variables because instance variables don't exist until an object exists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However, a static method can reference static variables or local variables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5488116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Static Class Members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>
                <a:latin typeface="Arial" charset="0"/>
              </a:rPr>
              <a:t>Static methods and static variables often work together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>
                <a:latin typeface="Arial" charset="0"/>
              </a:rPr>
              <a:t>The following example keeps track of how many </a:t>
            </a:r>
            <a:r>
              <a:rPr lang="en-US">
                <a:latin typeface="Courier New" charset="0"/>
              </a:rPr>
              <a:t>Slogan</a:t>
            </a:r>
            <a:r>
              <a:rPr lang="en-US">
                <a:latin typeface="Arial" charset="0"/>
              </a:rPr>
              <a:t> objects have been created using a static variable, and makes that information available using a static method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>
                <a:latin typeface="Arial" charset="0"/>
              </a:rPr>
              <a:t>See</a:t>
            </a:r>
            <a:r>
              <a:rPr lang="en-US">
                <a:latin typeface="Courier New" charset="0"/>
                <a:cs typeface="Courier New" charset="0"/>
              </a:rPr>
              <a:t> SloganCounter.java 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See</a:t>
            </a:r>
            <a:r>
              <a:rPr lang="en-US">
                <a:latin typeface="Courier New" charset="0"/>
                <a:cs typeface="Courier New" charset="0"/>
              </a:rPr>
              <a:t> Slogan.java 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7250939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43010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SloganCounter.java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static modifier.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SloganCounter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several Slogan objects and prints the number of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objects that were created.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Slogan obj;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Slogan ("Remember the Alamo.");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Slogan ("Don't Worry. Be Happy.");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8591534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44034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("Live Free or Die.");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("Talk is Cheap.");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("Write Once, Run Anywhere.");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("Slogans created: " + Slogan.getCount());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2435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45058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("Live Free or Die.");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("Talk is Cheap.");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("Write Once, Run Anywhere.");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("Slogans created: " + Slogan.getCount());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787650" y="1143000"/>
            <a:ext cx="3460750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Remember the Alamo.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Don't Worry. Be Happy.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Live Free or Die.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Talk is Cheap.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Write Once, Run Anywhere.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Slogans created: 5</a:t>
            </a:r>
          </a:p>
        </p:txBody>
      </p:sp>
    </p:spTree>
    <p:extLst>
      <p:ext uri="{BB962C8B-B14F-4D97-AF65-F5344CB8AC3E}">
        <p14:creationId xmlns:p14="http://schemas.microsoft.com/office/powerpoint/2010/main" val="1329215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46082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Slogan.java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a single slogan string.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Slogan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>
                <a:latin typeface="Courier New" charset="0"/>
                <a:cs typeface="Courier New" charset="0"/>
              </a:rPr>
              <a:t>String phrase;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static int </a:t>
            </a:r>
            <a:r>
              <a:rPr lang="en-US" sz="1400" b="1">
                <a:latin typeface="Courier New" charset="0"/>
                <a:cs typeface="Courier New" charset="0"/>
              </a:rPr>
              <a:t>count = 0;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the slogan and counts the number of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instances created.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Slogan (String str)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phrase = str;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count++;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4621054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47106" name="TextBox 5"/>
          <p:cNvSpPr txBox="1">
            <a:spLocks noChangeArrowheads="1"/>
          </p:cNvSpPr>
          <p:nvPr/>
        </p:nvSpPr>
        <p:spPr bwMode="auto">
          <a:xfrm>
            <a:off x="609600" y="10398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this slogan as a string.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phrase;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the number of instances of this class that have been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getCount ()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count;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72611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Quick Check</a:t>
            </a: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48131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Why can't a static method reference an instance variable (i.e., non-static field)?</a:t>
            </a:r>
          </a:p>
          <a:p>
            <a:pPr eaLnBrk="1" hangingPunct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931769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Quick Check</a:t>
            </a: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Why can't a static method reference an instance variable (i.e., non-static field)?</a:t>
            </a:r>
          </a:p>
          <a:p>
            <a:pPr eaLnBrk="1" hangingPunct="1"/>
            <a:endParaRPr lang="en-US" sz="280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782638" y="2362200"/>
            <a:ext cx="7561262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cs typeface="Courier New" charset="0"/>
              </a:rPr>
              <a:t>Because instance data is created only when an</a:t>
            </a:r>
          </a:p>
          <a:p>
            <a:pPr eaLnBrk="1" hangingPunct="1">
              <a:spcAft>
                <a:spcPts val="1800"/>
              </a:spcAft>
            </a:pPr>
            <a:r>
              <a:rPr lang="en-US">
                <a:cs typeface="Courier New" charset="0"/>
              </a:rPr>
              <a:t>object is created.</a:t>
            </a:r>
          </a:p>
          <a:p>
            <a:pPr eaLnBrk="1" hangingPunct="1">
              <a:spcAft>
                <a:spcPts val="1800"/>
              </a:spcAft>
            </a:pPr>
            <a:r>
              <a:rPr lang="en-US">
                <a:cs typeface="Courier New" charset="0"/>
              </a:rPr>
              <a:t>You don't need an object to execute a static method.</a:t>
            </a:r>
          </a:p>
          <a:p>
            <a:pPr eaLnBrk="1" hangingPunct="1"/>
            <a:r>
              <a:rPr lang="en-US">
                <a:cs typeface="Courier New" charset="0"/>
              </a:rPr>
              <a:t>And even if you had an object, which object's instance</a:t>
            </a:r>
          </a:p>
          <a:p>
            <a:pPr eaLnBrk="1" hangingPunct="1"/>
            <a:r>
              <a:rPr lang="en-US">
                <a:cs typeface="Courier New" charset="0"/>
              </a:rPr>
              <a:t>data would be referenced? (remember, the method is</a:t>
            </a:r>
          </a:p>
          <a:p>
            <a:pPr eaLnBrk="1" hangingPunct="1"/>
            <a:r>
              <a:rPr lang="en-US">
                <a:cs typeface="Courier New" charset="0"/>
              </a:rPr>
              <a:t>invoked through the class name)</a:t>
            </a:r>
          </a:p>
        </p:txBody>
      </p:sp>
    </p:spTree>
    <p:extLst>
      <p:ext uri="{BB962C8B-B14F-4D97-AF65-F5344CB8AC3E}">
        <p14:creationId xmlns:p14="http://schemas.microsoft.com/office/powerpoint/2010/main" val="33115491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Review: the this Reference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066800"/>
            <a:ext cx="8915400" cy="52578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>
                <a:latin typeface="Arial" charset="0"/>
              </a:rPr>
              <a:t>The </a:t>
            </a:r>
            <a:r>
              <a:rPr lang="en-US">
                <a:latin typeface="Courier New" charset="0"/>
              </a:rPr>
              <a:t>this</a:t>
            </a:r>
            <a:r>
              <a:rPr lang="en-US">
                <a:latin typeface="Arial" charset="0"/>
              </a:rPr>
              <a:t> reference allows an object to refer to itself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>
                <a:latin typeface="Arial" charset="0"/>
              </a:rPr>
              <a:t>That is, the </a:t>
            </a:r>
            <a:r>
              <a:rPr lang="en-US">
                <a:latin typeface="Courier New" charset="0"/>
              </a:rPr>
              <a:t>this</a:t>
            </a:r>
            <a:r>
              <a:rPr lang="en-US">
                <a:latin typeface="Arial" charset="0"/>
              </a:rPr>
              <a:t> reference, used inside a method, refers to the object through which the method is being executed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>
                <a:latin typeface="Arial" charset="0"/>
              </a:rPr>
              <a:t>Suppose the </a:t>
            </a:r>
            <a:r>
              <a:rPr lang="en-US">
                <a:latin typeface="Courier New" charset="0"/>
              </a:rPr>
              <a:t>this</a:t>
            </a:r>
            <a:r>
              <a:rPr lang="en-US">
                <a:latin typeface="Arial" charset="0"/>
              </a:rPr>
              <a:t> reference is used inside a method called </a:t>
            </a:r>
            <a:r>
              <a:rPr lang="en-US">
                <a:latin typeface="Courier New" charset="0"/>
              </a:rPr>
              <a:t>tryMe</a:t>
            </a:r>
            <a:r>
              <a:rPr lang="en-US">
                <a:latin typeface="Arial" charset="0"/>
              </a:rPr>
              <a:t>, which is invoked as follows: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obj1.tryMe();</a:t>
            </a:r>
          </a:p>
          <a:p>
            <a:pPr algn="ctr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obj2.tryMe();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>
                <a:latin typeface="Arial" charset="0"/>
              </a:rPr>
              <a:t>In the first invocation, the </a:t>
            </a:r>
            <a:r>
              <a:rPr lang="en-US">
                <a:latin typeface="Courier New" charset="0"/>
                <a:cs typeface="Courier New" charset="0"/>
              </a:rPr>
              <a:t>this</a:t>
            </a:r>
            <a:r>
              <a:rPr lang="en-US">
                <a:latin typeface="Arial" charset="0"/>
                <a:cs typeface="Courier New" charset="0"/>
              </a:rPr>
              <a:t> </a:t>
            </a:r>
            <a:r>
              <a:rPr lang="en-US">
                <a:latin typeface="Arial" charset="0"/>
              </a:rPr>
              <a:t>reference refers to </a:t>
            </a:r>
            <a:r>
              <a:rPr lang="en-US">
                <a:latin typeface="Courier New" charset="0"/>
                <a:cs typeface="Courier New" charset="0"/>
              </a:rPr>
              <a:t>obj1</a:t>
            </a:r>
            <a:r>
              <a:rPr lang="en-US">
                <a:latin typeface="Arial" charset="0"/>
              </a:rPr>
              <a:t>; in the second it refers to </a:t>
            </a:r>
            <a:r>
              <a:rPr lang="en-US">
                <a:latin typeface="Courier New" charset="0"/>
                <a:cs typeface="Courier New" charset="0"/>
              </a:rPr>
              <a:t>obj2</a:t>
            </a:r>
          </a:p>
        </p:txBody>
      </p:sp>
      <p:sp>
        <p:nvSpPr>
          <p:cNvPr id="50179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6905023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can we achieve good design?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8550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 smtClean="0"/>
              <a:t>Cohesion</a:t>
            </a:r>
            <a:r>
              <a:rPr lang="en-US" sz="2400" dirty="0" smtClean="0"/>
              <a:t>: each code unit (method/class) should be responsible for 1 and only 1 well-defined task</a:t>
            </a:r>
          </a:p>
          <a:p>
            <a:pPr lvl="1"/>
            <a:r>
              <a:rPr lang="en-US" sz="2000" b="1" i="1" dirty="0" smtClean="0"/>
              <a:t>Why we want high cohesion: 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localize changes to one well-defined place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Cohesive code is easier for others to understand, &amp; modify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Cohesive code is easier to reuse, thus reducing code duplication</a:t>
            </a:r>
          </a:p>
          <a:p>
            <a:pPr lvl="1"/>
            <a:r>
              <a:rPr lang="en-US" sz="2000" u="sng" dirty="0" smtClean="0"/>
              <a:t>Responsibility-driven design (RDD)</a:t>
            </a:r>
            <a:r>
              <a:rPr lang="en-US" sz="2000" dirty="0" smtClean="0"/>
              <a:t>: store data where it’s predominantly manipulated</a:t>
            </a:r>
          </a:p>
          <a:p>
            <a:r>
              <a:rPr lang="en-US" sz="2400" u="sng" dirty="0" smtClean="0"/>
              <a:t>Coupling</a:t>
            </a:r>
            <a:r>
              <a:rPr lang="en-US" sz="2400" dirty="0" smtClean="0"/>
              <a:t>: the degree to which 2 classes are inter-dependent</a:t>
            </a:r>
          </a:p>
          <a:p>
            <a:pPr lvl="1"/>
            <a:r>
              <a:rPr lang="en-US" sz="2000" dirty="0" smtClean="0"/>
              <a:t>When the implementation of a class changes, other classes should not be affected (when the interface changes, they might be)</a:t>
            </a:r>
          </a:p>
          <a:p>
            <a:pPr lvl="1"/>
            <a:r>
              <a:rPr lang="en-US" sz="2000" b="1" i="1" dirty="0" smtClean="0"/>
              <a:t>Why we avoid tight-coupling</a:t>
            </a:r>
            <a:r>
              <a:rPr lang="en-US" sz="2000" dirty="0" smtClean="0"/>
              <a:t>: more work to modify code; can’t just change 1 class, have to change all the tightly-coupled classes</a:t>
            </a:r>
          </a:p>
          <a:p>
            <a:pPr lvl="1"/>
            <a:r>
              <a:rPr lang="en-US" sz="2000" u="sng" dirty="0" smtClean="0"/>
              <a:t>Encapsulation</a:t>
            </a:r>
            <a:r>
              <a:rPr lang="en-US" sz="2000" dirty="0" smtClean="0"/>
              <a:t>: </a:t>
            </a:r>
            <a:r>
              <a:rPr lang="en-US" sz="2000" i="1" u="sng" dirty="0" smtClean="0"/>
              <a:t>what </a:t>
            </a:r>
            <a:r>
              <a:rPr lang="en-US" sz="2000" dirty="0" smtClean="0"/>
              <a:t>a class/method does is visible to the outside (to other classes) by not </a:t>
            </a:r>
            <a:r>
              <a:rPr lang="en-US" sz="2000" i="1" u="sng" dirty="0" smtClean="0"/>
              <a:t>how </a:t>
            </a:r>
            <a:r>
              <a:rPr lang="en-US" sz="2000" dirty="0" smtClean="0"/>
              <a:t>it does it</a:t>
            </a:r>
          </a:p>
        </p:txBody>
      </p:sp>
    </p:spTree>
    <p:extLst>
      <p:ext uri="{BB962C8B-B14F-4D97-AF65-F5344CB8AC3E}">
        <p14:creationId xmlns:p14="http://schemas.microsoft.com/office/powerpoint/2010/main" val="154006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this reference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590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The </a:t>
            </a:r>
            <a:r>
              <a:rPr lang="en-US">
                <a:latin typeface="Courier New" charset="0"/>
              </a:rPr>
              <a:t>this</a:t>
            </a:r>
            <a:r>
              <a:rPr lang="en-US">
                <a:latin typeface="Arial" charset="0"/>
              </a:rPr>
              <a:t> reference can be used to distinguish the instance variables of a class from corresponding method parameters with the same names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The constructor of the </a:t>
            </a:r>
            <a:r>
              <a:rPr lang="en-US">
                <a:latin typeface="Courier New" charset="0"/>
              </a:rPr>
              <a:t>Account</a:t>
            </a:r>
            <a:r>
              <a:rPr lang="en-US">
                <a:latin typeface="Arial" charset="0"/>
              </a:rPr>
              <a:t> class from Chapter 4 could have been written as follows:</a:t>
            </a:r>
          </a:p>
        </p:txBody>
      </p:sp>
      <p:sp>
        <p:nvSpPr>
          <p:cNvPr id="5120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663950"/>
            <a:ext cx="7315200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public </a:t>
            </a:r>
            <a:r>
              <a:rPr lang="en-US" sz="2000" b="1">
                <a:latin typeface="Courier New" charset="0"/>
              </a:rPr>
              <a:t>Account (String name, </a:t>
            </a:r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long </a:t>
            </a:r>
            <a:r>
              <a:rPr lang="en-US" sz="2000" b="1">
                <a:latin typeface="Courier New" charset="0"/>
              </a:rPr>
              <a:t>acctNumber, 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             double balance)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</a:t>
            </a:r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this</a:t>
            </a:r>
            <a:r>
              <a:rPr lang="en-US" sz="2000" b="1">
                <a:latin typeface="Courier New" charset="0"/>
              </a:rPr>
              <a:t>.name = name;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</a:t>
            </a:r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this</a:t>
            </a:r>
            <a:r>
              <a:rPr lang="en-US" sz="2000" b="1">
                <a:latin typeface="Courier New" charset="0"/>
              </a:rPr>
              <a:t>.acctNumber = acctNumber;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</a:t>
            </a:r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this</a:t>
            </a:r>
            <a:r>
              <a:rPr lang="en-US" sz="2000" b="1">
                <a:latin typeface="Courier New" charset="0"/>
              </a:rPr>
              <a:t>.balance = balance;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39349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Design Concepts in Practice: World of Zuul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Command-line adventure game</a:t>
            </a:r>
          </a:p>
          <a:p>
            <a:r>
              <a:rPr lang="en-US" sz="2400" dirty="0" smtClean="0"/>
              <a:t>Step 1: understand what the code does (run it)</a:t>
            </a:r>
          </a:p>
          <a:p>
            <a:r>
              <a:rPr lang="en-US" sz="2400" dirty="0" smtClean="0"/>
              <a:t>Step 2: understand how the code does it (zipped project)</a:t>
            </a:r>
          </a:p>
          <a:p>
            <a:r>
              <a:rPr lang="en-US" sz="2400" dirty="0" smtClean="0"/>
              <a:t>Step 3: can we improve the code’s design? (</a:t>
            </a:r>
            <a:r>
              <a:rPr lang="en-US" sz="2400" dirty="0" err="1" smtClean="0"/>
              <a:t>Tasks.docx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You should be migrating from </a:t>
            </a:r>
            <a:r>
              <a:rPr lang="en-US" sz="2000" dirty="0" err="1" smtClean="0"/>
              <a:t>ZuulOrignalUML</a:t>
            </a:r>
            <a:r>
              <a:rPr lang="en-US" sz="2000" dirty="0" smtClean="0"/>
              <a:t> to </a:t>
            </a:r>
            <a:r>
              <a:rPr lang="en-US" sz="2000" dirty="0" err="1" smtClean="0"/>
              <a:t>ZuulEnumUML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1917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Design Concepts in Practice: World of Zuul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Command-line adventure game</a:t>
            </a:r>
          </a:p>
          <a:p>
            <a:r>
              <a:rPr lang="en-US" sz="2400" dirty="0" smtClean="0"/>
              <a:t>Step 1: understand what the code does (run it)</a:t>
            </a:r>
            <a:br>
              <a:rPr lang="en-US" sz="2400" dirty="0" smtClean="0"/>
            </a:br>
            <a:r>
              <a:rPr lang="en-US" sz="2400" b="1" dirty="0" smtClean="0"/>
              <a:t>Map: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Step 2: understand how the code does it </a:t>
            </a:r>
            <a:r>
              <a:rPr lang="en-US" sz="2400" dirty="0"/>
              <a:t>(zipped project)</a:t>
            </a:r>
            <a:endParaRPr lang="en-US" sz="2400" dirty="0" smtClean="0"/>
          </a:p>
          <a:p>
            <a:r>
              <a:rPr lang="en-US" sz="2400" dirty="0" smtClean="0"/>
              <a:t>Step 3: can we improve the code’s design</a:t>
            </a:r>
            <a:r>
              <a:rPr lang="en-US" sz="2400" dirty="0"/>
              <a:t>? </a:t>
            </a:r>
            <a:r>
              <a:rPr lang="en-US" sz="2400" dirty="0" smtClean="0"/>
              <a:t>(</a:t>
            </a:r>
            <a:r>
              <a:rPr lang="en-US" sz="2400" dirty="0" err="1" smtClean="0"/>
              <a:t>Tasks.docx</a:t>
            </a:r>
            <a:r>
              <a:rPr lang="en-US" sz="2400" dirty="0" smtClean="0"/>
              <a:t>)</a:t>
            </a:r>
          </a:p>
        </p:txBody>
      </p:sp>
      <p:pic>
        <p:nvPicPr>
          <p:cNvPr id="5" name="Picture 4" descr="Zuul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2384425"/>
            <a:ext cx="56229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4924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Design Concepts in Practice: World of Zuul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Command-line adventure game</a:t>
            </a:r>
          </a:p>
          <a:p>
            <a:r>
              <a:rPr lang="en-US" sz="2400" dirty="0" smtClean="0"/>
              <a:t>Step 1: understand what the code does (run it)</a:t>
            </a:r>
          </a:p>
          <a:p>
            <a:r>
              <a:rPr lang="en-US" sz="2400" dirty="0" smtClean="0"/>
              <a:t>Step 2: understand how the code does it (zipped project)</a:t>
            </a:r>
          </a:p>
          <a:p>
            <a:r>
              <a:rPr lang="en-US" sz="2400" dirty="0" smtClean="0"/>
              <a:t>Step 3: can we improve the code’s design? (</a:t>
            </a:r>
            <a:r>
              <a:rPr lang="en-US" sz="2400" dirty="0" err="1" smtClean="0"/>
              <a:t>Tasks.docx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You should be migrating from </a:t>
            </a:r>
            <a:r>
              <a:rPr lang="en-US" sz="2000" dirty="0" err="1" smtClean="0"/>
              <a:t>ZuulOrignalUML</a:t>
            </a:r>
            <a:r>
              <a:rPr lang="en-US" sz="2000" dirty="0" smtClean="0"/>
              <a:t> to </a:t>
            </a:r>
            <a:r>
              <a:rPr lang="en-US" sz="2000" dirty="0" err="1" smtClean="0"/>
              <a:t>ZuulEnumUML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41270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Design Concepts in Practice: World of Zuul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Command-line adventure game</a:t>
            </a:r>
          </a:p>
          <a:p>
            <a:r>
              <a:rPr lang="en-US" sz="2400" dirty="0" smtClean="0"/>
              <a:t>Step 1: understand what the code does (run it)</a:t>
            </a:r>
          </a:p>
          <a:p>
            <a:r>
              <a:rPr lang="en-US" sz="2400" dirty="0" smtClean="0"/>
              <a:t>Step 2: understand how the code does it (zipped project)</a:t>
            </a:r>
            <a:br>
              <a:rPr lang="en-US" sz="2400" dirty="0" smtClean="0"/>
            </a:br>
            <a:r>
              <a:rPr lang="en-US" sz="2400" dirty="0" smtClean="0"/>
              <a:t>Code consists of 5 classes:</a:t>
            </a:r>
          </a:p>
          <a:p>
            <a:pPr lvl="1"/>
            <a:r>
              <a:rPr lang="en-US" sz="2000" u="sng" dirty="0" smtClean="0"/>
              <a:t>Game</a:t>
            </a:r>
            <a:r>
              <a:rPr lang="en-US" sz="2000" dirty="0" smtClean="0"/>
              <a:t>: runs game, puts all the other pieces (classes) together with the game’s logic</a:t>
            </a:r>
          </a:p>
          <a:p>
            <a:pPr lvl="1"/>
            <a:r>
              <a:rPr lang="en-US" sz="2000" u="sng" dirty="0" smtClean="0"/>
              <a:t>Parser</a:t>
            </a:r>
            <a:r>
              <a:rPr lang="en-US" sz="2000" dirty="0" smtClean="0"/>
              <a:t>: processes user input</a:t>
            </a:r>
          </a:p>
          <a:p>
            <a:pPr lvl="1"/>
            <a:r>
              <a:rPr lang="en-US" sz="2000" u="sng" dirty="0" smtClean="0"/>
              <a:t>Room</a:t>
            </a:r>
            <a:r>
              <a:rPr lang="en-US" sz="2000" dirty="0" smtClean="0"/>
              <a:t>: manages room info [description, exits]</a:t>
            </a:r>
          </a:p>
          <a:p>
            <a:pPr lvl="1"/>
            <a:r>
              <a:rPr lang="en-US" sz="2000" u="sng" dirty="0" err="1" smtClean="0"/>
              <a:t>CommandWords</a:t>
            </a:r>
            <a:r>
              <a:rPr lang="en-US" sz="2000" dirty="0" smtClean="0"/>
              <a:t>: manages valid commands in game &amp; supports Parser</a:t>
            </a:r>
          </a:p>
          <a:p>
            <a:pPr lvl="1"/>
            <a:r>
              <a:rPr lang="en-US" sz="2000" u="sng" dirty="0" smtClean="0"/>
              <a:t>Command</a:t>
            </a:r>
            <a:r>
              <a:rPr lang="en-US" sz="2000" dirty="0" smtClean="0"/>
              <a:t>: manages info about a command entered by a user [command + option]</a:t>
            </a:r>
          </a:p>
          <a:p>
            <a:r>
              <a:rPr lang="en-US" sz="2400" dirty="0" smtClean="0"/>
              <a:t>Step 3: can we improve the code’s design? (</a:t>
            </a:r>
            <a:r>
              <a:rPr lang="en-US" sz="2400" dirty="0" err="1" smtClean="0"/>
              <a:t>Tasks.docx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60535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Design Concepts in Practice: World of Zuul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Command-line adventure game</a:t>
            </a:r>
          </a:p>
          <a:p>
            <a:r>
              <a:rPr lang="en-US" sz="2400" dirty="0" smtClean="0"/>
              <a:t>Step 1: understand what the code does (run it)</a:t>
            </a:r>
          </a:p>
          <a:p>
            <a:r>
              <a:rPr lang="en-US" sz="2400" dirty="0" smtClean="0"/>
              <a:t>Step 2: understand how the code does it (zipped project)</a:t>
            </a:r>
          </a:p>
          <a:p>
            <a:r>
              <a:rPr lang="en-US" sz="2400" dirty="0" smtClean="0"/>
              <a:t>Step 3: can we improve the code’s design? (</a:t>
            </a:r>
            <a:r>
              <a:rPr lang="en-US" sz="2400" dirty="0" err="1" smtClean="0"/>
              <a:t>Tasks.docx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You should be migrating from </a:t>
            </a:r>
            <a:r>
              <a:rPr lang="en-US" sz="2000" dirty="0" err="1" smtClean="0"/>
              <a:t>ZuulOrignalUML</a:t>
            </a:r>
            <a:r>
              <a:rPr lang="en-US" sz="2000" dirty="0" smtClean="0"/>
              <a:t> to </a:t>
            </a:r>
            <a:r>
              <a:rPr lang="en-US" sz="2000" dirty="0" err="1" smtClean="0"/>
              <a:t>ZuulEnumUML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5155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3441</TotalTime>
  <Words>4419</Words>
  <Application>Microsoft Macintosh PowerPoint</Application>
  <PresentationFormat>On-screen Show (4:3)</PresentationFormat>
  <Paragraphs>401</Paragraphs>
  <Slides>40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Object-Oriented Design Concepts</vt:lpstr>
      <vt:lpstr>OO Class Terminology</vt:lpstr>
      <vt:lpstr>What is good design?</vt:lpstr>
      <vt:lpstr>How can we achieve good design?</vt:lpstr>
      <vt:lpstr>Design Concepts in Practice: World of Zuul</vt:lpstr>
      <vt:lpstr>Design Concepts in Practice: World of Zuul</vt:lpstr>
      <vt:lpstr>Design Concepts in Practice: World of Zuul</vt:lpstr>
      <vt:lpstr>Design Concepts in Practice: World of Zuul</vt:lpstr>
      <vt:lpstr>Design Concepts in Practice: World of Zuul</vt:lpstr>
      <vt:lpstr>Design Concepts in Practice: World of Zuul</vt:lpstr>
      <vt:lpstr>Design Concepts in Practice: World of Zuul</vt:lpstr>
      <vt:lpstr>Code duplication in Game</vt:lpstr>
      <vt:lpstr>PowerPoint Presentation</vt:lpstr>
      <vt:lpstr>Refactor</vt:lpstr>
      <vt:lpstr>Exploring Design through Modification Tasks</vt:lpstr>
      <vt:lpstr>Review Material</vt:lpstr>
      <vt:lpstr>Method Overloading</vt:lpstr>
      <vt:lpstr>Method Overloading</vt:lpstr>
      <vt:lpstr>Enumerated Types</vt:lpstr>
      <vt:lpstr>Enumerated Types</vt:lpstr>
      <vt:lpstr>Enumerated Types</vt:lpstr>
      <vt:lpstr>PowerPoint Presentation</vt:lpstr>
      <vt:lpstr>PowerPoint Presentation</vt:lpstr>
      <vt:lpstr>PowerPoint Presentation</vt:lpstr>
      <vt:lpstr>Enumerated Types</vt:lpstr>
      <vt:lpstr>Static Class Members</vt:lpstr>
      <vt:lpstr>The static Modifier</vt:lpstr>
      <vt:lpstr>Static Variables</vt:lpstr>
      <vt:lpstr>Static Methods</vt:lpstr>
      <vt:lpstr>Static Class Members</vt:lpstr>
      <vt:lpstr>Static Class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Check</vt:lpstr>
      <vt:lpstr>Quick Check</vt:lpstr>
      <vt:lpstr>Review: the this Reference</vt:lpstr>
      <vt:lpstr>The this reference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122</cp:revision>
  <dcterms:created xsi:type="dcterms:W3CDTF">2014-09-01T19:57:09Z</dcterms:created>
  <dcterms:modified xsi:type="dcterms:W3CDTF">2015-03-29T23:13:39Z</dcterms:modified>
</cp:coreProperties>
</file>