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8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 on board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B23BD-7051-8144-B394-7212F15E788D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72C68-56FB-D74B-9B35-8740C9450ECF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Polymorphism &amp;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  <a:p>
            <a:r>
              <a:rPr lang="en-US" b="1" dirty="0">
                <a:latin typeface="Calibri"/>
                <a:cs typeface="Calibri"/>
              </a:rPr>
              <a:t>Step 4:</a:t>
            </a:r>
            <a:r>
              <a:rPr lang="en-US" dirty="0">
                <a:latin typeface="Calibri"/>
                <a:cs typeface="Calibri"/>
              </a:rPr>
              <a:t> update Database class to use Item instead of keeping 2 lists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0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DoMEv2</a:t>
            </a:r>
          </a:p>
        </p:txBody>
      </p:sp>
      <p:pic>
        <p:nvPicPr>
          <p:cNvPr id="36866" name="Content Placeholder 4" descr="DoMEv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4" r="-6084"/>
          <a:stretch>
            <a:fillRect/>
          </a:stretch>
        </p:blipFill>
        <p:spPr>
          <a:xfrm>
            <a:off x="457200" y="1425575"/>
            <a:ext cx="8229600" cy="4525963"/>
          </a:xfrm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55750" y="6142038"/>
            <a:ext cx="613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Look at how much simpler the design is!</a:t>
            </a:r>
          </a:p>
        </p:txBody>
      </p:sp>
    </p:spTree>
    <p:extLst>
      <p:ext uri="{BB962C8B-B14F-4D97-AF65-F5344CB8AC3E}">
        <p14:creationId xmlns:p14="http://schemas.microsoft.com/office/powerpoint/2010/main" val="41926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Variables &amp; 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Polymorphic variable: </a:t>
            </a:r>
            <a:r>
              <a:rPr lang="en-US" dirty="0">
                <a:latin typeface="Calibri"/>
                <a:cs typeface="Calibri"/>
              </a:rPr>
              <a:t>a variable that can hold objects of different types (example: Item)</a:t>
            </a:r>
          </a:p>
          <a:p>
            <a:r>
              <a:rPr lang="en-US" dirty="0">
                <a:latin typeface="Calibri"/>
                <a:cs typeface="Calibri"/>
              </a:rPr>
              <a:t>Type on RHS of declaration must be ≤ type on LHS in type hierarchy</a:t>
            </a:r>
          </a:p>
          <a:p>
            <a:r>
              <a:rPr lang="en-US" b="1" dirty="0">
                <a:latin typeface="Calibri"/>
                <a:cs typeface="Calibri"/>
              </a:rPr>
              <a:t>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v2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v3 = new Bicycle();</a:t>
            </a:r>
          </a:p>
          <a:p>
            <a:r>
              <a:rPr lang="en-US" b="1" dirty="0">
                <a:latin typeface="Calibri"/>
                <a:cs typeface="Calibri"/>
              </a:rPr>
              <a:t>Invalid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c2 = new Bicycle();</a:t>
            </a:r>
          </a:p>
          <a:p>
            <a:r>
              <a:rPr lang="en-US" dirty="0">
                <a:latin typeface="Calibri"/>
                <a:cs typeface="Calibri"/>
              </a:rPr>
              <a:t>Easy way to remember: RHS </a:t>
            </a:r>
            <a:r>
              <a:rPr lang="en-US" b="1" i="1" dirty="0">
                <a:latin typeface="Calibri"/>
                <a:cs typeface="Calibri"/>
              </a:rPr>
              <a:t>is-a </a:t>
            </a:r>
            <a:r>
              <a:rPr lang="en-US" dirty="0">
                <a:latin typeface="Calibri"/>
                <a:cs typeface="Calibri"/>
              </a:rPr>
              <a:t>LHS</a:t>
            </a: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3124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Casting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401050" cy="5826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general, </a:t>
            </a:r>
            <a:r>
              <a:rPr lang="en-US" dirty="0" smtClean="0">
                <a:latin typeface="Calibri"/>
                <a:cs typeface="Calibri"/>
              </a:rPr>
              <a:t>can’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assign from a super type to a subtype</a:t>
            </a:r>
          </a:p>
          <a:p>
            <a:r>
              <a:rPr lang="en-US" dirty="0">
                <a:latin typeface="Calibri"/>
                <a:cs typeface="Calibri"/>
              </a:rPr>
              <a:t>BUT, because of polymorphism, sometimes a super-typed variable may contain a valid subtype for </a:t>
            </a:r>
            <a:r>
              <a:rPr lang="en-US" dirty="0" smtClean="0">
                <a:latin typeface="Calibri"/>
                <a:cs typeface="Calibri"/>
              </a:rPr>
              <a:t>assignment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 = c; // correct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v; // compiler error </a:t>
            </a:r>
            <a:r>
              <a:rPr lang="en-US" sz="2400" dirty="0">
                <a:latin typeface="Handwriting - Dakota" charset="0"/>
                <a:cs typeface="Handwriting - Dakota" charset="0"/>
              </a:rPr>
              <a:t>but we know is valid!</a:t>
            </a:r>
            <a:r>
              <a:rPr lang="en-US" sz="2400" dirty="0">
                <a:latin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(Car) v; // no error</a:t>
            </a:r>
          </a:p>
          <a:p>
            <a:r>
              <a:rPr lang="en-US" dirty="0">
                <a:latin typeface="Calibri"/>
                <a:cs typeface="Calibri"/>
              </a:rPr>
              <a:t>What if we cast when we </a:t>
            </a:r>
            <a:r>
              <a:rPr lang="en-US" dirty="0" smtClean="0">
                <a:latin typeface="Calibri"/>
                <a:cs typeface="Calibri"/>
              </a:rPr>
              <a:t>shouldn’</a:t>
            </a:r>
            <a:r>
              <a:rPr lang="en-US" altLang="ja-JP" dirty="0" smtClean="0">
                <a:latin typeface="Calibri"/>
                <a:cs typeface="Calibri"/>
              </a:rPr>
              <a:t>t</a:t>
            </a:r>
            <a:r>
              <a:rPr lang="en-US" altLang="ja-JP" dirty="0">
                <a:latin typeface="Calibri"/>
                <a:cs typeface="Calibri"/>
              </a:rPr>
              <a:t>? Runtime error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29718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3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04975"/>
            <a:ext cx="4267200" cy="3886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Vehicle v;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Car c = new Car();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Bicycle b;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 = c; // ok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c;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v;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pic>
        <p:nvPicPr>
          <p:cNvPr id="39940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0"/>
            <a:ext cx="3756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1075" y="4346575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compiler error</a:t>
            </a:r>
            <a:endParaRPr lang="en-US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975" y="4889500"/>
            <a:ext cx="363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runtime error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04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9222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77900" y="3229769"/>
            <a:ext cx="7143978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sz="2800" dirty="0">
                <a:latin typeface="Calibri"/>
                <a:cs typeface="Calibri"/>
              </a:rPr>
              <a:t>Yes, because a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 is-a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endParaRPr lang="en-US" sz="2800" dirty="0">
              <a:latin typeface="Courier"/>
              <a:cs typeface="Courier"/>
            </a:endParaRPr>
          </a:p>
          <a:p>
            <a:pPr eaLnBrk="1" hangingPunct="1">
              <a:spcAft>
                <a:spcPts val="1200"/>
              </a:spcAft>
            </a:pPr>
            <a:endParaRPr lang="en-US" sz="2800" dirty="0">
              <a:cs typeface="Courier New" charset="0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No, you'd have to use a cast (and you shouldn't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knowingly assign a super class object to a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>
                <a:latin typeface="Calibri"/>
                <a:cs typeface="Calibri"/>
              </a:rPr>
              <a:t>subclass reference)</a:t>
            </a:r>
          </a:p>
        </p:txBody>
      </p:sp>
    </p:spTree>
    <p:extLst>
      <p:ext uri="{BB962C8B-B14F-4D97-AF65-F5344CB8AC3E}">
        <p14:creationId xmlns:p14="http://schemas.microsoft.com/office/powerpoint/2010/main" val="1622719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412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Recall </a:t>
            </a:r>
            <a:r>
              <a:rPr lang="en-US" dirty="0" err="1" smtClean="0">
                <a:latin typeface="Calibri"/>
                <a:cs typeface="Calibri"/>
              </a:rPr>
              <a:t>DoME</a:t>
            </a:r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09575" y="1254126"/>
            <a:ext cx="8369300" cy="533399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sz="2800" dirty="0">
                <a:latin typeface="Calibri"/>
                <a:cs typeface="Calibri"/>
              </a:rPr>
              <a:t>Load </a:t>
            </a:r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projects from BB</a:t>
            </a:r>
          </a:p>
          <a:p>
            <a:r>
              <a:rPr lang="en-US" sz="2800" dirty="0">
                <a:latin typeface="Calibri"/>
                <a:cs typeface="Calibri"/>
              </a:rPr>
              <a:t>Look at the print methods in DoMEv2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prints general info that is shared by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both</a:t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CDs &amp; DVDs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CD.print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&amp;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DVD.print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 information specific to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CDs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&amp; DVDs, respectively</a:t>
            </a: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In the for loop in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Database.list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(), Item is a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i="1" u="sng" dirty="0" smtClean="0">
                <a:latin typeface="Calibri"/>
                <a:ea typeface="Arial" charset="0"/>
                <a:cs typeface="Calibri"/>
              </a:rPr>
              <a:t>polymorphic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variable: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Static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variable</a:t>
            </a:r>
            <a:r>
              <a:rPr lang="ja-JP" alt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 declared type (Item)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Dynamic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actual type stored @ runtime (CD/DVD)</a:t>
            </a:r>
          </a:p>
        </p:txBody>
      </p:sp>
    </p:spTree>
    <p:extLst>
      <p:ext uri="{BB962C8B-B14F-4D97-AF65-F5344CB8AC3E}">
        <p14:creationId xmlns:p14="http://schemas.microsoft.com/office/powerpoint/2010/main" val="41714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err="1">
                <a:latin typeface="Calibri"/>
                <a:cs typeface="Calibri"/>
              </a:rPr>
              <a:t>DoME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dirty="0">
                <a:latin typeface="Calibri"/>
                <a:cs typeface="Calibri"/>
              </a:rPr>
              <a:t>Load </a:t>
            </a:r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projects </a:t>
            </a:r>
            <a:r>
              <a:rPr lang="en-US" dirty="0" smtClean="0">
                <a:latin typeface="Calibri"/>
                <a:cs typeface="Calibri"/>
              </a:rPr>
              <a:t>from course web page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Look at DoMEv1: is there code duplication? Where?</a:t>
            </a:r>
          </a:p>
        </p:txBody>
      </p:sp>
    </p:spTree>
    <p:extLst>
      <p:ext uri="{BB962C8B-B14F-4D97-AF65-F5344CB8AC3E}">
        <p14:creationId xmlns:p14="http://schemas.microsoft.com/office/powerpoint/2010/main" val="1696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818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612"/>
            <a:ext cx="8229600" cy="4883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We changed the print-specific behavior for CD &amp; DVD using </a:t>
            </a:r>
            <a:r>
              <a:rPr lang="en-US" sz="2800" i="1" u="sng" dirty="0">
                <a:latin typeface="Calibri"/>
                <a:cs typeface="Calibri"/>
              </a:rPr>
              <a:t>method overriding</a:t>
            </a:r>
            <a:endParaRPr lang="en-US" sz="2800" b="1" u="sng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Just as we created fields specific to CD/DVD, we created specific print methods by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overriding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sz="2800" b="1" u="sng" dirty="0">
                <a:latin typeface="Calibri"/>
                <a:cs typeface="Calibri"/>
              </a:rPr>
              <a:t>Method polymorphism: </a:t>
            </a:r>
            <a:r>
              <a:rPr lang="en-US" sz="2800" dirty="0">
                <a:latin typeface="Calibri"/>
                <a:cs typeface="Calibri"/>
              </a:rPr>
              <a:t>the same method call may invoke different methods depending on the dynamic type of the object</a:t>
            </a:r>
          </a:p>
          <a:p>
            <a:r>
              <a:rPr lang="en-US" sz="2800" dirty="0">
                <a:latin typeface="Calibri"/>
                <a:cs typeface="Calibri"/>
              </a:rPr>
              <a:t>Useful things to override: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Object.toString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Object.equals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)</a:t>
            </a:r>
            <a:endParaRPr lang="en-US" sz="24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29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Overriding </a:t>
            </a:r>
            <a:r>
              <a:rPr lang="en-US" dirty="0">
                <a:latin typeface="Calibri"/>
                <a:cs typeface="Calibri"/>
              </a:rPr>
              <a:t>method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multiple methods defined in class hierarchy, which will be executed?</a:t>
            </a:r>
          </a:p>
          <a:p>
            <a:pPr lvl="1"/>
            <a:r>
              <a:rPr lang="en-US" dirty="0">
                <a:ea typeface="Arial" charset="0"/>
                <a:cs typeface="Calibri"/>
              </a:rPr>
              <a:t>Closest super method to actual (dynamic) </a:t>
            </a:r>
            <a:r>
              <a:rPr lang="en-US" dirty="0" smtClean="0">
                <a:ea typeface="Arial" charset="0"/>
                <a:cs typeface="Calibri"/>
              </a:rPr>
              <a:t>type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Visibility note: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Private </a:t>
            </a:r>
            <a:r>
              <a:rPr lang="en-US" dirty="0">
                <a:latin typeface="Calibri"/>
                <a:ea typeface="Arial" charset="0"/>
                <a:cs typeface="Calibri"/>
              </a:rPr>
              <a:t>(-): only current class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Protected (#): all subclasses in class hierarchy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Public (+) all classes can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access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1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4" descr="ObjectVehic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94" r="-43294"/>
          <a:stretch>
            <a:fillRect/>
          </a:stretch>
        </p:blipFill>
        <p:spPr>
          <a:xfrm>
            <a:off x="-685800" y="0"/>
            <a:ext cx="10423525" cy="6400800"/>
          </a:xfrm>
        </p:spPr>
      </p:pic>
    </p:spTree>
    <p:extLst>
      <p:ext uri="{BB962C8B-B14F-4D97-AF65-F5344CB8AC3E}">
        <p14:creationId xmlns:p14="http://schemas.microsoft.com/office/powerpoint/2010/main" val="6029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Let’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look at an example…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will be executed if … called?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Bicycle.toString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Person.toString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Sedan.toString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dirty="0">
                <a:latin typeface="Calibri"/>
                <a:cs typeface="Calibri"/>
              </a:rPr>
              <a:t>Where can field …. Be accessed from?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x2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make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2156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Bicycle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261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3071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409947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456840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Car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9988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 classes in diagram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546085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Vehicle, Car, Bicycle, Van, Sedan, Wagon, Convertible</a:t>
            </a:r>
          </a:p>
        </p:txBody>
      </p:sp>
    </p:spTree>
    <p:extLst>
      <p:ext uri="{BB962C8B-B14F-4D97-AF65-F5344CB8AC3E}">
        <p14:creationId xmlns:p14="http://schemas.microsoft.com/office/powerpoint/2010/main" val="17393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 &amp;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0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: do we want to allow general Items in our DB, or only specific ones like CDs, DVDs, or Games?</a:t>
            </a:r>
          </a:p>
          <a:p>
            <a:r>
              <a:rPr lang="en-US" dirty="0">
                <a:latin typeface="Calibri"/>
                <a:cs typeface="Calibri"/>
              </a:rPr>
              <a:t>How can we keep shared code in Item but ensure </a:t>
            </a:r>
            <a:r>
              <a:rPr lang="en-US" dirty="0" smtClean="0">
                <a:latin typeface="Calibri"/>
                <a:cs typeface="Calibri"/>
              </a:rPr>
              <a:t>it’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never instantiated?</a:t>
            </a:r>
          </a:p>
          <a:p>
            <a:r>
              <a:rPr lang="en-US" b="1" dirty="0">
                <a:latin typeface="Calibri"/>
                <a:cs typeface="Calibri"/>
              </a:rPr>
              <a:t>Abstract class: </a:t>
            </a:r>
            <a:r>
              <a:rPr lang="en-US" dirty="0">
                <a:latin typeface="Calibri"/>
                <a:cs typeface="Calibri"/>
              </a:rPr>
              <a:t>share code without allowing constructors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for </a:t>
            </a:r>
            <a:r>
              <a:rPr lang="en-US" u="sng" dirty="0">
                <a:latin typeface="Calibri"/>
                <a:ea typeface="Arial" charset="0"/>
                <a:cs typeface="Calibri"/>
              </a:rPr>
              <a:t>abstract methods</a:t>
            </a:r>
            <a:r>
              <a:rPr lang="en-US" dirty="0">
                <a:latin typeface="Calibri"/>
                <a:ea typeface="Arial" charset="0"/>
                <a:cs typeface="Calibri"/>
              </a:rPr>
              <a:t>: methods that </a:t>
            </a:r>
            <a:r>
              <a:rPr lang="en-US" i="1" dirty="0">
                <a:latin typeface="Calibri"/>
                <a:ea typeface="Arial" charset="0"/>
                <a:cs typeface="Calibri"/>
              </a:rPr>
              <a:t>must </a:t>
            </a:r>
            <a:r>
              <a:rPr lang="en-US" dirty="0">
                <a:latin typeface="Calibri"/>
                <a:ea typeface="Arial" charset="0"/>
                <a:cs typeface="Calibri"/>
              </a:rPr>
              <a:t>be implemented by an concrete (not abstract) subtypes</a:t>
            </a:r>
          </a:p>
          <a:p>
            <a:r>
              <a:rPr lang="en-US" dirty="0" err="1">
                <a:latin typeface="Calibri"/>
                <a:cs typeface="Calibri"/>
              </a:rPr>
              <a:t>Item.print</a:t>
            </a:r>
            <a:r>
              <a:rPr lang="en-US" dirty="0">
                <a:latin typeface="Calibri"/>
                <a:cs typeface="Calibri"/>
              </a:rPr>
              <a:t>(): instead of using overriding/super, make it abstract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b="1" dirty="0" smtClean="0">
                <a:latin typeface="Calibri"/>
                <a:cs typeface="Calibri"/>
              </a:rPr>
              <a:t>demo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0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Issue: what if I want to inherit functionality from multiple classes?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a class can only inherit from </a:t>
            </a:r>
            <a:r>
              <a:rPr lang="en-US" b="1" u="sng" dirty="0">
                <a:latin typeface="Calibri"/>
                <a:ea typeface="Arial" charset="0"/>
                <a:cs typeface="Calibri"/>
              </a:rPr>
              <a:t>ONE </a:t>
            </a:r>
            <a:r>
              <a:rPr lang="en-US" dirty="0">
                <a:latin typeface="Calibri"/>
                <a:ea typeface="Arial" charset="0"/>
                <a:cs typeface="Calibri"/>
              </a:rPr>
              <a:t>class (concrete or abstract)</a:t>
            </a:r>
          </a:p>
          <a:p>
            <a:r>
              <a:rPr lang="en-US" dirty="0">
                <a:latin typeface="Calibri"/>
                <a:cs typeface="Calibri"/>
              </a:rPr>
              <a:t>But polymorphism is so cool in the DB class…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Java classes can conform to multiple </a:t>
            </a:r>
            <a:r>
              <a:rPr lang="en-US" i="1" u="sng" dirty="0">
                <a:latin typeface="Calibri"/>
                <a:ea typeface="Arial" charset="0"/>
                <a:cs typeface="Calibri"/>
              </a:rPr>
              <a:t>interfaces</a:t>
            </a:r>
            <a:endParaRPr lang="en-US" i="1" dirty="0">
              <a:latin typeface="Calibri"/>
              <a:ea typeface="Arial" charset="0"/>
              <a:cs typeface="Calibri"/>
            </a:endParaRPr>
          </a:p>
          <a:p>
            <a:r>
              <a:rPr lang="en-US" b="1" u="sng" dirty="0"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: a class with no source code, all methods are abstract by default (don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need to specify), and no constructors</a:t>
            </a:r>
          </a:p>
          <a:p>
            <a:r>
              <a:rPr lang="en-US" b="1" dirty="0">
                <a:latin typeface="Calibri"/>
                <a:cs typeface="Calibri"/>
              </a:rPr>
              <a:t>Demo</a:t>
            </a:r>
            <a:r>
              <a:rPr lang="en-US" dirty="0">
                <a:latin typeface="Calibri"/>
                <a:cs typeface="Calibri"/>
              </a:rPr>
              <a:t>: extract </a:t>
            </a:r>
            <a:r>
              <a:rPr lang="en-US" dirty="0" err="1">
                <a:latin typeface="Calibri"/>
                <a:cs typeface="Calibri"/>
              </a:rPr>
              <a:t>DoMEEntry</a:t>
            </a:r>
            <a:r>
              <a:rPr lang="en-US" dirty="0">
                <a:latin typeface="Calibri"/>
                <a:cs typeface="Calibri"/>
              </a:rPr>
              <a:t> interface from Item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5" descr="DoMEv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228600"/>
            <a:ext cx="5848350" cy="6172200"/>
          </a:xfrm>
        </p:spPr>
      </p:pic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31952" y="5711607"/>
            <a:ext cx="487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Easier to add new items without changing Database code</a:t>
            </a:r>
          </a:p>
        </p:txBody>
      </p:sp>
    </p:spTree>
    <p:extLst>
      <p:ext uri="{BB962C8B-B14F-4D97-AF65-F5344CB8AC3E}">
        <p14:creationId xmlns:p14="http://schemas.microsoft.com/office/powerpoint/2010/main" val="152828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 Step in DoME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if we added video games to our DB? What types of fields would they have?</a:t>
            </a:r>
          </a:p>
          <a:p>
            <a:r>
              <a:rPr lang="en-US" dirty="0">
                <a:latin typeface="Calibri"/>
                <a:cs typeface="Calibri"/>
              </a:rPr>
              <a:t>Does the shared code in Item make sense?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No! Games (board/video) may need their own shared code: # players, etc.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By using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DoMEEntry</a:t>
            </a:r>
            <a:r>
              <a:rPr lang="en-US" dirty="0">
                <a:latin typeface="Calibri"/>
                <a:ea typeface="Arial" charset="0"/>
                <a:cs typeface="Calibri"/>
              </a:rPr>
              <a:t> interface in DB, we can add as many new types to our DB without changing the DB class source code</a:t>
            </a:r>
          </a:p>
          <a:p>
            <a:r>
              <a:rPr lang="en-US" dirty="0">
                <a:latin typeface="Calibri"/>
                <a:cs typeface="Calibri"/>
              </a:rPr>
              <a:t>Draw a new class diagram for adding Video &amp; Board Games &amp; update your implementation to support these new types. Be sure to test them in main. </a:t>
            </a:r>
          </a:p>
        </p:txBody>
      </p:sp>
    </p:spTree>
    <p:extLst>
      <p:ext uri="{BB962C8B-B14F-4D97-AF65-F5344CB8AC3E}">
        <p14:creationId xmlns:p14="http://schemas.microsoft.com/office/powerpoint/2010/main" val="8801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Abstract classes &amp; Interfaces for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Abstract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use inheritance to 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Leave some implementation details to subclasses</a:t>
            </a:r>
          </a:p>
          <a:p>
            <a:r>
              <a:rPr lang="en-US" dirty="0">
                <a:latin typeface="Calibri"/>
                <a:cs typeface="Calibri"/>
              </a:rPr>
              <a:t>Interfaces: ultimate de-coupling tool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enforce loose coupling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Subclasses can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depend on implementation because there is none!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“interface” </a:t>
            </a:r>
            <a:r>
              <a:rPr lang="en-US" altLang="ja-JP" dirty="0">
                <a:latin typeface="Calibri"/>
                <a:cs typeface="Calibri"/>
              </a:rPr>
              <a:t>can mean 2 things: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Informally, interface = public method signatures of a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interface type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= formal construct for defining classes with no source code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7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DoME</a:t>
            </a:r>
            <a:r>
              <a:rPr lang="en-US" dirty="0" smtClean="0"/>
              <a:t> v1 →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How do we decide which to use?</a:t>
            </a:r>
          </a:p>
          <a:p>
            <a:r>
              <a:rPr lang="en-US" dirty="0">
                <a:latin typeface="Calibri"/>
                <a:cs typeface="Calibri"/>
              </a:rPr>
              <a:t>Use abstract classes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reuse default functionality &amp; leave some specific functionality up to the implementing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Especially when base functionality will frequently change, or is complex/difficult to modify 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(because interfaces can cause code duplication)</a:t>
            </a:r>
          </a:p>
          <a:p>
            <a:r>
              <a:rPr lang="en-US" dirty="0">
                <a:latin typeface="Calibri"/>
                <a:cs typeface="Calibri"/>
              </a:rPr>
              <a:t>Use an interface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force decoupling design from implementation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Esp. when common functionality is implemented in a very different way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1962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Best of both worlds: use interfaces @ highest level, and then implement shared functionality using abstract classes conforming to an interface</a:t>
            </a:r>
          </a:p>
          <a:p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CD &amp; DVD have code duplication, so we avoid with an abstract Item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We implement DB in terms of an interface so in future we can add significantly different DB entries like books or games without modifying the general DB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4825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DoMEv1: Code Duplication?</a:t>
            </a:r>
            <a:endParaRPr lang="en-US" dirty="0">
              <a:latin typeface="Arial" charset="0"/>
            </a:endParaRPr>
          </a:p>
        </p:txBody>
      </p:sp>
      <p:pic>
        <p:nvPicPr>
          <p:cNvPr id="29698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5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</a:t>
            </a:r>
            <a:r>
              <a:rPr lang="en-US" dirty="0">
                <a:latin typeface="Arial" charset="0"/>
              </a:rPr>
              <a:t>: Code Duplication?</a:t>
            </a:r>
          </a:p>
        </p:txBody>
      </p:sp>
      <p:pic>
        <p:nvPicPr>
          <p:cNvPr id="30722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108200" y="2740025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08915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51460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949575"/>
            <a:ext cx="2209800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1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Inheritance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Calibri"/>
                <a:cs typeface="Calibri"/>
              </a:rPr>
              <a:t>Inheritance: define a class as an extension of another class</a:t>
            </a:r>
          </a:p>
          <a:p>
            <a:r>
              <a:rPr lang="en-US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Extendibility: easier to extend functionality in future</a:t>
            </a:r>
          </a:p>
          <a:p>
            <a:r>
              <a:rPr lang="en-US">
                <a:latin typeface="Calibri"/>
                <a:cs typeface="Calibri"/>
              </a:rPr>
              <a:t>Java supports </a:t>
            </a:r>
            <a:r>
              <a:rPr lang="en-US" i="1">
                <a:latin typeface="Calibri"/>
                <a:cs typeface="Calibri"/>
              </a:rPr>
              <a:t>single inheritance</a:t>
            </a:r>
            <a:r>
              <a:rPr lang="en-US">
                <a:latin typeface="Calibri"/>
                <a:cs typeface="Calibri"/>
              </a:rPr>
              <a:t>, meaning that a derived class can have only one parent class</a:t>
            </a: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66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"/>
                <a:cs typeface="Courier"/>
              </a:rPr>
              <a:t>super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750"/>
            <a:ext cx="8763000" cy="47688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Constructors are </a:t>
            </a:r>
            <a:r>
              <a:rPr lang="en-US" b="1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inherited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Yet </a:t>
            </a:r>
            <a:r>
              <a:rPr lang="en-US" dirty="0">
                <a:latin typeface="Calibri"/>
                <a:cs typeface="Calibri"/>
              </a:rPr>
              <a:t>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super reference can </a:t>
            </a:r>
            <a:r>
              <a:rPr lang="en-US" dirty="0" smtClean="0">
                <a:latin typeface="Calibri"/>
                <a:cs typeface="Calibri"/>
              </a:rPr>
              <a:t>be used </a:t>
            </a:r>
            <a:r>
              <a:rPr lang="en-US" dirty="0">
                <a:latin typeface="Calibri"/>
                <a:cs typeface="Calibri"/>
              </a:rPr>
              <a:t>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 child’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constructor is responsible for calling the </a:t>
            </a:r>
            <a:r>
              <a:rPr lang="en-US" altLang="ja-JP" dirty="0" smtClean="0">
                <a:latin typeface="Calibri"/>
                <a:cs typeface="Calibri"/>
              </a:rPr>
              <a:t>parent’s </a:t>
            </a:r>
            <a:r>
              <a:rPr lang="en-US" altLang="ja-JP" dirty="0">
                <a:latin typeface="Calibri"/>
                <a:cs typeface="Calibri"/>
              </a:rPr>
              <a:t>constructor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5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1328</Words>
  <Application>Microsoft Macintosh PowerPoint</Application>
  <PresentationFormat>On-screen Show (4:3)</PresentationFormat>
  <Paragraphs>171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Polymorphism &amp; Inheritance</vt:lpstr>
      <vt:lpstr>Example: DoME</vt:lpstr>
      <vt:lpstr>DoME v1 → v2</vt:lpstr>
      <vt:lpstr>DoMEv1: Code Duplication?</vt:lpstr>
      <vt:lpstr>DoMEv1: Code Duplication?</vt:lpstr>
      <vt:lpstr>Inheritance</vt:lpstr>
      <vt:lpstr>Example: DoMEv1</vt:lpstr>
      <vt:lpstr>super</vt:lpstr>
      <vt:lpstr>Example: DoMEv1</vt:lpstr>
      <vt:lpstr>Example: DoMEv1</vt:lpstr>
      <vt:lpstr>DoMEv2</vt:lpstr>
      <vt:lpstr>Polymorphism</vt:lpstr>
      <vt:lpstr>Variables &amp; subtypes</vt:lpstr>
      <vt:lpstr>Casting</vt:lpstr>
      <vt:lpstr>Example 2</vt:lpstr>
      <vt:lpstr>Quick Check</vt:lpstr>
      <vt:lpstr>Quick Check</vt:lpstr>
      <vt:lpstr>Polymorphism</vt:lpstr>
      <vt:lpstr>Recall DoME…</vt:lpstr>
      <vt:lpstr>Polymorphic methods</vt:lpstr>
      <vt:lpstr>Overriding method example</vt:lpstr>
      <vt:lpstr>PowerPoint Presentation</vt:lpstr>
      <vt:lpstr>Let’s look at an example…</vt:lpstr>
      <vt:lpstr>Abstract Classes &amp; Interfaces</vt:lpstr>
      <vt:lpstr>Abstract classes</vt:lpstr>
      <vt:lpstr>Interfaces</vt:lpstr>
      <vt:lpstr>PowerPoint Presentation</vt:lpstr>
      <vt:lpstr>Next Step in DoME</vt:lpstr>
      <vt:lpstr>Abstract classes &amp; Interfaces for Design</vt:lpstr>
      <vt:lpstr>Abstract Classes vs Interfaces</vt:lpstr>
      <vt:lpstr>Abstract Classes vs Interfaces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130</cp:revision>
  <dcterms:created xsi:type="dcterms:W3CDTF">2014-09-01T19:57:09Z</dcterms:created>
  <dcterms:modified xsi:type="dcterms:W3CDTF">2015-04-15T01:52:28Z</dcterms:modified>
</cp:coreProperties>
</file>