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21" r:id="rId3"/>
    <p:sldId id="284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22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24" r:id="rId26"/>
    <p:sldId id="323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262" r:id="rId40"/>
    <p:sldId id="27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© David J. Barnes and Michael Kölling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4CB4F5-9847-E948-8170-93B52F0607F0}" type="slidenum">
              <a:rPr lang="en-GB" sz="1200">
                <a:latin typeface="Times New Roman" charset="0"/>
                <a:cs typeface="Arial" charset="0"/>
              </a:rPr>
              <a:pPr eaLnBrk="1" hangingPunct="1"/>
              <a:t>3</a:t>
            </a:fld>
            <a:endParaRPr lang="en-GB" sz="1200">
              <a:latin typeface="Times New Roman" charset="0"/>
              <a:cs typeface="Arial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Go to example code to demo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158087-7AC2-1447-B554-DBFAD8B40589}" type="slidenum">
              <a:rPr lang="en-US" sz="1200">
                <a:cs typeface="Arial" charset="0"/>
              </a:rPr>
              <a:pPr eaLnBrk="1" hangingPunct="1"/>
              <a:t>13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321C17-3A06-DE49-8C5A-5B747339BE28}" type="slidenum">
              <a:rPr lang="en-GB" sz="1200">
                <a:latin typeface="Times New Roman" charset="0"/>
                <a:cs typeface="Arial" charset="0"/>
              </a:rPr>
              <a:pPr eaLnBrk="1" hangingPunct="1"/>
              <a:t>14</a:t>
            </a:fld>
            <a:endParaRPr lang="en-GB" sz="1200">
              <a:latin typeface="Times New Roman" charset="0"/>
              <a:cs typeface="Arial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12C9B-1CA3-D742-AA26-7B6244561C73}" type="slidenum">
              <a:rPr lang="en-US" sz="1200">
                <a:cs typeface="Arial" charset="0"/>
              </a:rPr>
              <a:pPr eaLnBrk="1" hangingPunct="1"/>
              <a:t>15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 2/16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9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8B436B-3BB4-A549-A511-E5D43023F09F}" type="slidenum">
              <a:rPr lang="en-US" sz="1200">
                <a:cs typeface="Arial" charset="0"/>
              </a:rPr>
              <a:pPr eaLnBrk="1" hangingPunct="1"/>
              <a:t>17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Start discussion about primitive vs. object types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61167-DDF9-0840-B0DD-B715650D66E4}" type="slidenum">
              <a:rPr lang="en-US" sz="1200">
                <a:cs typeface="Arial" charset="0"/>
              </a:rPr>
              <a:pPr eaLnBrk="1" hangingPunct="1"/>
              <a:t>18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CCC6BE-EF69-C142-B539-FEADC6AEFC3F}" type="slidenum">
              <a:rPr lang="en-US" sz="1200">
                <a:cs typeface="Arial" charset="0"/>
              </a:rPr>
              <a:pPr eaLnBrk="1" hangingPunct="1"/>
              <a:t>19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DD0B6-0BAA-CA46-B33B-10E4EC8AF0DC}" type="slidenum">
              <a:rPr lang="en-US" sz="1200">
                <a:cs typeface="Arial" charset="0"/>
              </a:rPr>
              <a:pPr eaLnBrk="1" hangingPunct="1"/>
              <a:t>20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A2EF7D-80EA-254D-9190-752BDE97A818}" type="slidenum">
              <a:rPr lang="en-US" sz="1200">
                <a:cs typeface="Arial" charset="0"/>
              </a:rPr>
              <a:pPr eaLnBrk="1" hangingPunct="1"/>
              <a:t>21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952B1-FEB7-074B-9A9C-16B6E88A279F}" type="slidenum">
              <a:rPr lang="en-US" sz="1200">
                <a:cs typeface="Arial" charset="0"/>
              </a:rPr>
              <a:pPr eaLnBrk="1" hangingPunct="1"/>
              <a:t>22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834B2B-4DE6-1242-AD16-B2C4430A9E9C}" type="slidenum">
              <a:rPr lang="en-US" sz="1200">
                <a:cs typeface="Arial" charset="0"/>
              </a:rPr>
              <a:pPr eaLnBrk="1" hangingPunct="1"/>
              <a:t>4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© David J. Barnes and Michael Kölling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C3FD1E-6906-244D-941A-670468D82C8F}" type="slidenum">
              <a:rPr lang="en-GB" sz="1200">
                <a:latin typeface="Times New Roman" charset="0"/>
                <a:cs typeface="Arial" charset="0"/>
              </a:rPr>
              <a:pPr eaLnBrk="1" hangingPunct="1"/>
              <a:t>23</a:t>
            </a:fld>
            <a:endParaRPr lang="en-GB" sz="1200">
              <a:latin typeface="Times New Roman" charset="0"/>
              <a:cs typeface="Arial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B873E5-3D4A-2146-870A-1C961588C18D}" type="slidenum">
              <a:rPr lang="en-US" sz="1200">
                <a:cs typeface="Arial" charset="0"/>
              </a:rPr>
              <a:pPr eaLnBrk="1" hangingPunct="1"/>
              <a:t>24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C6E282-16D8-0A4A-93F6-9DF4981C0B71}" type="slidenum">
              <a:rPr lang="en-US" sz="1200">
                <a:cs typeface="Arial" charset="0"/>
              </a:rPr>
              <a:pPr eaLnBrk="1" hangingPunct="1"/>
              <a:t>27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C6D7B5-D734-8F46-B1EA-937A0B2A2D51}" type="slidenum">
              <a:rPr lang="en-US" sz="1200">
                <a:cs typeface="Arial" charset="0"/>
              </a:rPr>
              <a:pPr eaLnBrk="1" hangingPunct="1"/>
              <a:t>28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5EEE31-9D87-874A-A312-28D23375B514}" type="slidenum">
              <a:rPr lang="en-US" sz="1200">
                <a:cs typeface="Arial" charset="0"/>
              </a:rPr>
              <a:pPr eaLnBrk="1" hangingPunct="1"/>
              <a:t>29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635210-D31C-5A4B-8BA8-500C40452023}" type="slidenum">
              <a:rPr lang="en-US" sz="1200">
                <a:cs typeface="Arial" charset="0"/>
              </a:rPr>
              <a:pPr eaLnBrk="1" hangingPunct="1"/>
              <a:t>30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FD4445-523D-AA4B-B3E3-ABCC07ECB6ED}" type="slidenum">
              <a:rPr lang="en-US" sz="1200">
                <a:cs typeface="Arial" charset="0"/>
              </a:rPr>
              <a:pPr eaLnBrk="1" hangingPunct="1"/>
              <a:t>31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3E1A33-DA9A-D949-862B-D668EA561707}" type="slidenum">
              <a:rPr lang="en-US" sz="1200">
                <a:cs typeface="Arial" charset="0"/>
              </a:rPr>
              <a:pPr eaLnBrk="1" hangingPunct="1"/>
              <a:t>38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logo turtle!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ourier" charset="0"/>
                <a:ea typeface="ＭＳ Ｐゴシック" charset="0"/>
                <a:cs typeface="Courier" charset="0"/>
              </a:rPr>
              <a:t>num1</a:t>
            </a:r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>
                <a:latin typeface="Courier" charset="0"/>
                <a:ea typeface="ＭＳ Ｐゴシック" charset="0"/>
                <a:cs typeface="Courier" charset="0"/>
              </a:rPr>
              <a:t>num2</a:t>
            </a:r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 are </a:t>
            </a:r>
            <a:r>
              <a:rPr lang="en-US" b="1">
                <a:solidFill>
                  <a:srgbClr val="990033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formal parameter</a:t>
            </a: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733923-4B05-E544-ACA3-2A61BB820199}" type="slidenum">
              <a:rPr lang="en-US" sz="1200">
                <a:cs typeface="Arial" charset="0"/>
              </a:rPr>
              <a:pPr eaLnBrk="1" hangingPunct="1"/>
              <a:t>5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095C15-F9A2-FE47-9CCA-FEFDBE637EBB}" type="slidenum">
              <a:rPr lang="en-US" sz="1200">
                <a:cs typeface="Arial" charset="0"/>
              </a:rPr>
              <a:pPr eaLnBrk="1" hangingPunct="1"/>
              <a:t>6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Show 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6C0D3E-8F47-F64B-B988-26506F9EB897}" type="slidenum">
              <a:rPr lang="en-US" sz="1200">
                <a:cs typeface="Arial" charset="0"/>
              </a:rPr>
              <a:pPr eaLnBrk="1" hangingPunct="1"/>
              <a:t>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0AD8CF-9273-0E4A-A8EE-A63447CC5571}" type="slidenum">
              <a:rPr lang="en-US" sz="1200">
                <a:cs typeface="Arial" charset="0"/>
              </a:rPr>
              <a:pPr eaLnBrk="1" hangingPunct="1"/>
              <a:t>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© David J. Barnes and Michael Kölling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38C19B-DD70-574D-967E-1776EEAAFC7E}" type="slidenum">
              <a:rPr lang="en-GB" sz="1200">
                <a:latin typeface="Times New Roman" charset="0"/>
                <a:cs typeface="Arial" charset="0"/>
              </a:rPr>
              <a:pPr eaLnBrk="1" hangingPunct="1"/>
              <a:t>9</a:t>
            </a:fld>
            <a:endParaRPr lang="en-GB" sz="1200">
              <a:latin typeface="Times New Roman" charset="0"/>
              <a:cs typeface="Arial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91E591-8F57-CB48-B81D-D1EED165AD89}" type="slidenum">
              <a:rPr lang="en-US" sz="1200">
                <a:cs typeface="Arial" charset="0"/>
              </a:rPr>
              <a:pPr eaLnBrk="1" hangingPunct="1"/>
              <a:t>11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C3282F-5296-6F4D-860C-C41C209FB1C4}" type="slidenum">
              <a:rPr lang="en-US" sz="1200">
                <a:cs typeface="Arial" charset="0"/>
              </a:rPr>
              <a:pPr eaLnBrk="1" hangingPunct="1"/>
              <a:t>12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&amp; Executing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700"/>
            <a:ext cx="9144000" cy="2760292"/>
          </a:xfrm>
          <a:prstGeom prst="rect">
            <a:avLst/>
          </a:prstGeom>
        </p:spPr>
      </p:pic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Local variables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3502" y="2744364"/>
            <a:ext cx="1302816" cy="38100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52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>
                <a:latin typeface="Calibri"/>
                <a:cs typeface="Calibri"/>
              </a:rPr>
              <a:t>Scope of Variables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3600" dirty="0">
                <a:latin typeface="Calibri"/>
                <a:cs typeface="Calibri"/>
              </a:rPr>
              <a:t>Scope – the set of curly braces in which the variable can be used</a:t>
            </a:r>
          </a:p>
          <a:p>
            <a:pPr eaLnBrk="1" hangingPunct="1"/>
            <a:endParaRPr lang="en-US" sz="3600" dirty="0">
              <a:latin typeface="Calibri"/>
              <a:cs typeface="Calibri"/>
            </a:endParaRPr>
          </a:p>
          <a:p>
            <a:pPr eaLnBrk="1" hangingPunct="1"/>
            <a:r>
              <a:rPr lang="en-US" sz="3600" dirty="0">
                <a:latin typeface="Calibri"/>
                <a:cs typeface="Calibri"/>
              </a:rPr>
              <a:t>Examples:</a:t>
            </a:r>
          </a:p>
          <a:p>
            <a:pPr lvl="1" eaLnBrk="1" hangingPunct="1"/>
            <a:r>
              <a:rPr lang="en-US" sz="3200" dirty="0">
                <a:latin typeface="Calibri"/>
                <a:ea typeface="Arial" charset="0"/>
                <a:cs typeface="Calibri"/>
              </a:rPr>
              <a:t>Formal parameters &amp; local variables</a:t>
            </a:r>
          </a:p>
          <a:p>
            <a:pPr lvl="2" eaLnBrk="1" hangingPunct="1"/>
            <a:r>
              <a:rPr lang="en-US" sz="2800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The scope is the method</a:t>
            </a:r>
          </a:p>
          <a:p>
            <a:pPr lvl="1" eaLnBrk="1" hangingPunct="1"/>
            <a:r>
              <a:rPr lang="en-US" sz="3200" dirty="0">
                <a:latin typeface="Calibri"/>
                <a:ea typeface="Arial" charset="0"/>
                <a:cs typeface="Calibri"/>
              </a:rPr>
              <a:t>Fields</a:t>
            </a:r>
          </a:p>
          <a:p>
            <a:pPr lvl="2" eaLnBrk="1" hangingPunct="1"/>
            <a:r>
              <a:rPr lang="en-US" sz="2800" dirty="0">
                <a:solidFill>
                  <a:srgbClr val="000000"/>
                </a:solidFill>
                <a:latin typeface="Calibri"/>
                <a:ea typeface="Arial" charset="0"/>
                <a:cs typeface="Calibri"/>
              </a:rPr>
              <a:t>The scope is the entire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199061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>
                <a:latin typeface="Calibri"/>
                <a:cs typeface="Calibri"/>
              </a:rPr>
              <a:t>Scope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0840" y="1524000"/>
            <a:ext cx="7161998" cy="3886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	public class 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TicketMachine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{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			public 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TicketMachine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(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int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ticketCost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)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		{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    			price = 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ticketCost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;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    			balance = 0;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    			total = 0;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		}</a:t>
            </a:r>
          </a:p>
          <a:p>
            <a:pPr eaLnBrk="1" hangingPunct="1">
              <a:buFont typeface="Times" charset="0"/>
              <a:buNone/>
            </a:pPr>
            <a:endParaRPr lang="en-US" sz="2400" b="1" dirty="0">
              <a:solidFill>
                <a:srgbClr val="000066"/>
              </a:solidFill>
              <a:latin typeface="Courier" charset="0"/>
              <a:cs typeface="Courier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			// Rest of class omitted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	}</a:t>
            </a:r>
          </a:p>
          <a:p>
            <a:pPr eaLnBrk="1" hangingPunct="1">
              <a:buFont typeface="Times" charset="0"/>
              <a:buNone/>
            </a:pPr>
            <a:endParaRPr lang="en-US" sz="2400" b="1" dirty="0">
              <a:solidFill>
                <a:srgbClr val="000066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 sz="2400" b="1" dirty="0">
              <a:latin typeface="Courier" charset="0"/>
              <a:cs typeface="Courier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488560" y="1328456"/>
            <a:ext cx="9652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00" b="1" dirty="0">
                <a:solidFill>
                  <a:srgbClr val="FF6600"/>
                </a:solidFill>
                <a:latin typeface="Trebuchet MS" charset="0"/>
              </a:rPr>
              <a:t>{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 rot="-3226926">
            <a:off x="-46830" y="2612112"/>
            <a:ext cx="203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6600"/>
                </a:solidFill>
                <a:cs typeface="Arial" charset="0"/>
              </a:rPr>
              <a:t>Scope of </a:t>
            </a:r>
          </a:p>
          <a:p>
            <a:pPr eaLnBrk="1" hangingPunct="1"/>
            <a:r>
              <a:rPr lang="en-US" b="1" dirty="0" err="1">
                <a:solidFill>
                  <a:srgbClr val="FF6600"/>
                </a:solidFill>
                <a:latin typeface="Courier" charset="0"/>
                <a:cs typeface="Courier" charset="0"/>
              </a:rPr>
              <a:t>ticketCost</a:t>
            </a:r>
            <a:endParaRPr lang="en-US" b="1" dirty="0">
              <a:solidFill>
                <a:srgbClr val="FF6600"/>
              </a:solidFill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7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libri"/>
                <a:cs typeface="Calibri"/>
              </a:rPr>
              <a:t>Scope Example: Circle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Identify scope of:</a:t>
            </a:r>
          </a:p>
          <a:p>
            <a:pPr lvl="1"/>
            <a:r>
              <a:rPr lang="en-US" sz="3600" dirty="0">
                <a:latin typeface="Calibri"/>
                <a:ea typeface="Arial" charset="0"/>
                <a:cs typeface="Calibri"/>
              </a:rPr>
              <a:t>Fields</a:t>
            </a:r>
          </a:p>
          <a:p>
            <a:pPr lvl="1"/>
            <a:r>
              <a:rPr lang="en-US" sz="3600" dirty="0">
                <a:latin typeface="Calibri"/>
                <a:ea typeface="Arial" charset="0"/>
                <a:cs typeface="Calibri"/>
              </a:rPr>
              <a:t>Parameters</a:t>
            </a:r>
          </a:p>
          <a:p>
            <a:pPr lvl="1"/>
            <a:r>
              <a:rPr lang="en-US" sz="3600" dirty="0">
                <a:latin typeface="Calibri"/>
                <a:ea typeface="Arial" charset="0"/>
                <a:cs typeface="Calibri"/>
              </a:rPr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426229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>
            <a:normAutofit/>
          </a:bodyPr>
          <a:lstStyle/>
          <a:p>
            <a:pPr eaLnBrk="1" hangingPunct="1"/>
            <a:r>
              <a:rPr lang="en-US" sz="4800">
                <a:latin typeface="Calibri"/>
                <a:cs typeface="Calibri"/>
              </a:rPr>
              <a:t>Scope and life time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Ins="233680">
            <a:normAutofit lnSpcReduction="10000"/>
          </a:bodyPr>
          <a:lstStyle/>
          <a:p>
            <a:pPr marL="382588" eaLnBrk="1" hangingPunct="1">
              <a:spcAft>
                <a:spcPts val="2400"/>
              </a:spcAft>
            </a:pPr>
            <a:r>
              <a:rPr lang="en-US" sz="3600" dirty="0">
                <a:latin typeface="Calibri"/>
                <a:cs typeface="Calibri"/>
              </a:rPr>
              <a:t>The </a:t>
            </a:r>
            <a:r>
              <a:rPr lang="en-US" sz="3600" b="1" i="1" dirty="0">
                <a:latin typeface="Calibri"/>
                <a:cs typeface="Calibri"/>
              </a:rPr>
              <a:t>scope </a:t>
            </a:r>
            <a:r>
              <a:rPr lang="en-US" sz="3600" dirty="0">
                <a:latin typeface="Calibri"/>
                <a:cs typeface="Calibri"/>
              </a:rPr>
              <a:t>of a local variable is the block it is declared in</a:t>
            </a:r>
          </a:p>
          <a:p>
            <a:pPr marL="382588" eaLnBrk="1" hangingPunct="1">
              <a:spcAft>
                <a:spcPts val="2400"/>
              </a:spcAft>
            </a:pPr>
            <a:r>
              <a:rPr lang="en-US" sz="3600" dirty="0">
                <a:latin typeface="Calibri"/>
                <a:cs typeface="Calibri"/>
              </a:rPr>
              <a:t>The </a:t>
            </a:r>
            <a:r>
              <a:rPr lang="en-US" sz="3600" b="1" i="1" dirty="0">
                <a:latin typeface="Calibri"/>
                <a:cs typeface="Calibri"/>
              </a:rPr>
              <a:t>lifetime </a:t>
            </a:r>
            <a:r>
              <a:rPr lang="en-US" sz="3600" dirty="0">
                <a:latin typeface="Calibri"/>
                <a:cs typeface="Calibri"/>
              </a:rPr>
              <a:t>of a local variable is the time of execution of the block it is declared in</a:t>
            </a:r>
          </a:p>
          <a:p>
            <a:pPr marL="382588" eaLnBrk="1" hangingPunct="1">
              <a:spcAft>
                <a:spcPts val="2400"/>
              </a:spcAft>
            </a:pPr>
            <a:r>
              <a:rPr lang="en-US" sz="3600" dirty="0">
                <a:latin typeface="Calibri"/>
                <a:cs typeface="Calibri"/>
              </a:rPr>
              <a:t>Lifetime is dynamic &amp; determined </a:t>
            </a:r>
            <a:r>
              <a:rPr lang="en-US" sz="3600" dirty="0" smtClean="0">
                <a:latin typeface="Calibri"/>
                <a:cs typeface="Calibri"/>
              </a:rPr>
              <a:t>at </a:t>
            </a:r>
            <a:r>
              <a:rPr lang="en-US" sz="3600" dirty="0">
                <a:latin typeface="Calibri"/>
                <a:cs typeface="Calibri"/>
              </a:rPr>
              <a:t>runtime, whereas scope is static</a:t>
            </a:r>
          </a:p>
        </p:txBody>
      </p:sp>
    </p:spTree>
    <p:extLst>
      <p:ext uri="{BB962C8B-B14F-4D97-AF65-F5344CB8AC3E}">
        <p14:creationId xmlns:p14="http://schemas.microsoft.com/office/powerpoint/2010/main" val="36262211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Variable </a:t>
            </a:r>
            <a:r>
              <a:rPr lang="en-US" dirty="0" smtClean="0">
                <a:latin typeface="Calibri"/>
                <a:cs typeface="Calibri"/>
              </a:rPr>
              <a:t>Lifetime: Details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8686800" cy="5364162"/>
          </a:xfrm>
        </p:spPr>
        <p:txBody>
          <a:bodyPr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alibri"/>
                <a:cs typeface="Calibri"/>
              </a:rPr>
              <a:t>Lifetime of a variable = when does the variable exist?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alibri"/>
                <a:cs typeface="Calibri"/>
              </a:rPr>
              <a:t>What happens if you call the a method </a:t>
            </a:r>
            <a:r>
              <a:rPr lang="en-US" sz="2800" dirty="0" smtClean="0">
                <a:latin typeface="Calibri"/>
                <a:cs typeface="Calibri"/>
              </a:rPr>
              <a:t>more </a:t>
            </a:r>
            <a:r>
              <a:rPr lang="en-US" sz="2800" dirty="0">
                <a:latin typeface="Calibri"/>
                <a:cs typeface="Calibri"/>
              </a:rPr>
              <a:t>than once?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>
                <a:latin typeface="Calibri"/>
                <a:ea typeface="Arial" charset="0"/>
                <a:cs typeface="Calibri"/>
              </a:rPr>
              <a:t>A parameter's is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limited to a single call of the method.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Calibri"/>
                <a:ea typeface="Arial" charset="0"/>
                <a:cs typeface="Calibri"/>
              </a:rPr>
              <a:t>If you call the method more than once, the parameter is created, then removed once the method is done.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>
                <a:latin typeface="Calibri"/>
                <a:ea typeface="Arial" charset="0"/>
                <a:cs typeface="Calibri"/>
              </a:rPr>
              <a:t>If you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have 5 methods calls, the parameter is created 5 times.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alibri"/>
                <a:cs typeface="Calibri"/>
              </a:rPr>
              <a:t>What is the lifetime of a field?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Calibri"/>
                <a:ea typeface="Arial" charset="0"/>
                <a:cs typeface="Calibri"/>
              </a:rPr>
              <a:t>T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he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same as the lifetime of the object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Calibri"/>
                <a:ea typeface="Arial" charset="0"/>
                <a:cs typeface="Calibri"/>
              </a:rPr>
              <a:t>The field is created when the object is created and destroyed when the object is removed</a:t>
            </a:r>
          </a:p>
        </p:txBody>
      </p:sp>
    </p:spTree>
    <p:extLst>
      <p:ext uri="{BB962C8B-B14F-4D97-AF65-F5344CB8AC3E}">
        <p14:creationId xmlns:p14="http://schemas.microsoft.com/office/powerpoint/2010/main" val="398237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Primitive </a:t>
            </a:r>
            <a:r>
              <a:rPr lang="en-US" dirty="0" err="1" smtClean="0"/>
              <a:t>vs</a:t>
            </a:r>
            <a:r>
              <a:rPr lang="en-US" dirty="0" smtClean="0"/>
              <a:t> Object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1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Primitive vs.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What are the difference between object and primitive types?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8 primitive data types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(start </a:t>
            </a:r>
            <a:r>
              <a:rPr lang="en-US" dirty="0">
                <a:latin typeface="Calibri"/>
                <a:ea typeface="Arial" charset="0"/>
                <a:cs typeface="Calibri"/>
              </a:rPr>
              <a:t>with lower case)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library of classes,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&amp; we </a:t>
            </a:r>
            <a:r>
              <a:rPr lang="en-US" dirty="0">
                <a:latin typeface="Calibri"/>
                <a:ea typeface="Arial" charset="0"/>
                <a:cs typeface="Calibri"/>
              </a:rPr>
              <a:t>can make our own</a:t>
            </a:r>
          </a:p>
          <a:p>
            <a:pPr lvl="1">
              <a:buFontTx/>
              <a:buNone/>
            </a:pPr>
            <a:r>
              <a:rPr lang="en-US" dirty="0">
                <a:latin typeface="Calibri"/>
                <a:ea typeface="Arial" charset="0"/>
                <a:cs typeface="Calibri"/>
              </a:rPr>
              <a:t>		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(start </a:t>
            </a:r>
            <a:r>
              <a:rPr lang="en-US" dirty="0">
                <a:latin typeface="Calibri"/>
                <a:ea typeface="Arial" charset="0"/>
                <a:cs typeface="Calibri"/>
              </a:rPr>
              <a:t>with upper case)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Are there more differences though?</a:t>
            </a:r>
          </a:p>
        </p:txBody>
      </p:sp>
    </p:spTree>
    <p:extLst>
      <p:ext uri="{BB962C8B-B14F-4D97-AF65-F5344CB8AC3E}">
        <p14:creationId xmlns:p14="http://schemas.microsoft.com/office/powerpoint/2010/main" val="206187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Rectangle 20"/>
          <p:cNvSpPr>
            <a:spLocks noChangeArrowheads="1"/>
          </p:cNvSpPr>
          <p:nvPr/>
        </p:nvSpPr>
        <p:spPr bwMode="auto">
          <a:xfrm>
            <a:off x="4946650" y="1406525"/>
            <a:ext cx="685800" cy="381000"/>
          </a:xfrm>
          <a:prstGeom prst="rect">
            <a:avLst/>
          </a:prstGeom>
          <a:solidFill>
            <a:srgbClr val="F5E98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38</a:t>
            </a:r>
            <a:endParaRPr lang="en-US" b="1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953000" y="1400175"/>
            <a:ext cx="685800" cy="381000"/>
          </a:xfrm>
          <a:prstGeom prst="rect">
            <a:avLst/>
          </a:prstGeom>
          <a:solidFill>
            <a:srgbClr val="F5E98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8000"/>
                </a:solidFill>
              </a:rPr>
              <a:t>45</a:t>
            </a:r>
            <a:endParaRPr lang="en-US" b="1">
              <a:solidFill>
                <a:srgbClr val="0080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66"/>
            <a:ext cx="8229600" cy="1143000"/>
          </a:xfrm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Object Types &amp; References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124200"/>
            <a:ext cx="8686800" cy="3200400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A primitive variable contains the value itself, but an object variable contains the address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An object reference can be thought of as a pointer to the location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Rather than dealing with arbitrary addresses, we often depict a reference graphically</a:t>
            </a:r>
          </a:p>
        </p:txBody>
      </p:sp>
      <p:sp>
        <p:nvSpPr>
          <p:cNvPr id="33798" name="Rectangle 13"/>
          <p:cNvSpPr>
            <a:spLocks noChangeArrowheads="1"/>
          </p:cNvSpPr>
          <p:nvPr/>
        </p:nvSpPr>
        <p:spPr bwMode="auto">
          <a:xfrm>
            <a:off x="4953000" y="2228850"/>
            <a:ext cx="685800" cy="381000"/>
          </a:xfrm>
          <a:prstGeom prst="rect">
            <a:avLst/>
          </a:prstGeom>
          <a:solidFill>
            <a:srgbClr val="F5E98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AutoShape 17"/>
          <p:cNvSpPr>
            <a:spLocks noChangeArrowheads="1"/>
          </p:cNvSpPr>
          <p:nvPr/>
        </p:nvSpPr>
        <p:spPr bwMode="auto">
          <a:xfrm>
            <a:off x="6248400" y="222885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"Steve Jobs"</a:t>
            </a:r>
          </a:p>
        </p:txBody>
      </p:sp>
      <p:sp>
        <p:nvSpPr>
          <p:cNvPr id="33800" name="Text Box 19"/>
          <p:cNvSpPr txBox="1">
            <a:spLocks noChangeArrowheads="1"/>
          </p:cNvSpPr>
          <p:nvPr/>
        </p:nvSpPr>
        <p:spPr bwMode="auto">
          <a:xfrm>
            <a:off x="2895600" y="22288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String</a:t>
            </a:r>
            <a:r>
              <a:rPr lang="en-US" sz="2000" b="1">
                <a:latin typeface="Courier New" charset="0"/>
              </a:rPr>
              <a:t> name1</a:t>
            </a:r>
          </a:p>
        </p:txBody>
      </p:sp>
      <p:sp>
        <p:nvSpPr>
          <p:cNvPr id="33802" name="Text Box 21"/>
          <p:cNvSpPr txBox="1">
            <a:spLocks noChangeArrowheads="1"/>
          </p:cNvSpPr>
          <p:nvPr/>
        </p:nvSpPr>
        <p:spPr bwMode="auto">
          <a:xfrm>
            <a:off x="3505200" y="1390650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2000" b="1">
                <a:latin typeface="Courier New" charset="0"/>
              </a:rPr>
              <a:t> num1</a:t>
            </a:r>
          </a:p>
        </p:txBody>
      </p:sp>
      <p:sp>
        <p:nvSpPr>
          <p:cNvPr id="33804" name="Line 23"/>
          <p:cNvSpPr>
            <a:spLocks noChangeShapeType="1"/>
          </p:cNvSpPr>
          <p:nvPr/>
        </p:nvSpPr>
        <p:spPr bwMode="auto">
          <a:xfrm>
            <a:off x="5257800" y="2397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2181225"/>
            <a:ext cx="1830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dirty="0">
                <a:solidFill>
                  <a:srgbClr val="FF6600"/>
                </a:solidFill>
                <a:latin typeface="Calibri"/>
                <a:cs typeface="Calibri"/>
              </a:rPr>
              <a:t>object type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85800" y="1371600"/>
            <a:ext cx="22223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>
                <a:solidFill>
                  <a:srgbClr val="FF6600"/>
                </a:solidFill>
                <a:latin typeface="Calibri"/>
                <a:cs typeface="Calibri"/>
              </a:rPr>
              <a:t>primitive type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6248400" y="17526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"Bill Gates"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5257800" y="2014538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6248400" y="2709863"/>
            <a:ext cx="22098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null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5257800" y="239077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76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17" grpId="0" animBg="1"/>
      <p:bldP spid="2" grpId="0" build="p"/>
      <p:bldP spid="33798" grpId="0" animBg="1"/>
      <p:bldP spid="33799" grpId="0" animBg="1"/>
      <p:bldP spid="33799" grpId="1" animBg="1"/>
      <p:bldP spid="33800" grpId="0"/>
      <p:bldP spid="33802" grpId="0"/>
      <p:bldP spid="33804" grpId="0" animBg="1"/>
      <p:bldP spid="33804" grpId="1" animBg="1"/>
      <p:bldP spid="13" grpId="0"/>
      <p:bldP spid="14" grpId="0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710"/>
            <a:ext cx="8229600" cy="1143000"/>
          </a:xfrm>
        </p:spPr>
        <p:txBody>
          <a:bodyPr lIns="92075" tIns="46038" rIns="92075" bIns="46038"/>
          <a:lstStyle/>
          <a:p>
            <a:r>
              <a:rPr lang="en-US" dirty="0" smtClean="0">
                <a:latin typeface="Calibri"/>
                <a:cs typeface="Calibri"/>
              </a:rPr>
              <a:t>Assignment: Primitive types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785938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Assignment copies </a:t>
            </a:r>
            <a:r>
              <a:rPr lang="en-US" dirty="0">
                <a:latin typeface="Calibri"/>
                <a:cs typeface="Calibri"/>
              </a:rPr>
              <a:t>a value </a:t>
            </a:r>
            <a:r>
              <a:rPr lang="en-US" dirty="0" smtClean="0">
                <a:latin typeface="Calibri"/>
                <a:cs typeface="Calibri"/>
              </a:rPr>
              <a:t>&amp; stores </a:t>
            </a:r>
            <a:r>
              <a:rPr lang="en-US" dirty="0">
                <a:latin typeface="Calibri"/>
                <a:cs typeface="Calibri"/>
              </a:rPr>
              <a:t>it in a variable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For primitive types (e.g</a:t>
            </a:r>
            <a:r>
              <a:rPr lang="en-US" dirty="0" smtClean="0">
                <a:latin typeface="Calibri"/>
                <a:cs typeface="Calibri"/>
              </a:rPr>
              <a:t>., </a:t>
            </a: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):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124200" y="2971800"/>
            <a:ext cx="3079750" cy="990600"/>
            <a:chOff x="1584" y="1824"/>
            <a:chExt cx="1940" cy="624"/>
          </a:xfrm>
        </p:grpSpPr>
        <p:sp>
          <p:nvSpPr>
            <p:cNvPr id="55310" name="Rectangle 20"/>
            <p:cNvSpPr>
              <a:spLocks noChangeArrowheads="1"/>
            </p:cNvSpPr>
            <p:nvPr/>
          </p:nvSpPr>
          <p:spPr bwMode="auto">
            <a:xfrm>
              <a:off x="3092" y="182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Text Box 21"/>
            <p:cNvSpPr txBox="1">
              <a:spLocks noChangeArrowheads="1"/>
            </p:cNvSpPr>
            <p:nvPr/>
          </p:nvSpPr>
          <p:spPr bwMode="auto">
            <a:xfrm>
              <a:off x="2544" y="1862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num1</a:t>
              </a:r>
            </a:p>
          </p:txBody>
        </p:sp>
        <p:sp>
          <p:nvSpPr>
            <p:cNvPr id="55312" name="Text Box 22"/>
            <p:cNvSpPr txBox="1">
              <a:spLocks noChangeArrowheads="1"/>
            </p:cNvSpPr>
            <p:nvPr/>
          </p:nvSpPr>
          <p:spPr bwMode="auto">
            <a:xfrm>
              <a:off x="3140" y="1824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38</a:t>
              </a:r>
            </a:p>
          </p:txBody>
        </p:sp>
        <p:sp>
          <p:nvSpPr>
            <p:cNvPr id="55313" name="Rectangle 24"/>
            <p:cNvSpPr>
              <a:spLocks noChangeArrowheads="1"/>
            </p:cNvSpPr>
            <p:nvPr/>
          </p:nvSpPr>
          <p:spPr bwMode="auto">
            <a:xfrm>
              <a:off x="3092" y="216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Text Box 25"/>
            <p:cNvSpPr txBox="1">
              <a:spLocks noChangeArrowheads="1"/>
            </p:cNvSpPr>
            <p:nvPr/>
          </p:nvSpPr>
          <p:spPr bwMode="auto">
            <a:xfrm>
              <a:off x="2544" y="219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num2</a:t>
              </a:r>
            </a:p>
          </p:txBody>
        </p:sp>
        <p:sp>
          <p:nvSpPr>
            <p:cNvPr id="55315" name="Text Box 26"/>
            <p:cNvSpPr txBox="1">
              <a:spLocks noChangeArrowheads="1"/>
            </p:cNvSpPr>
            <p:nvPr/>
          </p:nvSpPr>
          <p:spPr bwMode="auto">
            <a:xfrm>
              <a:off x="3140" y="216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96</a:t>
              </a:r>
            </a:p>
          </p:txBody>
        </p:sp>
        <p:sp>
          <p:nvSpPr>
            <p:cNvPr id="55316" name="Text Box 27"/>
            <p:cNvSpPr txBox="1">
              <a:spLocks noChangeArrowheads="1"/>
            </p:cNvSpPr>
            <p:nvPr/>
          </p:nvSpPr>
          <p:spPr bwMode="auto">
            <a:xfrm>
              <a:off x="1584" y="2006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Before:</a:t>
              </a:r>
            </a:p>
          </p:txBody>
        </p:sp>
      </p:grp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600200" y="4267200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num2 = num1;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124200" y="5029200"/>
            <a:ext cx="3079750" cy="990600"/>
            <a:chOff x="1632" y="3130"/>
            <a:chExt cx="1940" cy="624"/>
          </a:xfrm>
        </p:grpSpPr>
        <p:sp>
          <p:nvSpPr>
            <p:cNvPr id="55303" name="Rectangle 29"/>
            <p:cNvSpPr>
              <a:spLocks noChangeArrowheads="1"/>
            </p:cNvSpPr>
            <p:nvPr/>
          </p:nvSpPr>
          <p:spPr bwMode="auto">
            <a:xfrm>
              <a:off x="3140" y="313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4" name="Text Box 30"/>
            <p:cNvSpPr txBox="1">
              <a:spLocks noChangeArrowheads="1"/>
            </p:cNvSpPr>
            <p:nvPr/>
          </p:nvSpPr>
          <p:spPr bwMode="auto">
            <a:xfrm>
              <a:off x="2592" y="31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num1</a:t>
              </a:r>
            </a:p>
          </p:txBody>
        </p:sp>
        <p:sp>
          <p:nvSpPr>
            <p:cNvPr id="55305" name="Text Box 31"/>
            <p:cNvSpPr txBox="1">
              <a:spLocks noChangeArrowheads="1"/>
            </p:cNvSpPr>
            <p:nvPr/>
          </p:nvSpPr>
          <p:spPr bwMode="auto">
            <a:xfrm>
              <a:off x="3188" y="313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38</a:t>
              </a:r>
            </a:p>
          </p:txBody>
        </p:sp>
        <p:sp>
          <p:nvSpPr>
            <p:cNvPr id="55306" name="Rectangle 32"/>
            <p:cNvSpPr>
              <a:spLocks noChangeArrowheads="1"/>
            </p:cNvSpPr>
            <p:nvPr/>
          </p:nvSpPr>
          <p:spPr bwMode="auto">
            <a:xfrm>
              <a:off x="3140" y="346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Text Box 33"/>
            <p:cNvSpPr txBox="1">
              <a:spLocks noChangeArrowheads="1"/>
            </p:cNvSpPr>
            <p:nvPr/>
          </p:nvSpPr>
          <p:spPr bwMode="auto">
            <a:xfrm>
              <a:off x="2592" y="3504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num2</a:t>
              </a:r>
            </a:p>
          </p:txBody>
        </p:sp>
        <p:sp>
          <p:nvSpPr>
            <p:cNvPr id="55308" name="Text Box 34"/>
            <p:cNvSpPr txBox="1">
              <a:spLocks noChangeArrowheads="1"/>
            </p:cNvSpPr>
            <p:nvPr/>
          </p:nvSpPr>
          <p:spPr bwMode="auto">
            <a:xfrm>
              <a:off x="3188" y="346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38</a:t>
              </a:r>
            </a:p>
          </p:txBody>
        </p:sp>
        <p:sp>
          <p:nvSpPr>
            <p:cNvPr id="55309" name="Text Box 35"/>
            <p:cNvSpPr txBox="1">
              <a:spLocks noChangeArrowheads="1"/>
            </p:cNvSpPr>
            <p:nvPr/>
          </p:nvSpPr>
          <p:spPr bwMode="auto">
            <a:xfrm>
              <a:off x="1632" y="3312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After: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295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US" sz="3200" dirty="0" smtClean="0">
                <a:ea typeface="Arial" charset="0"/>
                <a:cs typeface="Calibri"/>
              </a:rPr>
              <a:t>Fields</a:t>
            </a:r>
            <a:r>
              <a:rPr lang="en-US" sz="3200" dirty="0">
                <a:ea typeface="Arial" charset="0"/>
                <a:cs typeface="Calibri"/>
              </a:rPr>
              <a:t>, </a:t>
            </a:r>
            <a:r>
              <a:rPr lang="en-US" sz="3200" dirty="0" smtClean="0">
                <a:ea typeface="Arial" charset="0"/>
                <a:cs typeface="Calibri"/>
              </a:rPr>
              <a:t>Parameters</a:t>
            </a:r>
            <a:r>
              <a:rPr lang="en-US" sz="3200" dirty="0">
                <a:ea typeface="Arial" charset="0"/>
                <a:cs typeface="Calibri"/>
              </a:rPr>
              <a:t>, </a:t>
            </a:r>
            <a:r>
              <a:rPr lang="en-US" sz="3200" dirty="0" smtClean="0">
                <a:ea typeface="Arial" charset="0"/>
                <a:cs typeface="Calibri"/>
              </a:rPr>
              <a:t>&amp; Local</a:t>
            </a:r>
            <a:endParaRPr lang="en-US" sz="3200" dirty="0"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04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710"/>
            <a:ext cx="8229600" cy="1143000"/>
          </a:xfrm>
        </p:spPr>
        <p:txBody>
          <a:bodyPr lIns="92075" tIns="46038" rIns="92075" bIns="46038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Assignment: </a:t>
            </a:r>
            <a:r>
              <a:rPr lang="en-US" dirty="0" smtClean="0">
                <a:latin typeface="Calibri"/>
                <a:cs typeface="Calibri"/>
              </a:rPr>
              <a:t>Object Types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143000"/>
          </a:xfrm>
        </p:spPr>
        <p:txBody>
          <a:bodyPr lIns="92075" tIns="46038" rIns="92075" bIns="46038"/>
          <a:lstStyle/>
          <a:p>
            <a:pPr>
              <a:spcBef>
                <a:spcPct val="80000"/>
              </a:spcBef>
            </a:pPr>
            <a:r>
              <a:rPr lang="en-US">
                <a:latin typeface="Calibri"/>
                <a:cs typeface="Calibri"/>
              </a:rPr>
              <a:t>For object references, assignment copies the address (e.g. String):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838200" y="3810000"/>
            <a:ext cx="231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name2 = name1;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905000" y="2514600"/>
            <a:ext cx="6172200" cy="990600"/>
            <a:chOff x="1152" y="1478"/>
            <a:chExt cx="3888" cy="624"/>
          </a:xfrm>
        </p:grpSpPr>
        <p:sp>
          <p:nvSpPr>
            <p:cNvPr id="56336" name="Rectangle 40"/>
            <p:cNvSpPr>
              <a:spLocks noChangeArrowheads="1"/>
            </p:cNvSpPr>
            <p:nvPr/>
          </p:nvSpPr>
          <p:spPr bwMode="auto">
            <a:xfrm>
              <a:off x="2736" y="147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Text Box 41"/>
            <p:cNvSpPr txBox="1">
              <a:spLocks noChangeArrowheads="1"/>
            </p:cNvSpPr>
            <p:nvPr/>
          </p:nvSpPr>
          <p:spPr bwMode="auto">
            <a:xfrm>
              <a:off x="2112" y="151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56338" name="Text Box 44"/>
            <p:cNvSpPr txBox="1">
              <a:spLocks noChangeArrowheads="1"/>
            </p:cNvSpPr>
            <p:nvPr/>
          </p:nvSpPr>
          <p:spPr bwMode="auto">
            <a:xfrm>
              <a:off x="2112" y="185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56339" name="Text Box 46"/>
            <p:cNvSpPr txBox="1">
              <a:spLocks noChangeArrowheads="1"/>
            </p:cNvSpPr>
            <p:nvPr/>
          </p:nvSpPr>
          <p:spPr bwMode="auto">
            <a:xfrm>
              <a:off x="1152" y="1660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Before:</a:t>
              </a:r>
            </a:p>
          </p:txBody>
        </p:sp>
        <p:sp>
          <p:nvSpPr>
            <p:cNvPr id="56340" name="AutoShape 57"/>
            <p:cNvSpPr>
              <a:spLocks noChangeArrowheads="1"/>
            </p:cNvSpPr>
            <p:nvPr/>
          </p:nvSpPr>
          <p:spPr bwMode="auto">
            <a:xfrm>
              <a:off x="3408" y="1478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56341" name="Line 62"/>
            <p:cNvSpPr>
              <a:spLocks noChangeShapeType="1"/>
            </p:cNvSpPr>
            <p:nvPr/>
          </p:nvSpPr>
          <p:spPr bwMode="auto">
            <a:xfrm flipV="1">
              <a:off x="2928" y="15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Rectangle 63"/>
            <p:cNvSpPr>
              <a:spLocks noChangeArrowheads="1"/>
            </p:cNvSpPr>
            <p:nvPr/>
          </p:nvSpPr>
          <p:spPr bwMode="auto">
            <a:xfrm>
              <a:off x="2736" y="181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AutoShape 64"/>
            <p:cNvSpPr>
              <a:spLocks noChangeArrowheads="1"/>
            </p:cNvSpPr>
            <p:nvPr/>
          </p:nvSpPr>
          <p:spPr bwMode="auto">
            <a:xfrm>
              <a:off x="3408" y="1814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"Steve Wozniak"</a:t>
              </a:r>
            </a:p>
          </p:txBody>
        </p:sp>
        <p:sp>
          <p:nvSpPr>
            <p:cNvPr id="56344" name="Line 65"/>
            <p:cNvSpPr>
              <a:spLocks noChangeShapeType="1"/>
            </p:cNvSpPr>
            <p:nvPr/>
          </p:nvSpPr>
          <p:spPr bwMode="auto">
            <a:xfrm flipV="1">
              <a:off x="2928" y="19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905000" y="4724400"/>
            <a:ext cx="5638800" cy="998538"/>
            <a:chOff x="1200" y="2928"/>
            <a:chExt cx="3552" cy="629"/>
          </a:xfrm>
        </p:grpSpPr>
        <p:sp>
          <p:nvSpPr>
            <p:cNvPr id="56327" name="Rectangle 48"/>
            <p:cNvSpPr>
              <a:spLocks noChangeArrowheads="1"/>
            </p:cNvSpPr>
            <p:nvPr/>
          </p:nvSpPr>
          <p:spPr bwMode="auto">
            <a:xfrm>
              <a:off x="2784" y="292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Text Box 49"/>
            <p:cNvSpPr txBox="1">
              <a:spLocks noChangeArrowheads="1"/>
            </p:cNvSpPr>
            <p:nvPr/>
          </p:nvSpPr>
          <p:spPr bwMode="auto">
            <a:xfrm>
              <a:off x="2160" y="297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56329" name="Rectangle 51"/>
            <p:cNvSpPr>
              <a:spLocks noChangeArrowheads="1"/>
            </p:cNvSpPr>
            <p:nvPr/>
          </p:nvSpPr>
          <p:spPr bwMode="auto">
            <a:xfrm>
              <a:off x="2784" y="3269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Text Box 52"/>
            <p:cNvSpPr txBox="1">
              <a:spLocks noChangeArrowheads="1"/>
            </p:cNvSpPr>
            <p:nvPr/>
          </p:nvSpPr>
          <p:spPr bwMode="auto">
            <a:xfrm>
              <a:off x="2160" y="3307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56331" name="Text Box 54"/>
            <p:cNvSpPr txBox="1">
              <a:spLocks noChangeArrowheads="1"/>
            </p:cNvSpPr>
            <p:nvPr/>
          </p:nvSpPr>
          <p:spPr bwMode="auto">
            <a:xfrm>
              <a:off x="1200" y="3115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After:</a:t>
              </a:r>
            </a:p>
          </p:txBody>
        </p:sp>
        <p:sp>
          <p:nvSpPr>
            <p:cNvPr id="56332" name="AutoShape 66"/>
            <p:cNvSpPr>
              <a:spLocks noChangeArrowheads="1"/>
            </p:cNvSpPr>
            <p:nvPr/>
          </p:nvSpPr>
          <p:spPr bwMode="auto">
            <a:xfrm>
              <a:off x="3408" y="2928"/>
              <a:ext cx="1344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56333" name="Line 67"/>
            <p:cNvSpPr>
              <a:spLocks noChangeShapeType="1"/>
            </p:cNvSpPr>
            <p:nvPr/>
          </p:nvSpPr>
          <p:spPr bwMode="auto">
            <a:xfrm flipV="1">
              <a:off x="2928" y="30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68"/>
            <p:cNvSpPr>
              <a:spLocks noChangeShapeType="1"/>
            </p:cNvSpPr>
            <p:nvPr/>
          </p:nvSpPr>
          <p:spPr bwMode="auto">
            <a:xfrm flipV="1">
              <a:off x="3312" y="321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69"/>
            <p:cNvSpPr>
              <a:spLocks noChangeShapeType="1"/>
            </p:cNvSpPr>
            <p:nvPr/>
          </p:nvSpPr>
          <p:spPr bwMode="auto">
            <a:xfrm flipH="1">
              <a:off x="2928" y="340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323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66"/>
            <a:ext cx="8229600" cy="1143000"/>
          </a:xfrm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Aliases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05400"/>
          </a:xfrm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Two or more </a:t>
            </a:r>
            <a:r>
              <a:rPr lang="en-US" dirty="0" smtClean="0">
                <a:latin typeface="Calibri"/>
                <a:cs typeface="Calibri"/>
              </a:rPr>
              <a:t>variables that refer/point </a:t>
            </a:r>
            <a:r>
              <a:rPr lang="en-US" dirty="0">
                <a:latin typeface="Calibri"/>
                <a:cs typeface="Calibri"/>
              </a:rPr>
              <a:t>to the same </a:t>
            </a:r>
            <a:r>
              <a:rPr lang="en-US" dirty="0" smtClean="0">
                <a:latin typeface="Calibri"/>
                <a:cs typeface="Calibri"/>
              </a:rPr>
              <a:t>object in memory </a:t>
            </a:r>
            <a:r>
              <a:rPr lang="en-US" dirty="0">
                <a:latin typeface="Calibri"/>
                <a:cs typeface="Calibri"/>
              </a:rPr>
              <a:t>are </a:t>
            </a:r>
            <a:r>
              <a:rPr lang="en-US" i="1" dirty="0" smtClean="0">
                <a:latin typeface="Calibri"/>
                <a:cs typeface="Calibri"/>
              </a:rPr>
              <a:t>aliases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i="1" dirty="0" smtClean="0">
                <a:latin typeface="Calibri"/>
                <a:cs typeface="Calibri"/>
              </a:rPr>
              <a:t>One </a:t>
            </a:r>
            <a:r>
              <a:rPr lang="en-US" i="1" dirty="0">
                <a:latin typeface="Calibri"/>
                <a:cs typeface="Calibri"/>
              </a:rPr>
              <a:t>object can be accessed using multiple </a:t>
            </a:r>
            <a:r>
              <a:rPr lang="en-US" i="1" dirty="0" smtClean="0">
                <a:latin typeface="Calibri"/>
                <a:cs typeface="Calibri"/>
              </a:rPr>
              <a:t>variables!</a:t>
            </a:r>
            <a:endParaRPr lang="en-US" i="1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Changing </a:t>
            </a:r>
            <a:r>
              <a:rPr lang="en-US" dirty="0">
                <a:latin typeface="Calibri"/>
                <a:cs typeface="Calibri"/>
              </a:rPr>
              <a:t>an object through one reference changes it for all of its aliases, </a:t>
            </a:r>
            <a:r>
              <a:rPr lang="en-US" dirty="0" smtClean="0">
                <a:latin typeface="Calibri"/>
                <a:cs typeface="Calibri"/>
              </a:rPr>
              <a:t>since there </a:t>
            </a:r>
            <a:r>
              <a:rPr lang="en-US" dirty="0">
                <a:latin typeface="Calibri"/>
                <a:cs typeface="Calibri"/>
              </a:rPr>
              <a:t>is really only one object</a:t>
            </a:r>
          </a:p>
        </p:txBody>
      </p:sp>
    </p:spTree>
    <p:extLst>
      <p:ext uri="{BB962C8B-B14F-4D97-AF65-F5344CB8AC3E}">
        <p14:creationId xmlns:p14="http://schemas.microsoft.com/office/powerpoint/2010/main" val="246093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>
            <a:normAutofit/>
          </a:bodyPr>
          <a:lstStyle/>
          <a:p>
            <a:pPr eaLnBrk="1" hangingPunct="1"/>
            <a:r>
              <a:rPr lang="en-US" sz="4800" dirty="0" smtClean="0">
                <a:latin typeface="Calibri"/>
                <a:cs typeface="Calibri"/>
              </a:rPr>
              <a:t>What </a:t>
            </a:r>
            <a:r>
              <a:rPr lang="en-US" sz="4800" dirty="0">
                <a:latin typeface="Calibri"/>
                <a:cs typeface="Calibri"/>
              </a:rPr>
              <a:t>is the output?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1366" y="1600200"/>
            <a:ext cx="3871890" cy="2094605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233680">
            <a:normAutofit/>
          </a:bodyPr>
          <a:lstStyle/>
          <a:p>
            <a:pPr marL="39688" indent="0" eaLnBrk="1" hangingPunct="1">
              <a:buClr>
                <a:srgbClr val="345477"/>
              </a:buClr>
              <a:buNone/>
            </a:pPr>
            <a:r>
              <a:rPr lang="en-US" sz="2000" b="1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 a;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 b;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a = 32;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b = a;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a = a + 1;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err="1">
                <a:latin typeface="Courier New Bold" charset="0"/>
                <a:cs typeface="Courier New Bold" charset="0"/>
                <a:sym typeface="Courier New Bold" charset="0"/>
              </a:rPr>
              <a:t>System.out.println</a:t>
            </a: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(b)</a:t>
            </a: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;</a:t>
            </a:r>
            <a:endParaRPr lang="en-US" sz="2000" b="1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31626" y="4159489"/>
            <a:ext cx="5876941" cy="2133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23368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8" indent="0">
              <a:buClr>
                <a:srgbClr val="345477"/>
              </a:buClr>
              <a:buFont typeface="Arial"/>
              <a:buNone/>
            </a:pP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Person a;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Person b;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a = new Person(”Anakin Skywalker");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b = a;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err="1" smtClean="0">
                <a:latin typeface="Courier New Bold" charset="0"/>
                <a:cs typeface="Courier New Bold" charset="0"/>
                <a:sym typeface="Courier New Bold" charset="0"/>
              </a:rPr>
              <a:t>a.changeName</a:t>
            </a: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("Darth Vader");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err="1" smtClean="0">
                <a:latin typeface="Courier New Bold" charset="0"/>
                <a:cs typeface="Courier New Bold" charset="0"/>
                <a:sym typeface="Courier New Bold" charset="0"/>
              </a:rPr>
              <a:t>System.out.println</a:t>
            </a: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(</a:t>
            </a:r>
            <a:r>
              <a:rPr lang="en-US" sz="2000" b="1" dirty="0" err="1" smtClean="0">
                <a:latin typeface="Courier New Bold" charset="0"/>
                <a:cs typeface="Courier New Bold" charset="0"/>
                <a:sym typeface="Courier New Bold" charset="0"/>
              </a:rPr>
              <a:t>b.getName</a:t>
            </a: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());</a:t>
            </a:r>
            <a:endParaRPr lang="en-US" sz="2000" b="1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270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GB" sz="4800" dirty="0">
                <a:latin typeface="Calibri"/>
                <a:cs typeface="Calibri"/>
              </a:rPr>
              <a:t>Primitive vs. Object Types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1336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>
                <a:latin typeface="Trebuchet MS" charset="0"/>
              </a:rPr>
              <a:t>32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676400" y="27432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733800" y="2895600"/>
            <a:ext cx="1828800" cy="1295400"/>
          </a:xfrm>
          <a:prstGeom prst="roundRect">
            <a:avLst>
              <a:gd name="adj" fmla="val 16667"/>
            </a:avLst>
          </a:prstGeom>
          <a:solidFill>
            <a:srgbClr val="E68B8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2057400" y="3048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914400" y="2133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ObjectType a;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371600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int a;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477000" y="28194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5562600" y="3124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562600" y="2209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ObjectType b;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67818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>
                <a:latin typeface="Trebuchet MS" charset="0"/>
              </a:rPr>
              <a:t>32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6019800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int b;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3886200" y="4419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b = a;</a:t>
            </a: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H="1">
            <a:off x="12192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H="1">
            <a:off x="53340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  <p:bldP spid="54276" grpId="0" animBg="1"/>
      <p:bldP spid="54277" grpId="0" animBg="1"/>
      <p:bldP spid="54278" grpId="0" animBg="1"/>
      <p:bldP spid="54281" grpId="0"/>
      <p:bldP spid="54282" grpId="0"/>
      <p:bldP spid="54283" grpId="0" animBg="1"/>
      <p:bldP spid="54284" grpId="0" animBg="1"/>
      <p:bldP spid="54285" grpId="0"/>
      <p:bldP spid="54286" grpId="0" animBg="1"/>
      <p:bldP spid="54287" grpId="0"/>
      <p:bldP spid="54288" grpId="0"/>
      <p:bldP spid="54289" grpId="0" animBg="1"/>
      <p:bldP spid="542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Circle &amp; Triangle Examples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61442" name="Group 3"/>
          <p:cNvGrpSpPr>
            <a:grpSpLocks/>
          </p:cNvGrpSpPr>
          <p:nvPr/>
        </p:nvGrpSpPr>
        <p:grpSpPr bwMode="auto">
          <a:xfrm>
            <a:off x="993775" y="4114800"/>
            <a:ext cx="7312025" cy="2590800"/>
            <a:chOff x="917575" y="3810000"/>
            <a:chExt cx="7312026" cy="2590800"/>
          </a:xfrm>
        </p:grpSpPr>
        <p:grpSp>
          <p:nvGrpSpPr>
            <p:cNvPr id="61462" name="Group 66"/>
            <p:cNvGrpSpPr>
              <a:grpSpLocks/>
            </p:cNvGrpSpPr>
            <p:nvPr/>
          </p:nvGrpSpPr>
          <p:grpSpPr bwMode="auto">
            <a:xfrm>
              <a:off x="917575" y="3810000"/>
              <a:ext cx="7312026" cy="2590800"/>
              <a:chOff x="912" y="2304"/>
              <a:chExt cx="4606" cy="1632"/>
            </a:xfrm>
          </p:grpSpPr>
          <p:sp>
            <p:nvSpPr>
              <p:cNvPr id="61467" name="Rectangle 52"/>
              <p:cNvSpPr>
                <a:spLocks noChangeArrowheads="1"/>
              </p:cNvSpPr>
              <p:nvPr/>
            </p:nvSpPr>
            <p:spPr bwMode="auto">
              <a:xfrm>
                <a:off x="1458" y="2352"/>
                <a:ext cx="364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8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61"/>
                <a:ext cx="3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 dirty="0" smtClean="0">
                    <a:latin typeface="Courier New" charset="0"/>
                  </a:rPr>
                  <a:t>hat</a:t>
                </a:r>
                <a:endParaRPr lang="en-US" sz="1800" b="1" dirty="0">
                  <a:latin typeface="Courier New" charset="0"/>
                </a:endParaRPr>
              </a:p>
            </p:txBody>
          </p:sp>
          <p:sp>
            <p:nvSpPr>
              <p:cNvPr id="61469" name="AutoShape 54"/>
              <p:cNvSpPr>
                <a:spLocks noChangeArrowheads="1"/>
              </p:cNvSpPr>
              <p:nvPr/>
            </p:nvSpPr>
            <p:spPr bwMode="auto">
              <a:xfrm>
                <a:off x="2110" y="2304"/>
                <a:ext cx="1824" cy="163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70" name="Line 55"/>
              <p:cNvSpPr>
                <a:spLocks noChangeShapeType="1"/>
              </p:cNvSpPr>
              <p:nvPr/>
            </p:nvSpPr>
            <p:spPr bwMode="auto">
              <a:xfrm flipV="1">
                <a:off x="1630" y="24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1" name="Rectangle 56"/>
              <p:cNvSpPr>
                <a:spLocks noChangeArrowheads="1"/>
              </p:cNvSpPr>
              <p:nvPr/>
            </p:nvSpPr>
            <p:spPr bwMode="auto">
              <a:xfrm>
                <a:off x="3174" y="2395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Courier New" charset="0"/>
                  </a:rPr>
                  <a:t>100</a:t>
                </a:r>
                <a:endParaRPr lang="en-US" dirty="0"/>
              </a:p>
            </p:txBody>
          </p:sp>
          <p:sp>
            <p:nvSpPr>
              <p:cNvPr id="61472" name="Text Box 57"/>
              <p:cNvSpPr txBox="1">
                <a:spLocks noChangeArrowheads="1"/>
              </p:cNvSpPr>
              <p:nvPr/>
            </p:nvSpPr>
            <p:spPr bwMode="auto">
              <a:xfrm>
                <a:off x="2946" y="2404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x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73" name="Rectangle 58"/>
              <p:cNvSpPr>
                <a:spLocks noChangeArrowheads="1"/>
              </p:cNvSpPr>
              <p:nvPr/>
            </p:nvSpPr>
            <p:spPr bwMode="auto">
              <a:xfrm>
                <a:off x="3174" y="2688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charset="0"/>
                  </a:rPr>
                  <a:t>200</a:t>
                </a:r>
                <a:endParaRPr lang="en-US"/>
              </a:p>
            </p:txBody>
          </p:sp>
          <p:sp>
            <p:nvSpPr>
              <p:cNvPr id="61474" name="Text Box 59"/>
              <p:cNvSpPr txBox="1">
                <a:spLocks noChangeArrowheads="1"/>
              </p:cNvSpPr>
              <p:nvPr/>
            </p:nvSpPr>
            <p:spPr bwMode="auto">
              <a:xfrm>
                <a:off x="2946" y="2697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y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75" name="Rectangle 60"/>
              <p:cNvSpPr>
                <a:spLocks noChangeArrowheads="1"/>
              </p:cNvSpPr>
              <p:nvPr/>
            </p:nvSpPr>
            <p:spPr bwMode="auto">
              <a:xfrm>
                <a:off x="3174" y="3590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476" name="Text Box 61"/>
              <p:cNvSpPr txBox="1">
                <a:spLocks noChangeArrowheads="1"/>
              </p:cNvSpPr>
              <p:nvPr/>
            </p:nvSpPr>
            <p:spPr bwMode="auto">
              <a:xfrm>
                <a:off x="2248" y="3599"/>
                <a:ext cx="9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fillColor</a:t>
                </a:r>
              </a:p>
            </p:txBody>
          </p:sp>
          <p:sp>
            <p:nvSpPr>
              <p:cNvPr id="61477" name="AutoShape 62"/>
              <p:cNvSpPr>
                <a:spLocks noChangeArrowheads="1"/>
              </p:cNvSpPr>
              <p:nvPr/>
            </p:nvSpPr>
            <p:spPr bwMode="auto">
              <a:xfrm>
                <a:off x="4174" y="3589"/>
                <a:ext cx="1344" cy="230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78" name="Line 63"/>
              <p:cNvSpPr>
                <a:spLocks noChangeShapeType="1"/>
              </p:cNvSpPr>
              <p:nvPr/>
            </p:nvSpPr>
            <p:spPr bwMode="auto">
              <a:xfrm>
                <a:off x="3470" y="3710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9" name="Text Box 64"/>
              <p:cNvSpPr txBox="1">
                <a:spLocks noChangeArrowheads="1"/>
              </p:cNvSpPr>
              <p:nvPr/>
            </p:nvSpPr>
            <p:spPr bwMode="auto">
              <a:xfrm>
                <a:off x="4200" y="3571"/>
                <a:ext cx="13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red {255,0,0}</a:t>
                </a:r>
              </a:p>
            </p:txBody>
          </p:sp>
        </p:grpSp>
        <p:sp>
          <p:nvSpPr>
            <p:cNvPr id="61463" name="Rectangle 56"/>
            <p:cNvSpPr>
              <a:spLocks noChangeArrowheads="1"/>
            </p:cNvSpPr>
            <p:nvPr/>
          </p:nvSpPr>
          <p:spPr bwMode="auto">
            <a:xfrm>
              <a:off x="4508500" y="4868862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250</a:t>
              </a:r>
              <a:endParaRPr lang="en-US"/>
            </a:p>
          </p:txBody>
        </p:sp>
        <p:sp>
          <p:nvSpPr>
            <p:cNvPr id="61464" name="Text Box 57"/>
            <p:cNvSpPr txBox="1">
              <a:spLocks noChangeArrowheads="1"/>
            </p:cNvSpPr>
            <p:nvPr/>
          </p:nvSpPr>
          <p:spPr bwMode="auto">
            <a:xfrm>
              <a:off x="3593124" y="4883149"/>
              <a:ext cx="877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width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61465" name="Rectangle 58"/>
            <p:cNvSpPr>
              <a:spLocks noChangeArrowheads="1"/>
            </p:cNvSpPr>
            <p:nvPr/>
          </p:nvSpPr>
          <p:spPr bwMode="auto">
            <a:xfrm>
              <a:off x="4508500" y="5333999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75</a:t>
              </a:r>
              <a:endParaRPr lang="en-US"/>
            </a:p>
          </p:txBody>
        </p:sp>
        <p:sp>
          <p:nvSpPr>
            <p:cNvPr id="61466" name="Text Box 59"/>
            <p:cNvSpPr txBox="1">
              <a:spLocks noChangeArrowheads="1"/>
            </p:cNvSpPr>
            <p:nvPr/>
          </p:nvSpPr>
          <p:spPr bwMode="auto">
            <a:xfrm>
              <a:off x="3454602" y="5348287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height</a:t>
              </a:r>
              <a:endParaRPr lang="en-US" sz="2000" b="1">
                <a:latin typeface="Courier New" charset="0"/>
              </a:endParaRPr>
            </a:p>
          </p:txBody>
        </p:sp>
      </p:grpSp>
      <p:grpSp>
        <p:nvGrpSpPr>
          <p:cNvPr id="61443" name="Group 36"/>
          <p:cNvGrpSpPr>
            <a:grpSpLocks/>
          </p:cNvGrpSpPr>
          <p:nvPr/>
        </p:nvGrpSpPr>
        <p:grpSpPr bwMode="auto">
          <a:xfrm>
            <a:off x="990600" y="1295400"/>
            <a:ext cx="7543800" cy="2590800"/>
            <a:chOff x="917575" y="3810000"/>
            <a:chExt cx="7543801" cy="2590800"/>
          </a:xfrm>
        </p:grpSpPr>
        <p:grpSp>
          <p:nvGrpSpPr>
            <p:cNvPr id="61444" name="Group 66"/>
            <p:cNvGrpSpPr>
              <a:grpSpLocks/>
            </p:cNvGrpSpPr>
            <p:nvPr/>
          </p:nvGrpSpPr>
          <p:grpSpPr bwMode="auto">
            <a:xfrm>
              <a:off x="917575" y="3810000"/>
              <a:ext cx="7543801" cy="2590800"/>
              <a:chOff x="912" y="2304"/>
              <a:chExt cx="4752" cy="1632"/>
            </a:xfrm>
          </p:grpSpPr>
          <p:sp>
            <p:nvSpPr>
              <p:cNvPr id="61449" name="Rectangle 52"/>
              <p:cNvSpPr>
                <a:spLocks noChangeArrowheads="1"/>
              </p:cNvSpPr>
              <p:nvPr/>
            </p:nvSpPr>
            <p:spPr bwMode="auto">
              <a:xfrm>
                <a:off x="1458" y="2352"/>
                <a:ext cx="364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0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61"/>
                <a:ext cx="3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sun</a:t>
                </a:r>
              </a:p>
            </p:txBody>
          </p:sp>
          <p:sp>
            <p:nvSpPr>
              <p:cNvPr id="61451" name="AutoShape 54"/>
              <p:cNvSpPr>
                <a:spLocks noChangeArrowheads="1"/>
              </p:cNvSpPr>
              <p:nvPr/>
            </p:nvSpPr>
            <p:spPr bwMode="auto">
              <a:xfrm>
                <a:off x="2110" y="2304"/>
                <a:ext cx="1824" cy="163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52" name="Line 55"/>
              <p:cNvSpPr>
                <a:spLocks noChangeShapeType="1"/>
              </p:cNvSpPr>
              <p:nvPr/>
            </p:nvSpPr>
            <p:spPr bwMode="auto">
              <a:xfrm flipV="1">
                <a:off x="1630" y="24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3" name="Rectangle 56"/>
              <p:cNvSpPr>
                <a:spLocks noChangeArrowheads="1"/>
              </p:cNvSpPr>
              <p:nvPr/>
            </p:nvSpPr>
            <p:spPr bwMode="auto">
              <a:xfrm>
                <a:off x="3174" y="2395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Courier New" charset="0"/>
                  </a:rPr>
                  <a:t>10</a:t>
                </a:r>
                <a:endParaRPr lang="en-US" dirty="0"/>
              </a:p>
            </p:txBody>
          </p:sp>
          <p:sp>
            <p:nvSpPr>
              <p:cNvPr id="61454" name="Text Box 57"/>
              <p:cNvSpPr txBox="1">
                <a:spLocks noChangeArrowheads="1"/>
              </p:cNvSpPr>
              <p:nvPr/>
            </p:nvSpPr>
            <p:spPr bwMode="auto">
              <a:xfrm>
                <a:off x="2946" y="2404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x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55" name="Rectangle 58"/>
              <p:cNvSpPr>
                <a:spLocks noChangeArrowheads="1"/>
              </p:cNvSpPr>
              <p:nvPr/>
            </p:nvSpPr>
            <p:spPr bwMode="auto">
              <a:xfrm>
                <a:off x="3174" y="2688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Courier New" charset="0"/>
                  </a:rPr>
                  <a:t>25</a:t>
                </a:r>
                <a:endParaRPr lang="en-US" dirty="0"/>
              </a:p>
            </p:txBody>
          </p:sp>
          <p:sp>
            <p:nvSpPr>
              <p:cNvPr id="61456" name="Text Box 59"/>
              <p:cNvSpPr txBox="1">
                <a:spLocks noChangeArrowheads="1"/>
              </p:cNvSpPr>
              <p:nvPr/>
            </p:nvSpPr>
            <p:spPr bwMode="auto">
              <a:xfrm>
                <a:off x="2946" y="2697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y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57" name="Rectangle 60"/>
              <p:cNvSpPr>
                <a:spLocks noChangeArrowheads="1"/>
              </p:cNvSpPr>
              <p:nvPr/>
            </p:nvSpPr>
            <p:spPr bwMode="auto">
              <a:xfrm>
                <a:off x="3174" y="3590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458" name="Text Box 61"/>
              <p:cNvSpPr txBox="1">
                <a:spLocks noChangeArrowheads="1"/>
              </p:cNvSpPr>
              <p:nvPr/>
            </p:nvSpPr>
            <p:spPr bwMode="auto">
              <a:xfrm>
                <a:off x="2248" y="3599"/>
                <a:ext cx="9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fillColor</a:t>
                </a:r>
              </a:p>
            </p:txBody>
          </p:sp>
          <p:sp>
            <p:nvSpPr>
              <p:cNvPr id="61459" name="AutoShape 62"/>
              <p:cNvSpPr>
                <a:spLocks noChangeArrowheads="1"/>
              </p:cNvSpPr>
              <p:nvPr/>
            </p:nvSpPr>
            <p:spPr bwMode="auto">
              <a:xfrm>
                <a:off x="4174" y="3589"/>
                <a:ext cx="1346" cy="230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60" name="Line 63"/>
              <p:cNvSpPr>
                <a:spLocks noChangeShapeType="1"/>
              </p:cNvSpPr>
              <p:nvPr/>
            </p:nvSpPr>
            <p:spPr bwMode="auto">
              <a:xfrm>
                <a:off x="3470" y="3710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1" name="Text Box 64"/>
              <p:cNvSpPr txBox="1">
                <a:spLocks noChangeArrowheads="1"/>
              </p:cNvSpPr>
              <p:nvPr/>
            </p:nvSpPr>
            <p:spPr bwMode="auto">
              <a:xfrm>
                <a:off x="4200" y="3571"/>
                <a:ext cx="146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blue {0,0,255}</a:t>
                </a:r>
              </a:p>
            </p:txBody>
          </p:sp>
        </p:grpSp>
        <p:sp>
          <p:nvSpPr>
            <p:cNvPr id="61445" name="Rectangle 56"/>
            <p:cNvSpPr>
              <a:spLocks noChangeArrowheads="1"/>
            </p:cNvSpPr>
            <p:nvPr/>
          </p:nvSpPr>
          <p:spPr bwMode="auto">
            <a:xfrm>
              <a:off x="4508500" y="4868862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charset="0"/>
                </a:rPr>
                <a:t>60</a:t>
              </a:r>
              <a:endParaRPr lang="en-US" dirty="0"/>
            </a:p>
          </p:txBody>
        </p:sp>
        <p:sp>
          <p:nvSpPr>
            <p:cNvPr id="61446" name="Text Box 57"/>
            <p:cNvSpPr txBox="1">
              <a:spLocks noChangeArrowheads="1"/>
            </p:cNvSpPr>
            <p:nvPr/>
          </p:nvSpPr>
          <p:spPr bwMode="auto">
            <a:xfrm>
              <a:off x="3593124" y="4883149"/>
              <a:ext cx="877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width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61447" name="Rectangle 58"/>
            <p:cNvSpPr>
              <a:spLocks noChangeArrowheads="1"/>
            </p:cNvSpPr>
            <p:nvPr/>
          </p:nvSpPr>
          <p:spPr bwMode="auto">
            <a:xfrm>
              <a:off x="4508500" y="5333999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75</a:t>
              </a:r>
              <a:endParaRPr lang="en-US"/>
            </a:p>
          </p:txBody>
        </p:sp>
        <p:sp>
          <p:nvSpPr>
            <p:cNvPr id="61448" name="Text Box 59"/>
            <p:cNvSpPr txBox="1">
              <a:spLocks noChangeArrowheads="1"/>
            </p:cNvSpPr>
            <p:nvPr/>
          </p:nvSpPr>
          <p:spPr bwMode="auto">
            <a:xfrm>
              <a:off x="3454602" y="5348287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height</a:t>
              </a:r>
              <a:endParaRPr lang="en-US" sz="2000" b="1"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0651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an object dies?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Garbage Collection</a:t>
            </a:r>
          </a:p>
          <a:p>
            <a:r>
              <a:rPr lang="en-US" dirty="0"/>
              <a:t>When an object </a:t>
            </a:r>
            <a:r>
              <a:rPr lang="en-US" dirty="0" smtClean="0"/>
              <a:t>has no references, </a:t>
            </a:r>
            <a:r>
              <a:rPr lang="en-US" dirty="0"/>
              <a:t>it </a:t>
            </a:r>
            <a:r>
              <a:rPr lang="en-US" dirty="0" smtClean="0"/>
              <a:t>can’t </a:t>
            </a:r>
            <a:r>
              <a:rPr lang="en-US" dirty="0"/>
              <a:t>be accessed by the </a:t>
            </a:r>
            <a:r>
              <a:rPr lang="en-US" dirty="0" smtClean="0"/>
              <a:t>program</a:t>
            </a:r>
          </a:p>
          <a:p>
            <a:r>
              <a:rPr lang="en-US" dirty="0"/>
              <a:t>Java performs automatic garbage collection periodically, returning an object's memory to the system for future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In languages like C programmer takes care of reclaiming memory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9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Fields &amp;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4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798"/>
            <a:ext cx="82296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static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Modifier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134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associates a method </a:t>
            </a:r>
            <a:r>
              <a:rPr lang="en-US" dirty="0">
                <a:latin typeface="Calibri"/>
                <a:cs typeface="Calibri"/>
              </a:rPr>
              <a:t>or </a:t>
            </a:r>
            <a:r>
              <a:rPr lang="en-US" dirty="0" smtClean="0">
                <a:latin typeface="Calibri"/>
                <a:cs typeface="Calibri"/>
              </a:rPr>
              <a:t>field with </a:t>
            </a:r>
            <a:r>
              <a:rPr lang="en-US" b="1" u="sng" dirty="0">
                <a:latin typeface="Calibri"/>
                <a:cs typeface="Calibri"/>
              </a:rPr>
              <a:t>the class </a:t>
            </a:r>
            <a:r>
              <a:rPr lang="en-US" dirty="0">
                <a:latin typeface="Calibri"/>
                <a:cs typeface="Calibri"/>
              </a:rPr>
              <a:t>rather than with </a:t>
            </a:r>
            <a:r>
              <a:rPr lang="en-US" i="1" u="sng" dirty="0">
                <a:latin typeface="Calibri"/>
                <a:cs typeface="Calibri"/>
              </a:rPr>
              <a:t>an object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 that </a:t>
            </a:r>
            <a:r>
              <a:rPr lang="en-US" dirty="0" smtClean="0">
                <a:latin typeface="Calibri"/>
                <a:cs typeface="Calibri"/>
              </a:rPr>
              <a:t>class</a:t>
            </a:r>
          </a:p>
          <a:p>
            <a:pPr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For example</a:t>
            </a:r>
            <a:r>
              <a:rPr lang="en-US" dirty="0" smtClean="0">
                <a:latin typeface="Calibri"/>
                <a:cs typeface="Calibri"/>
              </a:rPr>
              <a:t>, main &amp; </a:t>
            </a:r>
            <a:r>
              <a:rPr lang="en-US" dirty="0">
                <a:latin typeface="Calibri"/>
                <a:cs typeface="Calibri"/>
              </a:rPr>
              <a:t>the methods of the </a:t>
            </a:r>
            <a:r>
              <a:rPr lang="en-US" dirty="0">
                <a:latin typeface="Courier"/>
                <a:cs typeface="Courier"/>
              </a:rPr>
              <a:t>Math</a:t>
            </a:r>
            <a:r>
              <a:rPr lang="en-US" dirty="0">
                <a:latin typeface="Calibri"/>
                <a:cs typeface="Calibri"/>
              </a:rPr>
              <a:t> class are </a:t>
            </a:r>
            <a:r>
              <a:rPr lang="en-US" dirty="0" smtClean="0">
                <a:latin typeface="Calibri"/>
                <a:cs typeface="Calibri"/>
              </a:rPr>
              <a:t>static:</a:t>
            </a:r>
            <a:endParaRPr lang="en-US" dirty="0">
              <a:latin typeface="Calibri"/>
              <a:cs typeface="Calibri"/>
            </a:endParaRP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dirty="0">
                <a:latin typeface="Courier"/>
                <a:cs typeface="Courier"/>
              </a:rPr>
              <a:t>result = </a:t>
            </a:r>
            <a:r>
              <a:rPr lang="en-US" dirty="0" err="1">
                <a:latin typeface="Courier"/>
                <a:cs typeface="Courier"/>
              </a:rPr>
              <a:t>Math.sqrt</a:t>
            </a:r>
            <a:r>
              <a:rPr lang="en-US" dirty="0">
                <a:latin typeface="Courier"/>
                <a:cs typeface="Courier"/>
              </a:rPr>
              <a:t>(25)</a:t>
            </a:r>
          </a:p>
          <a:p>
            <a:pPr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Fields can also be static:</a:t>
            </a:r>
          </a:p>
          <a:p>
            <a:pPr marL="0" indent="0" algn="ctr">
              <a:spcBef>
                <a:spcPct val="70000"/>
              </a:spcBef>
              <a:buNone/>
            </a:pPr>
            <a:r>
              <a:rPr lang="en-US" dirty="0" err="1" smtClean="0">
                <a:latin typeface="Courier"/>
                <a:cs typeface="Courier"/>
              </a:rPr>
              <a:t>Math.PI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or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Color.RED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49986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791200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60000"/>
              </a:spcBef>
              <a:defRPr/>
            </a:pPr>
            <a:r>
              <a:rPr lang="en-US" dirty="0">
                <a:latin typeface="Calibri"/>
                <a:cs typeface="Calibri"/>
              </a:rPr>
              <a:t>Normally, each object has its own data space, but if a variable is declared as static, only one copy of the variable exists</a:t>
            </a:r>
          </a:p>
          <a:p>
            <a:pPr>
              <a:spcBef>
                <a:spcPct val="60000"/>
              </a:spcBef>
              <a:buFont typeface="Times" charset="0"/>
              <a:buNone/>
              <a:defRPr/>
            </a:pPr>
            <a:r>
              <a:rPr lang="en-US" sz="2400" dirty="0">
                <a:latin typeface="Calibri"/>
                <a:cs typeface="Calibri"/>
              </a:rPr>
              <a:t>          </a:t>
            </a:r>
            <a:r>
              <a:rPr lang="en-US" sz="2400" dirty="0" smtClean="0">
                <a:latin typeface="Courier"/>
                <a:cs typeface="Courier"/>
              </a:rPr>
              <a:t>public static final double PI;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ct val="60000"/>
              </a:spcBef>
              <a:defRPr/>
            </a:pPr>
            <a:r>
              <a:rPr lang="en-US" dirty="0">
                <a:latin typeface="Calibri"/>
                <a:cs typeface="Calibri"/>
              </a:rPr>
              <a:t>Memory space for a static variable is created when the class is first referenced</a:t>
            </a:r>
          </a:p>
          <a:p>
            <a:pPr>
              <a:spcBef>
                <a:spcPct val="60000"/>
              </a:spcBef>
              <a:defRPr/>
            </a:pPr>
            <a:r>
              <a:rPr lang="en-US" dirty="0" smtClean="0">
                <a:latin typeface="Calibri"/>
                <a:cs typeface="Calibri"/>
              </a:rPr>
              <a:t>All </a:t>
            </a:r>
            <a:r>
              <a:rPr lang="en-US" dirty="0">
                <a:latin typeface="Calibri"/>
                <a:cs typeface="Calibri"/>
              </a:rPr>
              <a:t>objects instantiated from the class share its static variables</a:t>
            </a:r>
          </a:p>
          <a:p>
            <a:pPr>
              <a:spcBef>
                <a:spcPct val="60000"/>
              </a:spcBef>
              <a:defRPr/>
            </a:pPr>
            <a:r>
              <a:rPr lang="en-US" dirty="0">
                <a:latin typeface="Calibri"/>
                <a:cs typeface="Calibri"/>
              </a:rPr>
              <a:t>Changing the value of a static variable in one object changes it for all </a:t>
            </a:r>
            <a:r>
              <a:rPr lang="en-US" dirty="0" smtClean="0">
                <a:latin typeface="Calibri"/>
                <a:cs typeface="Calibri"/>
              </a:rPr>
              <a:t>others</a:t>
            </a:r>
          </a:p>
          <a:p>
            <a:pPr>
              <a:spcBef>
                <a:spcPct val="60000"/>
              </a:spcBef>
              <a:defRPr/>
            </a:pPr>
            <a:r>
              <a:rPr lang="en-US" dirty="0">
                <a:cs typeface="Calibri"/>
              </a:rPr>
              <a:t>Using the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final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modifier you can also create static constant values (e.g. </a:t>
            </a:r>
            <a:r>
              <a:rPr lang="en-US" dirty="0" err="1">
                <a:latin typeface="Courier"/>
                <a:cs typeface="Courier"/>
              </a:rPr>
              <a:t>Math.PI</a:t>
            </a:r>
            <a:r>
              <a:rPr lang="en-US" dirty="0">
                <a:cs typeface="Calibri"/>
              </a:rPr>
              <a:t> and </a:t>
            </a:r>
            <a:r>
              <a:rPr lang="en-US" dirty="0" err="1">
                <a:latin typeface="Courier"/>
                <a:cs typeface="Courier"/>
              </a:rPr>
              <a:t>Color.RED</a:t>
            </a:r>
            <a:r>
              <a:rPr lang="en-US" dirty="0">
                <a:cs typeface="Calibri"/>
              </a:rPr>
              <a:t>)</a:t>
            </a:r>
          </a:p>
          <a:p>
            <a:pPr>
              <a:spcBef>
                <a:spcPct val="60000"/>
              </a:spcBef>
              <a:defRPr/>
            </a:pP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08"/>
            <a:ext cx="8229600" cy="1143000"/>
          </a:xfrm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959641718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Static Variable Example (Ellipse)</a:t>
            </a:r>
          </a:p>
        </p:txBody>
      </p:sp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993775" y="4114800"/>
            <a:ext cx="7312025" cy="2590800"/>
            <a:chOff x="917575" y="3810000"/>
            <a:chExt cx="7312026" cy="2590800"/>
          </a:xfrm>
        </p:grpSpPr>
        <p:grpSp>
          <p:nvGrpSpPr>
            <p:cNvPr id="66584" name="Group 66"/>
            <p:cNvGrpSpPr>
              <a:grpSpLocks/>
            </p:cNvGrpSpPr>
            <p:nvPr/>
          </p:nvGrpSpPr>
          <p:grpSpPr bwMode="auto">
            <a:xfrm>
              <a:off x="917575" y="3810000"/>
              <a:ext cx="7312026" cy="2590800"/>
              <a:chOff x="912" y="2304"/>
              <a:chExt cx="4606" cy="1632"/>
            </a:xfrm>
          </p:grpSpPr>
          <p:sp>
            <p:nvSpPr>
              <p:cNvPr id="66589" name="Rectangle 52"/>
              <p:cNvSpPr>
                <a:spLocks noChangeArrowheads="1"/>
              </p:cNvSpPr>
              <p:nvPr/>
            </p:nvSpPr>
            <p:spPr bwMode="auto">
              <a:xfrm>
                <a:off x="1458" y="2352"/>
                <a:ext cx="364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0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61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moon</a:t>
                </a:r>
              </a:p>
            </p:txBody>
          </p:sp>
          <p:sp>
            <p:nvSpPr>
              <p:cNvPr id="66591" name="AutoShape 54"/>
              <p:cNvSpPr>
                <a:spLocks noChangeArrowheads="1"/>
              </p:cNvSpPr>
              <p:nvPr/>
            </p:nvSpPr>
            <p:spPr bwMode="auto">
              <a:xfrm>
                <a:off x="2110" y="2304"/>
                <a:ext cx="1824" cy="163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92" name="Line 55"/>
              <p:cNvSpPr>
                <a:spLocks noChangeShapeType="1"/>
              </p:cNvSpPr>
              <p:nvPr/>
            </p:nvSpPr>
            <p:spPr bwMode="auto">
              <a:xfrm flipV="1">
                <a:off x="1630" y="24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93" name="Rectangle 56"/>
              <p:cNvSpPr>
                <a:spLocks noChangeArrowheads="1"/>
              </p:cNvSpPr>
              <p:nvPr/>
            </p:nvSpPr>
            <p:spPr bwMode="auto">
              <a:xfrm>
                <a:off x="3174" y="2395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594" name="Text Box 57"/>
              <p:cNvSpPr txBox="1">
                <a:spLocks noChangeArrowheads="1"/>
              </p:cNvSpPr>
              <p:nvPr/>
            </p:nvSpPr>
            <p:spPr bwMode="auto">
              <a:xfrm>
                <a:off x="2946" y="2404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x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95" name="Rectangle 58"/>
              <p:cNvSpPr>
                <a:spLocks noChangeArrowheads="1"/>
              </p:cNvSpPr>
              <p:nvPr/>
            </p:nvSpPr>
            <p:spPr bwMode="auto">
              <a:xfrm>
                <a:off x="3174" y="2688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596" name="Text Box 59"/>
              <p:cNvSpPr txBox="1">
                <a:spLocks noChangeArrowheads="1"/>
              </p:cNvSpPr>
              <p:nvPr/>
            </p:nvSpPr>
            <p:spPr bwMode="auto">
              <a:xfrm>
                <a:off x="2946" y="2697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y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97" name="Rectangle 60"/>
              <p:cNvSpPr>
                <a:spLocks noChangeArrowheads="1"/>
              </p:cNvSpPr>
              <p:nvPr/>
            </p:nvSpPr>
            <p:spPr bwMode="auto">
              <a:xfrm>
                <a:off x="3174" y="3590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598" name="Text Box 61"/>
              <p:cNvSpPr txBox="1">
                <a:spLocks noChangeArrowheads="1"/>
              </p:cNvSpPr>
              <p:nvPr/>
            </p:nvSpPr>
            <p:spPr bwMode="auto">
              <a:xfrm>
                <a:off x="2248" y="3599"/>
                <a:ext cx="9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fillColor</a:t>
                </a:r>
              </a:p>
            </p:txBody>
          </p:sp>
          <p:sp>
            <p:nvSpPr>
              <p:cNvPr id="66599" name="AutoShape 62"/>
              <p:cNvSpPr>
                <a:spLocks noChangeArrowheads="1"/>
              </p:cNvSpPr>
              <p:nvPr/>
            </p:nvSpPr>
            <p:spPr bwMode="auto">
              <a:xfrm>
                <a:off x="4174" y="3589"/>
                <a:ext cx="1344" cy="230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600" name="Line 63"/>
              <p:cNvSpPr>
                <a:spLocks noChangeShapeType="1"/>
              </p:cNvSpPr>
              <p:nvPr/>
            </p:nvSpPr>
            <p:spPr bwMode="auto">
              <a:xfrm>
                <a:off x="3470" y="3710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01" name="Text Box 64"/>
              <p:cNvSpPr txBox="1">
                <a:spLocks noChangeArrowheads="1"/>
              </p:cNvSpPr>
              <p:nvPr/>
            </p:nvSpPr>
            <p:spPr bwMode="auto">
              <a:xfrm>
                <a:off x="4200" y="3571"/>
                <a:ext cx="13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red {255,0,0}</a:t>
                </a:r>
              </a:p>
            </p:txBody>
          </p:sp>
        </p:grpSp>
        <p:sp>
          <p:nvSpPr>
            <p:cNvPr id="66585" name="Rectangle 56"/>
            <p:cNvSpPr>
              <a:spLocks noChangeArrowheads="1"/>
            </p:cNvSpPr>
            <p:nvPr/>
          </p:nvSpPr>
          <p:spPr bwMode="auto">
            <a:xfrm>
              <a:off x="4508500" y="4868862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100</a:t>
              </a:r>
              <a:endParaRPr lang="en-US"/>
            </a:p>
          </p:txBody>
        </p:sp>
        <p:sp>
          <p:nvSpPr>
            <p:cNvPr id="66586" name="Text Box 57"/>
            <p:cNvSpPr txBox="1">
              <a:spLocks noChangeArrowheads="1"/>
            </p:cNvSpPr>
            <p:nvPr/>
          </p:nvSpPr>
          <p:spPr bwMode="auto">
            <a:xfrm>
              <a:off x="3593124" y="4883149"/>
              <a:ext cx="877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width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66587" name="Rectangle 58"/>
            <p:cNvSpPr>
              <a:spLocks noChangeArrowheads="1"/>
            </p:cNvSpPr>
            <p:nvPr/>
          </p:nvSpPr>
          <p:spPr bwMode="auto">
            <a:xfrm>
              <a:off x="4508500" y="5333999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100</a:t>
              </a:r>
              <a:endParaRPr lang="en-US"/>
            </a:p>
          </p:txBody>
        </p:sp>
        <p:sp>
          <p:nvSpPr>
            <p:cNvPr id="66588" name="Text Box 59"/>
            <p:cNvSpPr txBox="1">
              <a:spLocks noChangeArrowheads="1"/>
            </p:cNvSpPr>
            <p:nvPr/>
          </p:nvSpPr>
          <p:spPr bwMode="auto">
            <a:xfrm>
              <a:off x="3454602" y="5348287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height</a:t>
              </a:r>
              <a:endParaRPr lang="en-US" sz="2000" b="1">
                <a:latin typeface="Courier New" charset="0"/>
              </a:endParaRPr>
            </a:p>
          </p:txBody>
        </p:sp>
      </p:grpSp>
      <p:grpSp>
        <p:nvGrpSpPr>
          <p:cNvPr id="66563" name="Group 36"/>
          <p:cNvGrpSpPr>
            <a:grpSpLocks/>
          </p:cNvGrpSpPr>
          <p:nvPr/>
        </p:nvGrpSpPr>
        <p:grpSpPr bwMode="auto">
          <a:xfrm>
            <a:off x="990600" y="1295400"/>
            <a:ext cx="7543800" cy="2590800"/>
            <a:chOff x="917575" y="3810000"/>
            <a:chExt cx="7543801" cy="2590800"/>
          </a:xfrm>
        </p:grpSpPr>
        <p:grpSp>
          <p:nvGrpSpPr>
            <p:cNvPr id="66566" name="Group 66"/>
            <p:cNvGrpSpPr>
              <a:grpSpLocks/>
            </p:cNvGrpSpPr>
            <p:nvPr/>
          </p:nvGrpSpPr>
          <p:grpSpPr bwMode="auto">
            <a:xfrm>
              <a:off x="917575" y="3810000"/>
              <a:ext cx="7543801" cy="2590800"/>
              <a:chOff x="912" y="2304"/>
              <a:chExt cx="4752" cy="1632"/>
            </a:xfrm>
          </p:grpSpPr>
          <p:sp>
            <p:nvSpPr>
              <p:cNvPr id="66571" name="Rectangle 52"/>
              <p:cNvSpPr>
                <a:spLocks noChangeArrowheads="1"/>
              </p:cNvSpPr>
              <p:nvPr/>
            </p:nvSpPr>
            <p:spPr bwMode="auto">
              <a:xfrm>
                <a:off x="1458" y="2352"/>
                <a:ext cx="364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2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61"/>
                <a:ext cx="3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sun</a:t>
                </a:r>
              </a:p>
            </p:txBody>
          </p:sp>
          <p:sp>
            <p:nvSpPr>
              <p:cNvPr id="66573" name="AutoShape 54"/>
              <p:cNvSpPr>
                <a:spLocks noChangeArrowheads="1"/>
              </p:cNvSpPr>
              <p:nvPr/>
            </p:nvSpPr>
            <p:spPr bwMode="auto">
              <a:xfrm>
                <a:off x="2110" y="2304"/>
                <a:ext cx="1824" cy="163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74" name="Line 55"/>
              <p:cNvSpPr>
                <a:spLocks noChangeShapeType="1"/>
              </p:cNvSpPr>
              <p:nvPr/>
            </p:nvSpPr>
            <p:spPr bwMode="auto">
              <a:xfrm flipV="1">
                <a:off x="1630" y="24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5" name="Rectangle 56"/>
              <p:cNvSpPr>
                <a:spLocks noChangeArrowheads="1"/>
              </p:cNvSpPr>
              <p:nvPr/>
            </p:nvSpPr>
            <p:spPr bwMode="auto">
              <a:xfrm>
                <a:off x="3174" y="2395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charset="0"/>
                  </a:rPr>
                  <a:t>10</a:t>
                </a:r>
                <a:endParaRPr lang="en-US"/>
              </a:p>
            </p:txBody>
          </p:sp>
          <p:sp>
            <p:nvSpPr>
              <p:cNvPr id="66576" name="Text Box 57"/>
              <p:cNvSpPr txBox="1">
                <a:spLocks noChangeArrowheads="1"/>
              </p:cNvSpPr>
              <p:nvPr/>
            </p:nvSpPr>
            <p:spPr bwMode="auto">
              <a:xfrm>
                <a:off x="2336" y="2404"/>
                <a:ext cx="81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solidFill>
                      <a:srgbClr val="0000FF"/>
                    </a:solidFill>
                    <a:latin typeface="Courier New" charset="0"/>
                  </a:rPr>
                  <a:t>static </a:t>
                </a:r>
                <a:r>
                  <a:rPr lang="en-US" sz="1800" b="1">
                    <a:latin typeface="Courier New" charset="0"/>
                  </a:rPr>
                  <a:t>x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77" name="Rectangle 58"/>
              <p:cNvSpPr>
                <a:spLocks noChangeArrowheads="1"/>
              </p:cNvSpPr>
              <p:nvPr/>
            </p:nvSpPr>
            <p:spPr bwMode="auto">
              <a:xfrm>
                <a:off x="3174" y="2688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charset="0"/>
                  </a:rPr>
                  <a:t>25</a:t>
                </a:r>
                <a:endParaRPr lang="en-US"/>
              </a:p>
            </p:txBody>
          </p:sp>
          <p:sp>
            <p:nvSpPr>
              <p:cNvPr id="66578" name="Text Box 59"/>
              <p:cNvSpPr txBox="1">
                <a:spLocks noChangeArrowheads="1"/>
              </p:cNvSpPr>
              <p:nvPr/>
            </p:nvSpPr>
            <p:spPr bwMode="auto">
              <a:xfrm>
                <a:off x="2336" y="2697"/>
                <a:ext cx="81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solidFill>
                      <a:srgbClr val="0000FF"/>
                    </a:solidFill>
                    <a:latin typeface="Courier New" charset="0"/>
                  </a:rPr>
                  <a:t>static </a:t>
                </a:r>
                <a:r>
                  <a:rPr lang="en-US" sz="1800" b="1">
                    <a:latin typeface="Courier New" charset="0"/>
                  </a:rPr>
                  <a:t>y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79" name="Rectangle 60"/>
              <p:cNvSpPr>
                <a:spLocks noChangeArrowheads="1"/>
              </p:cNvSpPr>
              <p:nvPr/>
            </p:nvSpPr>
            <p:spPr bwMode="auto">
              <a:xfrm>
                <a:off x="3174" y="3590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580" name="Text Box 61"/>
              <p:cNvSpPr txBox="1">
                <a:spLocks noChangeArrowheads="1"/>
              </p:cNvSpPr>
              <p:nvPr/>
            </p:nvSpPr>
            <p:spPr bwMode="auto">
              <a:xfrm>
                <a:off x="2248" y="3599"/>
                <a:ext cx="9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fillColor</a:t>
                </a:r>
              </a:p>
            </p:txBody>
          </p:sp>
          <p:sp>
            <p:nvSpPr>
              <p:cNvPr id="66581" name="AutoShape 62"/>
              <p:cNvSpPr>
                <a:spLocks noChangeArrowheads="1"/>
              </p:cNvSpPr>
              <p:nvPr/>
            </p:nvSpPr>
            <p:spPr bwMode="auto">
              <a:xfrm>
                <a:off x="4174" y="3589"/>
                <a:ext cx="1346" cy="230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82" name="Line 63"/>
              <p:cNvSpPr>
                <a:spLocks noChangeShapeType="1"/>
              </p:cNvSpPr>
              <p:nvPr/>
            </p:nvSpPr>
            <p:spPr bwMode="auto">
              <a:xfrm>
                <a:off x="3470" y="3710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3" name="Text Box 64"/>
              <p:cNvSpPr txBox="1">
                <a:spLocks noChangeArrowheads="1"/>
              </p:cNvSpPr>
              <p:nvPr/>
            </p:nvSpPr>
            <p:spPr bwMode="auto">
              <a:xfrm>
                <a:off x="4200" y="3571"/>
                <a:ext cx="146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blue {0,0,255}</a:t>
                </a:r>
              </a:p>
            </p:txBody>
          </p:sp>
        </p:grpSp>
        <p:sp>
          <p:nvSpPr>
            <p:cNvPr id="66567" name="Rectangle 56"/>
            <p:cNvSpPr>
              <a:spLocks noChangeArrowheads="1"/>
            </p:cNvSpPr>
            <p:nvPr/>
          </p:nvSpPr>
          <p:spPr bwMode="auto">
            <a:xfrm>
              <a:off x="4508500" y="4868862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60</a:t>
              </a:r>
              <a:endParaRPr lang="en-US"/>
            </a:p>
          </p:txBody>
        </p:sp>
        <p:sp>
          <p:nvSpPr>
            <p:cNvPr id="66568" name="Text Box 57"/>
            <p:cNvSpPr txBox="1">
              <a:spLocks noChangeArrowheads="1"/>
            </p:cNvSpPr>
            <p:nvPr/>
          </p:nvSpPr>
          <p:spPr bwMode="auto">
            <a:xfrm>
              <a:off x="3593124" y="4883149"/>
              <a:ext cx="877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width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66569" name="Rectangle 58"/>
            <p:cNvSpPr>
              <a:spLocks noChangeArrowheads="1"/>
            </p:cNvSpPr>
            <p:nvPr/>
          </p:nvSpPr>
          <p:spPr bwMode="auto">
            <a:xfrm>
              <a:off x="4508500" y="5333999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60</a:t>
              </a:r>
              <a:endParaRPr lang="en-US"/>
            </a:p>
          </p:txBody>
        </p:sp>
        <p:sp>
          <p:nvSpPr>
            <p:cNvPr id="66570" name="Text Box 59"/>
            <p:cNvSpPr txBox="1">
              <a:spLocks noChangeArrowheads="1"/>
            </p:cNvSpPr>
            <p:nvPr/>
          </p:nvSpPr>
          <p:spPr bwMode="auto">
            <a:xfrm>
              <a:off x="3454602" y="5348287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height</a:t>
              </a:r>
              <a:endParaRPr lang="en-US" sz="2000" b="1">
                <a:latin typeface="Courier New" charset="0"/>
              </a:endParaRPr>
            </a:p>
          </p:txBody>
        </p:sp>
      </p:grpSp>
      <p:cxnSp>
        <p:nvCxnSpPr>
          <p:cNvPr id="43" name="Curved Connector 42"/>
          <p:cNvCxnSpPr>
            <a:endCxn id="66575" idx="3"/>
          </p:cNvCxnSpPr>
          <p:nvPr/>
        </p:nvCxnSpPr>
        <p:spPr>
          <a:xfrm rot="5400000" flipH="1" flipV="1">
            <a:off x="3890169" y="2769394"/>
            <a:ext cx="2789237" cy="511175"/>
          </a:xfrm>
          <a:prstGeom prst="curvedConnector4">
            <a:avLst>
              <a:gd name="adj1" fmla="val -6900"/>
              <a:gd name="adj2" fmla="val 72360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urved Connector 42"/>
          <p:cNvCxnSpPr>
            <a:endCxn id="66577" idx="3"/>
          </p:cNvCxnSpPr>
          <p:nvPr/>
        </p:nvCxnSpPr>
        <p:spPr>
          <a:xfrm rot="5400000" flipH="1" flipV="1">
            <a:off x="3894138" y="3306762"/>
            <a:ext cx="2857500" cy="434975"/>
          </a:xfrm>
          <a:prstGeom prst="curvedConnector4">
            <a:avLst>
              <a:gd name="adj1" fmla="val 2226"/>
              <a:gd name="adj2" fmla="val 86687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33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/>
                <a:cs typeface="Calibri"/>
              </a:rPr>
              <a:t>Fields are one sort of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/>
                <a:ea typeface="Arial" charset="0"/>
                <a:cs typeface="Calibri"/>
              </a:rPr>
              <a:t>They store values through the life of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/>
                <a:ea typeface="Arial" charset="0"/>
                <a:cs typeface="Calibri"/>
              </a:rPr>
              <a:t>They are accessible throughout the class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/>
                <a:cs typeface="Calibri"/>
              </a:rPr>
              <a:t>Methods can include shorter-lived variables (parameters and local variables)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/>
                <a:ea typeface="Arial" charset="0"/>
                <a:cs typeface="Calibri"/>
              </a:rPr>
              <a:t>They exist only as long as the method is being executed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/>
                <a:ea typeface="Arial" charset="0"/>
                <a:cs typeface="Calibri"/>
              </a:rPr>
              <a:t>They are only accessible from within the method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4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Static Methods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19050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dirty="0">
                <a:latin typeface="Calibri"/>
                <a:cs typeface="Calibri"/>
              </a:rPr>
              <a:t>Because it is declared as static, the </a:t>
            </a:r>
            <a:r>
              <a:rPr lang="en-US" dirty="0">
                <a:latin typeface="Courier"/>
                <a:cs typeface="Courier"/>
              </a:rPr>
              <a:t>cube</a:t>
            </a:r>
            <a:r>
              <a:rPr lang="en-US" dirty="0">
                <a:latin typeface="Calibri"/>
                <a:cs typeface="Calibri"/>
              </a:rPr>
              <a:t> method can be invoked through the class name: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value = </a:t>
            </a:r>
            <a:r>
              <a:rPr lang="en-US" sz="2400" b="1" dirty="0" err="1">
                <a:latin typeface="Courier New" charset="0"/>
                <a:cs typeface="Courier New" charset="0"/>
              </a:rPr>
              <a:t>Helper.cube</a:t>
            </a:r>
            <a:r>
              <a:rPr lang="en-US" sz="2400" b="1" dirty="0">
                <a:latin typeface="Courier New" charset="0"/>
                <a:cs typeface="Courier New" charset="0"/>
              </a:rPr>
              <a:t>(4);</a:t>
            </a:r>
          </a:p>
        </p:txBody>
      </p:sp>
      <p:sp>
        <p:nvSpPr>
          <p:cNvPr id="67588" name="TextBox 5"/>
          <p:cNvSpPr txBox="1">
            <a:spLocks noChangeArrowheads="1"/>
          </p:cNvSpPr>
          <p:nvPr/>
        </p:nvSpPr>
        <p:spPr bwMode="auto">
          <a:xfrm>
            <a:off x="1524000" y="1371600"/>
            <a:ext cx="59436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66FF"/>
                </a:solidFill>
                <a:latin typeface="Courier New" charset="0"/>
                <a:cs typeface="Arial" charset="0"/>
              </a:rPr>
              <a:t>public class </a:t>
            </a:r>
            <a:r>
              <a:rPr lang="en-US" sz="2000" b="1">
                <a:latin typeface="Courier New" charset="0"/>
                <a:cs typeface="Arial" charset="0"/>
              </a:rPr>
              <a:t>Helper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  <a:cs typeface="Arial" charset="0"/>
              </a:rPr>
              <a:t>public static int </a:t>
            </a:r>
            <a:r>
              <a:rPr lang="en-US" sz="2000" b="1">
                <a:latin typeface="Courier New" charset="0"/>
                <a:cs typeface="Arial" charset="0"/>
              </a:rPr>
              <a:t>cube (</a:t>
            </a:r>
            <a:r>
              <a:rPr lang="en-US" sz="2000" b="1">
                <a:solidFill>
                  <a:srgbClr val="3366FF"/>
                </a:solidFill>
                <a:latin typeface="Courier New" charset="0"/>
                <a:cs typeface="Arial" charset="0"/>
              </a:rPr>
              <a:t>int </a:t>
            </a:r>
            <a:r>
              <a:rPr lang="en-US" sz="2000" b="1">
                <a:latin typeface="Courier New" charset="0"/>
                <a:cs typeface="Arial" charset="0"/>
              </a:rPr>
              <a:t>num)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   {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      </a:t>
            </a:r>
            <a:r>
              <a:rPr lang="en-US" sz="2000" b="1">
                <a:solidFill>
                  <a:srgbClr val="3366FF"/>
                </a:solidFill>
                <a:latin typeface="Courier New" charset="0"/>
                <a:cs typeface="Arial" charset="0"/>
              </a:rPr>
              <a:t>return </a:t>
            </a:r>
            <a:r>
              <a:rPr lang="en-US" sz="2000" b="1">
                <a:latin typeface="Courier New" charset="0"/>
                <a:cs typeface="Arial" charset="0"/>
              </a:rPr>
              <a:t>num * num * num;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   }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}</a:t>
            </a:r>
            <a:endParaRPr lang="en-US" sz="20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66650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16"/>
            <a:ext cx="8229600" cy="1143000"/>
          </a:xfrm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Static Class Members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 dirty="0">
                <a:latin typeface="Calibri"/>
                <a:cs typeface="Calibri"/>
              </a:rPr>
              <a:t>T</a:t>
            </a:r>
            <a:r>
              <a:rPr lang="en-US" sz="2600" dirty="0" smtClean="0">
                <a:latin typeface="Calibri"/>
                <a:cs typeface="Calibri"/>
              </a:rPr>
              <a:t>he </a:t>
            </a:r>
            <a:r>
              <a:rPr lang="en-US" sz="2600" dirty="0">
                <a:latin typeface="Courier"/>
                <a:cs typeface="Courier"/>
              </a:rPr>
              <a:t>main</a:t>
            </a:r>
            <a:r>
              <a:rPr lang="en-US" sz="2600" dirty="0">
                <a:latin typeface="Calibri"/>
                <a:cs typeface="Calibri"/>
              </a:rPr>
              <a:t> method is static – it is invoked by </a:t>
            </a:r>
            <a:r>
              <a:rPr lang="en-US" sz="2600" dirty="0" smtClean="0">
                <a:latin typeface="Calibri"/>
                <a:cs typeface="Calibri"/>
              </a:rPr>
              <a:t>Java without </a:t>
            </a:r>
            <a:r>
              <a:rPr lang="en-US" sz="2600" dirty="0">
                <a:latin typeface="Calibri"/>
                <a:cs typeface="Calibri"/>
              </a:rPr>
              <a:t>creating an object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 dirty="0">
                <a:latin typeface="Calibri"/>
                <a:cs typeface="Calibri"/>
              </a:rPr>
              <a:t>Static methods cannot reference </a:t>
            </a:r>
            <a:r>
              <a:rPr lang="en-US" sz="2600" dirty="0" smtClean="0">
                <a:latin typeface="Calibri"/>
                <a:cs typeface="Calibri"/>
              </a:rPr>
              <a:t>fields </a:t>
            </a:r>
            <a:r>
              <a:rPr lang="en-US" sz="2600" dirty="0">
                <a:latin typeface="Calibri"/>
                <a:cs typeface="Calibri"/>
              </a:rPr>
              <a:t>because </a:t>
            </a:r>
            <a:r>
              <a:rPr lang="en-US" sz="2600" dirty="0" smtClean="0">
                <a:latin typeface="Calibri"/>
                <a:cs typeface="Calibri"/>
              </a:rPr>
              <a:t>fields don't </a:t>
            </a:r>
            <a:r>
              <a:rPr lang="en-US" sz="2600" dirty="0">
                <a:latin typeface="Calibri"/>
                <a:cs typeface="Calibri"/>
              </a:rPr>
              <a:t>exist until an object exists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 dirty="0">
                <a:latin typeface="Calibri"/>
                <a:cs typeface="Calibri"/>
              </a:rPr>
              <a:t>However, a static method can reference static </a:t>
            </a:r>
            <a:r>
              <a:rPr lang="en-US" sz="2600" dirty="0" smtClean="0">
                <a:latin typeface="Calibri"/>
                <a:cs typeface="Calibri"/>
              </a:rPr>
              <a:t>fields or </a:t>
            </a:r>
            <a:r>
              <a:rPr lang="en-US" sz="2600" dirty="0">
                <a:latin typeface="Calibri"/>
                <a:cs typeface="Calibri"/>
              </a:rPr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164101305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  <a:cs typeface="Arial" charset="0"/>
              </a:rPr>
              <a:t>Static Class Members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>
                <a:latin typeface="Arial" charset="0"/>
                <a:cs typeface="Arial" charset="0"/>
              </a:rPr>
              <a:t>Recall that the </a:t>
            </a:r>
            <a:r>
              <a:rPr lang="en-US" sz="2600">
                <a:latin typeface="Courier New" charset="0"/>
                <a:cs typeface="Arial" charset="0"/>
              </a:rPr>
              <a:t>main</a:t>
            </a:r>
            <a:r>
              <a:rPr lang="en-US" sz="2600">
                <a:latin typeface="Arial" charset="0"/>
                <a:cs typeface="Arial" charset="0"/>
              </a:rPr>
              <a:t> method is static – it is invoked by the Java interpreter without creating an object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>
                <a:latin typeface="Arial" charset="0"/>
                <a:cs typeface="Arial" charset="0"/>
              </a:rPr>
              <a:t>Static methods cannot reference instance variables (fields) because instance variables don't exist until an object exists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>
                <a:latin typeface="Arial" charset="0"/>
                <a:cs typeface="Arial" charset="0"/>
              </a:rPr>
              <a:t>However, a static method can reference static variables or local variables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en-US" sz="2600">
                <a:latin typeface="Arial" charset="0"/>
                <a:cs typeface="Arial" charset="0"/>
              </a:rPr>
              <a:t>Static methods and static variables often work together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en-US" sz="2600">
                <a:latin typeface="Arial" charset="0"/>
                <a:cs typeface="Arial" charset="0"/>
              </a:rPr>
              <a:t>The following example keeps track of how many </a:t>
            </a:r>
            <a:r>
              <a:rPr lang="en-US" sz="2600">
                <a:latin typeface="Courier New" charset="0"/>
                <a:cs typeface="Arial" charset="0"/>
              </a:rPr>
              <a:t>Slogan</a:t>
            </a:r>
            <a:r>
              <a:rPr lang="en-US" sz="2600">
                <a:latin typeface="Arial" charset="0"/>
                <a:cs typeface="Arial" charset="0"/>
              </a:rPr>
              <a:t> objects have been created using a static variable, and makes that information available using a static method</a:t>
            </a: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49319786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0658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single slogan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Slogan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String phrase;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static int </a:t>
            </a:r>
            <a:r>
              <a:rPr lang="en-US" sz="1400" b="1">
                <a:latin typeface="Courier New" charset="0"/>
                <a:cs typeface="Courier New" charset="0"/>
              </a:rPr>
              <a:t>count = 0;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slogan and counts the number of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instances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Slogan (String str)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phrase = str;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971265930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1682" name="TextBox 5"/>
          <p:cNvSpPr txBox="1">
            <a:spLocks noChangeArrowheads="1"/>
          </p:cNvSpPr>
          <p:nvPr/>
        </p:nvSpPr>
        <p:spPr bwMode="auto">
          <a:xfrm>
            <a:off x="609600" y="10398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this slogan as a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phrase;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number of instances of this class that have been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getCount 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016887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2706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SloganCounter.java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static modifier.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SloganCounter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several Slogan objects and prints the number of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objects that were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Slogan obj;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 ("Remember the Alamo.");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 ("Don't Worry. Be Happy.");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855066591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3730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9515180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4754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1143000"/>
            <a:ext cx="34607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Remember the Alamo.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Don't Worry. Be Happy.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Live Free or Die.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Talk is Cheap.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Write Once, Run Anywhere.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Slogans created: 5</a:t>
            </a:r>
          </a:p>
        </p:txBody>
      </p:sp>
    </p:spTree>
    <p:extLst>
      <p:ext uri="{BB962C8B-B14F-4D97-AF65-F5344CB8AC3E}">
        <p14:creationId xmlns:p14="http://schemas.microsoft.com/office/powerpoint/2010/main" val="27166085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Quick Check</a:t>
            </a:r>
          </a:p>
        </p:txBody>
      </p:sp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cs typeface="Arial" charset="0"/>
              </a:rPr>
              <a:t>Why can't a static method reference an instance variable (field)?</a:t>
            </a:r>
          </a:p>
          <a:p>
            <a:pPr eaLnBrk="1" hangingPunct="1"/>
            <a:endParaRPr lang="en-US" sz="2800">
              <a:cs typeface="Arial" charset="0"/>
            </a:endParaRP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82638" y="2362200"/>
            <a:ext cx="7561262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cs typeface="Courier New" charset="0"/>
              </a:rPr>
              <a:t>Because instance data is created only when an</a:t>
            </a:r>
          </a:p>
          <a:p>
            <a:pPr eaLnBrk="1" hangingPunct="1">
              <a:spcAft>
                <a:spcPts val="1800"/>
              </a:spcAft>
            </a:pPr>
            <a:r>
              <a:rPr lang="en-US">
                <a:cs typeface="Courier New" charset="0"/>
              </a:rPr>
              <a:t>object is created.</a:t>
            </a:r>
          </a:p>
          <a:p>
            <a:pPr eaLnBrk="1" hangingPunct="1">
              <a:spcAft>
                <a:spcPts val="1800"/>
              </a:spcAft>
            </a:pPr>
            <a:r>
              <a:rPr lang="en-US">
                <a:cs typeface="Courier New" charset="0"/>
              </a:rPr>
              <a:t>You don't need an object to execute a static method.</a:t>
            </a:r>
          </a:p>
          <a:p>
            <a:pPr eaLnBrk="1" hangingPunct="1"/>
            <a:r>
              <a:rPr lang="en-US">
                <a:cs typeface="Courier New" charset="0"/>
              </a:rPr>
              <a:t>And even if you had an object, which object's instance</a:t>
            </a:r>
          </a:p>
          <a:p>
            <a:pPr eaLnBrk="1" hangingPunct="1"/>
            <a:r>
              <a:rPr lang="en-US">
                <a:cs typeface="Courier New" charset="0"/>
              </a:rPr>
              <a:t>data would be referenced? (remember, the method is</a:t>
            </a:r>
          </a:p>
          <a:p>
            <a:pPr eaLnBrk="1" hangingPunct="1"/>
            <a:r>
              <a:rPr lang="en-US">
                <a:cs typeface="Courier New" charset="0"/>
              </a:rPr>
              <a:t>invoked through the class name)</a:t>
            </a:r>
          </a:p>
        </p:txBody>
      </p:sp>
    </p:spTree>
    <p:extLst>
      <p:ext uri="{BB962C8B-B14F-4D97-AF65-F5344CB8AC3E}">
        <p14:creationId xmlns:p14="http://schemas.microsoft.com/office/powerpoint/2010/main" val="4157644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41990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Review: Using Classes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(offline)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4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Fields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160" y="1066800"/>
            <a:ext cx="7967050" cy="4764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latin typeface="Calibri"/>
                <a:cs typeface="Calibri"/>
              </a:rPr>
              <a:t>A </a:t>
            </a:r>
            <a:r>
              <a:rPr lang="en-US" dirty="0">
                <a:latin typeface="Calibri"/>
                <a:cs typeface="Calibri"/>
              </a:rPr>
              <a:t>field </a:t>
            </a:r>
            <a:r>
              <a:rPr lang="en-US" i="1" u="sng" dirty="0">
                <a:latin typeface="Calibri"/>
                <a:cs typeface="Calibri"/>
              </a:rPr>
              <a:t>declares</a:t>
            </a:r>
            <a:r>
              <a:rPr lang="en-US" dirty="0">
                <a:latin typeface="Calibri"/>
                <a:cs typeface="Calibri"/>
              </a:rPr>
              <a:t> the type of the data</a:t>
            </a:r>
            <a:r>
              <a:rPr lang="en-US" dirty="0" smtClean="0">
                <a:latin typeface="Calibri"/>
                <a:cs typeface="Calibri"/>
              </a:rPr>
              <a:t>, it </a:t>
            </a:r>
            <a:r>
              <a:rPr lang="en-US" u="sng" dirty="0">
                <a:latin typeface="Calibri"/>
                <a:cs typeface="Calibri"/>
              </a:rPr>
              <a:t>does not </a:t>
            </a:r>
            <a:r>
              <a:rPr lang="en-US" i="1" u="sng" dirty="0">
                <a:latin typeface="Calibri"/>
                <a:cs typeface="Calibri"/>
              </a:rPr>
              <a:t>create</a:t>
            </a:r>
            <a:r>
              <a:rPr lang="en-US" dirty="0">
                <a:latin typeface="Calibri"/>
                <a:cs typeface="Calibri"/>
              </a:rPr>
              <a:t> the object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latin typeface="Calibri"/>
                <a:ea typeface="Arial" charset="0"/>
                <a:cs typeface="Calibri"/>
              </a:rPr>
              <a:t>Use </a:t>
            </a:r>
            <a:r>
              <a:rPr lang="en-US" b="1" dirty="0" smtClean="0">
                <a:solidFill>
                  <a:srgbClr val="0000FF"/>
                </a:solidFill>
                <a:latin typeface="Courier"/>
                <a:ea typeface="Arial" charset="0"/>
                <a:cs typeface="Courier"/>
              </a:rPr>
              <a:t>new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to call a constructor and assign it to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a variable</a:t>
            </a:r>
            <a:endParaRPr lang="en-US" dirty="0">
              <a:latin typeface="Calibri"/>
              <a:ea typeface="Arial" charset="0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Objects </a:t>
            </a:r>
            <a:r>
              <a:rPr lang="en-US" dirty="0" smtClean="0">
                <a:latin typeface="Calibri"/>
                <a:cs typeface="Calibri"/>
              </a:rPr>
              <a:t>of a class share </a:t>
            </a:r>
            <a:r>
              <a:rPr lang="en-US" dirty="0">
                <a:latin typeface="Calibri"/>
                <a:cs typeface="Calibri"/>
              </a:rPr>
              <a:t>the same method definitions, but </a:t>
            </a:r>
            <a:r>
              <a:rPr lang="en-US" b="1" u="sng" dirty="0">
                <a:latin typeface="Calibri"/>
                <a:cs typeface="Calibri"/>
              </a:rPr>
              <a:t>each object has its own data space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That's how two objects can have different </a:t>
            </a:r>
            <a:r>
              <a:rPr lang="en-US" dirty="0" smtClean="0">
                <a:latin typeface="Calibri"/>
                <a:cs typeface="Calibri"/>
              </a:rPr>
              <a:t>states: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864720" y="5486400"/>
            <a:ext cx="1749425" cy="1219200"/>
            <a:chOff x="4038599" y="1295400"/>
            <a:chExt cx="1749425" cy="1219200"/>
          </a:xfrm>
        </p:grpSpPr>
        <p:sp>
          <p:nvSpPr>
            <p:cNvPr id="31754" name="AutoShape 54"/>
            <p:cNvSpPr>
              <a:spLocks noChangeArrowheads="1"/>
            </p:cNvSpPr>
            <p:nvPr/>
          </p:nvSpPr>
          <p:spPr bwMode="auto">
            <a:xfrm>
              <a:off x="4038599" y="1295400"/>
              <a:ext cx="1749425" cy="12192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1">
                <a:latin typeface="Courier New" charset="0"/>
              </a:endParaRPr>
            </a:p>
          </p:txBody>
        </p:sp>
        <p:sp>
          <p:nvSpPr>
            <p:cNvPr id="31755" name="Rectangle 56"/>
            <p:cNvSpPr>
              <a:spLocks noChangeArrowheads="1"/>
            </p:cNvSpPr>
            <p:nvPr/>
          </p:nvSpPr>
          <p:spPr bwMode="auto">
            <a:xfrm>
              <a:off x="4581525" y="1439863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10</a:t>
              </a:r>
              <a:endParaRPr lang="en-US"/>
            </a:p>
          </p:txBody>
        </p:sp>
        <p:sp>
          <p:nvSpPr>
            <p:cNvPr id="31756" name="Text Box 57"/>
            <p:cNvSpPr txBox="1">
              <a:spLocks noChangeArrowheads="1"/>
            </p:cNvSpPr>
            <p:nvPr/>
          </p:nvSpPr>
          <p:spPr bwMode="auto">
            <a:xfrm>
              <a:off x="4219575" y="1454150"/>
              <a:ext cx="323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x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31757" name="Rectangle 58"/>
            <p:cNvSpPr>
              <a:spLocks noChangeArrowheads="1"/>
            </p:cNvSpPr>
            <p:nvPr/>
          </p:nvSpPr>
          <p:spPr bwMode="auto">
            <a:xfrm>
              <a:off x="4581525" y="1905000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charset="0"/>
                </a:rPr>
                <a:t>25</a:t>
              </a:r>
              <a:endParaRPr lang="en-US" dirty="0"/>
            </a:p>
          </p:txBody>
        </p:sp>
        <p:sp>
          <p:nvSpPr>
            <p:cNvPr id="31758" name="Text Box 59"/>
            <p:cNvSpPr txBox="1">
              <a:spLocks noChangeArrowheads="1"/>
            </p:cNvSpPr>
            <p:nvPr/>
          </p:nvSpPr>
          <p:spPr bwMode="auto">
            <a:xfrm>
              <a:off x="4219575" y="1919288"/>
              <a:ext cx="323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y</a:t>
              </a:r>
              <a:endParaRPr lang="en-US" sz="2000" b="1">
                <a:latin typeface="Courier New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79320" y="5486400"/>
            <a:ext cx="1749425" cy="1219200"/>
            <a:chOff x="4038599" y="1295400"/>
            <a:chExt cx="1749425" cy="1219200"/>
          </a:xfrm>
        </p:grpSpPr>
        <p:sp>
          <p:nvSpPr>
            <p:cNvPr id="31749" name="AutoShape 54"/>
            <p:cNvSpPr>
              <a:spLocks noChangeArrowheads="1"/>
            </p:cNvSpPr>
            <p:nvPr/>
          </p:nvSpPr>
          <p:spPr bwMode="auto">
            <a:xfrm>
              <a:off x="4038599" y="1295400"/>
              <a:ext cx="1749425" cy="12192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1">
                <a:latin typeface="Courier New" charset="0"/>
              </a:endParaRPr>
            </a:p>
          </p:txBody>
        </p:sp>
        <p:sp>
          <p:nvSpPr>
            <p:cNvPr id="31750" name="Rectangle 56"/>
            <p:cNvSpPr>
              <a:spLocks noChangeArrowheads="1"/>
            </p:cNvSpPr>
            <p:nvPr/>
          </p:nvSpPr>
          <p:spPr bwMode="auto">
            <a:xfrm>
              <a:off x="4581525" y="1439863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charset="0"/>
                </a:rPr>
                <a:t>25</a:t>
              </a:r>
              <a:endParaRPr lang="en-US" dirty="0"/>
            </a:p>
          </p:txBody>
        </p:sp>
        <p:sp>
          <p:nvSpPr>
            <p:cNvPr id="31751" name="Text Box 57"/>
            <p:cNvSpPr txBox="1">
              <a:spLocks noChangeArrowheads="1"/>
            </p:cNvSpPr>
            <p:nvPr/>
          </p:nvSpPr>
          <p:spPr bwMode="auto">
            <a:xfrm>
              <a:off x="4219575" y="1454150"/>
              <a:ext cx="323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x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31752" name="Rectangle 58"/>
            <p:cNvSpPr>
              <a:spLocks noChangeArrowheads="1"/>
            </p:cNvSpPr>
            <p:nvPr/>
          </p:nvSpPr>
          <p:spPr bwMode="auto">
            <a:xfrm>
              <a:off x="4581525" y="1905000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45</a:t>
              </a:r>
              <a:endParaRPr lang="en-US"/>
            </a:p>
          </p:txBody>
        </p:sp>
        <p:sp>
          <p:nvSpPr>
            <p:cNvPr id="31753" name="Text Box 59"/>
            <p:cNvSpPr txBox="1">
              <a:spLocks noChangeArrowheads="1"/>
            </p:cNvSpPr>
            <p:nvPr/>
          </p:nvSpPr>
          <p:spPr bwMode="auto">
            <a:xfrm>
              <a:off x="4219575" y="1919288"/>
              <a:ext cx="323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y</a:t>
              </a:r>
              <a:endParaRPr lang="en-US" sz="2000" b="1"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9910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8408"/>
          </a:xfrm>
        </p:spPr>
        <p:txBody>
          <a:bodyPr/>
          <a:lstStyle/>
          <a:p>
            <a:r>
              <a:rPr lang="en-US" dirty="0" smtClean="0"/>
              <a:t>A Special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8408"/>
            <a:ext cx="8451105" cy="5561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Imagine you have a special remote control car called </a:t>
            </a:r>
            <a:r>
              <a:rPr lang="en-US" b="1" u="sng" dirty="0" err="1" smtClean="0">
                <a:solidFill>
                  <a:srgbClr val="FF0000"/>
                </a:solidFill>
              </a:rPr>
              <a:t>sc</a:t>
            </a:r>
            <a:r>
              <a:rPr lang="en-US" dirty="0" smtClean="0"/>
              <a:t> that can spray paint the ground and has the following behaviors: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urn(</a:t>
            </a:r>
            <a:r>
              <a:rPr lang="en-US" dirty="0" err="1" smtClean="0"/>
              <a:t>int</a:t>
            </a:r>
            <a:r>
              <a:rPr lang="en-US" dirty="0" smtClean="0"/>
              <a:t> degrees)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turns the remote control car by a specified degree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Where right is positive left is negative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E.g. </a:t>
            </a:r>
            <a:r>
              <a:rPr lang="en-US" dirty="0" err="1" smtClean="0">
                <a:solidFill>
                  <a:srgbClr val="000000"/>
                </a:solidFill>
              </a:rPr>
              <a:t>sc.turn</a:t>
            </a:r>
            <a:r>
              <a:rPr lang="en-US" dirty="0" smtClean="0">
                <a:solidFill>
                  <a:srgbClr val="000000"/>
                </a:solidFill>
              </a:rPr>
              <a:t>(90), </a:t>
            </a:r>
            <a:r>
              <a:rPr lang="en-US" dirty="0" err="1" smtClean="0">
                <a:solidFill>
                  <a:srgbClr val="000000"/>
                </a:solidFill>
              </a:rPr>
              <a:t>sc.turn</a:t>
            </a:r>
            <a:r>
              <a:rPr lang="en-US" dirty="0" smtClean="0">
                <a:solidFill>
                  <a:srgbClr val="000000"/>
                </a:solidFill>
              </a:rPr>
              <a:t>(-90)</a:t>
            </a:r>
          </a:p>
          <a:p>
            <a:pPr lvl="1"/>
            <a:r>
              <a:rPr lang="en-US" dirty="0" err="1" smtClean="0"/>
              <a:t>startSpray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starts spraying the ground</a:t>
            </a:r>
          </a:p>
          <a:p>
            <a:pPr lvl="1"/>
            <a:r>
              <a:rPr lang="en-US" dirty="0" err="1" smtClean="0"/>
              <a:t>stopSpray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stops spraying the ground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That moves the remote control car forward x distance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E.g. </a:t>
            </a:r>
            <a:r>
              <a:rPr lang="en-US" dirty="0" err="1" smtClean="0">
                <a:solidFill>
                  <a:schemeClr val="tx1"/>
                </a:solidFill>
              </a:rPr>
              <a:t>sc.forward</a:t>
            </a:r>
            <a:r>
              <a:rPr lang="en-US" dirty="0" smtClean="0">
                <a:solidFill>
                  <a:schemeClr val="tx1"/>
                </a:solidFill>
              </a:rPr>
              <a:t>(100)</a:t>
            </a:r>
          </a:p>
          <a:p>
            <a:r>
              <a:rPr lang="en-US" dirty="0" smtClean="0"/>
              <a:t>Split into groups and draw shapes</a:t>
            </a:r>
          </a:p>
          <a:p>
            <a:pPr lvl="1"/>
            <a:r>
              <a:rPr lang="en-US" dirty="0" smtClean="0"/>
              <a:t>E.g. square, rectangle, triangle, pentagon, circle</a:t>
            </a:r>
          </a:p>
        </p:txBody>
      </p:sp>
    </p:spTree>
    <p:extLst>
      <p:ext uri="{BB962C8B-B14F-4D97-AF65-F5344CB8AC3E}">
        <p14:creationId xmlns:p14="http://schemas.microsoft.com/office/powerpoint/2010/main" val="176234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488"/>
            <a:ext cx="8229600" cy="88521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Parameters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52024"/>
            <a:ext cx="9144000" cy="11269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/>
                <a:cs typeface="Calibri"/>
              </a:rPr>
              <a:t>When a method is called, </a:t>
            </a:r>
            <a:r>
              <a:rPr lang="en-US" i="1" dirty="0" smtClean="0">
                <a:latin typeface="Calibri"/>
                <a:cs typeface="Calibri"/>
              </a:rPr>
              <a:t>actual </a:t>
            </a:r>
            <a:r>
              <a:rPr lang="en-US" i="1" dirty="0">
                <a:latin typeface="Calibri"/>
                <a:cs typeface="Calibri"/>
              </a:rPr>
              <a:t>parameters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are </a:t>
            </a:r>
            <a:r>
              <a:rPr lang="en-US" dirty="0">
                <a:latin typeface="Calibri"/>
                <a:cs typeface="Calibri"/>
              </a:rPr>
              <a:t>copied into the </a:t>
            </a:r>
            <a:r>
              <a:rPr lang="en-US" i="1" dirty="0">
                <a:latin typeface="Calibri"/>
                <a:cs typeface="Calibri"/>
              </a:rPr>
              <a:t>formal </a:t>
            </a:r>
            <a:r>
              <a:rPr lang="en-US" i="1" dirty="0" smtClean="0">
                <a:latin typeface="Calibri"/>
                <a:cs typeface="Calibri"/>
              </a:rPr>
              <a:t>parameters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1325" y="4364319"/>
            <a:ext cx="8204200" cy="2324100"/>
            <a:chOff x="672" y="2338"/>
            <a:chExt cx="5168" cy="1464"/>
          </a:xfrm>
        </p:grpSpPr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682" y="2338"/>
              <a:ext cx="51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public char </a:t>
              </a:r>
              <a:r>
                <a:rPr lang="en-US" sz="2000" b="1">
                  <a:latin typeface="Courier New" charset="0"/>
                </a:rPr>
                <a:t>calc(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sz="2000" b="1">
                  <a:latin typeface="Courier New" charset="0"/>
                </a:rPr>
                <a:t>num1,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sz="2000" b="1">
                  <a:latin typeface="Courier New" charset="0"/>
                </a:rPr>
                <a:t>num2, String message)</a:t>
              </a:r>
            </a:p>
          </p:txBody>
        </p:sp>
        <p:sp>
          <p:nvSpPr>
            <p:cNvPr id="33807" name="Text Box 6"/>
            <p:cNvSpPr txBox="1">
              <a:spLocks noChangeArrowheads="1"/>
            </p:cNvSpPr>
            <p:nvPr/>
          </p:nvSpPr>
          <p:spPr bwMode="auto">
            <a:xfrm>
              <a:off x="672" y="2592"/>
              <a:ext cx="3765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{</a:t>
              </a:r>
            </a:p>
            <a:p>
              <a:pPr eaLnBrk="1" hangingPunct="1"/>
              <a:r>
                <a:rPr lang="en-US" sz="2000" b="1">
                  <a:latin typeface="Courier New" charset="0"/>
                </a:rPr>
                <a:t>  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sz="2000" b="1">
                  <a:latin typeface="Courier New" charset="0"/>
                </a:rPr>
                <a:t>sum = num1 + num2;</a:t>
              </a:r>
            </a:p>
            <a:p>
              <a:pPr eaLnBrk="1" hangingPunct="1"/>
              <a:r>
                <a:rPr lang="en-US" sz="2000" b="1">
                  <a:latin typeface="Courier New" charset="0"/>
                </a:rPr>
                <a:t>  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char </a:t>
              </a:r>
              <a:r>
                <a:rPr lang="en-US" sz="2000" b="1">
                  <a:latin typeface="Courier New" charset="0"/>
                </a:rPr>
                <a:t>result = message.charAt (sum);</a:t>
              </a:r>
            </a:p>
            <a:p>
              <a:pPr eaLnBrk="1" hangingPunct="1"/>
              <a:endParaRPr lang="en-US" sz="2000" b="1">
                <a:latin typeface="Courier New" charset="0"/>
              </a:endParaRPr>
            </a:p>
            <a:p>
              <a:pPr eaLnBrk="1" hangingPunct="1"/>
              <a:r>
                <a:rPr lang="en-US" sz="2000" b="1">
                  <a:latin typeface="Courier New" charset="0"/>
                </a:rPr>
                <a:t>  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return </a:t>
              </a:r>
              <a:r>
                <a:rPr lang="en-US" sz="2000" b="1">
                  <a:latin typeface="Courier New" charset="0"/>
                </a:rPr>
                <a:t>result;</a:t>
              </a:r>
            </a:p>
            <a:p>
              <a:pPr eaLnBrk="1" hangingPunct="1"/>
              <a:r>
                <a:rPr lang="en-US" sz="2000" b="1">
                  <a:latin typeface="Courier New" charset="0"/>
                </a:rPr>
                <a:t>}</a:t>
              </a:r>
            </a:p>
          </p:txBody>
        </p:sp>
      </p:grp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00200" y="3091144"/>
            <a:ext cx="551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en-US" sz="2000" b="1" dirty="0" err="1">
                <a:latin typeface="Courier New" charset="0"/>
              </a:rPr>
              <a:t>obj.calc</a:t>
            </a:r>
            <a:r>
              <a:rPr lang="en-US" sz="2000" b="1" dirty="0">
                <a:latin typeface="Courier New" charset="0"/>
              </a:rPr>
              <a:t>(25, count, "Hello");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685800" y="3929344"/>
            <a:ext cx="7620000" cy="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62400" y="3548344"/>
            <a:ext cx="3810000" cy="762000"/>
            <a:chOff x="2640" y="1824"/>
            <a:chExt cx="2400" cy="480"/>
          </a:xfrm>
        </p:grpSpPr>
        <p:cxnSp>
          <p:nvCxnSpPr>
            <p:cNvPr id="3380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2448" y="2016"/>
              <a:ext cx="480" cy="96"/>
            </a:xfrm>
            <a:prstGeom prst="bentConnector3">
              <a:avLst>
                <a:gd name="adj1" fmla="val 34042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1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3168" y="1824"/>
              <a:ext cx="480" cy="480"/>
            </a:xfrm>
            <a:prstGeom prst="bentConnector3">
              <a:avLst>
                <a:gd name="adj1" fmla="val 34042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3802" name="Group 12"/>
            <p:cNvGrpSpPr>
              <a:grpSpLocks/>
            </p:cNvGrpSpPr>
            <p:nvPr/>
          </p:nvGrpSpPr>
          <p:grpSpPr bwMode="auto">
            <a:xfrm>
              <a:off x="3936" y="1824"/>
              <a:ext cx="1104" cy="480"/>
              <a:chOff x="3936" y="1824"/>
              <a:chExt cx="1104" cy="480"/>
            </a:xfrm>
          </p:grpSpPr>
          <p:sp>
            <p:nvSpPr>
              <p:cNvPr id="33803" name="Line 13"/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9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4" name="Line 14"/>
              <p:cNvSpPr>
                <a:spLocks noChangeShapeType="1"/>
              </p:cNvSpPr>
              <p:nvPr/>
            </p:nvSpPr>
            <p:spPr bwMode="auto">
              <a:xfrm flipH="1">
                <a:off x="3936" y="1920"/>
                <a:ext cx="1104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5" name="Line 15"/>
              <p:cNvSpPr>
                <a:spLocks noChangeShapeType="1"/>
              </p:cNvSpPr>
              <p:nvPr/>
            </p:nvSpPr>
            <p:spPr bwMode="auto">
              <a:xfrm>
                <a:off x="5040" y="1920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0" y="958190"/>
            <a:ext cx="9144000" cy="9938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  <a:t>How do we know what values a user </a:t>
            </a:r>
            <a:b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  <a:t>needs in a constructor or method?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554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/>
      <p:bldP spid="33794" grpId="0" build="p"/>
      <p:bldP spid="38919" grpId="0"/>
      <p:bldP spid="389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solidFill>
                  <a:srgbClr val="685345"/>
                </a:solidFill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Parameters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Aft>
                <a:spcPts val="2400"/>
              </a:spcAft>
            </a:pPr>
            <a:r>
              <a:rPr lang="en-US">
                <a:latin typeface="Arial" charset="0"/>
                <a:cs typeface="Arial" charset="0"/>
              </a:rPr>
              <a:t>Formal parameters are only available to use in the method that declares it</a:t>
            </a:r>
          </a:p>
          <a:p>
            <a:pPr eaLnBrk="1" hangingPunct="1">
              <a:spcAft>
                <a:spcPts val="2400"/>
              </a:spcAft>
            </a:pPr>
            <a:r>
              <a:rPr lang="en-US">
                <a:latin typeface="Arial" charset="0"/>
                <a:cs typeface="Arial" charset="0"/>
              </a:rPr>
              <a:t>For example, int </a:t>
            </a:r>
            <a:r>
              <a:rPr lang="en-US">
                <a:latin typeface="Arial" charset="0"/>
                <a:cs typeface="Courier" charset="0"/>
              </a:rPr>
              <a:t>num1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Arial" charset="0"/>
                <a:cs typeface="Courier" charset="0"/>
              </a:rPr>
              <a:t>num2</a:t>
            </a:r>
            <a:r>
              <a:rPr lang="en-US">
                <a:latin typeface="Arial" charset="0"/>
                <a:cs typeface="Arial" charset="0"/>
              </a:rPr>
              <a:t> can only be used in the </a:t>
            </a:r>
            <a:r>
              <a:rPr lang="en-US">
                <a:latin typeface="Arial" charset="0"/>
                <a:cs typeface="Courier" charset="0"/>
              </a:rPr>
              <a:t>calc</a:t>
            </a:r>
            <a:r>
              <a:rPr lang="en-US">
                <a:latin typeface="Arial" charset="0"/>
                <a:cs typeface="Arial" charset="0"/>
              </a:rPr>
              <a:t> method, not in any other method</a:t>
            </a:r>
          </a:p>
          <a:p>
            <a:pPr eaLnBrk="1" hangingPunct="1">
              <a:spcAft>
                <a:spcPts val="2400"/>
              </a:spcAft>
            </a:pPr>
            <a:r>
              <a:rPr lang="en-US">
                <a:latin typeface="Arial" charset="0"/>
                <a:cs typeface="Arial" charset="0"/>
              </a:rPr>
              <a:t>In technical language, we say the scope of the parameter is restricted to the body of the constructor or method in which it is declared</a:t>
            </a:r>
          </a:p>
        </p:txBody>
      </p:sp>
    </p:spTree>
    <p:extLst>
      <p:ext uri="{BB962C8B-B14F-4D97-AF65-F5344CB8AC3E}">
        <p14:creationId xmlns:p14="http://schemas.microsoft.com/office/powerpoint/2010/main" val="155035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Local Data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  <a:cs typeface="Arial" charset="0"/>
              </a:rPr>
              <a:t>As we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cs typeface="Arial" charset="0"/>
              </a:rPr>
              <a:t>ve seen, </a:t>
            </a:r>
            <a:r>
              <a:rPr lang="en-US" altLang="ja-JP" b="1">
                <a:solidFill>
                  <a:srgbClr val="800000"/>
                </a:solidFill>
                <a:latin typeface="Arial" charset="0"/>
                <a:cs typeface="Arial" charset="0"/>
              </a:rPr>
              <a:t>local variables</a:t>
            </a:r>
            <a:r>
              <a:rPr lang="en-US" altLang="ja-JP">
                <a:latin typeface="Arial" charset="0"/>
                <a:cs typeface="Arial" charset="0"/>
              </a:rPr>
              <a:t> can be declared inside a method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  <a:cs typeface="Arial" charset="0"/>
              </a:rPr>
              <a:t>The formal parameters of a method create </a:t>
            </a:r>
            <a:r>
              <a:rPr lang="en-US" i="1">
                <a:latin typeface="Arial" charset="0"/>
                <a:cs typeface="Arial" charset="0"/>
              </a:rPr>
              <a:t>automatic local variables</a:t>
            </a:r>
            <a:r>
              <a:rPr lang="en-US">
                <a:latin typeface="Arial" charset="0"/>
                <a:cs typeface="Arial" charset="0"/>
              </a:rPr>
              <a:t> when the method is invoked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  <a:cs typeface="Arial" charset="0"/>
              </a:rPr>
              <a:t>When the method finishes, all local variables are destroyed (including the formal parameters)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  <a:cs typeface="Arial" charset="0"/>
              </a:rPr>
              <a:t>Keep in mind that instance variables, declared at the class level, exists as long as the object exists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183854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To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altLang="ja-JP" dirty="0">
                <a:latin typeface="Calibri"/>
                <a:cs typeface="Calibri"/>
              </a:rPr>
              <a:t>keep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r>
              <a:rPr lang="en-US" altLang="ja-JP" dirty="0">
                <a:latin typeface="Calibri"/>
                <a:cs typeface="Calibri"/>
              </a:rPr>
              <a:t> data, store it in fields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8914" name="Content Placeholder 4" descr="Screen shot 2012-10-12 at 9.20.48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650" b="-44650"/>
          <a:stretch>
            <a:fillRect/>
          </a:stretch>
        </p:blipFill>
        <p:spPr/>
      </p:pic>
      <p:sp>
        <p:nvSpPr>
          <p:cNvPr id="6" name="Rounded Rectangle 5"/>
          <p:cNvSpPr/>
          <p:nvPr/>
        </p:nvSpPr>
        <p:spPr>
          <a:xfrm>
            <a:off x="2438400" y="2574660"/>
            <a:ext cx="6248400" cy="60960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3124200"/>
            <a:ext cx="3962400" cy="152400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24200" y="1676400"/>
            <a:ext cx="4450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Local data that will disappear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14400" y="4800600"/>
            <a:ext cx="396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  <a:latin typeface="Calibri"/>
                <a:cs typeface="Calibri"/>
              </a:rPr>
              <a:t>So we need to store it in the fields</a:t>
            </a:r>
          </a:p>
        </p:txBody>
      </p:sp>
    </p:spTree>
    <p:extLst>
      <p:ext uri="{BB962C8B-B14F-4D97-AF65-F5344CB8AC3E}">
        <p14:creationId xmlns:p14="http://schemas.microsoft.com/office/powerpoint/2010/main" val="128577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Local variables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124200" y="2638425"/>
            <a:ext cx="46037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public int refundBalance()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    int amountToRefund;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    amountToRefund = balance;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    balance = 0;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    return amountToRefund;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}</a:t>
            </a:r>
            <a:r>
              <a:rPr lang="en-US" sz="2000" b="1">
                <a:latin typeface="Courier New" charset="0"/>
              </a:rPr>
              <a:t>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858000" y="2057400"/>
            <a:ext cx="2080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6600"/>
                </a:solidFill>
                <a:latin typeface="Calibri"/>
                <a:cs typeface="Calibri"/>
              </a:rPr>
              <a:t>A local variable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6553200" y="2438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14400" y="2286000"/>
            <a:ext cx="2209800" cy="2362200"/>
          </a:xfrm>
          <a:prstGeom prst="irregularSeal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rgbClr val="FF6600"/>
                </a:solidFill>
                <a:latin typeface="Calibri"/>
                <a:cs typeface="Calibri"/>
              </a:rPr>
              <a:t>No visibility</a:t>
            </a:r>
          </a:p>
          <a:p>
            <a:r>
              <a:rPr lang="en-US" sz="2000" dirty="0">
                <a:solidFill>
                  <a:srgbClr val="FF6600"/>
                </a:solidFill>
                <a:latin typeface="Calibri"/>
                <a:cs typeface="Calibri"/>
              </a:rPr>
              <a:t>modifier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590800" y="3429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810601" y="5410200"/>
            <a:ext cx="31047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  <a:latin typeface="Calibri"/>
                <a:cs typeface="Calibri"/>
              </a:rPr>
              <a:t>Remember: No type when </a:t>
            </a:r>
            <a:r>
              <a:rPr lang="en-US" u="sng" dirty="0">
                <a:solidFill>
                  <a:srgbClr val="FF6600"/>
                </a:solidFill>
                <a:latin typeface="Calibri"/>
                <a:cs typeface="Calibri"/>
              </a:rPr>
              <a:t>using</a:t>
            </a:r>
            <a:r>
              <a:rPr lang="en-US" dirty="0">
                <a:solidFill>
                  <a:srgbClr val="FF6600"/>
                </a:solidFill>
                <a:latin typeface="Calibri"/>
                <a:cs typeface="Calibri"/>
              </a:rPr>
              <a:t> variables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6477000" y="4572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 animBg="1"/>
      <p:bldP spid="26630" grpId="0" animBg="1"/>
      <p:bldP spid="26630" grpId="1" animBg="1"/>
      <p:bldP spid="26632" grpId="0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2968</Words>
  <Application>Microsoft Macintosh PowerPoint</Application>
  <PresentationFormat>On-screen Show (4:3)</PresentationFormat>
  <Paragraphs>425</Paragraphs>
  <Slides>40</Slides>
  <Notes>28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Writing &amp; Executing Classes</vt:lpstr>
      <vt:lpstr>Variables</vt:lpstr>
      <vt:lpstr>Variables</vt:lpstr>
      <vt:lpstr>Fields</vt:lpstr>
      <vt:lpstr>Parameters</vt:lpstr>
      <vt:lpstr>Parameters</vt:lpstr>
      <vt:lpstr>Local Data</vt:lpstr>
      <vt:lpstr>To “keep” data, store it in fields</vt:lpstr>
      <vt:lpstr>Local variables</vt:lpstr>
      <vt:lpstr>Local variables</vt:lpstr>
      <vt:lpstr>Scope of Variables</vt:lpstr>
      <vt:lpstr>Scope Example</vt:lpstr>
      <vt:lpstr>Scope Example: Circle</vt:lpstr>
      <vt:lpstr>Scope and life time</vt:lpstr>
      <vt:lpstr>Variable Lifetime: Details</vt:lpstr>
      <vt:lpstr>Primitive vs Object Types</vt:lpstr>
      <vt:lpstr>Primitive vs. Object Types</vt:lpstr>
      <vt:lpstr>Object Types &amp; References</vt:lpstr>
      <vt:lpstr>Assignment: Primitive types</vt:lpstr>
      <vt:lpstr>Assignment: Object Types</vt:lpstr>
      <vt:lpstr>Aliases</vt:lpstr>
      <vt:lpstr>What is the output?</vt:lpstr>
      <vt:lpstr>Primitive vs. Object Types</vt:lpstr>
      <vt:lpstr>Circle &amp; Triangle Examples</vt:lpstr>
      <vt:lpstr>What happens when an object dies?</vt:lpstr>
      <vt:lpstr>Fields &amp; Constants</vt:lpstr>
      <vt:lpstr>The static Modifier</vt:lpstr>
      <vt:lpstr>Static Variables</vt:lpstr>
      <vt:lpstr>Static Variable Example (Ellipse)</vt:lpstr>
      <vt:lpstr>Static Methods</vt:lpstr>
      <vt:lpstr>Static Class Members</vt:lpstr>
      <vt:lpstr>Static Class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Check</vt:lpstr>
      <vt:lpstr>Review: Using Classes Example</vt:lpstr>
      <vt:lpstr>A Special Car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98</cp:revision>
  <dcterms:created xsi:type="dcterms:W3CDTF">2014-09-01T19:57:09Z</dcterms:created>
  <dcterms:modified xsi:type="dcterms:W3CDTF">2015-02-13T14:58:59Z</dcterms:modified>
</cp:coreProperties>
</file>