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44"/>
  </p:notesMasterIdLst>
  <p:handoutMasterIdLst>
    <p:handoutMasterId r:id="rId45"/>
  </p:handoutMasterIdLst>
  <p:sldIdLst>
    <p:sldId id="256" r:id="rId3"/>
    <p:sldId id="468" r:id="rId4"/>
    <p:sldId id="470" r:id="rId5"/>
    <p:sldId id="469" r:id="rId6"/>
    <p:sldId id="471" r:id="rId7"/>
    <p:sldId id="473" r:id="rId8"/>
    <p:sldId id="508" r:id="rId9"/>
    <p:sldId id="472" r:id="rId10"/>
    <p:sldId id="509" r:id="rId11"/>
    <p:sldId id="510" r:id="rId12"/>
    <p:sldId id="511" r:id="rId13"/>
    <p:sldId id="480" r:id="rId14"/>
    <p:sldId id="481" r:id="rId15"/>
    <p:sldId id="482" r:id="rId16"/>
    <p:sldId id="476" r:id="rId17"/>
    <p:sldId id="479" r:id="rId18"/>
    <p:sldId id="483" r:id="rId19"/>
    <p:sldId id="506" r:id="rId20"/>
    <p:sldId id="507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hiddenSlides="1" frameSlides="1"/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93421B-4B27-4D23-88C3-46B104F375A4}" type="datetime1">
              <a:rPr lang="en-US"/>
              <a:pPr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3B9CD7-89B9-4D5C-85BD-BCC974FAF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2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FDD25C-A784-4C8A-9678-5642517B051E}" type="datetime1">
              <a:rPr lang="en-US"/>
              <a:pPr/>
              <a:t>4/2/14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031109-002A-4D86-BA3C-6AC18D6040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6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Don’t make change, just walk through all the steps – how could we change the design of the code to make these tasks easier?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FE5551-F5A1-44AD-90F7-C9A1147E1DC4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Take from BB quiz last year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B98E55-6376-4FE4-BBEE-34C6F9D54059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8819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4704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1141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8D4B7-1C8C-4135-A2F4-2D8CD11ECD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70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AB2D4-B6A9-4EE3-9E39-7EC92603E0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1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7BABC-A343-42F5-B86E-9EF655FE7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16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EA839-6DF2-4E14-9833-CE86F072ED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42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0A4C9-2DA5-4EC1-AECC-2A09729C92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3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A4006-E265-4659-A46C-76741A0F4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2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54410-25EA-493A-925A-551595003A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7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16EFC-0306-4C9B-B28F-B6DC7851C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2002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544B7-0095-4224-BB84-3843417A25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1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CDF43-4DF8-4B63-855B-ADF3B53F88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1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7B7C6-E6C2-40D7-B1F6-7F6B6432DB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2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6456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4177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3623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15873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3973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2641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47970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/>
              <a:t>Copyright © 2012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92A6C5-C697-4C11-9DCC-87FCA7D6E9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Chapter 7</a:t>
            </a:r>
            <a:br>
              <a:rPr lang="en-US" smtClean="0"/>
            </a:br>
            <a:r>
              <a:rPr lang="en-US" smtClean="0"/>
              <a:t>Object-Oriented Design Concepts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1905000"/>
            <a:ext cx="5486400" cy="2743200"/>
          </a:xfrm>
        </p:spPr>
        <p:txBody>
          <a:bodyPr/>
          <a:lstStyle/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Java Software Solutions</a:t>
            </a:r>
            <a:endParaRPr lang="en-US" dirty="0" smtClean="0"/>
          </a:p>
          <a:p>
            <a:pPr eaLnBrk="1" hangingPunct="1"/>
            <a:r>
              <a:rPr lang="en-US" dirty="0" smtClean="0"/>
              <a:t>Foundations of Program Design</a:t>
            </a:r>
          </a:p>
          <a:p>
            <a:pPr eaLnBrk="1" hangingPunct="1"/>
            <a:r>
              <a:rPr lang="en-US" dirty="0" smtClean="0"/>
              <a:t>Seventh Edition</a:t>
            </a:r>
          </a:p>
          <a:p>
            <a:pPr algn="r" eaLnBrk="1" hangingPunct="1"/>
            <a:endParaRPr lang="en-US" dirty="0" smtClean="0"/>
          </a:p>
        </p:txBody>
      </p:sp>
      <p:pic>
        <p:nvPicPr>
          <p:cNvPr id="27653" name="Picture 5" descr="AW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800"/>
              <a:t>John Lewis</a:t>
            </a:r>
          </a:p>
          <a:p>
            <a:pPr algn="r" eaLnBrk="1" hangingPunct="1"/>
            <a:r>
              <a:rPr lang="en-US" sz="2800"/>
              <a:t>William Loftus</a:t>
            </a:r>
          </a:p>
        </p:txBody>
      </p:sp>
      <p:pic>
        <p:nvPicPr>
          <p:cNvPr id="27655" name="Picture 7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048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</a:p>
          <a:p>
            <a:r>
              <a:rPr lang="en-US" sz="2400" dirty="0" smtClean="0"/>
              <a:t>Step 2: understand how the code does it </a:t>
            </a:r>
            <a:r>
              <a:rPr lang="en-US" sz="2400" dirty="0" smtClean="0"/>
              <a:t>(zipped project)</a:t>
            </a:r>
            <a:endParaRPr lang="en-US" sz="2400" dirty="0" smtClean="0"/>
          </a:p>
          <a:p>
            <a:r>
              <a:rPr lang="en-US" sz="2400" dirty="0" smtClean="0"/>
              <a:t>Step 3: can we improve the code’s design</a:t>
            </a:r>
            <a:r>
              <a:rPr lang="en-US" sz="2400" dirty="0" smtClean="0"/>
              <a:t>? 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Your turn: in small groups, try to find design issues in the code</a:t>
            </a:r>
          </a:p>
          <a:p>
            <a:pPr lvl="1"/>
            <a:r>
              <a:rPr lang="en-US" sz="2000" dirty="0"/>
              <a:t>Can you find any duplicated code?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97424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</a:p>
          <a:p>
            <a:r>
              <a:rPr lang="en-US" sz="2400" dirty="0" smtClean="0"/>
              <a:t>Step 2: understand how the code does it </a:t>
            </a:r>
            <a:r>
              <a:rPr lang="en-US" sz="2400" dirty="0" smtClean="0"/>
              <a:t>(zipped project)</a:t>
            </a:r>
            <a:endParaRPr lang="en-US" sz="2400" dirty="0" smtClean="0"/>
          </a:p>
          <a:p>
            <a:r>
              <a:rPr lang="en-US" sz="2400" dirty="0" smtClean="0"/>
              <a:t>Step 3: can we improve the code’s design</a:t>
            </a:r>
            <a:r>
              <a:rPr lang="en-US" sz="2400" dirty="0" smtClean="0"/>
              <a:t>? 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Your turn: in small groups, try to find design issues in the code</a:t>
            </a:r>
          </a:p>
          <a:p>
            <a:pPr lvl="1"/>
            <a:r>
              <a:rPr lang="en-US" sz="2000" dirty="0"/>
              <a:t>Can you find any duplicated code</a:t>
            </a:r>
            <a:r>
              <a:rPr lang="en-US" sz="2000" dirty="0" smtClean="0"/>
              <a:t>?</a:t>
            </a:r>
          </a:p>
          <a:p>
            <a:pPr lvl="1"/>
            <a:endParaRPr lang="en-US" sz="2000" dirty="0"/>
          </a:p>
          <a:p>
            <a:r>
              <a:rPr lang="en-US" sz="2400" dirty="0"/>
              <a:t>Improve design, not functionality</a:t>
            </a:r>
          </a:p>
          <a:p>
            <a:pPr lvl="1"/>
            <a:r>
              <a:rPr lang="en-US" sz="2000" dirty="0"/>
              <a:t>Remove code duplication in Game between </a:t>
            </a:r>
            <a:br>
              <a:rPr lang="en-US" sz="2000" dirty="0"/>
            </a:br>
            <a:r>
              <a:rPr lang="en-US" sz="2000" dirty="0" err="1"/>
              <a:t>printWelcome</a:t>
            </a:r>
            <a:r>
              <a:rPr lang="en-US" sz="2000" dirty="0"/>
              <a:t>() &amp; </a:t>
            </a:r>
            <a:r>
              <a:rPr lang="en-US" sz="2000" dirty="0" err="1"/>
              <a:t>goRoom</a:t>
            </a:r>
            <a:r>
              <a:rPr lang="en-US" sz="2000" dirty="0"/>
              <a:t>() by refactoring </a:t>
            </a:r>
            <a:r>
              <a:rPr lang="en-US" sz="2000" dirty="0" err="1"/>
              <a:t>printLocationInfo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39297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duplication in Game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pic>
        <p:nvPicPr>
          <p:cNvPr id="3891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066800"/>
            <a:ext cx="8724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"/>
          <p:cNvGrpSpPr/>
          <p:nvPr/>
        </p:nvGrpSpPr>
        <p:grpSpPr>
          <a:xfrm>
            <a:off x="4953000" y="1371600"/>
            <a:ext cx="6502400" cy="5486400"/>
            <a:chOff x="1346200" y="0"/>
            <a:chExt cx="6502400" cy="5486400"/>
          </a:xfrm>
          <a:effectLst>
            <a:outerShdw blurRad="50800" dist="38100" dir="8220000">
              <a:srgbClr val="000000">
                <a:alpha val="43000"/>
              </a:srgb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rcRect r="32172"/>
            <a:stretch>
              <a:fillRect/>
            </a:stretch>
          </p:blipFill>
          <p:spPr>
            <a:xfrm>
              <a:off x="1346200" y="0"/>
              <a:ext cx="6426200" cy="1676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4300" y="1790700"/>
              <a:ext cx="6464300" cy="3695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pic>
        <p:nvPicPr>
          <p:cNvPr id="39941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0"/>
            <a:ext cx="8734425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Refactor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pic>
        <p:nvPicPr>
          <p:cNvPr id="4096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487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Exploring Design through Modification Tasks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How could we change the design of the code to make the following tasks easier?</a:t>
            </a:r>
          </a:p>
          <a:p>
            <a:r>
              <a:rPr lang="en-US" sz="2400" dirty="0" smtClean="0"/>
              <a:t>Add another direction of movement to NESW: Up/Down</a:t>
            </a:r>
          </a:p>
          <a:p>
            <a:r>
              <a:rPr lang="en-US" sz="2400" dirty="0" smtClean="0"/>
              <a:t>Add a new room: cellar</a:t>
            </a:r>
          </a:p>
          <a:p>
            <a:r>
              <a:rPr lang="en-US" sz="2400" dirty="0" smtClean="0"/>
              <a:t>Add an additional command word</a:t>
            </a:r>
          </a:p>
          <a:p>
            <a:r>
              <a:rPr lang="en-US" sz="2400" dirty="0" smtClean="0"/>
              <a:t>Add a different command language besides English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*See </a:t>
            </a:r>
            <a:r>
              <a:rPr lang="en-US" sz="2400" i="1" dirty="0" err="1" smtClean="0"/>
              <a:t>Tasks.docx</a:t>
            </a:r>
            <a:endParaRPr lang="en-US" sz="2400" i="1" dirty="0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design concepts with the exercises on BB</a:t>
            </a:r>
            <a:br>
              <a:rPr lang="en-US" dirty="0" smtClean="0"/>
            </a:br>
            <a:r>
              <a:rPr lang="en-US" dirty="0" smtClean="0"/>
              <a:t>(Designing Classes Practice under MPL)</a:t>
            </a:r>
          </a:p>
          <a:p>
            <a:r>
              <a:rPr lang="en-US" dirty="0" smtClean="0"/>
              <a:t>Think about Project 2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Material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2012 Pearson Education,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Method Overloading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5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</a:rPr>
              <a:t>The compiler determines which method is being invoked by analyzing the parameters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838200" y="2386013"/>
            <a:ext cx="36941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</a:rPr>
              <a:t>float tryMe(int x)</a:t>
            </a:r>
          </a:p>
          <a:p>
            <a:pPr eaLnBrk="1" hangingPunct="1"/>
            <a:r>
              <a:rPr lang="en-US" b="1">
                <a:latin typeface="Courier New" charset="0"/>
              </a:rPr>
              <a:t>{</a:t>
            </a:r>
          </a:p>
          <a:p>
            <a:pPr eaLnBrk="1" hangingPunct="1"/>
            <a:r>
              <a:rPr lang="en-US" b="1">
                <a:latin typeface="Courier New" charset="0"/>
              </a:rPr>
              <a:t>   return x + .375;</a:t>
            </a:r>
          </a:p>
          <a:p>
            <a:pPr eaLnBrk="1" hangingPunct="1"/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838200" y="4267200"/>
            <a:ext cx="517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</a:rPr>
              <a:t>float tryMe(int x, float y)</a:t>
            </a:r>
          </a:p>
          <a:p>
            <a:pPr eaLnBrk="1" hangingPunct="1"/>
            <a:r>
              <a:rPr lang="en-US" b="1">
                <a:latin typeface="Courier New" charset="0"/>
              </a:rPr>
              <a:t>{</a:t>
            </a:r>
          </a:p>
          <a:p>
            <a:pPr eaLnBrk="1" hangingPunct="1"/>
            <a:r>
              <a:rPr lang="en-US" b="1">
                <a:latin typeface="Courier New" charset="0"/>
              </a:rPr>
              <a:t>   return x*y;</a:t>
            </a:r>
          </a:p>
          <a:p>
            <a:pPr eaLnBrk="1" hangingPunct="1"/>
            <a:r>
              <a:rPr lang="en-US" b="1">
                <a:latin typeface="Courier New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05400" y="3016250"/>
            <a:ext cx="3841750" cy="869950"/>
            <a:chOff x="3216" y="1756"/>
            <a:chExt cx="2420" cy="548"/>
          </a:xfrm>
        </p:grpSpPr>
        <p:sp>
          <p:nvSpPr>
            <p:cNvPr id="85000" name="Text Box 11"/>
            <p:cNvSpPr txBox="1">
              <a:spLocks noChangeArrowheads="1"/>
            </p:cNvSpPr>
            <p:nvPr/>
          </p:nvSpPr>
          <p:spPr bwMode="auto">
            <a:xfrm>
              <a:off x="3216" y="2054"/>
              <a:ext cx="2420" cy="250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result = tryMe(25, 4.32)</a:t>
              </a:r>
            </a:p>
          </p:txBody>
        </p:sp>
        <p:sp>
          <p:nvSpPr>
            <p:cNvPr id="85001" name="Text Box 12"/>
            <p:cNvSpPr txBox="1">
              <a:spLocks noChangeArrowheads="1"/>
            </p:cNvSpPr>
            <p:nvPr/>
          </p:nvSpPr>
          <p:spPr bwMode="auto">
            <a:xfrm>
              <a:off x="3780" y="1756"/>
              <a:ext cx="10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Verdana" charset="0"/>
                </a:rPr>
                <a:t>Invocation</a:t>
              </a:r>
              <a:endParaRPr lang="en-US">
                <a:solidFill>
                  <a:srgbClr val="008000"/>
                </a:solidFill>
                <a:latin typeface="Verdana" charset="0"/>
              </a:endParaRPr>
            </a:p>
          </p:txBody>
        </p:sp>
      </p:grpSp>
      <p:cxnSp>
        <p:nvCxnSpPr>
          <p:cNvPr id="165901" name="AutoShape 13"/>
          <p:cNvCxnSpPr>
            <a:cxnSpLocks noChangeShapeType="1"/>
            <a:stCxn id="85000" idx="2"/>
            <a:endCxn id="165896" idx="3"/>
          </p:cNvCxnSpPr>
          <p:nvPr/>
        </p:nvCxnSpPr>
        <p:spPr bwMode="auto">
          <a:xfrm rot="5400000">
            <a:off x="5935662" y="3960813"/>
            <a:ext cx="1165225" cy="1016000"/>
          </a:xfrm>
          <a:prstGeom prst="bentConnector2">
            <a:avLst/>
          </a:prstGeom>
          <a:noFill/>
          <a:ln w="57150">
            <a:solidFill>
              <a:srgbClr val="DE2C28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999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959422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  <p:bldP spid="1658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Method Overloading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tabLst>
                <a:tab pos="2292350" algn="l"/>
              </a:tabLst>
            </a:pPr>
            <a:r>
              <a:rPr lang="en-US">
                <a:latin typeface="Arial" charset="0"/>
              </a:rPr>
              <a:t>The</a:t>
            </a:r>
            <a:r>
              <a:rPr lang="en-US">
                <a:latin typeface="Courier New" charset="0"/>
              </a:rPr>
              <a:t> println </a:t>
            </a:r>
            <a:r>
              <a:rPr lang="en-US">
                <a:latin typeface="Arial" charset="0"/>
              </a:rPr>
              <a:t>method is overloaded: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sz="2400">
                <a:latin typeface="Courier New" charset="0"/>
              </a:rPr>
              <a:t>            </a:t>
            </a:r>
            <a:r>
              <a:rPr lang="en-US" sz="2400" b="1">
                <a:latin typeface="Courier New" charset="0"/>
              </a:rPr>
              <a:t>println (String s)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sz="2400" b="1">
                <a:latin typeface="Courier New" charset="0"/>
              </a:rPr>
              <a:t>            println (int i)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Times" charset="0"/>
              <a:buNone/>
              <a:tabLst>
                <a:tab pos="2292350" algn="l"/>
              </a:tabLst>
            </a:pPr>
            <a:r>
              <a:rPr lang="en-US" sz="2400" b="1">
                <a:latin typeface="Courier New" charset="0"/>
              </a:rPr>
              <a:t>            println (double d)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sz="2400" b="1">
                <a:latin typeface="Courier New" charset="0"/>
              </a:rPr>
              <a:t>		</a:t>
            </a:r>
            <a:r>
              <a:rPr lang="en-US">
                <a:latin typeface="Arial" charset="0"/>
              </a:rPr>
              <a:t>and so on...</a:t>
            </a:r>
          </a:p>
          <a:p>
            <a:pPr>
              <a:lnSpc>
                <a:spcPct val="90000"/>
              </a:lnSpc>
              <a:spcBef>
                <a:spcPct val="75000"/>
              </a:spcBef>
              <a:tabLst>
                <a:tab pos="2292350" algn="l"/>
              </a:tabLst>
            </a:pPr>
            <a:r>
              <a:rPr lang="en-US">
                <a:latin typeface="Arial" charset="0"/>
              </a:rPr>
              <a:t>The following lines invoke different versions of the</a:t>
            </a:r>
            <a:r>
              <a:rPr lang="en-US">
                <a:latin typeface="Courier New" charset="0"/>
              </a:rPr>
              <a:t> println </a:t>
            </a:r>
            <a:r>
              <a:rPr lang="en-US">
                <a:latin typeface="Arial" charset="0"/>
              </a:rPr>
              <a:t>method: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sz="2400">
                <a:latin typeface="Courier New" charset="0"/>
              </a:rPr>
              <a:t>     System.out.println ("The total is:");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sz="2400">
                <a:latin typeface="Courier New" charset="0"/>
              </a:rPr>
              <a:t>     System.out.println (total);</a:t>
            </a:r>
            <a:endParaRPr lang="en-US" sz="2400">
              <a:latin typeface="Arial" charset="0"/>
            </a:endParaRPr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1624977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OO Class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Interface</a:t>
            </a:r>
            <a:r>
              <a:rPr lang="en-US" dirty="0" smtClean="0"/>
              <a:t> (conceptual definition): </a:t>
            </a:r>
          </a:p>
          <a:p>
            <a:pPr lvl="1">
              <a:defRPr/>
            </a:pPr>
            <a:r>
              <a:rPr lang="en-US" dirty="0" smtClean="0"/>
              <a:t>Set of public method signatures for a class</a:t>
            </a:r>
          </a:p>
          <a:p>
            <a:pPr lvl="1">
              <a:defRPr/>
            </a:pPr>
            <a:r>
              <a:rPr lang="en-US" dirty="0" smtClean="0"/>
              <a:t>Defines how other classes can use it</a:t>
            </a:r>
          </a:p>
          <a:p>
            <a:pPr>
              <a:defRPr/>
            </a:pPr>
            <a:r>
              <a:rPr lang="en-US" u="sng" dirty="0" smtClean="0"/>
              <a:t>Implementation</a:t>
            </a:r>
            <a:r>
              <a:rPr lang="en-US" dirty="0" smtClean="0"/>
              <a:t>: </a:t>
            </a:r>
          </a:p>
          <a:p>
            <a:pPr lvl="1">
              <a:defRPr/>
            </a:pPr>
            <a:r>
              <a:rPr lang="en-US" dirty="0" smtClean="0"/>
              <a:t>Code used to perform the desired functionality defined by the interface</a:t>
            </a:r>
          </a:p>
          <a:p>
            <a:pPr lvl="1">
              <a:defRPr/>
            </a:pPr>
            <a:r>
              <a:rPr lang="en-US" dirty="0" smtClean="0"/>
              <a:t>Includes private fields &amp; methods &amp; public method bodies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Interface (Java construct definition):</a:t>
            </a:r>
          </a:p>
          <a:p>
            <a:pPr lvl="1"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Special class with no source code, no constructors</a:t>
            </a:r>
          </a:p>
          <a:p>
            <a:pPr lvl="1"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Used to enforce good design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Enumerated Types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In Chapter 3 we introduced enumerated types, which define a new data type and list all possible values of that type: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400" b="1">
                <a:latin typeface="Courier New" charset="0"/>
              </a:rPr>
              <a:t>enum Season {winter, spring, summer, fall}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Once established, the new type can be used to declare variables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400" b="1">
                <a:latin typeface="Arial" charset="0"/>
              </a:rPr>
              <a:t>Season time;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The only values this variable can be assigned are the ones established in the </a:t>
            </a:r>
            <a:r>
              <a:rPr lang="en-US">
                <a:latin typeface="Courier New" charset="0"/>
              </a:rPr>
              <a:t>enum</a:t>
            </a:r>
            <a:r>
              <a:rPr lang="en-US">
                <a:latin typeface="Arial" charset="0"/>
              </a:rPr>
              <a:t> definition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b="1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53251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177725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Enumerated Types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An enumerated type definition is a special kind of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The values of the enumerated type are objects of that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For example, </a:t>
            </a:r>
            <a:r>
              <a:rPr lang="en-US">
                <a:latin typeface="Courier New" charset="0"/>
              </a:rPr>
              <a:t>fall</a:t>
            </a:r>
            <a:r>
              <a:rPr lang="en-US">
                <a:latin typeface="Arial" charset="0"/>
              </a:rPr>
              <a:t> is an object of type </a:t>
            </a:r>
            <a:r>
              <a:rPr lang="en-US">
                <a:latin typeface="Courier New" charset="0"/>
              </a:rPr>
              <a:t>Season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</a:pPr>
            <a:r>
              <a:rPr lang="en-US">
                <a:latin typeface="Arial" charset="0"/>
              </a:rPr>
              <a:t>That's why the following assignment is valid: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b="1">
                <a:latin typeface="Courier New" charset="0"/>
              </a:rPr>
              <a:t>time = Season.fall;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9034463" y="5640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294563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Enumerated Types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An enumerated type definition can be more interesting than a simple list of values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Because they are like classes, we can add additional instance data and methods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We can define an </a:t>
            </a:r>
            <a:r>
              <a:rPr lang="en-US">
                <a:latin typeface="Courier New" charset="0"/>
              </a:rPr>
              <a:t>enum</a:t>
            </a:r>
            <a:r>
              <a:rPr lang="en-US">
                <a:latin typeface="Arial" charset="0"/>
              </a:rPr>
              <a:t> constructor as well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Each value listed for the enumerated type calls the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See</a:t>
            </a:r>
            <a:r>
              <a:rPr lang="en-US">
                <a:latin typeface="Courier New" charset="0"/>
                <a:cs typeface="Courier New" charset="0"/>
              </a:rPr>
              <a:t> Season.java 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See</a:t>
            </a:r>
            <a:r>
              <a:rPr lang="en-US">
                <a:latin typeface="Courier New" charset="0"/>
                <a:cs typeface="Courier New" charset="0"/>
              </a:rPr>
              <a:t> SeasonTester.java 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410436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6322" name="TextBox 5"/>
          <p:cNvSpPr txBox="1">
            <a:spLocks noChangeArrowheads="1"/>
          </p:cNvSpPr>
          <p:nvPr/>
        </p:nvSpPr>
        <p:spPr bwMode="auto">
          <a:xfrm>
            <a:off x="533400" y="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Season.java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Enumerates the values for Season.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enum </a:t>
            </a:r>
            <a:r>
              <a:rPr lang="en-US" sz="1400" b="1">
                <a:latin typeface="Courier New" charset="0"/>
                <a:cs typeface="Courier New" charset="0"/>
              </a:rPr>
              <a:t>Season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winter ("December through February"),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spring ("March through May"),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summer ("June through August"),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fall ("September through November");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String span;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each value with an associated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latin typeface="Courier New" charset="0"/>
                <a:cs typeface="Courier New" charset="0"/>
              </a:rPr>
              <a:t>Season (String months)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span = months;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span message for this value.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String getSpan()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span;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670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7346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SeasonTester.java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full enumerated type.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SeasonTester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Iterates through the values of the Season enumerated type.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(Season time : Season.values())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(time + "\t" + time.getSpan());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532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8370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SeasonTester.java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full enumerated type.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SeasonTester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Iterates through the values of the Season enumerated type.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(Season time : Season.values())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(time + "\t" + time.getSpan());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637088" y="228600"/>
            <a:ext cx="4506912" cy="1784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winter	December through February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spring	March through May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summer	June through August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fall	September through November</a:t>
            </a:r>
          </a:p>
        </p:txBody>
      </p:sp>
    </p:spTree>
    <p:extLst>
      <p:ext uri="{BB962C8B-B14F-4D97-AF65-F5344CB8AC3E}">
        <p14:creationId xmlns:p14="http://schemas.microsoft.com/office/powerpoint/2010/main" val="29354001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Enumerated Types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Every enumerated type contains a static method called </a:t>
            </a:r>
            <a:r>
              <a:rPr lang="en-US">
                <a:latin typeface="Courier New" charset="0"/>
              </a:rPr>
              <a:t>values</a:t>
            </a:r>
            <a:r>
              <a:rPr lang="en-US">
                <a:latin typeface="Arial" charset="0"/>
              </a:rPr>
              <a:t> that returns a list of all possible values for that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The list returned from </a:t>
            </a:r>
            <a:r>
              <a:rPr lang="en-US">
                <a:latin typeface="Courier New" charset="0"/>
              </a:rPr>
              <a:t>values</a:t>
            </a:r>
            <a:r>
              <a:rPr lang="en-US">
                <a:latin typeface="Arial" charset="0"/>
              </a:rPr>
              <a:t> can be processed using a for-each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An enumerated type cannot be instantiated outside of its own definition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 carefully designed enumerated type provides a versatile and type-safe mechanism for managing data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102819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Static Class Members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>
                <a:latin typeface="Arial" charset="0"/>
              </a:rPr>
              <a:t>Recall that a static method is one that can be invoked through its class name</a:t>
            </a:r>
          </a:p>
          <a:p>
            <a:pPr>
              <a:spcBef>
                <a:spcPct val="70000"/>
              </a:spcBef>
            </a:pPr>
            <a:r>
              <a:rPr lang="en-US">
                <a:latin typeface="Arial" charset="0"/>
              </a:rPr>
              <a:t>For example, the methods of the </a:t>
            </a:r>
            <a:r>
              <a:rPr lang="en-US">
                <a:latin typeface="Courier New" charset="0"/>
              </a:rPr>
              <a:t>Math</a:t>
            </a:r>
            <a:r>
              <a:rPr lang="en-US">
                <a:latin typeface="Arial" charset="0"/>
              </a:rPr>
              <a:t> class are static: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>
                <a:latin typeface="Courier New" charset="0"/>
              </a:rPr>
              <a:t>result = Math.sqrt(25)</a:t>
            </a:r>
          </a:p>
          <a:p>
            <a:pPr>
              <a:spcBef>
                <a:spcPct val="70000"/>
              </a:spcBef>
            </a:pPr>
            <a:r>
              <a:rPr lang="en-US">
                <a:latin typeface="Arial" charset="0"/>
              </a:rPr>
              <a:t>Variables can be static as well</a:t>
            </a:r>
          </a:p>
          <a:p>
            <a:pPr>
              <a:spcBef>
                <a:spcPct val="70000"/>
              </a:spcBef>
            </a:pPr>
            <a:r>
              <a:rPr lang="en-US">
                <a:latin typeface="Arial" charset="0"/>
              </a:rPr>
              <a:t>Determining if a method or variable should be static is an important design decision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89603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static Modifier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We declare static methods and variables using the </a:t>
            </a:r>
            <a:r>
              <a:rPr lang="en-US">
                <a:latin typeface="Courier New" charset="0"/>
              </a:rPr>
              <a:t>static</a:t>
            </a:r>
            <a:r>
              <a:rPr lang="en-US">
                <a:latin typeface="Arial" charset="0"/>
              </a:rPr>
              <a:t> modifier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It associates the method or variable with the class rather than with an object of that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Static methods are sometimes called </a:t>
            </a:r>
            <a:r>
              <a:rPr lang="en-US" i="1">
                <a:latin typeface="Arial" charset="0"/>
              </a:rPr>
              <a:t>class methods</a:t>
            </a:r>
            <a:r>
              <a:rPr lang="en-US">
                <a:latin typeface="Arial" charset="0"/>
              </a:rPr>
              <a:t> and static variables are sometimes called </a:t>
            </a:r>
            <a:r>
              <a:rPr lang="en-US" i="1">
                <a:latin typeface="Arial" charset="0"/>
              </a:rPr>
              <a:t>class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Let's carefully consider the implications of each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9397261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Static Variables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>
                <a:latin typeface="Arial" charset="0"/>
              </a:rPr>
              <a:t>Normally, each object has its own data space, but if a variable is declared as static, only one copy of the variable exists</a:t>
            </a:r>
          </a:p>
          <a:p>
            <a:pPr>
              <a:spcBef>
                <a:spcPct val="60000"/>
              </a:spcBef>
              <a:buFont typeface="Times" charset="0"/>
              <a:buNone/>
            </a:pPr>
            <a:r>
              <a:rPr lang="en-US" sz="2400">
                <a:latin typeface="Courier New" charset="0"/>
              </a:rPr>
              <a:t>          private static float price;</a:t>
            </a:r>
          </a:p>
          <a:p>
            <a:pPr>
              <a:spcBef>
                <a:spcPct val="60000"/>
              </a:spcBef>
            </a:pPr>
            <a:r>
              <a:rPr lang="en-US">
                <a:latin typeface="Arial" charset="0"/>
              </a:rPr>
              <a:t>Memory space for a static variable is created when the class is first referenced</a:t>
            </a:r>
          </a:p>
          <a:p>
            <a:pPr>
              <a:spcBef>
                <a:spcPct val="60000"/>
              </a:spcBef>
            </a:pPr>
            <a:r>
              <a:rPr lang="en-US">
                <a:latin typeface="Arial" charset="0"/>
              </a:rPr>
              <a:t>All objects instantiated from the class share its static variables</a:t>
            </a:r>
          </a:p>
          <a:p>
            <a:pPr>
              <a:spcBef>
                <a:spcPct val="60000"/>
              </a:spcBef>
            </a:pPr>
            <a:r>
              <a:rPr lang="en-US">
                <a:latin typeface="Arial" charset="0"/>
              </a:rPr>
              <a:t>Changing the value of a static variable in one object changes it for all others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179656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good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Making code easy to modify, test, &amp; debug by localizing changes</a:t>
            </a:r>
          </a:p>
          <a:p>
            <a:pPr lvl="1"/>
            <a:r>
              <a:rPr lang="en-US" smtClean="0"/>
              <a:t>The less code is changed,</a:t>
            </a:r>
          </a:p>
          <a:p>
            <a:pPr lvl="2"/>
            <a:r>
              <a:rPr lang="en-US" smtClean="0"/>
              <a:t>the less chance for bugs to be introduced</a:t>
            </a:r>
          </a:p>
          <a:p>
            <a:pPr lvl="2"/>
            <a:r>
              <a:rPr lang="en-US" smtClean="0"/>
              <a:t>reduce amount of testing</a:t>
            </a:r>
          </a:p>
          <a:p>
            <a:pPr lvl="1"/>
            <a:r>
              <a:rPr lang="en-US" smtClean="0"/>
              <a:t>Goal: design code so changes can be made to small, independent units</a:t>
            </a:r>
          </a:p>
          <a:p>
            <a:r>
              <a:rPr lang="en-US" u="sng" smtClean="0"/>
              <a:t>Code duplication</a:t>
            </a:r>
            <a:r>
              <a:rPr lang="en-US" smtClean="0"/>
              <a:t>: copying &amp; pasting the same </a:t>
            </a:r>
            <a:br>
              <a:rPr lang="en-US" smtClean="0"/>
            </a:br>
            <a:r>
              <a:rPr lang="en-US" smtClean="0"/>
              <a:t>(or almost the same) code multiple times</a:t>
            </a:r>
          </a:p>
          <a:p>
            <a:pPr lvl="1"/>
            <a:r>
              <a:rPr lang="en-US" smtClean="0"/>
              <a:t>Why we avoid it: makes code modification difficult</a:t>
            </a:r>
            <a:br>
              <a:rPr lang="en-US" smtClean="0"/>
            </a:br>
            <a:r>
              <a:rPr lang="en-US" i="1" smtClean="0"/>
              <a:t>we might not modify all duplicates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Static Methods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19050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>
                <a:latin typeface="Arial" charset="0"/>
              </a:rPr>
              <a:t>Because it is declared as static, the </a:t>
            </a:r>
            <a:r>
              <a:rPr lang="en-US">
                <a:latin typeface="Courier New" charset="0"/>
                <a:cs typeface="Courier New" charset="0"/>
              </a:rPr>
              <a:t>cube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method can be invoked through the class name: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value = Helper.cube(4);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1524000" y="1371600"/>
            <a:ext cx="59436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public class </a:t>
            </a:r>
            <a:r>
              <a:rPr lang="en-US" sz="2000" b="1">
                <a:latin typeface="Courier New" charset="0"/>
              </a:rPr>
              <a:t>Helper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public static int </a:t>
            </a:r>
            <a:r>
              <a:rPr lang="en-US" sz="2000" b="1">
                <a:latin typeface="Courier New" charset="0"/>
              </a:rPr>
              <a:t>cube (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sz="2000" b="1">
                <a:latin typeface="Courier New" charset="0"/>
              </a:rPr>
              <a:t>num)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sz="2000" b="1">
                <a:latin typeface="Courier New" charset="0"/>
              </a:rPr>
              <a:t>num * num * num;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}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}</a:t>
            </a:r>
            <a:endParaRPr lang="en-US" sz="20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325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Static Class Members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The order of the modifiers can be interchanged, but by convention visibility modifiers come first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Recall that the </a:t>
            </a:r>
            <a:r>
              <a:rPr lang="en-US">
                <a:latin typeface="Courier New" charset="0"/>
              </a:rPr>
              <a:t>main</a:t>
            </a:r>
            <a:r>
              <a:rPr lang="en-US">
                <a:latin typeface="Arial" charset="0"/>
              </a:rPr>
              <a:t> method is static – it is invoked by the Java interpreter without creating an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Static methods cannot reference instance variables because instance variables don't exist until an object exists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However, a static method can reference static variables or local variables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2552440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Static Class Members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>
                <a:latin typeface="Arial" charset="0"/>
              </a:rPr>
              <a:t>Static methods and static variables often work together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>
                <a:latin typeface="Arial" charset="0"/>
              </a:rPr>
              <a:t>The following example keeps track of how many </a:t>
            </a:r>
            <a:r>
              <a:rPr lang="en-US">
                <a:latin typeface="Courier New" charset="0"/>
              </a:rPr>
              <a:t>Slogan</a:t>
            </a:r>
            <a:r>
              <a:rPr lang="en-US">
                <a:latin typeface="Arial" charset="0"/>
              </a:rPr>
              <a:t> objects have been created using a static variable, and makes that information available using a static method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>
                <a:latin typeface="Arial" charset="0"/>
              </a:rPr>
              <a:t>See</a:t>
            </a:r>
            <a:r>
              <a:rPr lang="en-US">
                <a:latin typeface="Courier New" charset="0"/>
                <a:cs typeface="Courier New" charset="0"/>
              </a:rPr>
              <a:t> SloganCounter.java 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See</a:t>
            </a:r>
            <a:r>
              <a:rPr lang="en-US">
                <a:latin typeface="Courier New" charset="0"/>
                <a:cs typeface="Courier New" charset="0"/>
              </a:rPr>
              <a:t> Slogan.java 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27986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3010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SloganCounter.java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static modifier.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SloganCounter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several Slogan objects and prints the number of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objects that were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Slogan obj;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 ("Remember the Alamo.");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 ("Don't Worry. Be Happy.");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6349563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4034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9674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5058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1143000"/>
            <a:ext cx="34607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Remember the Alamo.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Don't Worry. Be Happy.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Live Free or Die.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Talk is Cheap.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Write Once, Run Anywhere.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Slogans created: 5</a:t>
            </a:r>
          </a:p>
        </p:txBody>
      </p:sp>
    </p:spTree>
    <p:extLst>
      <p:ext uri="{BB962C8B-B14F-4D97-AF65-F5344CB8AC3E}">
        <p14:creationId xmlns:p14="http://schemas.microsoft.com/office/powerpoint/2010/main" val="41160278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6082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static int </a:t>
            </a:r>
            <a:r>
              <a:rPr lang="en-US" sz="1400" b="1">
                <a:latin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Slogan (String str)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phrase = str;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5696767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7106" name="TextBox 5"/>
          <p:cNvSpPr txBox="1">
            <a:spLocks noChangeArrowheads="1"/>
          </p:cNvSpPr>
          <p:nvPr/>
        </p:nvSpPr>
        <p:spPr bwMode="auto">
          <a:xfrm>
            <a:off x="609600" y="10398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this slogan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number of instances of this class that have been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getCount 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5007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Quick Check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Why can't a static method reference an instance variable (i.e., non-static field)?</a:t>
            </a:r>
          </a:p>
          <a:p>
            <a:pPr eaLnBrk="1" hangingPunct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028380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Quick Check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Why can't a static method reference an instance variable (i.e., non-static field)?</a:t>
            </a:r>
          </a:p>
          <a:p>
            <a:pPr eaLnBrk="1" hangingPunct="1"/>
            <a:endParaRPr lang="en-US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82638" y="2362200"/>
            <a:ext cx="7561262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Courier New" charset="0"/>
              </a:rPr>
              <a:t>Because instance data is created only when an</a:t>
            </a:r>
          </a:p>
          <a:p>
            <a:pPr eaLnBrk="1" hangingPunct="1">
              <a:spcAft>
                <a:spcPts val="1800"/>
              </a:spcAft>
            </a:pPr>
            <a:r>
              <a:rPr lang="en-US">
                <a:cs typeface="Courier New" charset="0"/>
              </a:rPr>
              <a:t>object is created.</a:t>
            </a:r>
          </a:p>
          <a:p>
            <a:pPr eaLnBrk="1" hangingPunct="1">
              <a:spcAft>
                <a:spcPts val="1800"/>
              </a:spcAft>
            </a:pPr>
            <a:r>
              <a:rPr lang="en-US">
                <a:cs typeface="Courier New" charset="0"/>
              </a:rPr>
              <a:t>You don't need an object to execute a static method.</a:t>
            </a:r>
          </a:p>
          <a:p>
            <a:pPr eaLnBrk="1" hangingPunct="1"/>
            <a:r>
              <a:rPr lang="en-US">
                <a:cs typeface="Courier New" charset="0"/>
              </a:rPr>
              <a:t>And even if you had an object, which object's instance</a:t>
            </a:r>
          </a:p>
          <a:p>
            <a:pPr eaLnBrk="1" hangingPunct="1"/>
            <a:r>
              <a:rPr lang="en-US">
                <a:cs typeface="Courier New" charset="0"/>
              </a:rPr>
              <a:t>data would be referenced? (remember, the method is</a:t>
            </a:r>
          </a:p>
          <a:p>
            <a:pPr eaLnBrk="1" hangingPunct="1"/>
            <a:r>
              <a:rPr lang="en-US">
                <a:cs typeface="Courier New" charset="0"/>
              </a:rPr>
              <a:t>invoked through the class name)</a:t>
            </a:r>
          </a:p>
        </p:txBody>
      </p:sp>
    </p:spTree>
    <p:extLst>
      <p:ext uri="{BB962C8B-B14F-4D97-AF65-F5344CB8AC3E}">
        <p14:creationId xmlns:p14="http://schemas.microsoft.com/office/powerpoint/2010/main" val="38273029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can we achieve good design?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smtClean="0"/>
              <a:t>Cohesion</a:t>
            </a:r>
            <a:r>
              <a:rPr lang="en-US" sz="2400" smtClean="0"/>
              <a:t>: each code unit (method/class) should be responsible for 1 and only 1 well-defined task</a:t>
            </a:r>
          </a:p>
          <a:p>
            <a:pPr lvl="1"/>
            <a:r>
              <a:rPr lang="en-US" sz="2000" b="1" i="1" smtClean="0"/>
              <a:t>Why we want high cohesion: </a:t>
            </a:r>
          </a:p>
          <a:p>
            <a:pPr lvl="2"/>
            <a:r>
              <a:rPr lang="en-US" sz="2000" smtClean="0"/>
              <a:t>localize changes to one well-defined place</a:t>
            </a:r>
          </a:p>
          <a:p>
            <a:pPr lvl="2"/>
            <a:r>
              <a:rPr lang="en-US" sz="2000" smtClean="0"/>
              <a:t>Cohesive code is easier for others to understand, &amp; modify</a:t>
            </a:r>
          </a:p>
          <a:p>
            <a:pPr lvl="2"/>
            <a:r>
              <a:rPr lang="en-US" sz="2000" smtClean="0"/>
              <a:t>Cohesive code is easier to reuse, thus reducing code duplication</a:t>
            </a:r>
          </a:p>
          <a:p>
            <a:pPr lvl="1"/>
            <a:r>
              <a:rPr lang="en-US" sz="2000" u="sng" smtClean="0"/>
              <a:t>Responsibility-driven design (RDD)</a:t>
            </a:r>
            <a:r>
              <a:rPr lang="en-US" sz="2000" smtClean="0"/>
              <a:t>: store data where it’s predominantly manipulated</a:t>
            </a:r>
          </a:p>
          <a:p>
            <a:r>
              <a:rPr lang="en-US" sz="2400" u="sng" smtClean="0"/>
              <a:t>Coupling</a:t>
            </a:r>
            <a:r>
              <a:rPr lang="en-US" sz="2400" smtClean="0"/>
              <a:t>: the degree to which 2 classes are inter-dependent</a:t>
            </a:r>
          </a:p>
          <a:p>
            <a:pPr lvl="1"/>
            <a:r>
              <a:rPr lang="en-US" sz="2000" smtClean="0"/>
              <a:t>When the implementation of a class changes, other classes should not be affected (when the interface changes, they might be)</a:t>
            </a:r>
          </a:p>
          <a:p>
            <a:pPr lvl="1"/>
            <a:r>
              <a:rPr lang="en-US" sz="2000" b="1" i="1" smtClean="0"/>
              <a:t>Why we avoid tight-coupling</a:t>
            </a:r>
            <a:r>
              <a:rPr lang="en-US" sz="2000" smtClean="0"/>
              <a:t>: more work to modify code; can’t just change 1 class, have to change all the tightly-coupled classes</a:t>
            </a:r>
          </a:p>
          <a:p>
            <a:pPr lvl="1"/>
            <a:r>
              <a:rPr lang="en-US" sz="2000" u="sng" smtClean="0"/>
              <a:t>Encapsulation</a:t>
            </a:r>
            <a:r>
              <a:rPr lang="en-US" sz="2000" smtClean="0"/>
              <a:t>: </a:t>
            </a:r>
            <a:r>
              <a:rPr lang="en-US" sz="2000" i="1" u="sng" smtClean="0"/>
              <a:t>what </a:t>
            </a:r>
            <a:r>
              <a:rPr lang="en-US" sz="2000" smtClean="0"/>
              <a:t>a class/method does is visible to the outside (to other classes) by not </a:t>
            </a:r>
            <a:r>
              <a:rPr lang="en-US" sz="2000" i="1" u="sng" smtClean="0"/>
              <a:t>how </a:t>
            </a:r>
            <a:r>
              <a:rPr lang="en-US" sz="2000" smtClean="0"/>
              <a:t>it does it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Review: the this Reference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66800"/>
            <a:ext cx="89154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>
                <a:latin typeface="Arial" charset="0"/>
              </a:rPr>
              <a:t>The </a:t>
            </a:r>
            <a:r>
              <a:rPr lang="en-US">
                <a:latin typeface="Courier New" charset="0"/>
              </a:rPr>
              <a:t>this</a:t>
            </a:r>
            <a:r>
              <a:rPr lang="en-US">
                <a:latin typeface="Arial" charset="0"/>
              </a:rPr>
              <a:t> reference allows an object to refer to itself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>
                <a:latin typeface="Arial" charset="0"/>
              </a:rPr>
              <a:t>That is, the </a:t>
            </a:r>
            <a:r>
              <a:rPr lang="en-US">
                <a:latin typeface="Courier New" charset="0"/>
              </a:rPr>
              <a:t>this</a:t>
            </a:r>
            <a:r>
              <a:rPr lang="en-US">
                <a:latin typeface="Arial" charset="0"/>
              </a:rPr>
              <a:t> reference, used inside a method, refers to the object through which the method is being executed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>
                <a:latin typeface="Arial" charset="0"/>
              </a:rPr>
              <a:t>Suppose the </a:t>
            </a:r>
            <a:r>
              <a:rPr lang="en-US">
                <a:latin typeface="Courier New" charset="0"/>
              </a:rPr>
              <a:t>this</a:t>
            </a:r>
            <a:r>
              <a:rPr lang="en-US">
                <a:latin typeface="Arial" charset="0"/>
              </a:rPr>
              <a:t> reference is used inside a method called </a:t>
            </a:r>
            <a:r>
              <a:rPr lang="en-US">
                <a:latin typeface="Courier New" charset="0"/>
              </a:rPr>
              <a:t>tryMe</a:t>
            </a:r>
            <a:r>
              <a:rPr lang="en-US">
                <a:latin typeface="Arial" charset="0"/>
              </a:rPr>
              <a:t>, which is invoked as follows: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obj1.tryMe();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obj2.tryMe();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>
                <a:latin typeface="Arial" charset="0"/>
              </a:rPr>
              <a:t>In the first invocation, the </a:t>
            </a:r>
            <a:r>
              <a:rPr lang="en-US">
                <a:latin typeface="Courier New" charset="0"/>
                <a:cs typeface="Courier New" charset="0"/>
              </a:rPr>
              <a:t>this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reference refers to </a:t>
            </a:r>
            <a:r>
              <a:rPr lang="en-US">
                <a:latin typeface="Courier New" charset="0"/>
                <a:cs typeface="Courier New" charset="0"/>
              </a:rPr>
              <a:t>obj1</a:t>
            </a:r>
            <a:r>
              <a:rPr lang="en-US">
                <a:latin typeface="Arial" charset="0"/>
              </a:rPr>
              <a:t>; in the second it refers to </a:t>
            </a:r>
            <a:r>
              <a:rPr lang="en-US">
                <a:latin typeface="Courier New" charset="0"/>
                <a:cs typeface="Courier New" charset="0"/>
              </a:rPr>
              <a:t>obj2</a:t>
            </a:r>
          </a:p>
        </p:txBody>
      </p:sp>
      <p:sp>
        <p:nvSpPr>
          <p:cNvPr id="50179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339088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this reference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590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The </a:t>
            </a:r>
            <a:r>
              <a:rPr lang="en-US">
                <a:latin typeface="Courier New" charset="0"/>
              </a:rPr>
              <a:t>this</a:t>
            </a:r>
            <a:r>
              <a:rPr lang="en-US">
                <a:latin typeface="Arial" charset="0"/>
              </a:rPr>
              <a:t> reference can be used to distinguish the instance variables of a class from corresponding method parameters with the same names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The constructor of the </a:t>
            </a:r>
            <a:r>
              <a:rPr lang="en-US">
                <a:latin typeface="Courier New" charset="0"/>
              </a:rPr>
              <a:t>Account</a:t>
            </a:r>
            <a:r>
              <a:rPr lang="en-US">
                <a:latin typeface="Arial" charset="0"/>
              </a:rPr>
              <a:t> class from Chapter 4 could have been written as follows:</a:t>
            </a:r>
          </a:p>
        </p:txBody>
      </p:sp>
      <p:sp>
        <p:nvSpPr>
          <p:cNvPr id="5120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663950"/>
            <a:ext cx="73152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public </a:t>
            </a:r>
            <a:r>
              <a:rPr lang="en-US" sz="2000" b="1">
                <a:latin typeface="Courier New" charset="0"/>
              </a:rPr>
              <a:t>Account (String name,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long </a:t>
            </a:r>
            <a:r>
              <a:rPr lang="en-US" sz="2000" b="1">
                <a:latin typeface="Courier New" charset="0"/>
              </a:rPr>
              <a:t>acctNumber, 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             double balance)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sz="2000" b="1">
                <a:latin typeface="Courier New" charset="0"/>
              </a:rPr>
              <a:t>.name = name;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sz="2000" b="1">
                <a:latin typeface="Courier New" charset="0"/>
              </a:rPr>
              <a:t>.acctNumber = acctNumber;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sz="2000" b="1">
                <a:latin typeface="Courier New" charset="0"/>
              </a:rPr>
              <a:t>.balance = balance;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321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</a:p>
          <a:p>
            <a:r>
              <a:rPr lang="en-US" sz="2400" dirty="0" smtClean="0"/>
              <a:t>Step 2: understand how the code does it </a:t>
            </a:r>
            <a:r>
              <a:rPr lang="en-US" sz="2400" dirty="0" smtClean="0"/>
              <a:t>(zipped project)</a:t>
            </a:r>
            <a:endParaRPr lang="en-US" sz="2400" dirty="0" smtClean="0"/>
          </a:p>
          <a:p>
            <a:r>
              <a:rPr lang="en-US" sz="2400" dirty="0" smtClean="0"/>
              <a:t>Step 3: can we improve the code’s design</a:t>
            </a:r>
            <a:r>
              <a:rPr lang="en-US" sz="2400" dirty="0" smtClean="0"/>
              <a:t>? 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You should be migrating from </a:t>
            </a:r>
            <a:r>
              <a:rPr lang="en-US" sz="2000" dirty="0" err="1" smtClean="0"/>
              <a:t>ZuulOrignalUML</a:t>
            </a:r>
            <a:r>
              <a:rPr lang="en-US" sz="2000" dirty="0" smtClean="0"/>
              <a:t> to </a:t>
            </a:r>
            <a:r>
              <a:rPr lang="en-US" sz="2000" dirty="0" err="1" smtClean="0"/>
              <a:t>ZuulEnumUML</a:t>
            </a:r>
            <a:endParaRPr lang="en-US" sz="2000" dirty="0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  <a:br>
              <a:rPr lang="en-US" sz="2400" dirty="0" smtClean="0"/>
            </a:br>
            <a:r>
              <a:rPr lang="en-US" sz="2400" b="1" dirty="0" smtClean="0"/>
              <a:t>Map: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Step 2: understand how the code does it </a:t>
            </a:r>
            <a:r>
              <a:rPr lang="en-US" sz="2400" dirty="0"/>
              <a:t>(zipped project)</a:t>
            </a:r>
            <a:endParaRPr lang="en-US" sz="2400" dirty="0" smtClean="0"/>
          </a:p>
          <a:p>
            <a:r>
              <a:rPr lang="en-US" sz="2400" dirty="0" smtClean="0"/>
              <a:t>Step 3: can we improve the code’s design</a:t>
            </a:r>
            <a:r>
              <a:rPr lang="en-US" sz="2400" dirty="0"/>
              <a:t>? </a:t>
            </a:r>
            <a:r>
              <a:rPr lang="en-US" sz="2400" dirty="0" smtClean="0"/>
              <a:t>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pic>
        <p:nvPicPr>
          <p:cNvPr id="5" name="Picture 4" descr="Zuul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2162175"/>
            <a:ext cx="56229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</a:p>
          <a:p>
            <a:r>
              <a:rPr lang="en-US" sz="2400" dirty="0" smtClean="0"/>
              <a:t>Step 2: understand how the code does it </a:t>
            </a:r>
            <a:r>
              <a:rPr lang="en-US" sz="2400" dirty="0" smtClean="0"/>
              <a:t>(zipped project)</a:t>
            </a:r>
            <a:endParaRPr lang="en-US" sz="2400" dirty="0" smtClean="0"/>
          </a:p>
          <a:p>
            <a:r>
              <a:rPr lang="en-US" sz="2400" dirty="0" smtClean="0"/>
              <a:t>Step 3: can we improve the code’s design</a:t>
            </a:r>
            <a:r>
              <a:rPr lang="en-US" sz="2400" dirty="0" smtClean="0"/>
              <a:t>? 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You should be migrating from </a:t>
            </a:r>
            <a:r>
              <a:rPr lang="en-US" sz="2000" dirty="0" err="1" smtClean="0"/>
              <a:t>ZuulOrignalUML</a:t>
            </a:r>
            <a:r>
              <a:rPr lang="en-US" sz="2000" dirty="0" smtClean="0"/>
              <a:t> to </a:t>
            </a:r>
            <a:r>
              <a:rPr lang="en-US" sz="2000" dirty="0" err="1" smtClean="0"/>
              <a:t>ZuulEnumUML</a:t>
            </a:r>
            <a:endParaRPr lang="en-US" sz="2000" dirty="0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9511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</a:p>
          <a:p>
            <a:r>
              <a:rPr lang="en-US" sz="2400" dirty="0" smtClean="0"/>
              <a:t>Step 2: understand how the code does it </a:t>
            </a:r>
            <a:r>
              <a:rPr lang="en-US" sz="2400" dirty="0" smtClean="0"/>
              <a:t>(zipped project)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Code consists of 5 classes:</a:t>
            </a:r>
          </a:p>
          <a:p>
            <a:pPr lvl="1"/>
            <a:r>
              <a:rPr lang="en-US" sz="2000" u="sng" dirty="0" smtClean="0"/>
              <a:t>Game</a:t>
            </a:r>
            <a:r>
              <a:rPr lang="en-US" sz="2000" dirty="0" smtClean="0"/>
              <a:t>: runs game, puts all the other pieces (classes) together with the game’s logic</a:t>
            </a:r>
          </a:p>
          <a:p>
            <a:pPr lvl="1"/>
            <a:r>
              <a:rPr lang="en-US" sz="2000" u="sng" dirty="0" smtClean="0"/>
              <a:t>Parser</a:t>
            </a:r>
            <a:r>
              <a:rPr lang="en-US" sz="2000" dirty="0" smtClean="0"/>
              <a:t>: processes user input</a:t>
            </a:r>
          </a:p>
          <a:p>
            <a:pPr lvl="1"/>
            <a:r>
              <a:rPr lang="en-US" sz="2000" u="sng" dirty="0" smtClean="0"/>
              <a:t>Room</a:t>
            </a:r>
            <a:r>
              <a:rPr lang="en-US" sz="2000" dirty="0" smtClean="0"/>
              <a:t>: manages room info [description, exits]</a:t>
            </a:r>
          </a:p>
          <a:p>
            <a:pPr lvl="1"/>
            <a:r>
              <a:rPr lang="en-US" sz="2000" u="sng" dirty="0" err="1" smtClean="0"/>
              <a:t>CommandWords</a:t>
            </a:r>
            <a:r>
              <a:rPr lang="en-US" sz="2000" dirty="0" smtClean="0"/>
              <a:t>: manages valid commands in game &amp; supports Parser</a:t>
            </a:r>
          </a:p>
          <a:p>
            <a:pPr lvl="1"/>
            <a:r>
              <a:rPr lang="en-US" sz="2000" u="sng" dirty="0" smtClean="0"/>
              <a:t>Command</a:t>
            </a:r>
            <a:r>
              <a:rPr lang="en-US" sz="2000" dirty="0" smtClean="0"/>
              <a:t>: manages info about a command entered by a user [command + option]</a:t>
            </a:r>
          </a:p>
          <a:p>
            <a:r>
              <a:rPr lang="en-US" sz="2400" dirty="0" smtClean="0"/>
              <a:t>Step 3: can we improve the code’s design</a:t>
            </a:r>
            <a:r>
              <a:rPr lang="en-US" sz="2400" dirty="0" smtClean="0"/>
              <a:t>? 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</a:p>
          <a:p>
            <a:r>
              <a:rPr lang="en-US" sz="2400" dirty="0" smtClean="0"/>
              <a:t>Step 2: understand how the code does it </a:t>
            </a:r>
            <a:r>
              <a:rPr lang="en-US" sz="2400" dirty="0" smtClean="0"/>
              <a:t>(zipped project)</a:t>
            </a:r>
            <a:endParaRPr lang="en-US" sz="2400" dirty="0" smtClean="0"/>
          </a:p>
          <a:p>
            <a:r>
              <a:rPr lang="en-US" sz="2400" dirty="0" smtClean="0"/>
              <a:t>Step 3: can we improve the code’s design</a:t>
            </a:r>
            <a:r>
              <a:rPr lang="en-US" sz="2400" dirty="0" smtClean="0"/>
              <a:t>? 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You should be migrating from </a:t>
            </a:r>
            <a:r>
              <a:rPr lang="en-US" sz="2000" dirty="0" err="1" smtClean="0"/>
              <a:t>ZuulOrignalUML</a:t>
            </a:r>
            <a:r>
              <a:rPr lang="en-US" sz="2000" dirty="0" smtClean="0"/>
              <a:t> to </a:t>
            </a:r>
            <a:r>
              <a:rPr lang="en-US" sz="2000" dirty="0" err="1" smtClean="0"/>
              <a:t>ZuulEnumUML</a:t>
            </a:r>
            <a:endParaRPr lang="en-US" sz="2000" dirty="0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97424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4544</Words>
  <Application>Microsoft Macintosh PowerPoint</Application>
  <PresentationFormat>On-screen Show (4:3)</PresentationFormat>
  <Paragraphs>424</Paragraphs>
  <Slides>41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Default Design</vt:lpstr>
      <vt:lpstr>Custom Design</vt:lpstr>
      <vt:lpstr>Chapter 7 Object-Oriented Design Concepts</vt:lpstr>
      <vt:lpstr>OO Class Terminology</vt:lpstr>
      <vt:lpstr>What is good design?</vt:lpstr>
      <vt:lpstr>How can we achieve good design?</vt:lpstr>
      <vt:lpstr>Design Concepts in Practice: World of Zuul</vt:lpstr>
      <vt:lpstr>Design Concepts in Practice: World of Zuul</vt:lpstr>
      <vt:lpstr>Design Concepts in Practice: World of Zuul</vt:lpstr>
      <vt:lpstr>Design Concepts in Practice: World of Zuul</vt:lpstr>
      <vt:lpstr>Design Concepts in Practice: World of Zuul</vt:lpstr>
      <vt:lpstr>Design Concepts in Practice: World of Zuul</vt:lpstr>
      <vt:lpstr>Design Concepts in Practice: World of Zuul</vt:lpstr>
      <vt:lpstr>Code duplication in Game</vt:lpstr>
      <vt:lpstr>PowerPoint Presentation</vt:lpstr>
      <vt:lpstr>Refactor</vt:lpstr>
      <vt:lpstr>Exploring Design through Modification Tasks</vt:lpstr>
      <vt:lpstr>Homework</vt:lpstr>
      <vt:lpstr>Review Material</vt:lpstr>
      <vt:lpstr>Method Overloading</vt:lpstr>
      <vt:lpstr>Method Overloading</vt:lpstr>
      <vt:lpstr>Enumerated Types</vt:lpstr>
      <vt:lpstr>Enumerated Types</vt:lpstr>
      <vt:lpstr>Enumerated Types</vt:lpstr>
      <vt:lpstr>PowerPoint Presentation</vt:lpstr>
      <vt:lpstr>PowerPoint Presentation</vt:lpstr>
      <vt:lpstr>PowerPoint Presentation</vt:lpstr>
      <vt:lpstr>Enumerated Types</vt:lpstr>
      <vt:lpstr>Static Class Members</vt:lpstr>
      <vt:lpstr>The static Modifier</vt:lpstr>
      <vt:lpstr>Static Variables</vt:lpstr>
      <vt:lpstr>Static Methods</vt:lpstr>
      <vt:lpstr>Static Class Members</vt:lpstr>
      <vt:lpstr>Static Class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Check</vt:lpstr>
      <vt:lpstr>Quick Check</vt:lpstr>
      <vt:lpstr>Review: the this Reference</vt:lpstr>
      <vt:lpstr>The this reference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Emily Hill</cp:lastModifiedBy>
  <cp:revision>39</cp:revision>
  <cp:lastPrinted>2012-02-22T18:18:16Z</cp:lastPrinted>
  <dcterms:created xsi:type="dcterms:W3CDTF">2012-02-29T15:48:08Z</dcterms:created>
  <dcterms:modified xsi:type="dcterms:W3CDTF">2014-04-03T02:26:47Z</dcterms:modified>
</cp:coreProperties>
</file>