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20" r:id="rId3"/>
    <p:sldId id="322" r:id="rId4"/>
    <p:sldId id="308" r:id="rId5"/>
    <p:sldId id="316" r:id="rId6"/>
    <p:sldId id="323" r:id="rId7"/>
    <p:sldId id="321" r:id="rId8"/>
    <p:sldId id="318" r:id="rId9"/>
    <p:sldId id="319" r:id="rId10"/>
    <p:sldId id="313" r:id="rId11"/>
    <p:sldId id="314" r:id="rId12"/>
    <p:sldId id="31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didn’t master these concepts in 183, I will expect you to take extra time to master them, in addition to the new material we’re covering.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David J. Barnes and Michael Kölling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BB79D-5348-1E45-87A5-F8F09851BF3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free online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Bike, athletics, music, foreign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12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add example</a:t>
            </a:r>
            <a:r>
              <a:rPr lang="en-US" baseline="0" dirty="0" smtClean="0"/>
              <a:t> self-help scenarios?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CSCI151: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</a:t>
            </a:r>
            <a:r>
              <a:rPr lang="en-US" dirty="0" smtClean="0"/>
              <a:t>Hill</a:t>
            </a:r>
          </a:p>
          <a:p>
            <a:r>
              <a:rPr lang="en-US" dirty="0" smtClean="0"/>
              <a:t>Spring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0" y="1979224"/>
            <a:ext cx="4875969" cy="1862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5042659" cy="17362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Textbooks &amp; Resources</a:t>
            </a:r>
            <a:endParaRPr lang="en-US" dirty="0"/>
          </a:p>
        </p:txBody>
      </p:sp>
      <p:pic>
        <p:nvPicPr>
          <p:cNvPr id="11" name="Picture 10" descr="skd188257sd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0" y="4084638"/>
            <a:ext cx="2823841" cy="2615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369" y="5595535"/>
            <a:ext cx="4847524" cy="1139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953" y="3258373"/>
            <a:ext cx="2406691" cy="19253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763" y="207764"/>
            <a:ext cx="3097714" cy="38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75" y="1936750"/>
            <a:ext cx="6442075" cy="1666875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do you get to Carnegie Hall?</a:t>
            </a:r>
            <a:endParaRPr lang="en-US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3175" y="3230562"/>
            <a:ext cx="6442075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/>
              <a:t>Practice!</a:t>
            </a:r>
            <a:endParaRPr lang="en-US" sz="3600" b="1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5575" y="4248149"/>
            <a:ext cx="6442075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Riding a bike, sports, music, foreign languages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9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success: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5245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Practice coding every day. No excuses.</a:t>
            </a:r>
          </a:p>
          <a:p>
            <a:pPr lvl="1"/>
            <a:r>
              <a:rPr lang="en-US" sz="2400" dirty="0" smtClean="0"/>
              <a:t>Workout of the Day (WODs)</a:t>
            </a:r>
          </a:p>
          <a:p>
            <a:r>
              <a:rPr lang="en-US" sz="2800" dirty="0" smtClean="0"/>
              <a:t>Google is your friend. Learn to use it effectively.</a:t>
            </a:r>
          </a:p>
          <a:p>
            <a:r>
              <a:rPr lang="en-US" sz="2800" dirty="0" smtClean="0"/>
              <a:t>Be the leader of your learning.</a:t>
            </a:r>
            <a:br>
              <a:rPr lang="en-US" sz="2800" dirty="0" smtClean="0"/>
            </a:br>
            <a:r>
              <a:rPr lang="en-US" sz="2400" dirty="0" smtClean="0">
                <a:solidFill>
                  <a:srgbClr val="7F7F7F"/>
                </a:solidFill>
              </a:rPr>
              <a:t>When you get stuck, answer the following questions:</a:t>
            </a:r>
          </a:p>
          <a:p>
            <a:pPr lvl="1"/>
            <a:r>
              <a:rPr lang="en-US" sz="2400" dirty="0" smtClean="0"/>
              <a:t>What don</a:t>
            </a:r>
            <a:r>
              <a:rPr lang="fr-FR" sz="2400" dirty="0" smtClean="0"/>
              <a:t>’</a:t>
            </a:r>
            <a:r>
              <a:rPr lang="en-US" sz="2400" dirty="0" smtClean="0"/>
              <a:t>t I understand?</a:t>
            </a:r>
          </a:p>
          <a:p>
            <a:pPr lvl="1"/>
            <a:r>
              <a:rPr lang="en-US" sz="2400" dirty="0" smtClean="0"/>
              <a:t>What do I expect to happen?</a:t>
            </a:r>
          </a:p>
          <a:p>
            <a:pPr lvl="1"/>
            <a:r>
              <a:rPr lang="en-US" sz="2400" dirty="0" smtClean="0"/>
              <a:t>What is actually happening?</a:t>
            </a:r>
          </a:p>
          <a:p>
            <a:pPr lvl="1"/>
            <a:r>
              <a:rPr lang="en-US" sz="2400" dirty="0" smtClean="0"/>
              <a:t>What resources can I use to understand better?</a:t>
            </a:r>
            <a:br>
              <a:rPr lang="en-US" sz="2400" dirty="0" smtClean="0"/>
            </a:br>
            <a:r>
              <a:rPr lang="en-US" sz="2400" dirty="0" smtClean="0"/>
              <a:t>(scientific method, </a:t>
            </a:r>
            <a:r>
              <a:rPr lang="en-US" sz="2400" dirty="0" err="1" smtClean="0"/>
              <a:t>google</a:t>
            </a:r>
            <a:r>
              <a:rPr lang="en-US" sz="2400" dirty="0" smtClean="0"/>
              <a:t>, peer, instructor, etc.)</a:t>
            </a:r>
          </a:p>
          <a:p>
            <a:r>
              <a:rPr lang="en-US" sz="2800" dirty="0" smtClean="0"/>
              <a:t>Start early &amp; work often</a:t>
            </a:r>
          </a:p>
          <a:p>
            <a:pPr lvl="1"/>
            <a:r>
              <a:rPr lang="en-US" sz="2400" dirty="0" smtClean="0"/>
              <a:t>Piazza!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791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117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489152" y="679768"/>
            <a:ext cx="62310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“Computer Science is no more about computers than astronomy is about telescopes.”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Dijkstra</a:t>
            </a:r>
            <a:endParaRPr lang="en-US" b="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“Everybody in this country should learn how to program a computer… because it teaches you how to </a:t>
            </a:r>
            <a:r>
              <a:rPr lang="en-US" sz="3600" dirty="0" smtClean="0"/>
              <a:t>think.”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—Steve Jobs </a:t>
            </a:r>
          </a:p>
        </p:txBody>
      </p:sp>
    </p:spTree>
    <p:extLst>
      <p:ext uri="{BB962C8B-B14F-4D97-AF65-F5344CB8AC3E}">
        <p14:creationId xmlns:p14="http://schemas.microsoft.com/office/powerpoint/2010/main" val="34118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Arial" charset="0"/>
              </a:rPr>
              <a:t>Problem Solving Process</a:t>
            </a:r>
          </a:p>
        </p:txBody>
      </p:sp>
      <p:pic>
        <p:nvPicPr>
          <p:cNvPr id="35843" name="Content Placeholder 4" descr="ProblemSolv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72" b="-28572"/>
          <a:stretch>
            <a:fillRect/>
          </a:stretch>
        </p:blipFill>
        <p:spPr>
          <a:xfrm>
            <a:off x="228600" y="152400"/>
            <a:ext cx="8686800" cy="5334000"/>
          </a:xfrm>
        </p:spPr>
      </p:pic>
      <p:sp>
        <p:nvSpPr>
          <p:cNvPr id="6" name="TextBox 5"/>
          <p:cNvSpPr txBox="1"/>
          <p:nvPr/>
        </p:nvSpPr>
        <p:spPr>
          <a:xfrm>
            <a:off x="3276600" y="3962400"/>
            <a:ext cx="20574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Series of steps for any Programming </a:t>
            </a:r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Language (Python, Java, C, C++, C#, Ruby, </a:t>
            </a:r>
            <a:r>
              <a:rPr lang="en-US" sz="1800" b="0" dirty="0" err="1" smtClean="0">
                <a:ea typeface="ＭＳ Ｐゴシック" charset="-128"/>
                <a:cs typeface="ＭＳ Ｐゴシック" charset="-128"/>
              </a:rPr>
              <a:t>perl</a:t>
            </a:r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 smtClean="0">
                <a:ea typeface="ＭＳ Ｐゴシック" charset="-128"/>
                <a:cs typeface="ＭＳ Ｐゴシック" charset="-128"/>
              </a:rPr>
              <a:t>php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…)</a:t>
            </a:r>
            <a:endParaRPr lang="en-US" sz="1800" b="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3962400"/>
            <a:ext cx="1752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A specific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224909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95407"/>
          </a:xfrm>
        </p:spPr>
        <p:txBody>
          <a:bodyPr>
            <a:normAutofit/>
          </a:bodyPr>
          <a:lstStyle/>
          <a:p>
            <a:r>
              <a:rPr lang="en-US" sz="3600" dirty="0"/>
              <a:t>The 7 “Habits” of Highly Effective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69" y="895408"/>
            <a:ext cx="9030031" cy="5835592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b="1" dirty="0" smtClean="0"/>
              <a:t>Variables</a:t>
            </a:r>
            <a:r>
              <a:rPr lang="en-US" sz="2400" dirty="0"/>
              <a:t>: storing </a:t>
            </a:r>
            <a:r>
              <a:rPr lang="en-US" sz="2400" dirty="0" smtClean="0"/>
              <a:t>information (numbers, text)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Math &amp; Logic</a:t>
            </a:r>
            <a:r>
              <a:rPr lang="en-US" sz="2400" dirty="0"/>
              <a:t>: writing &amp; evaluating expressions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 err="1"/>
              <a:t>Input/Output</a:t>
            </a:r>
            <a:r>
              <a:rPr lang="en-US" sz="2400" b="1" dirty="0"/>
              <a:t> (IO):</a:t>
            </a:r>
            <a:r>
              <a:rPr lang="en-US" sz="2400" dirty="0"/>
              <a:t> getting information from the user (or a file/DB) and displaying information to the screen </a:t>
            </a:r>
            <a:r>
              <a:rPr lang="en-US" sz="2400" dirty="0" smtClean="0"/>
              <a:t>graphically </a:t>
            </a:r>
            <a:r>
              <a:rPr lang="en-US" sz="2400" dirty="0"/>
              <a:t>or with the console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Conditions</a:t>
            </a:r>
            <a:r>
              <a:rPr lang="en-US" sz="2400" dirty="0"/>
              <a:t>: changing what code statements are executed under different scenarios (i.e., if the day is Sunday, sleep in; otherwise, get up at 6 am)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Loops</a:t>
            </a:r>
            <a:r>
              <a:rPr lang="en-US" sz="2400" dirty="0"/>
              <a:t>: repeat code statements (e.g.: while the sink is dirty, keep scrubbing)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Functions</a:t>
            </a:r>
            <a:r>
              <a:rPr lang="en-US" sz="2400" dirty="0"/>
              <a:t>: grouped set of statements to accomplish a task based on parameters (e.g.: given f(x)=x+5 then f(2) would be 7)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Lists</a:t>
            </a:r>
            <a:r>
              <a:rPr lang="en-US" sz="2400" dirty="0"/>
              <a:t>: store multiple pieces of information (e.g.: an array that stores the integers 1-5 or the letters of the alphabet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34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9125"/>
            <a:ext cx="7772400" cy="2886075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These 7 concepts can be combined </a:t>
            </a:r>
            <a:r>
              <a:rPr lang="en-US" sz="3200" dirty="0"/>
              <a:t>in infinitely many </a:t>
            </a:r>
            <a:r>
              <a:rPr lang="en-US" sz="3200" dirty="0" smtClean="0"/>
              <a:t>ways. </a:t>
            </a:r>
            <a:r>
              <a:rPr lang="en-US" sz="3200" dirty="0"/>
              <a:t>O</a:t>
            </a:r>
            <a:r>
              <a:rPr lang="en-US" sz="3200" dirty="0" smtClean="0"/>
              <a:t>nce </a:t>
            </a:r>
            <a:r>
              <a:rPr lang="en-US" sz="3200" dirty="0"/>
              <a:t>mastered, </a:t>
            </a:r>
            <a:r>
              <a:rPr lang="en-US" sz="3200" dirty="0" smtClean="0"/>
              <a:t>you can implement </a:t>
            </a:r>
            <a:r>
              <a:rPr lang="en-US" sz="3200" dirty="0"/>
              <a:t>any program that's ever been written, in any programming </a:t>
            </a:r>
            <a:r>
              <a:rPr lang="en-US" sz="3200" dirty="0" smtClean="0"/>
              <a:t>language.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3175" y="5022253"/>
            <a:ext cx="6442075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/>
              <a:t>Then what do we need 151 for?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40359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151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5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21765"/>
            <a:ext cx="8229600" cy="94503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</a:rPr>
              <a:t>Course Goals</a:t>
            </a:r>
          </a:p>
        </p:txBody>
      </p:sp>
      <p:sp>
        <p:nvSpPr>
          <p:cNvPr id="7170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5259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>
                <a:ea typeface="ＭＳ Ｐゴシック" charset="-128"/>
              </a:rPr>
              <a:t>In </a:t>
            </a:r>
            <a:r>
              <a:rPr lang="en-US" b="1" dirty="0" smtClean="0">
                <a:ea typeface="ＭＳ Ｐゴシック" charset="-128"/>
              </a:rPr>
              <a:t>117</a:t>
            </a:r>
            <a:r>
              <a:rPr lang="en-US" dirty="0" smtClean="0">
                <a:ea typeface="ＭＳ Ｐゴシック" charset="-128"/>
              </a:rPr>
              <a:t>:</a:t>
            </a:r>
            <a:endParaRPr lang="en-US" dirty="0" smtClean="0">
              <a:ea typeface="ＭＳ Ｐゴシック" charset="-128"/>
            </a:endParaRP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Basic </a:t>
            </a:r>
            <a:r>
              <a:rPr lang="en-US" dirty="0" smtClean="0">
                <a:ea typeface="ＭＳ Ｐゴシック" charset="-128"/>
              </a:rPr>
              <a:t>python programming in a single file</a:t>
            </a:r>
            <a:endParaRPr lang="en-US" dirty="0" smtClean="0">
              <a:ea typeface="ＭＳ Ｐゴシック" charset="-128"/>
            </a:endParaRP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Problem </a:t>
            </a:r>
            <a:r>
              <a:rPr lang="en-US" dirty="0" smtClean="0">
                <a:ea typeface="ＭＳ Ｐゴシック" charset="-128"/>
              </a:rPr>
              <a:t>solving (i.e., computational thinking)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Text-based UNIX development environment</a:t>
            </a:r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b="1" dirty="0" smtClean="0">
                <a:ea typeface="ＭＳ Ｐゴシック" charset="-128"/>
              </a:rPr>
              <a:t>In </a:t>
            </a:r>
            <a:r>
              <a:rPr lang="en-US" b="1" dirty="0" smtClean="0">
                <a:ea typeface="ＭＳ Ｐゴシック" charset="-128"/>
              </a:rPr>
              <a:t>151: </a:t>
            </a:r>
            <a:r>
              <a:rPr lang="en-US" dirty="0" smtClean="0">
                <a:ea typeface="ＭＳ Ｐゴシック" charset="-128"/>
              </a:rPr>
              <a:t>transition from </a:t>
            </a:r>
            <a:r>
              <a:rPr lang="en-US" i="1" u="sng" dirty="0" smtClean="0">
                <a:ea typeface="ＭＳ Ｐゴシック" charset="-128"/>
              </a:rPr>
              <a:t>programmer</a:t>
            </a:r>
            <a:r>
              <a:rPr lang="en-US" dirty="0" smtClean="0">
                <a:ea typeface="ＭＳ Ｐゴシック" charset="-128"/>
              </a:rPr>
              <a:t> to </a:t>
            </a:r>
            <a:r>
              <a:rPr lang="en-US" i="1" u="sng" dirty="0" smtClean="0">
                <a:ea typeface="ＭＳ Ｐゴシック" charset="-128"/>
              </a:rPr>
              <a:t>software </a:t>
            </a:r>
            <a:r>
              <a:rPr lang="en-US" i="1" u="sng" dirty="0" smtClean="0">
                <a:ea typeface="ＭＳ Ｐゴシック" charset="-128"/>
              </a:rPr>
              <a:t>developer</a:t>
            </a:r>
            <a:endParaRPr lang="en-US" dirty="0" smtClean="0">
              <a:ea typeface="ＭＳ Ｐゴシック" charset="-128"/>
            </a:endParaRP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Design object-oriented programs by breaking a problem down into actions &amp; objects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Build event-driven GUI applications</a:t>
            </a:r>
            <a:endParaRPr lang="en-US" dirty="0" smtClean="0">
              <a:ea typeface="ＭＳ Ｐゴシック" charset="-128"/>
            </a:endParaRP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Use industry standard development tools (Eclipse)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Design &amp; build larger software applications</a:t>
            </a:r>
            <a:endParaRPr 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076072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130679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scenario…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9418"/>
            <a:ext cx="8229600" cy="5201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You’ve graduated and been hired as a developer at Microsoft</a:t>
            </a:r>
          </a:p>
          <a:p>
            <a:r>
              <a:rPr lang="en-US" sz="2400" dirty="0" smtClean="0"/>
              <a:t>You are asked to add a new feature (sync menu) to the 47 million line code base. How will you:</a:t>
            </a:r>
          </a:p>
          <a:p>
            <a:pPr lvl="1"/>
            <a:r>
              <a:rPr lang="en-US" sz="2000" dirty="0" smtClean="0"/>
              <a:t>Design the code to be easy for others to understand?</a:t>
            </a:r>
          </a:p>
          <a:p>
            <a:pPr lvl="1"/>
            <a:r>
              <a:rPr lang="en-US" sz="2000" dirty="0" smtClean="0"/>
              <a:t>Integrate your new feature into the rest of the code base?</a:t>
            </a:r>
            <a:endParaRPr lang="en-US" sz="2000" dirty="0" smtClean="0"/>
          </a:p>
          <a:p>
            <a:r>
              <a:rPr lang="en-US" sz="2400" dirty="0" smtClean="0"/>
              <a:t>During </a:t>
            </a:r>
            <a:r>
              <a:rPr lang="en-US" sz="2400" dirty="0" smtClean="0"/>
              <a:t>testing, you find a bug. How will you:</a:t>
            </a:r>
          </a:p>
          <a:p>
            <a:pPr lvl="1"/>
            <a:r>
              <a:rPr lang="en-US" sz="2000" dirty="0" smtClean="0"/>
              <a:t>Craft test cases to isolate the cause of the bug?</a:t>
            </a:r>
          </a:p>
          <a:p>
            <a:pPr lvl="1"/>
            <a:r>
              <a:rPr lang="en-US" sz="2000" dirty="0" smtClean="0"/>
              <a:t>Locate the code you need to fix the bug?</a:t>
            </a:r>
          </a:p>
          <a:p>
            <a:pPr lvl="1"/>
            <a:r>
              <a:rPr lang="en-US" sz="2000" dirty="0" smtClean="0"/>
              <a:t>Design the bug fix to make modification easier in the future?</a:t>
            </a:r>
          </a:p>
          <a:p>
            <a:pPr lvl="1"/>
            <a:r>
              <a:rPr lang="en-US" sz="2000" dirty="0" smtClean="0"/>
              <a:t>Know if your fix affects other parts of the software?</a:t>
            </a:r>
          </a:p>
          <a:p>
            <a:r>
              <a:rPr lang="en-US" sz="2400" dirty="0" smtClean="0"/>
              <a:t>In this class, </a:t>
            </a:r>
            <a:r>
              <a:rPr lang="en-US" sz="2400" dirty="0" smtClean="0"/>
              <a:t>we’ll learn design concepts to help you answer such questions as well as deepen your programming skills.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Created by Emily Hill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0325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641</Words>
  <Application>Microsoft Macintosh PowerPoint</Application>
  <PresentationFormat>On-screen Show (4:3)</PresentationFormat>
  <Paragraphs>70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CSCI151: Object-Oriented Programming</vt:lpstr>
      <vt:lpstr>CSCI 117</vt:lpstr>
      <vt:lpstr>“Everybody in this country should learn how to program a computer… because it teaches you how to think.”</vt:lpstr>
      <vt:lpstr>Problem Solving Process</vt:lpstr>
      <vt:lpstr>The 7 “Habits” of Highly Effective Programmers</vt:lpstr>
      <vt:lpstr>These 7 concepts can be combined in infinitely many ways. Once mastered, you can implement any program that's ever been written, in any programming language.</vt:lpstr>
      <vt:lpstr>CSCI 151</vt:lpstr>
      <vt:lpstr>Course Goals</vt:lpstr>
      <vt:lpstr>Consider the scenario…</vt:lpstr>
      <vt:lpstr>FREE Textbooks &amp; Resources</vt:lpstr>
      <vt:lpstr>How do you get to Carnegie Hall?</vt:lpstr>
      <vt:lpstr>Tips for success: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54</cp:revision>
  <dcterms:created xsi:type="dcterms:W3CDTF">2014-09-01T19:57:09Z</dcterms:created>
  <dcterms:modified xsi:type="dcterms:W3CDTF">2015-01-26T01:24:38Z</dcterms:modified>
</cp:coreProperties>
</file>