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First: go over WOD2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PWOD</a:t>
            </a:r>
            <a:r>
              <a:rPr lang="en-US" smtClean="0"/>
              <a:t>: Rectangle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DA44B33-3627-1A42-9915-A6119F1C1EB0}" type="slidenum">
              <a:rPr lang="en-GB" sz="1200"/>
              <a:pPr/>
              <a:t>6</a:t>
            </a:fld>
            <a:endParaRPr lang="en-GB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D5BAE9B-DC00-8843-811C-A6596E8BD923}" type="slidenum">
              <a:rPr lang="en-GB" sz="1200"/>
              <a:pPr/>
              <a:t>7</a:t>
            </a:fld>
            <a:endParaRPr lang="en-GB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C62CD02-CE25-2B46-97FB-D1F5E37ACEAE}" type="slidenum">
              <a:rPr lang="en-GB" sz="1200"/>
              <a:pPr/>
              <a:t>8</a:t>
            </a:fld>
            <a:endParaRPr lang="en-GB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97A3D87-6691-114A-B456-BA3B1805B6E4}" type="slidenum">
              <a:rPr lang="en-GB" sz="1200"/>
              <a:pPr/>
              <a:t>9</a:t>
            </a:fld>
            <a:endParaRPr lang="en-GB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8C9C6A3-C3E2-C142-84C1-ED864AC74A34}" type="slidenum">
              <a:rPr lang="en-GB" sz="1200"/>
              <a:pPr/>
              <a:t>10</a:t>
            </a:fld>
            <a:endParaRPr lang="en-GB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E437F60-346D-A249-AE4B-FC9E95EA9F89}" type="slidenum">
              <a:rPr lang="en-GB" sz="1200"/>
              <a:pPr/>
              <a:t>11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Reusing Code: 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300" dirty="0">
                <a:latin typeface="Calibri"/>
                <a:cs typeface="Calibri"/>
              </a:rPr>
              <a:t>Step 2: </a:t>
            </a:r>
            <a:r>
              <a:rPr lang="en-US" sz="3300" dirty="0" err="1">
                <a:latin typeface="Calibri"/>
                <a:cs typeface="Calibri"/>
              </a:rPr>
              <a:t>BoxCarPart</a:t>
            </a:r>
            <a:r>
              <a:rPr lang="en-US" sz="3300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28600" y="1066799"/>
            <a:ext cx="8915400" cy="56512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Create a new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class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2 fields: a circle for the wheel &amp; a rectangle for the car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</a:t>
            </a:r>
            <a:r>
              <a:rPr lang="en-US" sz="2400" dirty="0" smtClean="0">
                <a:latin typeface="Calibri"/>
                <a:cs typeface="Calibri"/>
              </a:rPr>
              <a:t>method </a:t>
            </a:r>
            <a:r>
              <a:rPr lang="en-US" sz="2400" dirty="0" err="1">
                <a:latin typeface="Calibri"/>
                <a:cs typeface="Calibri"/>
              </a:rPr>
              <a:t>setBounds</a:t>
            </a:r>
            <a:r>
              <a:rPr lang="en-US" sz="2400" dirty="0">
                <a:latin typeface="Calibri"/>
                <a:cs typeface="Calibri"/>
              </a:rPr>
              <a:t> that takes: x, y, width, height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Car should start at x, y and extend to width &amp; height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should be relative to the car: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diameter should be about half the width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should be drawn centered in the middle of the car, with half its diameter hanging below the car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constructor with 4 parameters: x, y, width, &amp; height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</a:t>
            </a:r>
            <a:r>
              <a:rPr lang="en-US" sz="2400" dirty="0" smtClean="0">
                <a:latin typeface="Calibri"/>
                <a:cs typeface="Calibri"/>
              </a:rPr>
              <a:t>draw </a:t>
            </a:r>
            <a:r>
              <a:rPr lang="en-US" sz="2400" dirty="0">
                <a:latin typeface="Calibri"/>
                <a:cs typeface="Calibri"/>
              </a:rPr>
              <a:t>method that has a Graphics parameter and calls the corresponding </a:t>
            </a:r>
            <a:r>
              <a:rPr lang="en-US" sz="2400" dirty="0" smtClean="0">
                <a:latin typeface="Calibri"/>
                <a:cs typeface="Calibri"/>
              </a:rPr>
              <a:t>draw methods </a:t>
            </a:r>
            <a:r>
              <a:rPr lang="en-US" sz="2400" dirty="0">
                <a:latin typeface="Calibri"/>
                <a:cs typeface="Calibri"/>
              </a:rPr>
              <a:t>for the 2 fields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Test: replace the </a:t>
            </a:r>
            <a:r>
              <a:rPr lang="en-US" sz="2400" dirty="0" smtClean="0">
                <a:latin typeface="Calibri"/>
                <a:cs typeface="Calibri"/>
              </a:rPr>
              <a:t>shape fields </a:t>
            </a:r>
            <a:r>
              <a:rPr lang="en-US" sz="2400" dirty="0">
                <a:latin typeface="Calibri"/>
                <a:cs typeface="Calibri"/>
              </a:rPr>
              <a:t>in </a:t>
            </a:r>
            <a:r>
              <a:rPr lang="en-US" sz="2400" dirty="0" smtClean="0">
                <a:latin typeface="Calibri"/>
                <a:cs typeface="Calibri"/>
              </a:rPr>
              <a:t>Picture with </a:t>
            </a: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dirty="0" err="1" smtClean="0">
                <a:latin typeface="Calibri"/>
                <a:cs typeface="Calibri"/>
              </a:rPr>
              <a:t>BoxCarPart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Change </a:t>
            </a:r>
            <a:r>
              <a:rPr lang="en-US" sz="2400" dirty="0">
                <a:latin typeface="Calibri"/>
                <a:cs typeface="Calibri"/>
              </a:rPr>
              <a:t>the size of the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in the </a:t>
            </a:r>
            <a:r>
              <a:rPr lang="en-US" sz="2400" dirty="0" smtClean="0">
                <a:latin typeface="Calibri"/>
                <a:cs typeface="Calibri"/>
              </a:rPr>
              <a:t>Picture constructor and </a:t>
            </a:r>
            <a:r>
              <a:rPr lang="en-US" sz="2400" dirty="0">
                <a:latin typeface="Calibri"/>
                <a:cs typeface="Calibri"/>
              </a:rPr>
              <a:t>test that it works</a:t>
            </a:r>
          </a:p>
        </p:txBody>
      </p:sp>
    </p:spTree>
    <p:extLst>
      <p:ext uri="{BB962C8B-B14F-4D97-AF65-F5344CB8AC3E}">
        <p14:creationId xmlns:p14="http://schemas.microsoft.com/office/powerpoint/2010/main" val="14489574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300" dirty="0">
                <a:latin typeface="Calibri"/>
                <a:cs typeface="Calibri"/>
              </a:rPr>
              <a:t>Step 3: </a:t>
            </a:r>
            <a:r>
              <a:rPr lang="en-US" sz="3300" dirty="0" err="1">
                <a:latin typeface="Calibri"/>
                <a:cs typeface="Calibri"/>
              </a:rPr>
              <a:t>BoxCar</a:t>
            </a:r>
            <a:r>
              <a:rPr lang="en-US" sz="3300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Create a new </a:t>
            </a:r>
            <a:r>
              <a:rPr lang="en-US" sz="2400" dirty="0" err="1">
                <a:latin typeface="Calibri"/>
                <a:cs typeface="Calibri"/>
              </a:rPr>
              <a:t>BoxCar</a:t>
            </a:r>
            <a:r>
              <a:rPr lang="en-US" sz="2400" dirty="0">
                <a:latin typeface="Calibri"/>
                <a:cs typeface="Calibri"/>
              </a:rPr>
              <a:t> class</a:t>
            </a:r>
          </a:p>
          <a:p>
            <a:r>
              <a:rPr lang="en-US" sz="2400" dirty="0">
                <a:latin typeface="Calibri"/>
                <a:cs typeface="Calibri"/>
              </a:rPr>
              <a:t>Has at least 3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fields</a:t>
            </a:r>
          </a:p>
          <a:p>
            <a:r>
              <a:rPr lang="en-US" sz="2400" dirty="0">
                <a:latin typeface="Calibri"/>
                <a:cs typeface="Calibri"/>
              </a:rPr>
              <a:t>Has a constructor that takes 4 parameters: x, y, width, height</a:t>
            </a:r>
          </a:p>
          <a:p>
            <a:r>
              <a:rPr lang="en-US" sz="2400" dirty="0">
                <a:latin typeface="Calibri"/>
                <a:cs typeface="Calibri"/>
              </a:rPr>
              <a:t>Has a </a:t>
            </a:r>
            <a:r>
              <a:rPr lang="en-US" sz="2400" dirty="0" smtClean="0">
                <a:latin typeface="Calibri"/>
                <a:cs typeface="Calibri"/>
              </a:rPr>
              <a:t>draw method </a:t>
            </a:r>
            <a:r>
              <a:rPr lang="en-US" sz="2400" dirty="0">
                <a:latin typeface="Calibri"/>
                <a:cs typeface="Calibri"/>
              </a:rPr>
              <a:t>that has a Graphics parameter and calls the corresponding </a:t>
            </a:r>
            <a:r>
              <a:rPr lang="en-US" sz="2400" dirty="0" smtClean="0">
                <a:latin typeface="Calibri"/>
                <a:cs typeface="Calibri"/>
              </a:rPr>
              <a:t>draw methods </a:t>
            </a:r>
            <a:r>
              <a:rPr lang="en-US" sz="2400" dirty="0">
                <a:latin typeface="Calibri"/>
                <a:cs typeface="Calibri"/>
              </a:rPr>
              <a:t>for the 3 fields</a:t>
            </a:r>
          </a:p>
          <a:p>
            <a:r>
              <a:rPr lang="en-US" sz="2400" dirty="0">
                <a:latin typeface="Calibri"/>
                <a:cs typeface="Calibri"/>
              </a:rPr>
              <a:t>Test: replace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field in Picture with a </a:t>
            </a:r>
            <a:r>
              <a:rPr lang="en-US" sz="2400" dirty="0" err="1">
                <a:latin typeface="Calibri"/>
                <a:cs typeface="Calibri"/>
              </a:rPr>
              <a:t>BoxCar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Modify position/sizes in </a:t>
            </a:r>
            <a:r>
              <a:rPr lang="en-US" sz="2400" dirty="0" smtClean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Picture constructor</a:t>
            </a:r>
          </a:p>
          <a:p>
            <a:r>
              <a:rPr lang="en-US" sz="2400" dirty="0">
                <a:latin typeface="Calibri"/>
                <a:cs typeface="Calibri"/>
              </a:rPr>
              <a:t>Look at how easy it is to aggregate components!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Created by Emily Hill &amp; Jerry Alan Fails</a:t>
            </a:r>
          </a:p>
        </p:txBody>
      </p:sp>
    </p:spTree>
    <p:extLst>
      <p:ext uri="{BB962C8B-B14F-4D97-AF65-F5344CB8AC3E}">
        <p14:creationId xmlns:p14="http://schemas.microsoft.com/office/powerpoint/2010/main" val="3552874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BoxCarParts</a:t>
            </a:r>
            <a:r>
              <a:rPr lang="en-US" dirty="0" smtClean="0"/>
              <a:t> and </a:t>
            </a:r>
            <a:r>
              <a:rPr lang="en-US" dirty="0" err="1" smtClean="0"/>
              <a:t>BoxCars</a:t>
            </a:r>
            <a:r>
              <a:rPr lang="en-US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Review: Inheritance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Calibri"/>
                <a:cs typeface="Calibri"/>
              </a:rPr>
              <a:t>Inheritance: </a:t>
            </a:r>
            <a:r>
              <a:rPr lang="en-US" dirty="0">
                <a:latin typeface="Calibri"/>
                <a:cs typeface="Calibri"/>
              </a:rPr>
              <a:t>define a class as an extension of another </a:t>
            </a:r>
            <a:r>
              <a:rPr lang="en-US" dirty="0" smtClean="0">
                <a:latin typeface="Calibri"/>
                <a:cs typeface="Calibri"/>
              </a:rPr>
              <a:t>class (i.e., a </a:t>
            </a:r>
            <a:r>
              <a:rPr lang="en-US" i="1" dirty="0" smtClean="0">
                <a:latin typeface="Calibri"/>
                <a:cs typeface="Calibri"/>
              </a:rPr>
              <a:t>subclass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lang="en-US" dirty="0" smtClean="0">
                <a:latin typeface="Calibri"/>
                <a:cs typeface="Calibri"/>
              </a:rPr>
              <a:t> a </a:t>
            </a:r>
            <a:r>
              <a:rPr lang="en-US" i="1" dirty="0" smtClean="0">
                <a:latin typeface="Calibri"/>
                <a:cs typeface="Calibri"/>
              </a:rPr>
              <a:t>super class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Advantages: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Code reuse: take advantage of existing functionality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Easier to maintain: localize changes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Extendibility: easier to extend functionality in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future</a:t>
            </a:r>
          </a:p>
          <a:p>
            <a:r>
              <a:rPr lang="en-US" dirty="0" smtClean="0">
                <a:latin typeface="Calibri"/>
                <a:cs typeface="Calibri"/>
              </a:rPr>
              <a:t>Subclass can </a:t>
            </a:r>
            <a:r>
              <a:rPr lang="en-US" i="1" dirty="0" smtClean="0">
                <a:latin typeface="Calibri"/>
                <a:cs typeface="Calibri"/>
              </a:rPr>
              <a:t>override</a:t>
            </a:r>
            <a:r>
              <a:rPr lang="en-US" dirty="0" smtClean="0">
                <a:latin typeface="Calibri"/>
                <a:cs typeface="Calibri"/>
              </a:rPr>
              <a:t> methods in super class (same signature)</a:t>
            </a:r>
          </a:p>
          <a:p>
            <a:pPr lvl="1"/>
            <a:r>
              <a:rPr lang="en-US" b="1" dirty="0" smtClean="0">
                <a:latin typeface="Calibri"/>
                <a:cs typeface="Calibri"/>
              </a:rPr>
              <a:t>super</a:t>
            </a:r>
            <a:r>
              <a:rPr lang="en-US" dirty="0" smtClean="0">
                <a:latin typeface="Calibri"/>
                <a:cs typeface="Calibri"/>
              </a:rPr>
              <a:t>: access method in parent (super) class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t</a:t>
            </a:r>
            <a:r>
              <a:rPr lang="en-US" b="1" dirty="0" smtClean="0">
                <a:latin typeface="Calibri"/>
                <a:cs typeface="Calibri"/>
              </a:rPr>
              <a:t>his</a:t>
            </a:r>
            <a:r>
              <a:rPr lang="en-US" dirty="0" smtClean="0">
                <a:latin typeface="Calibri"/>
                <a:cs typeface="Calibri"/>
              </a:rPr>
              <a:t>: access method in current (sub) class</a:t>
            </a:r>
          </a:p>
        </p:txBody>
      </p:sp>
    </p:spTree>
    <p:extLst>
      <p:ext uri="{BB962C8B-B14F-4D97-AF65-F5344CB8AC3E}">
        <p14:creationId xmlns:p14="http://schemas.microsoft.com/office/powerpoint/2010/main" val="27268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4250"/>
          </a:xfrm>
        </p:spPr>
        <p:txBody>
          <a:bodyPr>
            <a:normAutofit/>
          </a:bodyPr>
          <a:lstStyle/>
          <a:p>
            <a:r>
              <a:rPr lang="en-US" dirty="0" smtClean="0"/>
              <a:t>Field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250"/>
            <a:ext cx="8229600" cy="5540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the Java visibility modifiers?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private</a:t>
            </a:r>
            <a:r>
              <a:rPr lang="en-US" sz="2000" dirty="0" smtClean="0"/>
              <a:t>: only accessible within current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public</a:t>
            </a:r>
            <a:r>
              <a:rPr lang="en-US" sz="2000" dirty="0" smtClean="0"/>
              <a:t>: accessible from any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protected</a:t>
            </a:r>
            <a:r>
              <a:rPr lang="en-US" sz="2000" dirty="0" smtClean="0"/>
              <a:t>: all subclasses can access</a:t>
            </a:r>
          </a:p>
          <a:p>
            <a:r>
              <a:rPr lang="en-US" sz="2400" dirty="0" smtClean="0"/>
              <a:t>Additional modifiers: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static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nly one copy of field exists per class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No matter how many objects are created, all refer to same memory location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final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dirty="0" smtClean="0">
                <a:solidFill>
                  <a:srgbClr val="000000"/>
                </a:solidFill>
              </a:rPr>
              <a:t>ield that can only be assigned to once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Suitable for constant values that don’t change during execution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Example: </a:t>
            </a:r>
            <a:r>
              <a:rPr lang="en-US" sz="2000" b="1" dirty="0" err="1" smtClean="0">
                <a:solidFill>
                  <a:srgbClr val="0000FF"/>
                </a:solidFill>
                <a:latin typeface="Courier"/>
                <a:cs typeface="Courier"/>
              </a:rPr>
              <a:t>Math.PI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public, static, and final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2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Ellipse extends Circle (2/18)</a:t>
            </a:r>
          </a:p>
          <a:p>
            <a:r>
              <a:rPr lang="en-US" dirty="0" smtClean="0"/>
              <a:t>Circle extends Ellipse (2/20)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9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Drawing a </a:t>
            </a:r>
            <a:r>
              <a:rPr lang="en-US" dirty="0" err="1">
                <a:latin typeface="Calibri"/>
                <a:cs typeface="Calibri"/>
              </a:rPr>
              <a:t>BoxCar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1100" y="2286000"/>
            <a:ext cx="2286000" cy="2895600"/>
            <a:chOff x="1676400" y="3352800"/>
            <a:chExt cx="2286000" cy="2895600"/>
          </a:xfrm>
        </p:grpSpPr>
        <p:sp>
          <p:nvSpPr>
            <p:cNvPr id="29707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8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429000" y="2286000"/>
            <a:ext cx="2286000" cy="2895600"/>
            <a:chOff x="1676400" y="3352800"/>
            <a:chExt cx="2286000" cy="2895600"/>
          </a:xfrm>
        </p:grpSpPr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6" name="Oval 9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676900" y="2286000"/>
            <a:ext cx="2286000" cy="2895600"/>
            <a:chOff x="1676400" y="3352800"/>
            <a:chExt cx="2286000" cy="2895600"/>
          </a:xfrm>
        </p:grpSpPr>
        <p:sp>
          <p:nvSpPr>
            <p:cNvPr id="29703" name="Rectangle 11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4" name="Oval 12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712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Drawing a </a:t>
            </a:r>
            <a:r>
              <a:rPr lang="en-US" dirty="0" err="1">
                <a:latin typeface="Calibri"/>
                <a:cs typeface="Calibri"/>
              </a:rPr>
              <a:t>BoxCar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3733800"/>
          </a:xfrm>
        </p:spPr>
        <p:txBody>
          <a:bodyPr/>
          <a:lstStyle/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1:	Create classes for Circle &amp; Rectangle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(done!)</a:t>
            </a:r>
          </a:p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2:	Create a </a:t>
            </a:r>
            <a:r>
              <a:rPr lang="en-US" dirty="0" err="1">
                <a:latin typeface="Calibri"/>
                <a:cs typeface="Calibri"/>
              </a:rPr>
              <a:t>BoxCarPart</a:t>
            </a:r>
            <a:r>
              <a:rPr lang="en-US" dirty="0">
                <a:latin typeface="Calibri"/>
                <a:cs typeface="Calibri"/>
              </a:rPr>
              <a:t> class that can draw this part at any x, y position and any width, height</a:t>
            </a:r>
          </a:p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3:	Create a </a:t>
            </a:r>
            <a:r>
              <a:rPr lang="en-US" dirty="0" err="1">
                <a:latin typeface="Calibri"/>
                <a:cs typeface="Calibri"/>
              </a:rPr>
              <a:t>BoxCar</a:t>
            </a:r>
            <a:r>
              <a:rPr lang="en-US" dirty="0">
                <a:latin typeface="Calibri"/>
                <a:cs typeface="Calibri"/>
              </a:rPr>
              <a:t> class with at least 3 </a:t>
            </a:r>
            <a:r>
              <a:rPr lang="en-US" dirty="0" err="1">
                <a:latin typeface="Calibri"/>
                <a:cs typeface="Calibri"/>
              </a:rPr>
              <a:t>BoxCarParts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5045535"/>
            <a:ext cx="1317625" cy="1600200"/>
            <a:chOff x="1676400" y="3352800"/>
            <a:chExt cx="2286000" cy="2895600"/>
          </a:xfrm>
        </p:grpSpPr>
        <p:sp>
          <p:nvSpPr>
            <p:cNvPr id="31762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63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5105400" y="5045535"/>
            <a:ext cx="3908425" cy="1600200"/>
            <a:chOff x="5029200" y="4876800"/>
            <a:chExt cx="3907816" cy="1600200"/>
          </a:xfrm>
        </p:grpSpPr>
        <p:grpSp>
          <p:nvGrpSpPr>
            <p:cNvPr id="31753" name="Group 6"/>
            <p:cNvGrpSpPr>
              <a:grpSpLocks/>
            </p:cNvGrpSpPr>
            <p:nvPr/>
          </p:nvGrpSpPr>
          <p:grpSpPr bwMode="auto">
            <a:xfrm>
              <a:off x="5029200" y="4876800"/>
              <a:ext cx="1316911" cy="1600200"/>
              <a:chOff x="1676400" y="3352800"/>
              <a:chExt cx="2286000" cy="2895600"/>
            </a:xfrm>
          </p:grpSpPr>
          <p:sp>
            <p:nvSpPr>
              <p:cNvPr id="31760" name="Rectangle 4"/>
              <p:cNvSpPr>
                <a:spLocks noChangeArrowheads="1"/>
              </p:cNvSpPr>
              <p:nvPr/>
            </p:nvSpPr>
            <p:spPr bwMode="auto">
              <a:xfrm>
                <a:off x="1676400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61" name="Oval 5"/>
              <p:cNvSpPr>
                <a:spLocks noChangeArrowheads="1"/>
              </p:cNvSpPr>
              <p:nvPr/>
            </p:nvSpPr>
            <p:spPr bwMode="auto">
              <a:xfrm>
                <a:off x="2247900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54" name="Group 6"/>
            <p:cNvGrpSpPr>
              <a:grpSpLocks/>
            </p:cNvGrpSpPr>
            <p:nvPr/>
          </p:nvGrpSpPr>
          <p:grpSpPr bwMode="auto">
            <a:xfrm>
              <a:off x="6324600" y="4876800"/>
              <a:ext cx="1316911" cy="1600200"/>
              <a:chOff x="1676400" y="3352800"/>
              <a:chExt cx="2286000" cy="2895600"/>
            </a:xfrm>
          </p:grpSpPr>
          <p:sp>
            <p:nvSpPr>
              <p:cNvPr id="31758" name="Rectangle 4"/>
              <p:cNvSpPr>
                <a:spLocks noChangeArrowheads="1"/>
              </p:cNvSpPr>
              <p:nvPr/>
            </p:nvSpPr>
            <p:spPr bwMode="auto">
              <a:xfrm>
                <a:off x="1676400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59" name="Oval 5"/>
              <p:cNvSpPr>
                <a:spLocks noChangeArrowheads="1"/>
              </p:cNvSpPr>
              <p:nvPr/>
            </p:nvSpPr>
            <p:spPr bwMode="auto">
              <a:xfrm>
                <a:off x="2247900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55" name="Group 6"/>
            <p:cNvGrpSpPr>
              <a:grpSpLocks/>
            </p:cNvGrpSpPr>
            <p:nvPr/>
          </p:nvGrpSpPr>
          <p:grpSpPr bwMode="auto">
            <a:xfrm>
              <a:off x="7620105" y="4876800"/>
              <a:ext cx="1316911" cy="1600200"/>
              <a:chOff x="1639242" y="3352800"/>
              <a:chExt cx="2286000" cy="2895600"/>
            </a:xfrm>
          </p:grpSpPr>
          <p:sp>
            <p:nvSpPr>
              <p:cNvPr id="31756" name="Rectangle 4"/>
              <p:cNvSpPr>
                <a:spLocks noChangeArrowheads="1"/>
              </p:cNvSpPr>
              <p:nvPr/>
            </p:nvSpPr>
            <p:spPr bwMode="auto">
              <a:xfrm>
                <a:off x="1639242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57" name="Oval 5"/>
              <p:cNvSpPr>
                <a:spLocks noChangeArrowheads="1"/>
              </p:cNvSpPr>
              <p:nvPr/>
            </p:nvSpPr>
            <p:spPr bwMode="auto">
              <a:xfrm>
                <a:off x="2210743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52400" y="5045535"/>
            <a:ext cx="1317625" cy="12636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1524000" y="5807535"/>
            <a:ext cx="887413" cy="850900"/>
          </a:xfrm>
          <a:prstGeom prst="ellipse">
            <a:avLst/>
          </a:prstGeom>
          <a:solidFill>
            <a:srgbClr val="1A31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4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BoxCar = Multiple box car parts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1100" y="2286000"/>
            <a:ext cx="2286000" cy="2895600"/>
            <a:chOff x="1676400" y="3352800"/>
            <a:chExt cx="2286000" cy="2895600"/>
          </a:xfrm>
        </p:grpSpPr>
        <p:sp>
          <p:nvSpPr>
            <p:cNvPr id="33805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6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797" name="Group 7"/>
          <p:cNvGrpSpPr>
            <a:grpSpLocks/>
          </p:cNvGrpSpPr>
          <p:nvPr/>
        </p:nvGrpSpPr>
        <p:grpSpPr bwMode="auto">
          <a:xfrm>
            <a:off x="3429000" y="2286000"/>
            <a:ext cx="2286000" cy="2895600"/>
            <a:chOff x="1676400" y="3352800"/>
            <a:chExt cx="2286000" cy="2895600"/>
          </a:xfrm>
        </p:grpSpPr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4" name="Oval 9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676900" y="2286000"/>
            <a:ext cx="2286000" cy="2895600"/>
            <a:chOff x="1676400" y="3352800"/>
            <a:chExt cx="2286000" cy="2895600"/>
          </a:xfrm>
        </p:grpSpPr>
        <p:sp>
          <p:nvSpPr>
            <p:cNvPr id="33801" name="Rectangle 11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2" name="Oval 12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448050" y="1752600"/>
            <a:ext cx="0" cy="3505200"/>
          </a:xfrm>
          <a:prstGeom prst="line">
            <a:avLst/>
          </a:prstGeom>
          <a:ln w="762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95950" y="1752600"/>
            <a:ext cx="0" cy="3505200"/>
          </a:xfrm>
          <a:prstGeom prst="line">
            <a:avLst/>
          </a:prstGeom>
          <a:ln w="762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27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9062E-6 -2.50347E-6 L 0.04586 -2.5034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5878E-7 -2.50347E-6 L -0.04586 -2.5034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BoxCarPart = Rectangle + Circle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2286000"/>
            <a:ext cx="2286000" cy="2895600"/>
            <a:chOff x="1676400" y="3352800"/>
            <a:chExt cx="2286000" cy="2895600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860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572</Words>
  <Application>Microsoft Macintosh PowerPoint</Application>
  <PresentationFormat>On-screen Show (4:3)</PresentationFormat>
  <Paragraphs>86</Paragraphs>
  <Slides>12</Slides>
  <Notes>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Reusing Code: Inheritance &amp; Composition</vt:lpstr>
      <vt:lpstr>Review: Inheritance</vt:lpstr>
      <vt:lpstr>Field modifiers</vt:lpstr>
      <vt:lpstr>Try it!</vt:lpstr>
      <vt:lpstr>Composing Objects</vt:lpstr>
      <vt:lpstr>Drawing a BoxCar</vt:lpstr>
      <vt:lpstr>Drawing a BoxCar</vt:lpstr>
      <vt:lpstr>BoxCar = Multiple box car parts</vt:lpstr>
      <vt:lpstr>BoxCarPart = Rectangle + Circle</vt:lpstr>
      <vt:lpstr>Step 2: BoxCarPart class</vt:lpstr>
      <vt:lpstr>Step 3: BoxCar class</vt:lpstr>
      <vt:lpstr>Next step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110</cp:revision>
  <dcterms:created xsi:type="dcterms:W3CDTF">2014-09-01T19:57:09Z</dcterms:created>
  <dcterms:modified xsi:type="dcterms:W3CDTF">2015-02-23T14:48:42Z</dcterms:modified>
</cp:coreProperties>
</file>