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920568-ED1C-6A4B-ABDD-4794FB1F0A90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Input </a:t>
            </a:r>
            <a:r>
              <a:rPr lang="en-US" dirty="0" err="1" smtClean="0"/>
              <a:t>x</a:t>
            </a:r>
            <a:r>
              <a:rPr lang="en-US" dirty="0" smtClean="0"/>
              <a:t> = 4, </a:t>
            </a:r>
            <a:r>
              <a:rPr lang="en-US" dirty="0" err="1" smtClean="0"/>
              <a:t>y</a:t>
            </a:r>
            <a:r>
              <a:rPr lang="en-US" dirty="0" smtClean="0"/>
              <a:t>=5</a:t>
            </a:r>
          </a:p>
          <a:p>
            <a:pPr>
              <a:defRPr/>
            </a:pPr>
            <a:r>
              <a:rPr lang="en-US" dirty="0" err="1" smtClean="0"/>
              <a:t>n</a:t>
            </a:r>
            <a:r>
              <a:rPr lang="en-US" dirty="0" smtClean="0"/>
              <a:t> = 4</a:t>
            </a:r>
          </a:p>
          <a:p>
            <a:pPr>
              <a:defRPr/>
            </a:pPr>
            <a:r>
              <a:rPr lang="en-US" dirty="0" smtClean="0"/>
              <a:t>I	</a:t>
            </a:r>
            <a:r>
              <a:rPr lang="en-US" dirty="0" err="1" smtClean="0"/>
              <a:t>n</a:t>
            </a:r>
            <a:endParaRPr lang="en-US" dirty="0" smtClean="0"/>
          </a:p>
          <a:p>
            <a:pPr marL="228600" indent="-228600">
              <a:buFontTx/>
              <a:buAutoNum type="arabicPlain"/>
              <a:defRPr/>
            </a:pPr>
            <a:r>
              <a:rPr lang="en-US" dirty="0" smtClean="0"/>
              <a:t>8</a:t>
            </a:r>
          </a:p>
          <a:p>
            <a:pPr marL="228600" indent="-228600">
              <a:buFontTx/>
              <a:buAutoNum type="arabicPlain"/>
              <a:defRPr/>
            </a:pPr>
            <a:r>
              <a:rPr lang="en-US" dirty="0" smtClean="0"/>
              <a:t>12</a:t>
            </a:r>
          </a:p>
          <a:p>
            <a:pPr marL="228600" indent="-228600">
              <a:buFontTx/>
              <a:buAutoNum type="arabicPlain"/>
              <a:defRPr/>
            </a:pPr>
            <a:r>
              <a:rPr lang="en-US" dirty="0" smtClean="0"/>
              <a:t>16</a:t>
            </a:r>
          </a:p>
          <a:p>
            <a:pPr marL="228600" indent="-228600">
              <a:buFontTx/>
              <a:buAutoNum type="arabicPlain"/>
              <a:defRPr/>
            </a:pP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8DD993-7047-0B48-BDF7-A2743272F6D0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E5B53A-32DE-D246-9BB1-AAD12E243C74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program/ or method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9F733-8BA0-DF4C-9873-831C239E0E2A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Unexpected: 0, negative, decimals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B09A21-7FBC-9746-A8EF-2345BD0270AD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* Stopped here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27CAA-9A53-5E41-8F2B-DA9159A3FCFF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Debugging &amp; Testing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sz="2600" dirty="0" err="1">
                <a:latin typeface="Courier" charset="0"/>
                <a:cs typeface="Courier" charset="0"/>
              </a:rPr>
              <a:t>getArea</a:t>
            </a:r>
            <a:r>
              <a:rPr lang="en-US" sz="2600" dirty="0">
                <a:latin typeface="Courier" charset="0"/>
                <a:cs typeface="Courier" charset="0"/>
              </a:rPr>
              <a:t>(</a:t>
            </a:r>
            <a:r>
              <a:rPr lang="en-US" sz="2600" dirty="0" err="1">
                <a:latin typeface="Courier" charset="0"/>
                <a:cs typeface="Courier" charset="0"/>
              </a:rPr>
              <a:t>int</a:t>
            </a:r>
            <a:r>
              <a:rPr lang="en-US" sz="2600" dirty="0">
                <a:latin typeface="Courier" charset="0"/>
                <a:cs typeface="Courier" charset="0"/>
              </a:rPr>
              <a:t> width, </a:t>
            </a:r>
            <a:r>
              <a:rPr lang="en-US" sz="2600" dirty="0" err="1">
                <a:latin typeface="Courier" charset="0"/>
                <a:cs typeface="Courier" charset="0"/>
              </a:rPr>
              <a:t>int</a:t>
            </a:r>
            <a:r>
              <a:rPr lang="en-US" sz="2600" dirty="0">
                <a:latin typeface="Courier" charset="0"/>
                <a:cs typeface="Courier" charset="0"/>
              </a:rPr>
              <a:t> height)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85344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Expected functionality:</a:t>
            </a:r>
            <a:r>
              <a:rPr lang="en-US" dirty="0">
                <a:latin typeface="Arial" charset="0"/>
              </a:rPr>
              <a:t>	</a:t>
            </a:r>
            <a:r>
              <a:rPr lang="en-US" dirty="0" err="1">
                <a:latin typeface="Courier" charset="0"/>
                <a:cs typeface="Courier" charset="0"/>
              </a:rPr>
              <a:t>getArea</a:t>
            </a:r>
            <a:r>
              <a:rPr lang="en-US" dirty="0">
                <a:latin typeface="Courier" charset="0"/>
                <a:cs typeface="Courier" charset="0"/>
              </a:rPr>
              <a:t>(3,5)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What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s covered?</a:t>
            </a:r>
          </a:p>
          <a:p>
            <a:r>
              <a:rPr lang="en-US" dirty="0">
                <a:latin typeface="Calibri"/>
                <a:cs typeface="Calibri"/>
              </a:rPr>
              <a:t>Are we done yet?</a:t>
            </a:r>
          </a:p>
          <a:p>
            <a:r>
              <a:rPr lang="en-US" dirty="0">
                <a:latin typeface="Calibri"/>
                <a:cs typeface="Calibri"/>
              </a:rPr>
              <a:t>Unexpected functionality? </a:t>
            </a:r>
            <a:r>
              <a:rPr lang="en-US" dirty="0">
                <a:latin typeface="Arial" charset="0"/>
              </a:rPr>
              <a:t>	</a:t>
            </a:r>
            <a:r>
              <a:rPr lang="en-US" dirty="0" err="1">
                <a:latin typeface="Courier" charset="0"/>
                <a:cs typeface="Courier" charset="0"/>
              </a:rPr>
              <a:t>getArea</a:t>
            </a:r>
            <a:r>
              <a:rPr lang="en-US" dirty="0">
                <a:latin typeface="Courier" charset="0"/>
                <a:cs typeface="Courier" charset="0"/>
              </a:rPr>
              <a:t>(-3,5)</a:t>
            </a:r>
          </a:p>
          <a:p>
            <a:r>
              <a:rPr lang="en-US" dirty="0">
                <a:latin typeface="Calibri"/>
                <a:cs typeface="Calibri"/>
              </a:rPr>
              <a:t>Are we done yet?</a:t>
            </a:r>
          </a:p>
          <a:p>
            <a:r>
              <a:rPr lang="en-US" dirty="0">
                <a:latin typeface="Calibri"/>
                <a:cs typeface="Calibri"/>
              </a:rPr>
              <a:t>Completeness = many input classes 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			+ statement coverage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  <p:pic>
        <p:nvPicPr>
          <p:cNvPr id="419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257300"/>
            <a:ext cx="579596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6875" y="1257300"/>
            <a:ext cx="5791200" cy="381000"/>
          </a:xfrm>
          <a:prstGeom prst="rect">
            <a:avLst/>
          </a:prstGeom>
          <a:solidFill>
            <a:srgbClr val="008000">
              <a:alpha val="21000"/>
            </a:srgb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875" y="2171700"/>
            <a:ext cx="5791200" cy="609600"/>
          </a:xfrm>
          <a:prstGeom prst="rect">
            <a:avLst/>
          </a:prstGeom>
          <a:solidFill>
            <a:srgbClr val="008000">
              <a:alpha val="21000"/>
            </a:srgb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875" y="1638300"/>
            <a:ext cx="5791200" cy="533400"/>
          </a:xfrm>
          <a:prstGeom prst="rect">
            <a:avLst/>
          </a:prstGeom>
          <a:solidFill>
            <a:srgbClr val="008000">
              <a:alpha val="21000"/>
            </a:srgb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9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/>
                <a:cs typeface="Calibri"/>
              </a:rPr>
              <a:t>Debugging</a:t>
            </a:r>
            <a:r>
              <a:rPr lang="en-US" dirty="0">
                <a:latin typeface="Calibri"/>
                <a:cs typeface="Calibri"/>
              </a:rPr>
              <a:t>: process of isolating the cause of a 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bug/error/failure &amp; designing a way to fix it</a:t>
            </a:r>
          </a:p>
          <a:p>
            <a:r>
              <a:rPr lang="en-US" b="1" dirty="0">
                <a:latin typeface="Calibri"/>
                <a:cs typeface="Calibri"/>
              </a:rPr>
              <a:t>Debugging Steps:</a:t>
            </a:r>
          </a:p>
          <a:p>
            <a:pPr marL="914400" lvl="1" indent="-457200">
              <a:buFontTx/>
              <a:buAutoNum type="arabicPeriod"/>
            </a:pPr>
            <a:r>
              <a:rPr lang="en-US" dirty="0">
                <a:latin typeface="Calibri"/>
                <a:ea typeface="Arial" charset="0"/>
                <a:cs typeface="Calibri"/>
              </a:rPr>
              <a:t>Craft a test case (input) that exposes the bug</a:t>
            </a:r>
          </a:p>
          <a:p>
            <a:pPr marL="914400" lvl="1" indent="-457200">
              <a:buFontTx/>
              <a:buAutoNum type="arabicPeriod"/>
            </a:pPr>
            <a:r>
              <a:rPr lang="en-US" dirty="0">
                <a:latin typeface="Calibri"/>
                <a:ea typeface="Arial" charset="0"/>
                <a:cs typeface="Calibri"/>
              </a:rPr>
              <a:t>Refine that input to be the </a:t>
            </a:r>
            <a:r>
              <a:rPr lang="en-US" u="sng" dirty="0">
                <a:latin typeface="Calibri"/>
                <a:ea typeface="Arial" charset="0"/>
                <a:cs typeface="Calibri"/>
              </a:rPr>
              <a:t>minimal</a:t>
            </a:r>
            <a:r>
              <a:rPr lang="en-US" dirty="0">
                <a:latin typeface="Calibri"/>
                <a:ea typeface="Arial" charset="0"/>
                <a:cs typeface="Calibri"/>
              </a:rPr>
              <a:t> input required to cause the bug</a:t>
            </a:r>
          </a:p>
          <a:p>
            <a:pPr marL="914400" lvl="1" indent="-457200">
              <a:buFontTx/>
              <a:buAutoNum type="arabicPeriod"/>
            </a:pPr>
            <a:r>
              <a:rPr lang="en-US" dirty="0">
                <a:latin typeface="Calibri"/>
                <a:ea typeface="Arial" charset="0"/>
                <a:cs typeface="Calibri"/>
              </a:rPr>
              <a:t>If the fix is not obvious, manually walk thru the code, writing down each execution step &amp; keeping track of the values of each variable</a:t>
            </a:r>
          </a:p>
          <a:p>
            <a:pPr marL="914400" lvl="1" indent="-457200">
              <a:buFontTx/>
              <a:buAutoNum type="arabicPeriod"/>
            </a:pPr>
            <a:r>
              <a:rPr lang="en-US" dirty="0">
                <a:latin typeface="Calibri"/>
                <a:ea typeface="Arial" charset="0"/>
                <a:cs typeface="Calibri"/>
              </a:rPr>
              <a:t>Once you fully understand the code, you should be able to spot the bug &amp; suggest a fix</a:t>
            </a:r>
          </a:p>
          <a:p>
            <a:pPr marL="914400" lvl="1" indent="-457200">
              <a:buFontTx/>
              <a:buAutoNum type="arabicPeriod"/>
            </a:pPr>
            <a:r>
              <a:rPr lang="en-US" dirty="0">
                <a:latin typeface="Calibri"/>
                <a:ea typeface="Arial" charset="0"/>
                <a:cs typeface="Calibri"/>
              </a:rPr>
              <a:t>Make the fix &amp; rerun the test cases; none should fail now.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</p:spTree>
    <p:extLst>
      <p:ext uri="{BB962C8B-B14F-4D97-AF65-F5344CB8AC3E}">
        <p14:creationId xmlns:p14="http://schemas.microsoft.com/office/powerpoint/2010/main" val="29210801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3352800"/>
            <a:ext cx="24892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10100"/>
            <a:ext cx="34036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Testing after a code change / bug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590800"/>
          </a:xfrm>
        </p:spPr>
        <p:txBody>
          <a:bodyPr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Regression testing</a:t>
            </a:r>
            <a:r>
              <a:rPr lang="en-US">
                <a:latin typeface="Calibri"/>
                <a:cs typeface="Calibri"/>
              </a:rPr>
              <a:t>: use passing test cases from a previous version of the software to test the next version</a:t>
            </a:r>
          </a:p>
          <a:p>
            <a:pPr lvl="1"/>
            <a:r>
              <a:rPr lang="en-US">
                <a:latin typeface="Calibri"/>
                <a:ea typeface="Arial" charset="0"/>
                <a:cs typeface="Calibri"/>
              </a:rPr>
              <a:t>Goal: verify that bug fix does not introduce new bugs</a:t>
            </a:r>
          </a:p>
          <a:p>
            <a:pPr lvl="1"/>
            <a:r>
              <a:rPr lang="en-US">
                <a:latin typeface="Calibri"/>
                <a:ea typeface="Arial" charset="0"/>
                <a:cs typeface="Calibri"/>
              </a:rPr>
              <a:t>Example:</a:t>
            </a:r>
          </a:p>
        </p:txBody>
      </p:sp>
      <p:sp>
        <p:nvSpPr>
          <p:cNvPr id="450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581400"/>
            <a:ext cx="3619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657600"/>
            <a:ext cx="3619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9004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Testing &amp; Debugging Techniques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Manual Walkthroughs (for loop example – mmm)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</p:spTree>
    <p:extLst>
      <p:ext uri="{BB962C8B-B14F-4D97-AF65-F5344CB8AC3E}">
        <p14:creationId xmlns:p14="http://schemas.microsoft.com/office/powerpoint/2010/main" val="17191318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Manual Walk 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Work through a piece of code line by line, observing changes in state &amp; behavior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Step 1: pick values for the input variables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Step 2: keep track of all the variables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 values &amp; how they change as the code is executed (</a:t>
            </a:r>
            <a:r>
              <a:rPr lang="en-US" altLang="ja-JP" u="sng" dirty="0">
                <a:latin typeface="Calibri"/>
                <a:ea typeface="Arial" charset="0"/>
                <a:cs typeface="Calibri"/>
              </a:rPr>
              <a:t>by hand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)</a:t>
            </a:r>
          </a:p>
          <a:p>
            <a:r>
              <a:rPr lang="en-US" dirty="0">
                <a:latin typeface="Calibri"/>
                <a:cs typeface="Calibri"/>
              </a:rPr>
              <a:t>Example: what value is returned if </a:t>
            </a:r>
            <a:r>
              <a:rPr lang="en-US" sz="2400" dirty="0">
                <a:latin typeface="Courier"/>
                <a:cs typeface="Courier"/>
              </a:rPr>
              <a:t>mmm(4,5)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Calibri"/>
                <a:cs typeface="Calibri"/>
              </a:rPr>
              <a:t>called?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public </a:t>
            </a:r>
            <a:r>
              <a:rPr lang="en-US" sz="2400" dirty="0" err="1">
                <a:latin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cs typeface="Courier" charset="0"/>
              </a:rPr>
              <a:t> mmm(</a:t>
            </a:r>
            <a:r>
              <a:rPr lang="en-US" sz="2400" dirty="0" err="1">
                <a:latin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cs typeface="Courier" charset="0"/>
              </a:rPr>
              <a:t> x, </a:t>
            </a:r>
            <a:r>
              <a:rPr lang="en-US" sz="2400" dirty="0" err="1">
                <a:latin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cs typeface="Courier" charset="0"/>
              </a:rPr>
              <a:t> y) {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   </a:t>
            </a:r>
            <a:r>
              <a:rPr lang="en-US" sz="2400" dirty="0" err="1">
                <a:latin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cs typeface="Courier" charset="0"/>
              </a:rPr>
              <a:t> n = x;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   for (</a:t>
            </a:r>
            <a:r>
              <a:rPr lang="en-US" sz="2400" dirty="0" err="1">
                <a:latin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cs typeface="Courier" charset="0"/>
              </a:rPr>
              <a:t> = 1; </a:t>
            </a:r>
            <a:r>
              <a:rPr lang="en-US" sz="2400" dirty="0" err="1">
                <a:latin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cs typeface="Courier" charset="0"/>
              </a:rPr>
              <a:t> &lt; y; </a:t>
            </a:r>
            <a:r>
              <a:rPr lang="en-US" sz="2400" dirty="0" err="1">
                <a:latin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cs typeface="Courier" charset="0"/>
              </a:rPr>
              <a:t>++) {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      n+=x;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   }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   return n; 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9989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Testing &amp; Debugging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>
                <a:latin typeface="Arial" charset="0"/>
              </a:rPr>
              <a:t>Manual Walkthroughs (for loop example – mmm)</a:t>
            </a:r>
          </a:p>
          <a:p>
            <a:r>
              <a:rPr lang="en-US" u="sng">
                <a:latin typeface="Arial" charset="0"/>
              </a:rPr>
              <a:t>Unit Testing</a:t>
            </a:r>
            <a:r>
              <a:rPr lang="en-US">
                <a:latin typeface="Arial" charset="0"/>
              </a:rPr>
              <a:t>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testing individual parts of an application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can be single methods, classes, or groups of classes</a:t>
            </a:r>
          </a:p>
          <a:p>
            <a:r>
              <a:rPr lang="en-US" u="sng">
                <a:latin typeface="Arial" charset="0"/>
              </a:rPr>
              <a:t>Application Testing</a:t>
            </a:r>
            <a:r>
              <a:rPr lang="en-US">
                <a:latin typeface="Arial" charset="0"/>
              </a:rPr>
              <a:t>: test the complete application as a whole</a:t>
            </a:r>
          </a:p>
          <a:p>
            <a:r>
              <a:rPr lang="en-US" u="sng">
                <a:latin typeface="Arial" charset="0"/>
              </a:rPr>
              <a:t>Regression Testing: </a:t>
            </a:r>
            <a:r>
              <a:rPr lang="en-US">
                <a:latin typeface="Arial" charset="0"/>
              </a:rPr>
              <a:t>test new version of application with passing test cases from previous version</a:t>
            </a:r>
          </a:p>
          <a:p>
            <a:r>
              <a:rPr lang="en-US">
                <a:latin typeface="Arial" charset="0"/>
              </a:rPr>
              <a:t>Print statements (primitive)</a:t>
            </a:r>
          </a:p>
          <a:p>
            <a:r>
              <a:rPr lang="en-US">
                <a:latin typeface="Arial" charset="0"/>
              </a:rPr>
              <a:t>Automated debugger (demo in lab)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</p:spTree>
    <p:extLst>
      <p:ext uri="{BB962C8B-B14F-4D97-AF65-F5344CB8AC3E}">
        <p14:creationId xmlns:p14="http://schemas.microsoft.com/office/powerpoint/2010/main" val="1095373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Testing Process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  <p:pic>
        <p:nvPicPr>
          <p:cNvPr id="6" name="Picture 5" descr="TestingProces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553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6524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testing a sort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Courier" charset="0"/>
                <a:cs typeface="Courier" charset="0"/>
              </a:rPr>
              <a:t>public void sort (int[] array) </a:t>
            </a:r>
            <a:r>
              <a:rPr lang="en-US" u="sng">
                <a:latin typeface="Arial" charset="0"/>
              </a:rPr>
              <a:t>should</a:t>
            </a:r>
            <a:r>
              <a:rPr lang="en-US">
                <a:latin typeface="Arial" charset="0"/>
              </a:rPr>
              <a:t> return a sorted list of numbers</a:t>
            </a:r>
          </a:p>
          <a:p>
            <a:r>
              <a:rPr lang="en-US">
                <a:latin typeface="Arial" charset="0"/>
              </a:rPr>
              <a:t>Example test case: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Input: array = {8, 4, 3, 10, 2}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Expected Output: {2, 3, 4, 8, 10}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What makes a good test case?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Test expected functionality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Get tricky: test </a:t>
            </a:r>
            <a:r>
              <a:rPr lang="en-US" u="sng">
                <a:latin typeface="Arial" charset="0"/>
                <a:ea typeface="Arial" charset="0"/>
                <a:cs typeface="Arial" charset="0"/>
              </a:rPr>
              <a:t>unexpected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functionality</a:t>
            </a:r>
          </a:p>
          <a:p>
            <a:r>
              <a:rPr lang="en-US">
                <a:latin typeface="Arial" charset="0"/>
              </a:rPr>
              <a:t>Goal: find </a:t>
            </a:r>
            <a:r>
              <a:rPr lang="en-US" u="sng">
                <a:latin typeface="Arial" charset="0"/>
              </a:rPr>
              <a:t>all</a:t>
            </a:r>
            <a:r>
              <a:rPr lang="en-US">
                <a:latin typeface="Arial" charset="0"/>
              </a:rPr>
              <a:t> bugs before user/customer (GA/prof)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</p:spTree>
    <p:extLst>
      <p:ext uri="{BB962C8B-B14F-4D97-AF65-F5344CB8AC3E}">
        <p14:creationId xmlns:p14="http://schemas.microsoft.com/office/powerpoint/2010/main" val="1363443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Practice: Area of a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>
                <a:latin typeface="Courier" charset="0"/>
                <a:cs typeface="Courier" charset="0"/>
              </a:rPr>
              <a:t>public int getArea(int width, int height)</a:t>
            </a:r>
          </a:p>
          <a:p>
            <a:r>
              <a:rPr lang="en-US">
                <a:latin typeface="Arial" charset="0"/>
              </a:rPr>
              <a:t>What kinds of test cases? Expected? Unexpected?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Positive integers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Negative numbers, 0</a:t>
            </a:r>
          </a:p>
          <a:p>
            <a:r>
              <a:rPr lang="en-US">
                <a:latin typeface="Arial" charset="0"/>
              </a:rPr>
              <a:t>Example test cases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(method call &amp; expected output):</a:t>
            </a:r>
            <a:br>
              <a:rPr lang="en-US">
                <a:latin typeface="Arial" charset="0"/>
              </a:rPr>
            </a:br>
            <a:r>
              <a:rPr lang="en-US" sz="2000">
                <a:latin typeface="Courier" charset="0"/>
                <a:cs typeface="Courier" charset="0"/>
              </a:rPr>
              <a:t>getArea(2,2) == 4	// basic functionality, w == h</a:t>
            </a:r>
            <a:br>
              <a:rPr lang="en-US" sz="2000">
                <a:latin typeface="Courier" charset="0"/>
                <a:cs typeface="Courier" charset="0"/>
              </a:rPr>
            </a:br>
            <a:r>
              <a:rPr lang="en-US" sz="2000">
                <a:latin typeface="Courier" charset="0"/>
                <a:cs typeface="Courier" charset="0"/>
              </a:rPr>
              <a:t>getArea(3,5) == 15	// basic functionality, w &lt; h</a:t>
            </a:r>
            <a:br>
              <a:rPr lang="en-US" sz="2000">
                <a:latin typeface="Courier" charset="0"/>
                <a:cs typeface="Courier" charset="0"/>
              </a:rPr>
            </a:br>
            <a:r>
              <a:rPr lang="en-US" sz="2000">
                <a:latin typeface="Courier" charset="0"/>
                <a:cs typeface="Courier" charset="0"/>
              </a:rPr>
              <a:t>getArea(4,3) == 12	// basic functionality, w &gt; h</a:t>
            </a:r>
          </a:p>
          <a:p>
            <a:r>
              <a:rPr lang="en-US">
                <a:latin typeface="Arial" charset="0"/>
              </a:rPr>
              <a:t>What about unexpected functionality?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0, negative numbers, decimals?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</p:spTree>
    <p:extLst>
      <p:ext uri="{BB962C8B-B14F-4D97-AF65-F5344CB8AC3E}">
        <p14:creationId xmlns:p14="http://schemas.microsoft.com/office/powerpoint/2010/main" val="33505720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>
                <a:latin typeface="Arial" charset="0"/>
              </a:rPr>
              <a:t>Test suite:</a:t>
            </a:r>
            <a:r>
              <a:rPr lang="en-US">
                <a:latin typeface="Arial" charset="0"/>
              </a:rPr>
              <a:t> a set of test cases</a:t>
            </a:r>
          </a:p>
          <a:p>
            <a:r>
              <a:rPr lang="en-US" b="1" u="sng">
                <a:latin typeface="Arial" charset="0"/>
              </a:rPr>
              <a:t>Complete</a:t>
            </a:r>
            <a:r>
              <a:rPr lang="en-US" b="1">
                <a:latin typeface="Arial" charset="0"/>
              </a:rPr>
              <a:t> test suite:</a:t>
            </a:r>
            <a:r>
              <a:rPr lang="en-US">
                <a:latin typeface="Arial" charset="0"/>
              </a:rPr>
              <a:t> test all possible inputs &amp; execute all statements</a:t>
            </a:r>
          </a:p>
          <a:p>
            <a:pPr lvl="1"/>
            <a:r>
              <a:rPr lang="en-US" sz="2000">
                <a:latin typeface="Arial" charset="0"/>
                <a:ea typeface="Arial" charset="0"/>
                <a:cs typeface="Arial" charset="0"/>
              </a:rPr>
              <a:t>Impossible to test all inputs in general</a:t>
            </a:r>
          </a:p>
          <a:p>
            <a:pPr lvl="1"/>
            <a:r>
              <a:rPr lang="en-US" sz="2000">
                <a:latin typeface="Arial" charset="0"/>
                <a:ea typeface="Arial" charset="0"/>
                <a:cs typeface="Arial" charset="0"/>
              </a:rPr>
              <a:t>Try to test as many combinations of input </a:t>
            </a:r>
            <a:r>
              <a:rPr lang="en-US" sz="2000" u="sng">
                <a:latin typeface="Arial" charset="0"/>
                <a:ea typeface="Arial" charset="0"/>
                <a:cs typeface="Arial" charset="0"/>
              </a:rPr>
              <a:t>classes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 as possible</a:t>
            </a:r>
          </a:p>
          <a:p>
            <a:pPr lvl="1"/>
            <a:r>
              <a:rPr lang="en-US" sz="2000">
                <a:latin typeface="Arial" charset="0"/>
                <a:ea typeface="Arial" charset="0"/>
                <a:cs typeface="Arial" charset="0"/>
              </a:rPr>
              <a:t>Rectangle area example: w = h, w &lt; h, w &gt; h, etc.</a:t>
            </a:r>
          </a:p>
          <a:p>
            <a:r>
              <a:rPr lang="en-US">
                <a:latin typeface="Arial" charset="0"/>
              </a:rPr>
              <a:t>Test typical corner cases</a:t>
            </a:r>
          </a:p>
          <a:p>
            <a:pPr lvl="1"/>
            <a:r>
              <a:rPr lang="en-US" sz="2000">
                <a:latin typeface="Arial" charset="0"/>
                <a:ea typeface="Arial" charset="0"/>
                <a:cs typeface="Arial" charset="0"/>
              </a:rPr>
              <a:t>For single values: 0, &lt;1, &gt;1, &lt;0</a:t>
            </a:r>
          </a:p>
          <a:p>
            <a:pPr lvl="1"/>
            <a:r>
              <a:rPr lang="en-US" sz="2000">
                <a:latin typeface="Arial" charset="0"/>
                <a:ea typeface="Arial" charset="0"/>
                <a:cs typeface="Arial" charset="0"/>
              </a:rPr>
              <a:t>For arrays: 0, 1, many</a:t>
            </a:r>
          </a:p>
          <a:p>
            <a:r>
              <a:rPr lang="en-US">
                <a:latin typeface="Arial" charset="0"/>
              </a:rPr>
              <a:t>Execute all statements = statement coverage</a:t>
            </a:r>
          </a:p>
          <a:p>
            <a:pPr lvl="1"/>
            <a:r>
              <a:rPr lang="en-US" sz="2000">
                <a:latin typeface="Arial" charset="0"/>
                <a:ea typeface="Arial" charset="0"/>
                <a:cs typeface="Arial" charset="0"/>
              </a:rPr>
              <a:t>Execute all methods, loops, etc</a:t>
            </a:r>
          </a:p>
          <a:p>
            <a:pPr lvl="1"/>
            <a:r>
              <a:rPr lang="en-US" sz="2000">
                <a:latin typeface="Arial" charset="0"/>
                <a:ea typeface="Arial" charset="0"/>
                <a:cs typeface="Arial" charset="0"/>
              </a:rPr>
              <a:t>Execute every block of if/else statements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</p:spTree>
    <p:extLst>
      <p:ext uri="{BB962C8B-B14F-4D97-AF65-F5344CB8AC3E}">
        <p14:creationId xmlns:p14="http://schemas.microsoft.com/office/powerpoint/2010/main" val="3201021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sz="2600" dirty="0" err="1">
                <a:latin typeface="Courier" charset="0"/>
                <a:cs typeface="Courier" charset="0"/>
              </a:rPr>
              <a:t>getArea</a:t>
            </a:r>
            <a:r>
              <a:rPr lang="en-US" sz="2600" dirty="0">
                <a:latin typeface="Courier" charset="0"/>
                <a:cs typeface="Courier" charset="0"/>
              </a:rPr>
              <a:t>(</a:t>
            </a:r>
            <a:r>
              <a:rPr lang="en-US" sz="2600" dirty="0" err="1">
                <a:latin typeface="Courier" charset="0"/>
                <a:cs typeface="Courier" charset="0"/>
              </a:rPr>
              <a:t>int</a:t>
            </a:r>
            <a:r>
              <a:rPr lang="en-US" sz="2600" dirty="0">
                <a:latin typeface="Courier" charset="0"/>
                <a:cs typeface="Courier" charset="0"/>
              </a:rPr>
              <a:t> width, </a:t>
            </a:r>
            <a:r>
              <a:rPr lang="en-US" sz="2600" dirty="0" err="1">
                <a:latin typeface="Courier" charset="0"/>
                <a:cs typeface="Courier" charset="0"/>
              </a:rPr>
              <a:t>int</a:t>
            </a:r>
            <a:r>
              <a:rPr lang="en-US" sz="2600" dirty="0">
                <a:latin typeface="Courier" charset="0"/>
                <a:cs typeface="Courier" charset="0"/>
              </a:rPr>
              <a:t> height)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8534400" cy="3657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Expected functionality:	</a:t>
            </a:r>
            <a:r>
              <a:rPr lang="en-US" dirty="0" err="1">
                <a:latin typeface="Courier" charset="0"/>
                <a:cs typeface="Courier" charset="0"/>
              </a:rPr>
              <a:t>getArea</a:t>
            </a:r>
            <a:r>
              <a:rPr lang="en-US" dirty="0">
                <a:latin typeface="Courier" charset="0"/>
                <a:cs typeface="Courier" charset="0"/>
              </a:rPr>
              <a:t>(3,5)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What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s covered?</a:t>
            </a:r>
          </a:p>
          <a:p>
            <a:r>
              <a:rPr lang="en-US" dirty="0">
                <a:latin typeface="Calibri"/>
                <a:cs typeface="Calibri"/>
              </a:rPr>
              <a:t>Are we done yet?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Created by Emily Hill</a:t>
            </a:r>
          </a:p>
        </p:txBody>
      </p:sp>
      <p:pic>
        <p:nvPicPr>
          <p:cNvPr id="409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257300"/>
            <a:ext cx="579596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6875" y="1257300"/>
            <a:ext cx="5791200" cy="381000"/>
          </a:xfrm>
          <a:prstGeom prst="rect">
            <a:avLst/>
          </a:prstGeom>
          <a:solidFill>
            <a:srgbClr val="008000">
              <a:alpha val="21000"/>
            </a:srgb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875" y="2171700"/>
            <a:ext cx="5791200" cy="609600"/>
          </a:xfrm>
          <a:prstGeom prst="rect">
            <a:avLst/>
          </a:prstGeom>
          <a:solidFill>
            <a:srgbClr val="008000">
              <a:alpha val="21000"/>
            </a:srgb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875" y="1638300"/>
            <a:ext cx="5791200" cy="533400"/>
          </a:xfrm>
          <a:prstGeom prst="rect">
            <a:avLst/>
          </a:prstGeom>
          <a:solidFill>
            <a:srgbClr val="FF0000">
              <a:alpha val="21000"/>
            </a:srgb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3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496</Words>
  <Application>Microsoft Macintosh PowerPoint</Application>
  <PresentationFormat>On-screen Show (4:3)</PresentationFormat>
  <Paragraphs>95</Paragraphs>
  <Slides>12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Debugging &amp; Testing</vt:lpstr>
      <vt:lpstr>Testing &amp; Debugging Techniques</vt:lpstr>
      <vt:lpstr>Manual Walk Through</vt:lpstr>
      <vt:lpstr>Testing &amp; Debugging Techniques</vt:lpstr>
      <vt:lpstr>The Testing Process</vt:lpstr>
      <vt:lpstr>Example: testing a sort method</vt:lpstr>
      <vt:lpstr>Practice: Area of a Rectangle</vt:lpstr>
      <vt:lpstr>Completeness</vt:lpstr>
      <vt:lpstr>Example: getArea(int width, int height)</vt:lpstr>
      <vt:lpstr>Example: getArea(int width, int height)</vt:lpstr>
      <vt:lpstr>Debugging</vt:lpstr>
      <vt:lpstr>Testing after a code change / bug fix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124</cp:revision>
  <dcterms:created xsi:type="dcterms:W3CDTF">2014-09-01T19:57:09Z</dcterms:created>
  <dcterms:modified xsi:type="dcterms:W3CDTF">2015-04-08T01:53:55Z</dcterms:modified>
</cp:coreProperties>
</file>