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67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40" r:id="rId12"/>
    <p:sldId id="345" r:id="rId13"/>
    <p:sldId id="368" r:id="rId14"/>
    <p:sldId id="341" r:id="rId15"/>
    <p:sldId id="342" r:id="rId16"/>
    <p:sldId id="343" r:id="rId17"/>
    <p:sldId id="344" r:id="rId18"/>
    <p:sldId id="35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3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62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626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31FE684-8352-0344-9823-087EE6E27ED4}" type="slidenum">
              <a:rPr lang="en-GB" sz="1200"/>
              <a:pPr/>
              <a:t>17</a:t>
            </a:fld>
            <a:endParaRPr lang="en-GB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A224073-CC75-5648-ACD2-42D96E2F7680}" type="slidenum">
              <a:rPr lang="en-GB" sz="1200"/>
              <a:pPr/>
              <a:t>18</a:t>
            </a:fld>
            <a:endParaRPr lang="en-GB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8BF78A3D-D229-C948-9394-F83313846FE3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4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DF8C2F4F-FCD6-C148-905C-4D7B0AF330CD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9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 and to reinforce what they saw last class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C8671239-19DC-8D42-B034-2DC8E9D6F5D6}" type="slidenum">
              <a:rPr lang="en-GB" sz="1200">
                <a:latin typeface="Times New Roman" charset="0"/>
                <a:ea typeface="ＭＳ Ｐゴシック" charset="0"/>
                <a:cs typeface="ＭＳ Ｐゴシック" charset="0"/>
              </a:rPr>
              <a:pPr/>
              <a:t>10</a:t>
            </a:fld>
            <a:endParaRPr lang="en-GB" sz="12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emhill.github.io</a:t>
            </a:r>
            <a:r>
              <a:rPr lang="en-US" dirty="0" smtClean="0"/>
              <a:t>/151-S15/</a:t>
            </a:r>
            <a:r>
              <a:rPr lang="en-US" dirty="0" err="1" smtClean="0"/>
              <a:t>morea</a:t>
            </a:r>
            <a:r>
              <a:rPr lang="en-US" dirty="0" smtClean="0"/>
              <a:t>/01.WOD-intro/pwod1.html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A224073-CC75-5648-ACD2-42D96E2F7680}" type="slidenum">
              <a:rPr lang="en-GB" sz="1200"/>
              <a:pPr/>
              <a:t>12</a:t>
            </a:fld>
            <a:endParaRPr lang="en-GB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Demo</a:t>
            </a:r>
          </a:p>
        </p:txBody>
      </p:sp>
      <p:sp>
        <p:nvSpPr>
          <p:cNvPr id="921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21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16706F1-6FD3-F548-87D9-DFB1549D8449}" type="slidenum">
              <a:rPr lang="en-GB" sz="1200"/>
              <a:pPr/>
              <a:t>15</a:t>
            </a:fld>
            <a:endParaRPr lang="en-GB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42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6C18FA-BD9E-BA43-933F-013F32BA0940}" type="slidenum">
              <a:rPr lang="en-GB" sz="1200"/>
              <a:pPr/>
              <a:t>16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8061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998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 class &amp; Java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981200" y="2000250"/>
            <a:ext cx="591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/**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* Gets the size of the square.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*/ 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1828800" y="3171825"/>
            <a:ext cx="4191000" cy="533400"/>
          </a:xfrm>
          <a:prstGeom prst="ellipse">
            <a:avLst/>
          </a:prstGeom>
          <a:noFill/>
          <a:ln w="44450">
            <a:solidFill>
              <a:srgbClr val="179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GB" sz="1200" b="0">
                <a:solidFill>
                  <a:srgbClr val="685345"/>
                </a:solidFill>
                <a:ea typeface="ＭＳ Ｐゴシック" charset="-128"/>
                <a:cs typeface="ＭＳ Ｐゴシック" charset="-128"/>
              </a:rPr>
              <a:t>Objects First with Java - A Practical Introduction using BlueJ, © David J. Barnes, Michael Kölling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Methods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997075" y="3203575"/>
            <a:ext cx="38782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int getSize()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return size;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62375" y="1530350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return type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130800" y="1800225"/>
            <a:ext cx="185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method name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470650" y="2871788"/>
            <a:ext cx="206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parameter list (empty)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997075" y="3581400"/>
            <a:ext cx="365125" cy="1371600"/>
          </a:xfrm>
          <a:prstGeom prst="ellipse">
            <a:avLst/>
          </a:prstGeom>
          <a:noFill/>
          <a:ln w="44450">
            <a:solidFill>
              <a:srgbClr val="179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533650" y="4937125"/>
            <a:ext cx="493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start and end of method body (block)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330950" y="3937000"/>
            <a:ext cx="2208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return statement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2320925" y="4776788"/>
            <a:ext cx="228600" cy="3048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3686175" y="1905000"/>
            <a:ext cx="657225" cy="1355725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4800600" y="2133600"/>
            <a:ext cx="1143000" cy="11430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5715000" y="3124200"/>
            <a:ext cx="771525" cy="3048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5280025" y="4164013"/>
            <a:ext cx="1066800" cy="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371600" y="1800225"/>
            <a:ext cx="230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visibility modifier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438400" y="2133600"/>
            <a:ext cx="0" cy="11430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57200" y="1371600"/>
            <a:ext cx="3248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method header/signature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990600" y="1752600"/>
            <a:ext cx="914400" cy="16002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3486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17413" grpId="0"/>
      <p:bldP spid="17414" grpId="0"/>
      <p:bldP spid="17415" grpId="0"/>
      <p:bldP spid="17416" grpId="0" animBg="1"/>
      <p:bldP spid="17417" grpId="0"/>
      <p:bldP spid="17418" grpId="0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/>
      <p:bldP spid="17425" grpId="0" animBg="1"/>
      <p:bldP spid="19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0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Defining a Circle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3041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Create a new Java project </a:t>
            </a:r>
            <a:r>
              <a:rPr lang="en-US" dirty="0" err="1" smtClean="0">
                <a:cs typeface="Calibri"/>
              </a:rPr>
              <a:t>Shapes_uLogin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Create a </a:t>
            </a:r>
            <a:r>
              <a:rPr lang="en-US" dirty="0" smtClean="0">
                <a:cs typeface="Calibri"/>
              </a:rPr>
              <a:t>Circle class </a:t>
            </a:r>
            <a:r>
              <a:rPr lang="en-US" dirty="0">
                <a:cs typeface="Calibri"/>
              </a:rPr>
              <a:t>with:</a:t>
            </a:r>
          </a:p>
          <a:p>
            <a:pPr lvl="1"/>
            <a:r>
              <a:rPr lang="en-US" dirty="0" smtClean="0">
                <a:cs typeface="Calibri"/>
              </a:rPr>
              <a:t>fields </a:t>
            </a:r>
            <a:r>
              <a:rPr lang="en-US" dirty="0">
                <a:cs typeface="Calibri"/>
              </a:rPr>
              <a:t>for x position, y position, </a:t>
            </a:r>
            <a:r>
              <a:rPr lang="en-US" dirty="0" smtClean="0">
                <a:cs typeface="Calibri"/>
              </a:rPr>
              <a:t>color, and radius</a:t>
            </a:r>
            <a:endParaRPr lang="en-US" dirty="0">
              <a:cs typeface="Calibri"/>
            </a:endParaRPr>
          </a:p>
          <a:p>
            <a:pPr lvl="1"/>
            <a:r>
              <a:rPr lang="en-US" dirty="0" smtClean="0">
                <a:cs typeface="Calibri"/>
              </a:rPr>
              <a:t>default </a:t>
            </a:r>
            <a:r>
              <a:rPr lang="en-US" dirty="0">
                <a:cs typeface="Calibri"/>
              </a:rPr>
              <a:t>constructor </a:t>
            </a:r>
            <a:r>
              <a:rPr lang="en-US" dirty="0" smtClean="0">
                <a:cs typeface="Calibri"/>
              </a:rPr>
              <a:t>&amp; </a:t>
            </a:r>
            <a:r>
              <a:rPr lang="en-US" dirty="0">
                <a:cs typeface="Calibri"/>
              </a:rPr>
              <a:t>constructor with parameters</a:t>
            </a:r>
          </a:p>
          <a:p>
            <a:pPr lvl="2"/>
            <a:r>
              <a:rPr lang="en-US" dirty="0">
                <a:cs typeface="Calibri"/>
              </a:rPr>
              <a:t>Default constructors have no parameters, you need to set the fields to be actual values</a:t>
            </a:r>
          </a:p>
          <a:p>
            <a:pPr lvl="1"/>
            <a:r>
              <a:rPr lang="en-US" dirty="0">
                <a:cs typeface="Calibri"/>
              </a:rPr>
              <a:t>Add getter &amp; setter methods</a:t>
            </a:r>
          </a:p>
          <a:p>
            <a:pPr lvl="1"/>
            <a:r>
              <a:rPr lang="en-US" dirty="0" smtClean="0">
                <a:cs typeface="Calibri"/>
              </a:rPr>
              <a:t>Add </a:t>
            </a:r>
            <a:r>
              <a:rPr lang="en-US" dirty="0" err="1" smtClean="0">
                <a:cs typeface="Calibri"/>
              </a:rPr>
              <a:t>paintComponent</a:t>
            </a:r>
            <a:r>
              <a:rPr lang="en-US" dirty="0" smtClean="0">
                <a:cs typeface="Calibri"/>
              </a:rPr>
              <a:t> &amp; main methods using </a:t>
            </a:r>
            <a:r>
              <a:rPr lang="en-US" dirty="0" err="1" smtClean="0">
                <a:cs typeface="Calibri"/>
              </a:rPr>
              <a:t>HelloWorldGUI</a:t>
            </a:r>
            <a:r>
              <a:rPr lang="en-US" dirty="0" smtClean="0">
                <a:cs typeface="Calibri"/>
              </a:rPr>
              <a:t> as an example (see </a:t>
            </a:r>
            <a:r>
              <a:rPr lang="en-US" smtClean="0">
                <a:cs typeface="Calibri"/>
              </a:rPr>
              <a:t>next slide)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2656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6225"/>
          </a:xfrm>
        </p:spPr>
        <p:txBody>
          <a:bodyPr/>
          <a:lstStyle/>
          <a:p>
            <a:r>
              <a:rPr lang="en-US" dirty="0" smtClean="0"/>
              <a:t>Drawing a circle &amp; 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6" y="1182257"/>
            <a:ext cx="8925084" cy="1407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2" y="2556800"/>
            <a:ext cx="8571154" cy="43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World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Importing Hello World </a:t>
            </a:r>
            <a:r>
              <a:rPr lang="en-US" dirty="0" smtClean="0">
                <a:latin typeface="Calibri"/>
                <a:cs typeface="Calibri"/>
              </a:rPr>
              <a:t>GUI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Download </a:t>
            </a:r>
            <a:r>
              <a:rPr lang="en-US" sz="2800" dirty="0" err="1" smtClean="0">
                <a:latin typeface="Calibri"/>
                <a:cs typeface="Calibri"/>
              </a:rPr>
              <a:t>HelloWorldGUI.zip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 smtClean="0">
                <a:latin typeface="Calibri"/>
                <a:cs typeface="Calibri"/>
              </a:rPr>
              <a:t>Open </a:t>
            </a:r>
            <a:r>
              <a:rPr lang="en-US" sz="2800" dirty="0">
                <a:latin typeface="Calibri"/>
                <a:cs typeface="Calibri"/>
              </a:rPr>
              <a:t>Eclipse and go to File &gt; Import &gt; General &gt; Existing Projects into Workspace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Select archive file, hit “Browse”, and select the </a:t>
            </a:r>
            <a:r>
              <a:rPr lang="en-US" sz="2800" dirty="0" err="1" smtClean="0">
                <a:latin typeface="Calibri"/>
                <a:cs typeface="Calibri"/>
              </a:rPr>
              <a:t>HelloWorldGUI.zip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you just downloaded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Double-click the project folder, the </a:t>
            </a:r>
            <a:r>
              <a:rPr lang="en-US" sz="2800" dirty="0" err="1">
                <a:latin typeface="Calibri"/>
                <a:cs typeface="Calibri"/>
              </a:rPr>
              <a:t>src</a:t>
            </a:r>
            <a:r>
              <a:rPr lang="en-US" sz="2800" dirty="0">
                <a:latin typeface="Calibri"/>
                <a:cs typeface="Calibri"/>
              </a:rPr>
              <a:t> folder, and then the default package. You should now see a class file, </a:t>
            </a:r>
            <a:r>
              <a:rPr lang="en-US" sz="2800" dirty="0" err="1" smtClean="0">
                <a:latin typeface="Calibri"/>
                <a:cs typeface="Calibri"/>
              </a:rPr>
              <a:t>HelloWorldShapes.java</a:t>
            </a:r>
            <a:r>
              <a:rPr lang="en-US" sz="2800" dirty="0">
                <a:latin typeface="Calibri"/>
                <a:cs typeface="Calibri"/>
              </a:rPr>
              <a:t>.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To run the applet: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  <a:cs typeface="Calibri"/>
              </a:rPr>
              <a:t>Right-click </a:t>
            </a:r>
            <a:r>
              <a:rPr lang="en-US" sz="2400" dirty="0" err="1" smtClean="0">
                <a:latin typeface="Calibri"/>
                <a:ea typeface="ＭＳ Ｐゴシック" charset="0"/>
                <a:cs typeface="Calibri"/>
              </a:rPr>
              <a:t>HelloShapes.java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class and select “Run As &gt; Java Application”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  <a:cs typeface="Calibri"/>
              </a:rPr>
              <a:t>Click on the green play button at the top of the screen</a:t>
            </a:r>
          </a:p>
        </p:txBody>
      </p:sp>
    </p:spTree>
    <p:extLst>
      <p:ext uri="{BB962C8B-B14F-4D97-AF65-F5344CB8AC3E}">
        <p14:creationId xmlns:p14="http://schemas.microsoft.com/office/powerpoint/2010/main" val="21920657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590800" cy="2392362"/>
          </a:xfrm>
        </p:spPr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You should see…</a:t>
            </a:r>
          </a:p>
        </p:txBody>
      </p:sp>
      <p:pic>
        <p:nvPicPr>
          <p:cNvPr id="931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7000"/>
            <a:ext cx="6108700" cy="627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24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Graded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Edit the </a:t>
            </a:r>
            <a:r>
              <a:rPr lang="en-US" sz="2400" dirty="0" smtClean="0">
                <a:latin typeface="Courier"/>
                <a:cs typeface="Courier"/>
              </a:rPr>
              <a:t>paint</a:t>
            </a:r>
            <a:r>
              <a:rPr lang="en-US" sz="2400" dirty="0">
                <a:latin typeface="Calibri"/>
                <a:cs typeface="Calibri"/>
              </a:rPr>
              <a:t>?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method in the </a:t>
            </a:r>
            <a:r>
              <a:rPr lang="en-US" sz="2400" dirty="0" err="1" smtClean="0">
                <a:latin typeface="Courier"/>
                <a:cs typeface="Courier"/>
              </a:rPr>
              <a:t>HelloWorldGUI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class so that the blue circle forms an even boarder around the </a:t>
            </a:r>
            <a:r>
              <a:rPr lang="en-US" sz="2400" dirty="0" smtClean="0">
                <a:latin typeface="Calibri"/>
                <a:cs typeface="Calibri"/>
              </a:rPr>
              <a:t>yellow: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Replace </a:t>
            </a:r>
            <a:r>
              <a:rPr lang="en-US" sz="2400" dirty="0">
                <a:latin typeface="Calibri"/>
                <a:cs typeface="Calibri"/>
              </a:rPr>
              <a:t>“Hello World” with your name and update both circles so your name is centered within them</a:t>
            </a:r>
          </a:p>
        </p:txBody>
      </p:sp>
      <p:pic>
        <p:nvPicPr>
          <p:cNvPr id="9523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1000"/>
            <a:ext cx="3835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1000"/>
            <a:ext cx="37973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triped Right Arrow 6"/>
          <p:cNvSpPr/>
          <p:nvPr/>
        </p:nvSpPr>
        <p:spPr>
          <a:xfrm>
            <a:off x="3886200" y="3039200"/>
            <a:ext cx="1295400" cy="9144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59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Submit your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Right-click on your project folder, select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“Export &gt; General &gt; Archive File”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Name it “</a:t>
            </a:r>
            <a:r>
              <a:rPr lang="en-US" dirty="0" err="1" smtClean="0">
                <a:latin typeface="Calibri"/>
                <a:cs typeface="Calibri"/>
              </a:rPr>
              <a:t>HelloWorldGUI_uLogin</a:t>
            </a:r>
            <a:r>
              <a:rPr lang="en-US" dirty="0" smtClean="0">
                <a:latin typeface="Calibri"/>
                <a:cs typeface="Calibri"/>
              </a:rPr>
              <a:t>”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Upload to </a:t>
            </a:r>
            <a:r>
              <a:rPr lang="en-US" dirty="0" smtClean="0">
                <a:latin typeface="Calibri"/>
                <a:cs typeface="Calibri"/>
              </a:rPr>
              <a:t>Moodle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3754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2644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</a:t>
            </a:r>
            <a:r>
              <a:rPr lang="en-US" sz="1400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Lincoln.java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 Author: Lewis/Loftus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endParaRPr lang="en-US" sz="1400" dirty="0">
              <a:latin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dirty="0">
                <a:latin typeface="Courier New" charset="0"/>
                <a:cs typeface="Courier New" charset="0"/>
              </a:rPr>
              <a:t>Lincoln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</a:t>
            </a:r>
            <a:r>
              <a:rPr lang="en-US" sz="1400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dirty="0">
                <a:latin typeface="Courier New" charset="0"/>
                <a:cs typeface="Courier New" charset="0"/>
              </a:rPr>
              <a:t>main (String[] </a:t>
            </a:r>
            <a:r>
              <a:rPr lang="en-US" sz="1400" dirty="0" err="1">
                <a:latin typeface="Courier New" charset="0"/>
                <a:cs typeface="Courier New" charset="0"/>
              </a:rPr>
              <a:t>args</a:t>
            </a:r>
            <a:r>
              <a:rPr lang="en-US" sz="1400" dirty="0">
                <a:latin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{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   </a:t>
            </a:r>
            <a:r>
              <a:rPr lang="en-US" sz="14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dirty="0">
                <a:latin typeface="Courier New" charset="0"/>
                <a:cs typeface="Courier New" charset="0"/>
              </a:rPr>
              <a:t> ("A quote by Abraham Lincoln:");</a:t>
            </a:r>
          </a:p>
          <a:p>
            <a:endParaRPr lang="en-US" sz="1400" dirty="0">
              <a:latin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cs typeface="Courier New" charset="0"/>
              </a:rPr>
              <a:t>      </a:t>
            </a:r>
            <a:r>
              <a:rPr lang="en-US" sz="14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dirty="0">
                <a:latin typeface="Courier New" charset="0"/>
                <a:cs typeface="Courier New" charset="0"/>
              </a:rPr>
              <a:t> ("Whatever you are, be a good one.");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}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Java Program Structure Example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05400" y="2286000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class header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 flipV="1">
            <a:off x="3048000" y="2514600"/>
            <a:ext cx="2057400" cy="25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-5400000">
            <a:off x="-439396" y="3670270"/>
            <a:ext cx="1278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class body</a:t>
            </a:r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 flipH="1">
            <a:off x="381000" y="2667000"/>
            <a:ext cx="457200" cy="2438400"/>
          </a:xfrm>
          <a:prstGeom prst="rightBrace">
            <a:avLst>
              <a:gd name="adj1" fmla="val 56938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48600" y="19050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comments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43600" y="1524000"/>
            <a:ext cx="2057400" cy="33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867400" y="2362200"/>
            <a:ext cx="21336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924800" y="3200400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method signature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935913" y="3886200"/>
            <a:ext cx="1208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method body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7239000" y="37338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 flipV="1">
            <a:off x="5410200" y="3581400"/>
            <a:ext cx="2514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3505200"/>
            <a:ext cx="1447800" cy="228600"/>
          </a:xfrm>
          <a:prstGeom prst="rect">
            <a:avLst/>
          </a:prstGeom>
          <a:solidFill>
            <a:srgbClr val="FF571E">
              <a:alpha val="4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0" y="53340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parameter/argument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32238"/>
            <a:ext cx="3124200" cy="228600"/>
          </a:xfrm>
          <a:prstGeom prst="rect">
            <a:avLst/>
          </a:prstGeom>
          <a:solidFill>
            <a:srgbClr val="FF571E">
              <a:alpha val="4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2286000" y="3733800"/>
            <a:ext cx="2057400" cy="1676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V="1">
            <a:off x="3048000" y="4191000"/>
            <a:ext cx="1447800" cy="1219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8399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nimBg="1"/>
      <p:bldP spid="9" grpId="0" autoUpdateAnimBg="0"/>
      <p:bldP spid="10" grpId="0" animBg="1"/>
      <p:bldP spid="11" grpId="0" animBg="1"/>
      <p:bldP spid="12" grpId="0" autoUpdateAnimBg="0"/>
      <p:bldP spid="13" grpId="0" autoUpdateAnimBg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1284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Fields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Fields store values for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are also known as instance variables.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Fields define the state of an object.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419600" y="2147888"/>
            <a:ext cx="4002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public class </a:t>
            </a:r>
            <a:r>
              <a:rPr lang="en-US" sz="1600" dirty="0" smtClean="0">
                <a:latin typeface="Courier New" charset="0"/>
                <a:ea typeface="ＭＳ Ｐゴシック" charset="0"/>
                <a:cs typeface="ＭＳ Ｐゴシック" charset="0"/>
              </a:rPr>
              <a:t>Circle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x;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y;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size;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Color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fillColor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 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// </a:t>
            </a:r>
            <a:r>
              <a:rPr lang="en-US" sz="1600" i="1" dirty="0">
                <a:latin typeface="Courier New" charset="0"/>
                <a:ea typeface="ＭＳ Ｐゴシック" charset="0"/>
                <a:cs typeface="ＭＳ Ｐゴシック" charset="0"/>
              </a:rPr>
              <a:t>Further details omitted.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86400" y="5486400"/>
            <a:ext cx="227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Courier New" charset="0"/>
                <a:ea typeface="ＭＳ Ｐゴシック" charset="0"/>
                <a:cs typeface="ＭＳ Ｐゴシック" charset="0"/>
              </a:rPr>
              <a:t>private int size;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114800" y="4775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visibility modifier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24600" y="45720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type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variable name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705600" y="5029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7239000" y="5181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181600" y="5105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03937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04948 -0.32454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3" grpId="0"/>
      <p:bldP spid="12294" grpId="0"/>
      <p:bldP spid="12294" grpId="1"/>
      <p:bldP spid="12295" grpId="0"/>
      <p:bldP spid="12296" grpId="0"/>
      <p:bldP spid="12297" grpId="0"/>
      <p:bldP spid="12298" grpId="0" animBg="1"/>
      <p:bldP spid="12299" grpId="0" animBg="1"/>
      <p:bldP spid="123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MS PGothic" charset="0"/>
                <a:cs typeface="Arial" charset="0"/>
              </a:rPr>
              <a:t>Similar Names for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All of these terms can be used interchangeably: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Fields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Instance Variables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Characteristics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Attributes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Properties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The values of the fields define the object</a:t>
            </a:r>
            <a:r>
              <a:rPr lang="ja-JP" altLang="en-US" dirty="0">
                <a:latin typeface="Trebuchet MS" charset="0"/>
                <a:ea typeface="MS PGothic" charset="0"/>
                <a:cs typeface="Arial" charset="0"/>
              </a:rPr>
              <a:t>’</a:t>
            </a:r>
            <a:r>
              <a:rPr lang="en-US" altLang="ja-JP" dirty="0">
                <a:latin typeface="Trebuchet MS" charset="0"/>
                <a:ea typeface="MS PGothic" charset="0"/>
                <a:cs typeface="Arial" charset="0"/>
              </a:rPr>
              <a:t>s _______</a:t>
            </a:r>
          </a:p>
          <a:p>
            <a:pPr>
              <a:lnSpc>
                <a:spcPct val="90000"/>
              </a:lnSpc>
            </a:pPr>
            <a:endParaRPr lang="en-US" dirty="0">
              <a:latin typeface="Trebuchet MS" charset="0"/>
              <a:ea typeface="MS PGothic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47137" y="5313355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b="0" dirty="0">
                <a:solidFill>
                  <a:srgbClr val="0066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state</a:t>
            </a:r>
            <a:endParaRPr lang="en-US" b="0" dirty="0">
              <a:solidFill>
                <a:srgbClr val="0066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401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Data </a:t>
            </a:r>
            <a:r>
              <a:rPr lang="en-US" dirty="0" smtClean="0">
                <a:latin typeface="Trebuchet MS" charset="0"/>
                <a:ea typeface="MS PGothic" charset="0"/>
                <a:cs typeface="Arial" charset="0"/>
              </a:rPr>
              <a:t>Types In Java</a:t>
            </a:r>
            <a:endParaRPr lang="en-US" dirty="0">
              <a:latin typeface="Trebuchet MS" charset="0"/>
              <a:ea typeface="MS PGothic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84" y="1546280"/>
            <a:ext cx="250588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err="1">
                <a:latin typeface="Calibri"/>
                <a:ea typeface="MS PGothic" charset="0"/>
                <a:cs typeface="Calibri"/>
              </a:rPr>
              <a:t>boolean</a:t>
            </a:r>
            <a:endParaRPr lang="en-US" sz="2800" dirty="0">
              <a:latin typeface="Calibri"/>
              <a:ea typeface="MS PGothic" charset="0"/>
              <a:cs typeface="Calibri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char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latin typeface="Calibri"/>
                <a:ea typeface="MS PGothic" charset="0"/>
                <a:cs typeface="Calibri"/>
              </a:rPr>
              <a:t>int</a:t>
            </a:r>
            <a:endParaRPr lang="en-US" sz="2800" dirty="0">
              <a:latin typeface="Calibri"/>
              <a:ea typeface="MS PGothic" charset="0"/>
              <a:cs typeface="Calibri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long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float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double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String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latin typeface="Calibri"/>
                <a:ea typeface="MS PGothic" charset="0"/>
                <a:cs typeface="Calibri"/>
              </a:rPr>
              <a:t>(</a:t>
            </a:r>
            <a:r>
              <a:rPr lang="en-US" sz="2800" dirty="0">
                <a:latin typeface="Calibri"/>
                <a:ea typeface="MS PGothic" charset="0"/>
                <a:cs typeface="Calibri"/>
              </a:rPr>
              <a:t>any class)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46965" y="1561960"/>
            <a:ext cx="504958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true, false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a…</a:t>
            </a:r>
            <a:r>
              <a:rPr lang="en-US" sz="2800" b="0" dirty="0" err="1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z,A</a:t>
            </a: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…Z,[symbols]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integers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larger integers (2x)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floating decimal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larger floating decimal (2x)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characters strung together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defined class</a:t>
            </a:r>
          </a:p>
        </p:txBody>
      </p:sp>
    </p:spTree>
    <p:extLst>
      <p:ext uri="{BB962C8B-B14F-4D97-AF65-F5344CB8AC3E}">
        <p14:creationId xmlns:p14="http://schemas.microsoft.com/office/powerpoint/2010/main" val="3316348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07353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Arial" charset="0"/>
              </a:rPr>
              <a:t>8 Primitive Data Types in Java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5200"/>
            <a:ext cx="8458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Four represent integers: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byte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short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>
                <a:latin typeface="Courier New" charset="0"/>
                <a:ea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long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Two represent floating point numbers </a:t>
            </a:r>
            <a:br>
              <a:rPr lang="en-US" dirty="0">
                <a:latin typeface="Arial" charset="0"/>
                <a:ea typeface="MS PGothic" charset="0"/>
                <a:cs typeface="Arial" charset="0"/>
              </a:rPr>
            </a:br>
            <a:r>
              <a:rPr lang="en-US" dirty="0">
                <a:latin typeface="Arial" charset="0"/>
                <a:ea typeface="MS PGothic" charset="0"/>
                <a:cs typeface="Arial" charset="0"/>
              </a:rPr>
              <a:t>(with decimals):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float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double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One represents single characters: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char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One represents </a:t>
            </a:r>
            <a:r>
              <a:rPr lang="en-US" dirty="0" err="1">
                <a:latin typeface="Arial" charset="0"/>
                <a:ea typeface="MS PGothic" charset="0"/>
                <a:cs typeface="Arial" charset="0"/>
              </a:rPr>
              <a:t>boolean</a:t>
            </a:r>
            <a:r>
              <a:rPr lang="en-US" dirty="0">
                <a:latin typeface="Arial" charset="0"/>
                <a:ea typeface="MS PGothic" charset="0"/>
                <a:cs typeface="Arial" charset="0"/>
              </a:rPr>
              <a:t> values: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err="1">
                <a:latin typeface="Courier New" charset="0"/>
                <a:ea typeface="Arial" charset="0"/>
                <a:cs typeface="Arial" charset="0"/>
              </a:rPr>
              <a:t>boolean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What about other data?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>
                <a:latin typeface="Times New Roman" charset="0"/>
                <a:ea typeface="ＭＳ Ｐゴシック" charset="0"/>
                <a:cs typeface="ＭＳ Ｐゴシック" charset="0"/>
              </a:rPr>
              <a:t>Copyright © 2012 Pearson Education, Inc.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6938" y="5869600"/>
            <a:ext cx="5173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It must be defined as a class!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277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Numeric Primitive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148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Why so many types to hold numbers?</a:t>
            </a:r>
          </a:p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Different sizes affect what values can be stored: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2951245"/>
            <a:ext cx="7724775" cy="2835275"/>
            <a:chOff x="749" y="1767"/>
            <a:chExt cx="4866" cy="1786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749" y="1767"/>
              <a:ext cx="692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Type</a:t>
              </a:r>
            </a:p>
            <a:p>
              <a:endParaRPr lang="en-US" sz="2000">
                <a:solidFill>
                  <a:schemeClr val="hlink"/>
                </a:solidFill>
                <a:latin typeface="Arial Unicode MS" charset="0"/>
              </a:endParaRPr>
            </a:p>
            <a:p>
              <a:r>
                <a:rPr lang="en-US" sz="2000">
                  <a:latin typeface="Courier New" charset="0"/>
                </a:rPr>
                <a:t>byte</a:t>
              </a:r>
            </a:p>
            <a:p>
              <a:r>
                <a:rPr lang="en-US" sz="2000">
                  <a:latin typeface="Courier New" charset="0"/>
                </a:rPr>
                <a:t>short</a:t>
              </a:r>
            </a:p>
            <a:p>
              <a:r>
                <a:rPr lang="en-US" sz="2000">
                  <a:latin typeface="Courier New" charset="0"/>
                </a:rPr>
                <a:t>int</a:t>
              </a:r>
            </a:p>
            <a:p>
              <a:r>
                <a:rPr lang="en-US" sz="2000">
                  <a:latin typeface="Courier New" charset="0"/>
                </a:rPr>
                <a:t>long</a:t>
              </a:r>
            </a:p>
            <a:p>
              <a:endParaRPr lang="en-US" sz="2000">
                <a:latin typeface="Courier New" charset="0"/>
              </a:endParaRPr>
            </a:p>
            <a:p>
              <a:r>
                <a:rPr lang="en-US" sz="2000">
                  <a:latin typeface="Courier New" charset="0"/>
                </a:rPr>
                <a:t>float</a:t>
              </a:r>
            </a:p>
            <a:p>
              <a:r>
                <a:rPr lang="en-US" sz="2000">
                  <a:latin typeface="Courier New" charset="0"/>
                </a:rPr>
                <a:t>double</a:t>
              </a: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499" y="1767"/>
              <a:ext cx="721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Storage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8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16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359" y="1767"/>
              <a:ext cx="325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Min Value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-128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-32,768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-2,147,483,648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&lt; -9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+/- 3.4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38</a:t>
              </a:r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 with 7 significant digits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+/- 1.7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308</a:t>
              </a:r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 with 15 significant digits</a:t>
              </a:r>
              <a:endParaRPr lang="en-US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764" y="1767"/>
              <a:ext cx="132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Max Value</a:t>
              </a:r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127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32,767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2,147,483,647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&gt; 9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48132" name="Footer Placeholder 9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ea typeface="ＭＳ Ｐゴシック" charset="0"/>
                <a:cs typeface="ＭＳ Ｐゴシック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09921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Constructors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686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Constructors initialize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have the same name as their class.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store initial values into the fields.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often receive external parameter values for this.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81400" y="6477000"/>
            <a:ext cx="5562600" cy="307975"/>
          </a:xfrm>
        </p:spPr>
        <p:txBody>
          <a:bodyPr/>
          <a:lstStyle/>
          <a:p>
            <a:pPr>
              <a:defRPr/>
            </a:pPr>
            <a:r>
              <a:rPr lang="en-GB" sz="1200" b="0">
                <a:solidFill>
                  <a:srgbClr val="685345"/>
                </a:solidFill>
                <a:ea typeface="ＭＳ Ｐゴシック" charset="-128"/>
                <a:cs typeface="ＭＳ Ｐゴシック" charset="-128"/>
              </a:rPr>
              <a:t>Objects First with Java - A Practical Introduction using BlueJ, © David J. Barnes, Michael Kölling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68500" y="1208088"/>
            <a:ext cx="44323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Square()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x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y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size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color = Color.blue;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10941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1229</Words>
  <Application>Microsoft Macintosh PowerPoint</Application>
  <PresentationFormat>On-screen Show (4:3)</PresentationFormat>
  <Paragraphs>231</Paragraphs>
  <Slides>18</Slides>
  <Notes>11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Defining a class &amp; Java Types</vt:lpstr>
      <vt:lpstr>Java Program Structure Example</vt:lpstr>
      <vt:lpstr>Java Program Structure</vt:lpstr>
      <vt:lpstr>Fields</vt:lpstr>
      <vt:lpstr>Similar Names for Fields</vt:lpstr>
      <vt:lpstr>Data Types In Java</vt:lpstr>
      <vt:lpstr>8 Primitive Data Types in Java</vt:lpstr>
      <vt:lpstr>Numeric Primitive Data</vt:lpstr>
      <vt:lpstr>Constructors</vt:lpstr>
      <vt:lpstr>Methods</vt:lpstr>
      <vt:lpstr>Demo</vt:lpstr>
      <vt:lpstr>Defining a Circle</vt:lpstr>
      <vt:lpstr>Drawing a circle &amp; main</vt:lpstr>
      <vt:lpstr>PWOD</vt:lpstr>
      <vt:lpstr>Importing Hello World GUI</vt:lpstr>
      <vt:lpstr>You should see…</vt:lpstr>
      <vt:lpstr>Graded WOD</vt:lpstr>
      <vt:lpstr>Submit your WOD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77</cp:revision>
  <dcterms:created xsi:type="dcterms:W3CDTF">2014-09-01T19:57:09Z</dcterms:created>
  <dcterms:modified xsi:type="dcterms:W3CDTF">2015-01-31T02:13:04Z</dcterms:modified>
</cp:coreProperties>
</file>