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2" r:id="rId4"/>
    <p:sldId id="268" r:id="rId5"/>
    <p:sldId id="264" r:id="rId6"/>
    <p:sldId id="270" r:id="rId7"/>
    <p:sldId id="265" r:id="rId8"/>
    <p:sldId id="266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7" r:id="rId20"/>
    <p:sldId id="259" r:id="rId21"/>
    <p:sldId id="260" r:id="rId22"/>
    <p:sldId id="28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4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2/9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5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" charset="0"/>
            </a:endParaRPr>
          </a:p>
        </p:txBody>
      </p:sp>
      <p:sp>
        <p:nvSpPr>
          <p:cNvPr id="542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14A88D-74D9-CF45-A7DC-1B848BB7DC38}" type="slidenum">
              <a:rPr lang="en-GB" sz="1200"/>
              <a:pPr/>
              <a:t>20</a:t>
            </a:fld>
            <a:endParaRPr lang="en-GB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8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Constructor + method practice</a:t>
            </a:r>
          </a:p>
          <a:p>
            <a:r>
              <a:rPr lang="en-US">
                <a:latin typeface="Times" charset="0"/>
              </a:rPr>
              <a:t>THEN talk about what they’re going to do next time… with making the applet interactive</a:t>
            </a:r>
          </a:p>
        </p:txBody>
      </p:sp>
      <p:sp>
        <p:nvSpPr>
          <p:cNvPr id="409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49A3E5-9E86-5545-AC4F-5EF8258D370E}" type="slidenum">
              <a:rPr lang="en-GB" sz="1200"/>
              <a:pPr/>
              <a:t>22</a:t>
            </a:fld>
            <a:endParaRPr lang="en-GB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0BA2FC-77D2-7D41-B20D-BD6195255328}" type="slidenum">
              <a:rPr lang="en-GB" sz="1200" b="0">
                <a:latin typeface="Times New Roman" charset="0"/>
              </a:rPr>
              <a:pPr/>
              <a:t>5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EDC0D25-10B0-844B-B048-F08BB28EA26C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6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5AD8046-FA71-724D-957E-E301AF89528D}" type="slidenum">
              <a:rPr lang="en-GB" sz="1200" b="0">
                <a:latin typeface="Times New Roman" charset="0"/>
              </a:rPr>
              <a:pPr/>
              <a:t>7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203695B-63B2-3F42-857A-D9B6BB795E2D}" type="slidenum">
              <a:rPr lang="en-GB" sz="1200">
                <a:latin typeface="Times New Roman" charset="0"/>
              </a:rPr>
              <a:pPr/>
              <a:t>8</a:t>
            </a:fld>
            <a:endParaRPr lang="en-GB" sz="1200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382D6D-446F-9A43-A1FE-2AAEC4BDA2D9}" type="slidenum">
              <a:rPr lang="en-GB" sz="1200">
                <a:latin typeface="Times New Roman" charset="0"/>
              </a:rPr>
              <a:pPr/>
              <a:t>9</a:t>
            </a:fld>
            <a:endParaRPr lang="en-GB" sz="1200">
              <a:latin typeface="Times New Roman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put up</a:t>
            </a:r>
            <a:r>
              <a:rPr lang="en-US" baseline="0" dirty="0" smtClean="0"/>
              <a:t> a black/blank screen and reviewed the pieces of each with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do NOT put them inside of each other, they are all at the class level!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constructor and</a:t>
            </a:r>
            <a:r>
              <a:rPr lang="en-US" baseline="0" dirty="0" smtClean="0"/>
              <a:t> method call has parentheses after it to pass parameters or extra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&amp;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Fields</a:t>
            </a:r>
          </a:p>
          <a:p>
            <a:pPr marL="457200" lvl="1" indent="0">
              <a:buNone/>
            </a:pPr>
            <a:r>
              <a:rPr lang="en-US" dirty="0" smtClean="0"/>
              <a:t>[visibility modifier] [data type] [field name];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[visibility modifier] [name of class] ([parameter list])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// constructor body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marL="457200" lvl="1" indent="0">
              <a:buNone/>
            </a:pPr>
            <a:r>
              <a:rPr lang="en-US" dirty="0"/>
              <a:t>[visibility modifier] [return type] [method name] </a:t>
            </a:r>
            <a:r>
              <a:rPr lang="en-US" dirty="0" smtClean="0"/>
              <a:t>([parameter list])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// method body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81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Objects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ea typeface="ＭＳ Ｐゴシック" pitchFamily="34" charset="-128"/>
              </a:rPr>
              <a:t>A field holds either a primitive value or a </a:t>
            </a:r>
            <a:r>
              <a:rPr lang="en-US" i="1" dirty="0" smtClean="0">
                <a:ea typeface="ＭＳ Ｐゴシック" pitchFamily="34" charset="-128"/>
              </a:rPr>
              <a:t>reference</a:t>
            </a:r>
            <a:r>
              <a:rPr lang="en-US" dirty="0" smtClean="0">
                <a:ea typeface="ＭＳ Ｐゴシック" pitchFamily="34" charset="-128"/>
              </a:rPr>
              <a:t> to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ea typeface="ＭＳ Ｐゴシック" pitchFamily="34" charset="-128"/>
              </a:rPr>
              <a:t>A class name can be used as a type to declare an </a:t>
            </a:r>
            <a:r>
              <a:rPr lang="en-US" i="1" dirty="0" smtClean="0">
                <a:ea typeface="ＭＳ Ｐゴシック" pitchFamily="34" charset="-128"/>
              </a:rPr>
              <a:t>object reference variable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Courier New" pitchFamily="49" charset="0"/>
                <a:ea typeface="ＭＳ Ｐゴシック" pitchFamily="34" charset="-128"/>
              </a:rPr>
              <a:t>rivate String 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title;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</a:rPr>
              <a:t>private Circle sun;</a:t>
            </a:r>
            <a:endParaRPr 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u="sng" dirty="0" smtClean="0">
                <a:ea typeface="ＭＳ Ｐゴシック" pitchFamily="34" charset="-128"/>
              </a:rPr>
              <a:t>No object is created with this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dirty="0" smtClean="0">
                <a:ea typeface="ＭＳ Ｐゴシック" pitchFamily="34" charset="-128"/>
              </a:rPr>
              <a:t>An object reference variable </a:t>
            </a:r>
            <a:r>
              <a:rPr lang="en-US" b="1" u="sng" dirty="0" smtClean="0">
                <a:ea typeface="ＭＳ Ｐゴシック" pitchFamily="34" charset="-128"/>
              </a:rPr>
              <a:t>holds the address </a:t>
            </a:r>
            <a:r>
              <a:rPr lang="en-US" b="1" dirty="0" smtClean="0">
                <a:ea typeface="ＭＳ Ｐゴシック" pitchFamily="34" charset="-128"/>
              </a:rPr>
              <a:t>of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u="sng" dirty="0" smtClean="0">
                <a:ea typeface="ＭＳ Ｐゴシック" pitchFamily="34" charset="-128"/>
              </a:rPr>
              <a:t>The object itself must be created separately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88285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z="4800" b="1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4800" b="1" dirty="0" smtClean="0">
                <a:solidFill>
                  <a:srgbClr val="0000FF"/>
                </a:solidFill>
                <a:latin typeface="Courier"/>
                <a:cs typeface="Courier"/>
              </a:rPr>
              <a:t>ew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object is an instance of a class</a:t>
            </a:r>
          </a:p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new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Keyword in Java used to create new objects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before calling a constructor</a:t>
            </a:r>
          </a:p>
          <a:p>
            <a:pPr lvl="1"/>
            <a:r>
              <a:rPr lang="en-US" dirty="0" smtClean="0"/>
              <a:t>EVERY constructor has the same name as its class</a:t>
            </a:r>
          </a:p>
          <a:p>
            <a:pPr lvl="2"/>
            <a:r>
              <a:rPr lang="en-US" dirty="0" smtClean="0"/>
              <a:t>To create a new Random object: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Random()</a:t>
            </a:r>
          </a:p>
          <a:p>
            <a:pPr lvl="2"/>
            <a:r>
              <a:rPr lang="en-US" dirty="0"/>
              <a:t>To create a new String object</a:t>
            </a:r>
            <a:r>
              <a:rPr lang="en-US" dirty="0" smtClean="0"/>
              <a:t>: </a:t>
            </a:r>
            <a:r>
              <a:rPr lang="en-US" sz="2150" dirty="0">
                <a:latin typeface="Courier New" pitchFamily="49" charset="0"/>
              </a:rPr>
              <a:t>title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String(</a:t>
            </a:r>
            <a:r>
              <a:rPr lang="en-US" sz="2150" dirty="0">
                <a:latin typeface="Courier New" pitchFamily="49" charset="0"/>
              </a:rPr>
              <a:t>"Java Software Solutions");</a:t>
            </a:r>
            <a:endParaRPr lang="en-US" sz="2150" dirty="0">
              <a:latin typeface="Times New Roman" pitchFamily="18" charset="0"/>
            </a:endParaRPr>
          </a:p>
          <a:p>
            <a:pPr lvl="2"/>
            <a:r>
              <a:rPr lang="en-US" dirty="0" smtClean="0"/>
              <a:t>To create a new Circle object:</a:t>
            </a:r>
          </a:p>
          <a:p>
            <a:pPr marL="914400" lvl="2" indent="0">
              <a:buNone/>
              <a:tabLst>
                <a:tab pos="1139825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150" dirty="0" smtClean="0">
                <a:latin typeface="Courier New" pitchFamily="49" charset="0"/>
              </a:rPr>
              <a:t>sun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Circle();</a:t>
            </a:r>
          </a:p>
          <a:p>
            <a:pPr marL="1138238" lvl="2" indent="0">
              <a:buNone/>
              <a:tabLst>
                <a:tab pos="1139825" algn="l"/>
              </a:tabLst>
            </a:pPr>
            <a:r>
              <a:rPr lang="en-US" sz="2150" dirty="0">
                <a:latin typeface="Courier New" pitchFamily="49" charset="0"/>
              </a:rPr>
              <a:t>s</a:t>
            </a:r>
            <a:r>
              <a:rPr lang="en-US" sz="2150" dirty="0" smtClean="0">
                <a:latin typeface="Courier New" pitchFamily="49" charset="0"/>
              </a:rPr>
              <a:t>un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Circle(20, 40, 80, </a:t>
            </a:r>
            <a:r>
              <a:rPr lang="en-US" sz="2150" dirty="0" err="1" smtClean="0">
                <a:latin typeface="Courier New" pitchFamily="49" charset="0"/>
              </a:rPr>
              <a:t>Color.PINK</a:t>
            </a:r>
            <a:r>
              <a:rPr lang="en-US" sz="2150" dirty="0" smtClean="0">
                <a:latin typeface="Courier New" pitchFamily="49" charset="0"/>
              </a:rPr>
              <a:t>);</a:t>
            </a:r>
            <a:endParaRPr lang="en-US" sz="2150" dirty="0" smtClean="0"/>
          </a:p>
        </p:txBody>
      </p:sp>
    </p:spTree>
    <p:extLst>
      <p:ext uri="{BB962C8B-B14F-4D97-AF65-F5344CB8AC3E}">
        <p14:creationId xmlns:p14="http://schemas.microsoft.com/office/powerpoint/2010/main" val="85592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953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>
                <a:ea typeface="ＭＳ Ｐゴシック" pitchFamily="34" charset="-128"/>
              </a:rPr>
              <a:t>Methods are actions or behaviors associated with a class or an </a:t>
            </a:r>
            <a:r>
              <a:rPr lang="en-US" dirty="0" smtClean="0">
                <a:ea typeface="ＭＳ Ｐゴシック" pitchFamily="34" charset="-128"/>
              </a:rPr>
              <a:t>object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Common purposes of methods are to:</a:t>
            </a: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Change the state of the object (</a:t>
            </a:r>
            <a:r>
              <a:rPr lang="en-US" dirty="0" err="1" smtClean="0">
                <a:ea typeface="ＭＳ Ｐゴシック" pitchFamily="34" charset="-128"/>
              </a:rPr>
              <a:t>mutators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setX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setY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setRadius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Get information based on the state of an object (</a:t>
            </a:r>
            <a:r>
              <a:rPr lang="en-US" dirty="0" err="1" smtClean="0">
                <a:ea typeface="ＭＳ Ｐゴシック" pitchFamily="34" charset="-128"/>
              </a:rPr>
              <a:t>accessors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getX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getRadius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getArea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getPerimeter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Perform a general action/behavior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paintComponent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353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 Calls – Invoking 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/>
              <a:t>Once </a:t>
            </a:r>
            <a:r>
              <a:rPr lang="en-US" dirty="0"/>
              <a:t>an object has been instantiated, we can use the </a:t>
            </a:r>
            <a:r>
              <a:rPr lang="en-US" i="1" dirty="0"/>
              <a:t>dot operator</a:t>
            </a:r>
            <a:r>
              <a:rPr lang="en-US" dirty="0"/>
              <a:t> to invoke its methods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  <a:defRPr/>
            </a:pPr>
            <a:r>
              <a:rPr lang="en-US" dirty="0" err="1">
                <a:latin typeface="Courier New" charset="0"/>
              </a:rPr>
              <a:t>numChars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title.length</a:t>
            </a:r>
            <a:r>
              <a:rPr lang="en-US" dirty="0">
                <a:latin typeface="Courier New" charset="0"/>
              </a:rPr>
              <a:t>()</a:t>
            </a:r>
          </a:p>
          <a:p>
            <a:pPr marL="457200" lvl="1" indent="0" algn="ctr">
              <a:lnSpc>
                <a:spcPct val="110000"/>
              </a:lnSpc>
              <a:spcBef>
                <a:spcPct val="85000"/>
              </a:spcBef>
              <a:buNone/>
              <a:defRPr/>
            </a:pPr>
            <a:r>
              <a:rPr lang="en-US" dirty="0" smtClean="0">
                <a:solidFill>
                  <a:srgbClr val="B0001C"/>
                </a:solidFill>
              </a:rPr>
              <a:t>If a method is called on an object that is not yet created a </a:t>
            </a:r>
            <a:r>
              <a:rPr lang="en-US" dirty="0" err="1" smtClean="0">
                <a:solidFill>
                  <a:srgbClr val="B0001C"/>
                </a:solidFill>
              </a:rPr>
              <a:t>NullPointerException</a:t>
            </a:r>
            <a:r>
              <a:rPr lang="en-US" dirty="0" smtClean="0">
                <a:solidFill>
                  <a:srgbClr val="B0001C"/>
                </a:solidFill>
              </a:rPr>
              <a:t> will occur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/>
              <a:t>A </a:t>
            </a:r>
            <a:r>
              <a:rPr lang="en-US" dirty="0"/>
              <a:t>method may </a:t>
            </a:r>
            <a:r>
              <a:rPr lang="en-US" i="1" dirty="0"/>
              <a:t>return a value</a:t>
            </a:r>
            <a:r>
              <a:rPr lang="en-US" dirty="0"/>
              <a:t>, which can be used in an assignment or expression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/>
              <a:t>A method invocation can be thought of as asking an object to perform a service</a:t>
            </a:r>
          </a:p>
        </p:txBody>
      </p:sp>
    </p:spTree>
    <p:extLst>
      <p:ext uri="{BB962C8B-B14F-4D97-AF65-F5344CB8AC3E}">
        <p14:creationId xmlns:p14="http://schemas.microsoft.com/office/powerpoint/2010/main" val="1165738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667000"/>
            <a:ext cx="4572000" cy="3352800"/>
            <a:chOff x="2304" y="1392"/>
            <a:chExt cx="2880" cy="2112"/>
          </a:xfrm>
        </p:grpSpPr>
        <p:grpSp>
          <p:nvGrpSpPr>
            <p:cNvPr id="68628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6863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4F81BD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1" name="Text Box 5"/>
              <p:cNvSpPr txBox="1">
                <a:spLocks noChangeArrowheads="1"/>
              </p:cNvSpPr>
              <p:nvPr/>
            </p:nvSpPr>
            <p:spPr bwMode="auto">
              <a:xfrm>
                <a:off x="2892" y="1632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doIt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6863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6863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68636" name="Text Box 10"/>
              <p:cNvSpPr txBox="1">
                <a:spLocks noChangeArrowheads="1"/>
              </p:cNvSpPr>
              <p:nvPr/>
            </p:nvSpPr>
            <p:spPr bwMode="auto">
              <a:xfrm>
                <a:off x="4150" y="1632"/>
                <a:ext cx="57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68637" name="Text Box 11"/>
              <p:cNvSpPr txBox="1">
                <a:spLocks noChangeArrowheads="1"/>
              </p:cNvSpPr>
              <p:nvPr/>
            </p:nvSpPr>
            <p:spPr bwMode="auto">
              <a:xfrm>
                <a:off x="2692" y="2352"/>
                <a:ext cx="8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helpMe();</a:t>
                </a:r>
              </a:p>
            </p:txBody>
          </p:sp>
          <p:sp>
            <p:nvSpPr>
              <p:cNvPr id="6863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6863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</p:grpSp>
        <p:sp>
          <p:nvSpPr>
            <p:cNvPr id="68629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667000"/>
            <a:ext cx="2362200" cy="3657600"/>
            <a:chOff x="816" y="1296"/>
            <a:chExt cx="1488" cy="2304"/>
          </a:xfrm>
        </p:grpSpPr>
        <p:sp>
          <p:nvSpPr>
            <p:cNvPr id="68623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8624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8625" name="Text Box 18"/>
            <p:cNvSpPr txBox="1">
              <a:spLocks noChangeArrowheads="1"/>
            </p:cNvSpPr>
            <p:nvPr/>
          </p:nvSpPr>
          <p:spPr bwMode="auto">
            <a:xfrm>
              <a:off x="108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obj.doIt();</a:t>
              </a:r>
            </a:p>
          </p:txBody>
        </p:sp>
        <p:sp>
          <p:nvSpPr>
            <p:cNvPr id="68626" name="Text Box 19"/>
            <p:cNvSpPr txBox="1">
              <a:spLocks noChangeArrowheads="1"/>
            </p:cNvSpPr>
            <p:nvPr/>
          </p:nvSpPr>
          <p:spPr bwMode="auto">
            <a:xfrm>
              <a:off x="1157" y="1535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 dirty="0" err="1" smtClean="0">
                  <a:latin typeface="Courier New" charset="0"/>
                </a:rPr>
                <a:t>someMethod</a:t>
              </a:r>
              <a:endParaRPr lang="en-US" sz="1600" b="1" dirty="0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8627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sp>
        <p:nvSpPr>
          <p:cNvPr id="68611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External Method Call</a:t>
            </a:r>
            <a:endParaRPr lang="en-US" dirty="0">
              <a:latin typeface="Arial" charset="0"/>
            </a:endParaRPr>
          </a:p>
        </p:txBody>
      </p:sp>
      <p:sp>
        <p:nvSpPr>
          <p:cNvPr id="6861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91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</p:cNvCxnSpPr>
          <p:nvPr/>
        </p:nvCxnSpPr>
        <p:spPr bwMode="auto">
          <a:xfrm>
            <a:off x="2100263" y="34290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</p:cNvCxnSpPr>
          <p:nvPr/>
        </p:nvCxnSpPr>
        <p:spPr bwMode="auto">
          <a:xfrm>
            <a:off x="2100263" y="48164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</p:cNvCxnSpPr>
          <p:nvPr/>
        </p:nvCxnSpPr>
        <p:spPr bwMode="auto">
          <a:xfrm rot="10800000">
            <a:off x="2208213" y="46942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</p:cNvCxnSpPr>
          <p:nvPr/>
        </p:nvCxnSpPr>
        <p:spPr bwMode="auto">
          <a:xfrm>
            <a:off x="6972300" y="36734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>
            <a:off x="4838700" y="36734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8"/>
          <p:cNvCxnSpPr>
            <a:cxnSpLocks noChangeShapeType="1"/>
          </p:cNvCxnSpPr>
          <p:nvPr/>
        </p:nvCxnSpPr>
        <p:spPr bwMode="auto">
          <a:xfrm>
            <a:off x="4838700" y="47402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9"/>
          <p:cNvCxnSpPr>
            <a:cxnSpLocks noChangeShapeType="1"/>
          </p:cNvCxnSpPr>
          <p:nvPr/>
        </p:nvCxnSpPr>
        <p:spPr bwMode="auto">
          <a:xfrm flipV="1">
            <a:off x="5478463" y="3551238"/>
            <a:ext cx="1370012" cy="808037"/>
          </a:xfrm>
          <a:prstGeom prst="bentConnector3">
            <a:avLst>
              <a:gd name="adj1" fmla="val 3699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</p:cNvCxnSpPr>
          <p:nvPr/>
        </p:nvCxnSpPr>
        <p:spPr bwMode="auto">
          <a:xfrm rot="10800000" flipV="1">
            <a:off x="2863850" y="3551238"/>
            <a:ext cx="1851025" cy="884237"/>
          </a:xfrm>
          <a:prstGeom prst="bentConnector3">
            <a:avLst>
              <a:gd name="adj1" fmla="val 6816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4953000" y="4648200"/>
            <a:ext cx="1917700" cy="304800"/>
          </a:xfrm>
          <a:prstGeom prst="bentConnector3">
            <a:avLst>
              <a:gd name="adj1" fmla="val 461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2" name="Footer Placeholder 3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51882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895600"/>
            <a:ext cx="6019800" cy="3581400"/>
            <a:chOff x="960" y="1296"/>
            <a:chExt cx="3792" cy="2256"/>
          </a:xfrm>
        </p:grpSpPr>
        <p:sp>
          <p:nvSpPr>
            <p:cNvPr id="67594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4F81BD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5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6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7" name="Text Box 6"/>
            <p:cNvSpPr txBox="1">
              <a:spLocks noChangeArrowheads="1"/>
            </p:cNvSpPr>
            <p:nvPr/>
          </p:nvSpPr>
          <p:spPr bwMode="auto">
            <a:xfrm>
              <a:off x="146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myMethod();</a:t>
              </a:r>
            </a:p>
          </p:txBody>
        </p:sp>
        <p:sp>
          <p:nvSpPr>
            <p:cNvPr id="67598" name="Text Box 7"/>
            <p:cNvSpPr txBox="1">
              <a:spLocks noChangeArrowheads="1"/>
            </p:cNvSpPr>
            <p:nvPr/>
          </p:nvSpPr>
          <p:spPr bwMode="auto">
            <a:xfrm>
              <a:off x="3302" y="1536"/>
              <a:ext cx="7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7599" name="Text Box 8"/>
            <p:cNvSpPr txBox="1">
              <a:spLocks noChangeArrowheads="1"/>
            </p:cNvSpPr>
            <p:nvPr/>
          </p:nvSpPr>
          <p:spPr bwMode="auto">
            <a:xfrm>
              <a:off x="1624" y="1536"/>
              <a:ext cx="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compute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7600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  <p:sp>
          <p:nvSpPr>
            <p:cNvPr id="67601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     </a:t>
              </a:r>
            </a:p>
          </p:txBody>
        </p:sp>
        <p:sp>
          <p:nvSpPr>
            <p:cNvPr id="67602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</p:grpSp>
      <p:sp>
        <p:nvSpPr>
          <p:cNvPr id="6758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Internal Method Call</a:t>
            </a:r>
            <a:endParaRPr lang="en-US" dirty="0">
              <a:latin typeface="Arial" charset="0"/>
            </a:endParaRPr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1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If the called method is in the same class, only the method name is </a:t>
            </a:r>
            <a:r>
              <a:rPr lang="en-US" dirty="0" smtClean="0">
                <a:latin typeface="Arial" charset="0"/>
              </a:rPr>
              <a:t>needed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Same as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this</a:t>
            </a:r>
            <a:r>
              <a:rPr lang="en-US" sz="3200" dirty="0" err="1" smtClean="0">
                <a:latin typeface="Courier"/>
                <a:cs typeface="Courier"/>
              </a:rPr>
              <a:t>.myMethod</a:t>
            </a:r>
            <a:r>
              <a:rPr lang="en-US" sz="3200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3806" name="AutoShape 14"/>
          <p:cNvCxnSpPr>
            <a:cxnSpLocks noChangeShapeType="1"/>
            <a:stCxn id="67595" idx="0"/>
            <a:endCxn id="67597" idx="0"/>
          </p:cNvCxnSpPr>
          <p:nvPr/>
        </p:nvCxnSpPr>
        <p:spPr bwMode="auto">
          <a:xfrm rot="-5400000" flipH="1" flipV="1">
            <a:off x="2590800" y="4076700"/>
            <a:ext cx="8382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endCxn id="67595" idx="2"/>
          </p:cNvCxnSpPr>
          <p:nvPr/>
        </p:nvCxnSpPr>
        <p:spPr bwMode="auto">
          <a:xfrm>
            <a:off x="3009900" y="51212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67597" idx="3"/>
            <a:endCxn id="67600" idx="1"/>
          </p:cNvCxnSpPr>
          <p:nvPr/>
        </p:nvCxnSpPr>
        <p:spPr bwMode="auto">
          <a:xfrm flipV="1">
            <a:off x="3771900" y="3779838"/>
            <a:ext cx="1870075" cy="884237"/>
          </a:xfrm>
          <a:prstGeom prst="bentConnector3">
            <a:avLst>
              <a:gd name="adj1" fmla="val 3651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67600" idx="2"/>
            <a:endCxn id="67601" idx="0"/>
          </p:cNvCxnSpPr>
          <p:nvPr/>
        </p:nvCxnSpPr>
        <p:spPr bwMode="auto">
          <a:xfrm rot="5400000">
            <a:off x="5088731" y="4579144"/>
            <a:ext cx="1355725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225800" y="4953000"/>
            <a:ext cx="2413000" cy="381000"/>
          </a:xfrm>
          <a:prstGeom prst="bentConnector3">
            <a:avLst>
              <a:gd name="adj1" fmla="val 4944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30338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with the </a:t>
            </a:r>
            <a:r>
              <a:rPr lang="en-US" i="1" dirty="0" smtClean="0"/>
              <a:t>control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print statements to Circle &amp; Picture to understand flow of control</a:t>
            </a:r>
          </a:p>
          <a:p>
            <a:r>
              <a:rPr lang="en-US" dirty="0" smtClean="0"/>
              <a:t>What is executed first?</a:t>
            </a:r>
          </a:p>
          <a:p>
            <a:r>
              <a:rPr lang="en-US" dirty="0" smtClean="0"/>
              <a:t>Who calls draw? </a:t>
            </a:r>
            <a:r>
              <a:rPr lang="en-US" dirty="0" err="1" smtClean="0"/>
              <a:t>paintComponent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Classes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Circle</a:t>
            </a:r>
          </a:p>
        </p:txBody>
      </p:sp>
    </p:spTree>
    <p:extLst>
      <p:ext uri="{BB962C8B-B14F-4D97-AF65-F5344CB8AC3E}">
        <p14:creationId xmlns:p14="http://schemas.microsoft.com/office/powerpoint/2010/main" val="164090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sources of confusion in Java: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({};)</a:t>
            </a:r>
          </a:p>
          <a:p>
            <a:r>
              <a:rPr lang="en-US" dirty="0" smtClean="0"/>
              <a:t>Semantics (how flow of program bounces around between fields, constructors, methods)</a:t>
            </a:r>
          </a:p>
          <a:p>
            <a:r>
              <a:rPr lang="en-US" dirty="0" smtClean="0"/>
              <a:t>Process of writing a java program &amp; how I knew where things went</a:t>
            </a:r>
          </a:p>
        </p:txBody>
      </p:sp>
    </p:spTree>
    <p:extLst>
      <p:ext uri="{BB962C8B-B14F-4D97-AF65-F5344CB8AC3E}">
        <p14:creationId xmlns:p14="http://schemas.microsoft.com/office/powerpoint/2010/main" val="389550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Method Practice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Modify the Circle class: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getArea</a:t>
            </a:r>
            <a:r>
              <a:rPr lang="en-US" dirty="0">
                <a:latin typeface="Calibri"/>
                <a:ea typeface="Arial" charset="0"/>
                <a:cs typeface="Calibri"/>
              </a:rPr>
              <a:t> method that returns the area of the circle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getPerimeter</a:t>
            </a:r>
            <a:r>
              <a:rPr lang="en-US" dirty="0">
                <a:latin typeface="Calibri"/>
                <a:ea typeface="Arial" charset="0"/>
                <a:cs typeface="Calibri"/>
              </a:rPr>
              <a:t> method that returns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circumference of </a:t>
            </a:r>
            <a:r>
              <a:rPr lang="en-US" dirty="0">
                <a:latin typeface="Calibri"/>
                <a:ea typeface="Arial" charset="0"/>
                <a:cs typeface="Calibri"/>
              </a:rPr>
              <a:t>the circle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>
                <a:latin typeface="Calibri"/>
                <a:cs typeface="Calibri"/>
              </a:rPr>
              <a:t>a main method in your Circle class to test that </a:t>
            </a:r>
            <a:r>
              <a:rPr lang="en-US" dirty="0" err="1">
                <a:latin typeface="Calibri"/>
                <a:cs typeface="Calibri"/>
              </a:rPr>
              <a:t>getArea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 err="1">
                <a:latin typeface="Calibri"/>
                <a:cs typeface="Calibri"/>
              </a:rPr>
              <a:t>getPerimeter</a:t>
            </a:r>
            <a:r>
              <a:rPr lang="en-US" dirty="0">
                <a:latin typeface="Calibri"/>
                <a:cs typeface="Calibri"/>
              </a:rPr>
              <a:t> are working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865743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main</a:t>
            </a:r>
          </a:p>
        </p:txBody>
      </p:sp>
      <p:pic>
        <p:nvPicPr>
          <p:cNvPr id="552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91440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4772456"/>
            <a:ext cx="6400800" cy="8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Review Picture main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Adding Functionality to Circle…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Modify the Circle class to display a colored outline: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field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outlineColor</a:t>
            </a:r>
            <a:r>
              <a:rPr lang="en-US" dirty="0">
                <a:latin typeface="Calibri"/>
                <a:ea typeface="Arial" charset="0"/>
                <a:cs typeface="Calibri"/>
              </a:rPr>
              <a:t>, plus get &amp; set methods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another constructor that takes the outline color as a parameter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What should the outline color be set to in the original constructors?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Update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paintComponent</a:t>
            </a:r>
            <a:r>
              <a:rPr lang="en-US" dirty="0">
                <a:latin typeface="Calibri"/>
                <a:ea typeface="Arial" charset="0"/>
                <a:cs typeface="Calibri"/>
              </a:rPr>
              <a:t> to draw the outline AND the filled oval (hint: use </a:t>
            </a:r>
            <a:r>
              <a:rPr lang="en-US" dirty="0" err="1">
                <a:latin typeface="Courier"/>
                <a:ea typeface="Arial" charset="0"/>
                <a:cs typeface="Courier"/>
              </a:rPr>
              <a:t>drawOval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)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Use your Picture </a:t>
            </a:r>
            <a:r>
              <a:rPr lang="en-US" dirty="0" smtClean="0">
                <a:latin typeface="Calibri"/>
                <a:cs typeface="Calibri"/>
              </a:rPr>
              <a:t>class to </a:t>
            </a:r>
            <a:r>
              <a:rPr lang="en-US" dirty="0">
                <a:latin typeface="Calibri"/>
                <a:cs typeface="Calibri"/>
              </a:rPr>
              <a:t>test and make sure the outline is showing up correctly</a:t>
            </a:r>
          </a:p>
        </p:txBody>
      </p:sp>
    </p:spTree>
    <p:extLst>
      <p:ext uri="{BB962C8B-B14F-4D97-AF65-F5344CB8AC3E}">
        <p14:creationId xmlns:p14="http://schemas.microsoft.com/office/powerpoint/2010/main" val="1082735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Classes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8408"/>
          </a:xfrm>
        </p:spPr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408"/>
            <a:ext cx="8451105" cy="5561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dirty="0" err="1" smtClean="0">
                <a:solidFill>
                  <a:srgbClr val="660066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turns the remote control car by a specified degree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Where right is positive left is negative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(90),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That moves the remote control car forward x distance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sc.forward</a:t>
            </a:r>
            <a:r>
              <a:rPr lang="en-US" dirty="0" smtClean="0">
                <a:solidFill>
                  <a:schemeClr val="tx1"/>
                </a:solidFill>
              </a:rPr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29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Fields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Fields define the state of an object.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</a:rPr>
              <a:t>public class Square</a:t>
            </a:r>
          </a:p>
          <a:p>
            <a:pPr eaLnBrk="1" hangingPunct="1"/>
            <a:r>
              <a:rPr lang="en-US" sz="1600">
                <a:latin typeface="Courier New" charset="0"/>
              </a:rPr>
              <a:t>{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x;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y;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size;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Color fillColor;</a:t>
            </a:r>
          </a:p>
          <a:p>
            <a:pPr eaLnBrk="1" hangingPunct="1"/>
            <a:r>
              <a:rPr lang="en-US" sz="1600">
                <a:latin typeface="Courier New" charset="0"/>
              </a:rPr>
              <a:t> 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// </a:t>
            </a:r>
            <a:r>
              <a:rPr lang="en-US" sz="1600" i="1">
                <a:latin typeface="Courier New" charset="0"/>
              </a:rPr>
              <a:t>Further details omitted.</a:t>
            </a:r>
            <a:endParaRPr lang="en-US" sz="1600">
              <a:latin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</a:rPr>
              <a:t>} 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</a:rPr>
              <a:t>private int size;</a:t>
            </a:r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FF6600"/>
                </a:solidFill>
                <a:latin typeface="Trebuchet MS" charset="0"/>
              </a:rPr>
              <a:t>visibility modifier</a:t>
            </a: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6600"/>
                </a:solidFill>
                <a:latin typeface="Trebuchet MS" charset="0"/>
              </a:rPr>
              <a:t>type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6600"/>
                </a:solidFill>
                <a:latin typeface="Trebuchet MS" charset="0"/>
              </a:rPr>
              <a:t>variable name</a:t>
            </a:r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34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Constructors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often receive external parameter values for this.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51720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</a:rPr>
              <a:t>public Square(int x, int y)</a:t>
            </a:r>
          </a:p>
          <a:p>
            <a:pPr eaLnBrk="1" hangingPunct="1"/>
            <a:r>
              <a:rPr lang="en-US">
                <a:latin typeface="Courier New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</a:rPr>
              <a:t>    this.x = x;</a:t>
            </a:r>
          </a:p>
          <a:p>
            <a:pPr eaLnBrk="1" hangingPunct="1"/>
            <a:r>
              <a:rPr lang="en-US">
                <a:latin typeface="Courier New" charset="0"/>
              </a:rPr>
              <a:t>    this.y = y;</a:t>
            </a:r>
          </a:p>
          <a:p>
            <a:pPr eaLnBrk="1" hangingPunct="1"/>
            <a:r>
              <a:rPr lang="en-US">
                <a:latin typeface="Courier New" charset="0"/>
              </a:rPr>
              <a:t>    size = 50;</a:t>
            </a:r>
          </a:p>
          <a:p>
            <a:pPr eaLnBrk="1" hangingPunct="1"/>
            <a:r>
              <a:rPr lang="en-US">
                <a:latin typeface="Courier New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97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752600" y="3457575"/>
            <a:ext cx="4191000" cy="5334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Methods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20875" y="348932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57575" y="245427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54600" y="272415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94450" y="3157538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20875" y="386715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57450" y="5222875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254750" y="422275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244725" y="5062538"/>
            <a:ext cx="228600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09975" y="2860675"/>
            <a:ext cx="38100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724400" y="3105150"/>
            <a:ext cx="8636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638800" y="3409950"/>
            <a:ext cx="771525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03825" y="4449763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295400" y="272415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286000" y="3105150"/>
            <a:ext cx="762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81000" y="2295525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822325" y="2724150"/>
            <a:ext cx="1006475" cy="9144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*/ </a:t>
            </a:r>
          </a:p>
        </p:txBody>
      </p:sp>
      <p:sp>
        <p:nvSpPr>
          <p:cNvPr id="43010" name="Oval 8"/>
          <p:cNvSpPr>
            <a:spLocks noChangeArrowheads="1"/>
          </p:cNvSpPr>
          <p:nvPr/>
        </p:nvSpPr>
        <p:spPr bwMode="auto">
          <a:xfrm>
            <a:off x="1676400" y="3457574"/>
            <a:ext cx="5486400" cy="581026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Methods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20875" y="3489325"/>
            <a:ext cx="49867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 New" charset="0"/>
              </a:rPr>
              <a:t>public </a:t>
            </a:r>
            <a:r>
              <a:rPr lang="en-US" dirty="0" smtClean="0">
                <a:latin typeface="Courier New" charset="0"/>
              </a:rPr>
              <a:t>void </a:t>
            </a:r>
            <a:r>
              <a:rPr lang="en-US" dirty="0" err="1" smtClean="0">
                <a:latin typeface="Courier New" charset="0"/>
              </a:rPr>
              <a:t>setSize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s)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{</a:t>
            </a:r>
          </a:p>
          <a:p>
            <a:pPr eaLnBrk="1" hangingPunct="1"/>
            <a:r>
              <a:rPr lang="en-US" dirty="0" smtClean="0">
                <a:latin typeface="Courier New" charset="0"/>
              </a:rPr>
              <a:t>	size = s;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457575" y="245427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054600" y="272415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920875" y="386715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457450" y="5222875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254750" y="422275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2244725" y="5062538"/>
            <a:ext cx="228600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3609975" y="2860675"/>
            <a:ext cx="38100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4724400" y="3105150"/>
            <a:ext cx="8636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6172200" y="3276600"/>
            <a:ext cx="771525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5203825" y="4449763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295400" y="272415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286000" y="3105150"/>
            <a:ext cx="762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6"/>
          <p:cNvSpPr txBox="1">
            <a:spLocks noChangeArrowheads="1"/>
          </p:cNvSpPr>
          <p:nvPr/>
        </p:nvSpPr>
        <p:spPr bwMode="auto">
          <a:xfrm>
            <a:off x="381000" y="2295525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header/signature</a:t>
            </a:r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822325" y="2724150"/>
            <a:ext cx="1006475" cy="9144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1336</Words>
  <Application>Microsoft Macintosh PowerPoint</Application>
  <PresentationFormat>On-screen Show (4:3)</PresentationFormat>
  <Paragraphs>249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Creating &amp; Using Classes</vt:lpstr>
      <vt:lpstr>Possible sources of confusion in Java:</vt:lpstr>
      <vt:lpstr>Review</vt:lpstr>
      <vt:lpstr>Java Program Structure</vt:lpstr>
      <vt:lpstr>Fields</vt:lpstr>
      <vt:lpstr>Constructors</vt:lpstr>
      <vt:lpstr>Constructors</vt:lpstr>
      <vt:lpstr>Methods</vt:lpstr>
      <vt:lpstr>Methods</vt:lpstr>
      <vt:lpstr>Class Templates</vt:lpstr>
      <vt:lpstr>Creating Objects</vt:lpstr>
      <vt:lpstr>Creating Objects</vt:lpstr>
      <vt:lpstr>Creating new Objects</vt:lpstr>
      <vt:lpstr>Methods</vt:lpstr>
      <vt:lpstr>Method Calls – Invoking Methods</vt:lpstr>
      <vt:lpstr>External Method Call</vt:lpstr>
      <vt:lpstr>Internal Method Call</vt:lpstr>
      <vt:lpstr>Go with the control flow</vt:lpstr>
      <vt:lpstr>Using Classes Example</vt:lpstr>
      <vt:lpstr>Method Practice</vt:lpstr>
      <vt:lpstr>Example main</vt:lpstr>
      <vt:lpstr>Adding Functionality to Circle…</vt:lpstr>
      <vt:lpstr>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85</cp:revision>
  <dcterms:created xsi:type="dcterms:W3CDTF">2014-09-01T19:57:09Z</dcterms:created>
  <dcterms:modified xsi:type="dcterms:W3CDTF">2015-02-09T03:48:51Z</dcterms:modified>
</cp:coreProperties>
</file>