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3" r:id="rId12"/>
    <p:sldId id="267" r:id="rId13"/>
    <p:sldId id="268" r:id="rId14"/>
    <p:sldId id="269" r:id="rId15"/>
    <p:sldId id="270" r:id="rId16"/>
    <p:sldId id="275" r:id="rId17"/>
    <p:sldId id="274" r:id="rId18"/>
    <p:sldId id="276" r:id="rId19"/>
    <p:sldId id="277" r:id="rId20"/>
    <p:sldId id="278" r:id="rId21"/>
    <p:sldId id="279" r:id="rId22"/>
    <p:sldId id="280" r:id="rId23"/>
    <p:sldId id="288" r:id="rId24"/>
    <p:sldId id="281" r:id="rId25"/>
    <p:sldId id="282" r:id="rId26"/>
    <p:sldId id="283" r:id="rId27"/>
    <p:sldId id="284" r:id="rId28"/>
    <p:sldId id="285" r:id="rId29"/>
    <p:sldId id="286" r:id="rId30"/>
    <p:sldId id="287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0004"/>
    <a:srgbClr val="CA2C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BAE91-212C-F34F-A74B-874A8C7A7F45}" type="datetimeFigureOut">
              <a:rPr lang="en-US" smtClean="0"/>
              <a:t>4/17/15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46EDC-1F5F-A24A-8FE9-6BAE40A63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23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Draw on board</a:t>
            </a: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3EB23BD-7051-8144-B394-7212F15E788D}" type="slidenum">
              <a:rPr lang="en-US" sz="1200"/>
              <a:pPr eaLnBrk="1" hangingPunct="1"/>
              <a:t>21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3372C68-56FB-D74B-9B35-8740C9450ECF}" type="slidenum">
              <a:rPr lang="en-US" sz="1200"/>
              <a:pPr eaLnBrk="1" hangingPunct="1"/>
              <a:t>22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4/17/15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2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4/17/15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1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4/17/15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2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4/17/15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4/17/15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02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4/17/15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2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4/17/15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7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4/17/15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0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4/17/15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77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4/17/15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8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4/17/15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6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0A52A-683A-E348-B00D-319C34B8C99A}" type="datetimeFigureOut">
              <a:rPr lang="en-US" smtClean="0"/>
              <a:t>4/17/15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9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libri"/>
                <a:cs typeface="Calibri"/>
              </a:rPr>
              <a:t>Polymorphism &amp; Inheritance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7651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DoME</a:t>
            </a:r>
            <a:r>
              <a:rPr lang="en-US" dirty="0"/>
              <a:t> v1 → v2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47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DoMEv2</a:t>
            </a:r>
          </a:p>
        </p:txBody>
      </p:sp>
      <p:pic>
        <p:nvPicPr>
          <p:cNvPr id="36866" name="Content Placeholder 4" descr="DoMEv2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84" r="-6084"/>
          <a:stretch>
            <a:fillRect/>
          </a:stretch>
        </p:blipFill>
        <p:spPr>
          <a:xfrm>
            <a:off x="457200" y="1425575"/>
            <a:ext cx="8229600" cy="4525963"/>
          </a:xfrm>
        </p:spPr>
      </p:pic>
      <p:sp>
        <p:nvSpPr>
          <p:cNvPr id="36868" name="TextBox 5"/>
          <p:cNvSpPr txBox="1">
            <a:spLocks noChangeArrowheads="1"/>
          </p:cNvSpPr>
          <p:nvPr/>
        </p:nvSpPr>
        <p:spPr bwMode="auto">
          <a:xfrm>
            <a:off x="1555750" y="6142038"/>
            <a:ext cx="6135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Look at how much simpler the design is!</a:t>
            </a:r>
          </a:p>
        </p:txBody>
      </p:sp>
    </p:spTree>
    <p:extLst>
      <p:ext uri="{BB962C8B-B14F-4D97-AF65-F5344CB8AC3E}">
        <p14:creationId xmlns:p14="http://schemas.microsoft.com/office/powerpoint/2010/main" val="4192672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388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Variables &amp; subtypes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505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latin typeface="Calibri"/>
                <a:cs typeface="Calibri"/>
              </a:rPr>
              <a:t>Polymorphic variable: </a:t>
            </a:r>
            <a:r>
              <a:rPr lang="en-US" dirty="0">
                <a:latin typeface="Calibri"/>
                <a:cs typeface="Calibri"/>
              </a:rPr>
              <a:t>a variable that can hold objects of different types (example: Item)</a:t>
            </a:r>
          </a:p>
          <a:p>
            <a:r>
              <a:rPr lang="en-US" dirty="0">
                <a:latin typeface="Calibri"/>
                <a:cs typeface="Calibri"/>
              </a:rPr>
              <a:t>Type on RHS of declaration must be ≤ type on LHS in type hierarchy</a:t>
            </a:r>
          </a:p>
          <a:p>
            <a:r>
              <a:rPr lang="en-US" b="1" dirty="0">
                <a:latin typeface="Calibri"/>
                <a:cs typeface="Calibri"/>
              </a:rPr>
              <a:t>Valid </a:t>
            </a:r>
            <a:r>
              <a:rPr lang="en-US" dirty="0">
                <a:latin typeface="Calibri"/>
                <a:cs typeface="Calibri"/>
              </a:rPr>
              <a:t>variable declarations:</a:t>
            </a:r>
            <a:br>
              <a:rPr lang="en-US" dirty="0">
                <a:latin typeface="Calibri"/>
                <a:cs typeface="Calibri"/>
              </a:rPr>
            </a:br>
            <a:r>
              <a:rPr lang="en-US" sz="2400" dirty="0">
                <a:latin typeface="Courier" charset="0"/>
                <a:cs typeface="Courier" charset="0"/>
              </a:rPr>
              <a:t>Vehicle v1 = new Vehicle();</a:t>
            </a:r>
            <a:br>
              <a:rPr lang="en-US" sz="2400" dirty="0">
                <a:latin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cs typeface="Courier" charset="0"/>
              </a:rPr>
              <a:t>Vehicle v2 = new Car();</a:t>
            </a:r>
            <a:br>
              <a:rPr lang="en-US" sz="2400" dirty="0">
                <a:latin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cs typeface="Courier" charset="0"/>
              </a:rPr>
              <a:t>Vehicle v3 = new Bicycle();</a:t>
            </a:r>
          </a:p>
          <a:p>
            <a:r>
              <a:rPr lang="en-US" b="1" dirty="0">
                <a:latin typeface="Calibri"/>
                <a:cs typeface="Calibri"/>
              </a:rPr>
              <a:t>Invalid </a:t>
            </a:r>
            <a:r>
              <a:rPr lang="en-US" dirty="0">
                <a:latin typeface="Calibri"/>
                <a:cs typeface="Calibri"/>
              </a:rPr>
              <a:t>variable declarations:</a:t>
            </a:r>
            <a:br>
              <a:rPr lang="en-US" dirty="0">
                <a:latin typeface="Calibri"/>
                <a:cs typeface="Calibri"/>
              </a:rPr>
            </a:br>
            <a:r>
              <a:rPr lang="en-US" sz="2400" dirty="0">
                <a:latin typeface="Courier" charset="0"/>
                <a:cs typeface="Courier" charset="0"/>
              </a:rPr>
              <a:t>Car c1 = new Vehicle();</a:t>
            </a:r>
            <a:br>
              <a:rPr lang="en-US" sz="2400" dirty="0">
                <a:latin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cs typeface="Courier" charset="0"/>
              </a:rPr>
              <a:t>Car c2 = new Bicycle();</a:t>
            </a:r>
          </a:p>
          <a:p>
            <a:r>
              <a:rPr lang="en-US" dirty="0">
                <a:latin typeface="Calibri"/>
                <a:cs typeface="Calibri"/>
              </a:rPr>
              <a:t>Easy way to remember: RHS </a:t>
            </a:r>
            <a:r>
              <a:rPr lang="en-US" b="1" i="1" dirty="0">
                <a:latin typeface="Calibri"/>
                <a:cs typeface="Calibri"/>
              </a:rPr>
              <a:t>is-a </a:t>
            </a:r>
            <a:r>
              <a:rPr lang="en-US" dirty="0">
                <a:latin typeface="Calibri"/>
                <a:cs typeface="Calibri"/>
              </a:rPr>
              <a:t>LHS</a:t>
            </a:r>
          </a:p>
        </p:txBody>
      </p:sp>
      <p:pic>
        <p:nvPicPr>
          <p:cNvPr id="5" name="Picture 4" descr="Vehic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971800"/>
            <a:ext cx="3124200" cy="259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0377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20750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Casting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1875"/>
            <a:ext cx="8401050" cy="582612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alibri"/>
                <a:cs typeface="Calibri"/>
              </a:rPr>
              <a:t>In general, </a:t>
            </a:r>
            <a:r>
              <a:rPr lang="en-US" dirty="0" smtClean="0">
                <a:latin typeface="Calibri"/>
                <a:cs typeface="Calibri"/>
              </a:rPr>
              <a:t>can’</a:t>
            </a:r>
            <a:r>
              <a:rPr lang="en-US" altLang="ja-JP" dirty="0" smtClean="0">
                <a:latin typeface="Calibri"/>
                <a:cs typeface="Calibri"/>
              </a:rPr>
              <a:t>t </a:t>
            </a:r>
            <a:r>
              <a:rPr lang="en-US" altLang="ja-JP" dirty="0">
                <a:latin typeface="Calibri"/>
                <a:cs typeface="Calibri"/>
              </a:rPr>
              <a:t>assign from a super type to a subtype</a:t>
            </a:r>
          </a:p>
          <a:p>
            <a:r>
              <a:rPr lang="en-US" dirty="0">
                <a:latin typeface="Calibri"/>
                <a:cs typeface="Calibri"/>
              </a:rPr>
              <a:t>BUT, because of polymorphism, sometimes a super-typed variable may contain a valid subtype for </a:t>
            </a:r>
            <a:r>
              <a:rPr lang="en-US" dirty="0" smtClean="0">
                <a:latin typeface="Calibri"/>
                <a:cs typeface="Calibri"/>
              </a:rPr>
              <a:t>assignment</a:t>
            </a:r>
            <a:br>
              <a:rPr lang="en-US" dirty="0" smtClean="0">
                <a:latin typeface="Calibri"/>
                <a:cs typeface="Calibri"/>
              </a:rPr>
            </a:br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Example: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sz="2400" dirty="0">
                <a:latin typeface="Courier" charset="0"/>
                <a:cs typeface="Courier" charset="0"/>
              </a:rPr>
              <a:t>Vehicle v;</a:t>
            </a:r>
            <a:br>
              <a:rPr lang="en-US" sz="2400" dirty="0">
                <a:latin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cs typeface="Courier" charset="0"/>
              </a:rPr>
              <a:t>Car c = new Car();</a:t>
            </a:r>
            <a:br>
              <a:rPr lang="en-US" sz="2400" dirty="0">
                <a:latin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cs typeface="Courier" charset="0"/>
              </a:rPr>
              <a:t>v = c; // correct</a:t>
            </a:r>
            <a:br>
              <a:rPr lang="en-US" sz="2400" dirty="0">
                <a:latin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cs typeface="Courier" charset="0"/>
              </a:rPr>
              <a:t>c = v; // compiler error </a:t>
            </a:r>
            <a:r>
              <a:rPr lang="en-US" sz="2400" dirty="0">
                <a:latin typeface="Handwriting - Dakota" charset="0"/>
                <a:cs typeface="Handwriting - Dakota" charset="0"/>
              </a:rPr>
              <a:t>but we know is valid!</a:t>
            </a:r>
            <a:r>
              <a:rPr lang="en-US" sz="2400" dirty="0">
                <a:latin typeface="Courier" charset="0"/>
                <a:cs typeface="Courier" charset="0"/>
              </a:rPr>
              <a:t/>
            </a:r>
            <a:br>
              <a:rPr lang="en-US" sz="2400" dirty="0">
                <a:latin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cs typeface="Courier" charset="0"/>
              </a:rPr>
              <a:t>c = (Car) v; // no error</a:t>
            </a:r>
          </a:p>
          <a:p>
            <a:r>
              <a:rPr lang="en-US" dirty="0">
                <a:latin typeface="Calibri"/>
                <a:cs typeface="Calibri"/>
              </a:rPr>
              <a:t>What if we cast when we </a:t>
            </a:r>
            <a:r>
              <a:rPr lang="en-US" dirty="0" smtClean="0">
                <a:latin typeface="Calibri"/>
                <a:cs typeface="Calibri"/>
              </a:rPr>
              <a:t>shouldn’</a:t>
            </a:r>
            <a:r>
              <a:rPr lang="en-US" altLang="ja-JP" dirty="0" smtClean="0">
                <a:latin typeface="Calibri"/>
                <a:cs typeface="Calibri"/>
              </a:rPr>
              <a:t>t</a:t>
            </a:r>
            <a:r>
              <a:rPr lang="en-US" altLang="ja-JP" dirty="0">
                <a:latin typeface="Calibri"/>
                <a:cs typeface="Calibri"/>
              </a:rPr>
              <a:t>? Runtime error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5" name="Picture 4" descr="Vehic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743200"/>
            <a:ext cx="2971800" cy="247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6315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100" y="1704975"/>
            <a:ext cx="4597400" cy="38862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Vehicle v;</a:t>
            </a:r>
          </a:p>
          <a:p>
            <a:pPr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Car c = new Car();</a:t>
            </a:r>
          </a:p>
          <a:p>
            <a:pPr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Bicycle b;</a:t>
            </a:r>
          </a:p>
          <a:p>
            <a:pPr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v = c; // ok</a:t>
            </a:r>
          </a:p>
          <a:p>
            <a:pPr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b = (Bicycle) c;</a:t>
            </a:r>
          </a:p>
          <a:p>
            <a:pPr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b = (Bicycle) v;</a:t>
            </a:r>
          </a:p>
        </p:txBody>
      </p:sp>
      <p:pic>
        <p:nvPicPr>
          <p:cNvPr id="39940" name="Picture 4" descr="Vehic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975" y="0"/>
            <a:ext cx="375602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791075" y="4140200"/>
            <a:ext cx="3848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>
                <a:latin typeface="Courier" charset="0"/>
                <a:cs typeface="Courier" charset="0"/>
              </a:rPr>
              <a:t>// compiler error</a:t>
            </a:r>
            <a:endParaRPr lang="en-US" sz="2800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752975" y="4683125"/>
            <a:ext cx="3632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>
                <a:latin typeface="Courier" charset="0"/>
                <a:cs typeface="Courier" charset="0"/>
              </a:rPr>
              <a:t>// runtime error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260498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Quick Check</a:t>
            </a:r>
          </a:p>
        </p:txBody>
      </p:sp>
      <p:sp>
        <p:nvSpPr>
          <p:cNvPr id="40963" name="TextBox 5"/>
          <p:cNvSpPr txBox="1">
            <a:spLocks noChangeArrowheads="1"/>
          </p:cNvSpPr>
          <p:nvPr/>
        </p:nvSpPr>
        <p:spPr bwMode="auto">
          <a:xfrm>
            <a:off x="304800" y="1447800"/>
            <a:ext cx="8610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>
                <a:latin typeface="Calibri"/>
                <a:cs typeface="Calibri"/>
              </a:rPr>
              <a:t>If </a:t>
            </a:r>
            <a:r>
              <a:rPr lang="en-US" sz="2800" dirty="0" err="1">
                <a:latin typeface="Courier"/>
                <a:cs typeface="Courier"/>
              </a:rPr>
              <a:t>MusicPlayer</a:t>
            </a:r>
            <a:r>
              <a:rPr lang="en-US" sz="2800" dirty="0">
                <a:latin typeface="Calibri"/>
                <a:cs typeface="Calibri"/>
              </a:rPr>
              <a:t> is the parent of </a:t>
            </a:r>
            <a:r>
              <a:rPr lang="en-US" sz="2800" dirty="0" err="1">
                <a:latin typeface="Courier"/>
                <a:cs typeface="Courier"/>
              </a:rPr>
              <a:t>CDPlayer</a:t>
            </a:r>
            <a:r>
              <a:rPr lang="en-US" sz="2800" dirty="0">
                <a:latin typeface="Calibri"/>
                <a:cs typeface="Calibri"/>
              </a:rPr>
              <a:t>, are the following assignments valid?</a:t>
            </a:r>
          </a:p>
          <a:p>
            <a:pPr eaLnBrk="1" hangingPunct="1"/>
            <a:endParaRPr lang="en-US" sz="2800" dirty="0"/>
          </a:p>
        </p:txBody>
      </p:sp>
      <p:sp>
        <p:nvSpPr>
          <p:cNvPr id="41990" name="TextBox 6"/>
          <p:cNvSpPr txBox="1">
            <a:spLocks noChangeArrowheads="1"/>
          </p:cNvSpPr>
          <p:nvPr/>
        </p:nvSpPr>
        <p:spPr bwMode="auto">
          <a:xfrm>
            <a:off x="533400" y="2667000"/>
            <a:ext cx="7215188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b="1" dirty="0" err="1">
                <a:latin typeface="Courier New" charset="0"/>
                <a:cs typeface="Courier New" charset="0"/>
              </a:rPr>
              <a:t>MusicPlayer</a:t>
            </a:r>
            <a:r>
              <a:rPr lang="en-US" b="1" dirty="0">
                <a:latin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cs typeface="Courier New" charset="0"/>
              </a:rPr>
              <a:t>mplayer</a:t>
            </a:r>
            <a:r>
              <a:rPr lang="en-US" b="1" dirty="0">
                <a:latin typeface="Courier New" charset="0"/>
                <a:cs typeface="Courier New" charset="0"/>
              </a:rPr>
              <a:t> = new </a:t>
            </a:r>
            <a:r>
              <a:rPr lang="en-US" b="1" dirty="0" err="1">
                <a:latin typeface="Courier New" charset="0"/>
                <a:cs typeface="Courier New" charset="0"/>
              </a:rPr>
              <a:t>CDPlayer</a:t>
            </a:r>
            <a:r>
              <a:rPr lang="en-US" b="1" dirty="0">
                <a:latin typeface="Courier New" charset="0"/>
                <a:cs typeface="Courier New" charset="0"/>
              </a:rPr>
              <a:t>();</a:t>
            </a:r>
          </a:p>
          <a:p>
            <a:pPr eaLnBrk="1" hangingPunct="1">
              <a:spcAft>
                <a:spcPts val="1200"/>
              </a:spcAft>
            </a:pPr>
            <a:endParaRPr lang="en-US" b="1" dirty="0">
              <a:latin typeface="Courier New" charset="0"/>
              <a:cs typeface="Courier New" charset="0"/>
            </a:endParaRPr>
          </a:p>
          <a:p>
            <a:pPr eaLnBrk="1" hangingPunct="1">
              <a:spcAft>
                <a:spcPts val="1200"/>
              </a:spcAft>
            </a:pPr>
            <a:endParaRPr lang="en-US" b="1" dirty="0">
              <a:latin typeface="Courier New" charset="0"/>
              <a:cs typeface="Courier New" charset="0"/>
            </a:endParaRPr>
          </a:p>
          <a:p>
            <a:pPr eaLnBrk="1" hangingPunct="1">
              <a:spcAft>
                <a:spcPts val="1200"/>
              </a:spcAft>
            </a:pPr>
            <a:r>
              <a:rPr lang="en-US" b="1" dirty="0" err="1">
                <a:latin typeface="Courier New" charset="0"/>
                <a:cs typeface="Courier New" charset="0"/>
              </a:rPr>
              <a:t>CDPlayer</a:t>
            </a:r>
            <a:r>
              <a:rPr lang="en-US" b="1" dirty="0">
                <a:latin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cs typeface="Courier New" charset="0"/>
              </a:rPr>
              <a:t>cdplayer</a:t>
            </a:r>
            <a:r>
              <a:rPr lang="en-US" b="1" dirty="0">
                <a:latin typeface="Courier New" charset="0"/>
                <a:cs typeface="Courier New" charset="0"/>
              </a:rPr>
              <a:t> = new </a:t>
            </a:r>
            <a:r>
              <a:rPr lang="en-US" b="1" dirty="0" err="1">
                <a:latin typeface="Courier New" charset="0"/>
                <a:cs typeface="Courier New" charset="0"/>
              </a:rPr>
              <a:t>MusicPlayer</a:t>
            </a:r>
            <a:r>
              <a:rPr lang="en-US" b="1" dirty="0">
                <a:latin typeface="Courier New" charset="0"/>
                <a:cs typeface="Courier New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8892225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Quick Check</a:t>
            </a:r>
          </a:p>
        </p:txBody>
      </p:sp>
      <p:sp>
        <p:nvSpPr>
          <p:cNvPr id="40963" name="TextBox 5"/>
          <p:cNvSpPr txBox="1">
            <a:spLocks noChangeArrowheads="1"/>
          </p:cNvSpPr>
          <p:nvPr/>
        </p:nvSpPr>
        <p:spPr bwMode="auto">
          <a:xfrm>
            <a:off x="304800" y="1447800"/>
            <a:ext cx="8610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>
                <a:latin typeface="Calibri"/>
                <a:cs typeface="Calibri"/>
              </a:rPr>
              <a:t>If </a:t>
            </a:r>
            <a:r>
              <a:rPr lang="en-US" sz="2800" dirty="0" err="1">
                <a:latin typeface="Courier"/>
                <a:cs typeface="Courier"/>
              </a:rPr>
              <a:t>MusicPlayer</a:t>
            </a:r>
            <a:r>
              <a:rPr lang="en-US" sz="2800" dirty="0">
                <a:latin typeface="Calibri"/>
                <a:cs typeface="Calibri"/>
              </a:rPr>
              <a:t> is the parent of </a:t>
            </a:r>
            <a:r>
              <a:rPr lang="en-US" sz="2800" dirty="0" err="1">
                <a:latin typeface="Courier"/>
                <a:cs typeface="Courier"/>
              </a:rPr>
              <a:t>CDPlayer</a:t>
            </a:r>
            <a:r>
              <a:rPr lang="en-US" sz="2800" dirty="0">
                <a:latin typeface="Calibri"/>
                <a:cs typeface="Calibri"/>
              </a:rPr>
              <a:t>, are the following assignments valid?</a:t>
            </a:r>
          </a:p>
          <a:p>
            <a:pPr eaLnBrk="1" hangingPunct="1"/>
            <a:endParaRPr lang="en-US" sz="2800" dirty="0"/>
          </a:p>
        </p:txBody>
      </p:sp>
      <p:sp>
        <p:nvSpPr>
          <p:cNvPr id="41990" name="TextBox 6"/>
          <p:cNvSpPr txBox="1">
            <a:spLocks noChangeArrowheads="1"/>
          </p:cNvSpPr>
          <p:nvPr/>
        </p:nvSpPr>
        <p:spPr bwMode="auto">
          <a:xfrm>
            <a:off x="533400" y="2667000"/>
            <a:ext cx="7215188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b="1" dirty="0" err="1">
                <a:latin typeface="Courier New" charset="0"/>
                <a:cs typeface="Courier New" charset="0"/>
              </a:rPr>
              <a:t>MusicPlayer</a:t>
            </a:r>
            <a:r>
              <a:rPr lang="en-US" b="1" dirty="0">
                <a:latin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cs typeface="Courier New" charset="0"/>
              </a:rPr>
              <a:t>mplayer</a:t>
            </a:r>
            <a:r>
              <a:rPr lang="en-US" b="1" dirty="0">
                <a:latin typeface="Courier New" charset="0"/>
                <a:cs typeface="Courier New" charset="0"/>
              </a:rPr>
              <a:t> = new </a:t>
            </a:r>
            <a:r>
              <a:rPr lang="en-US" b="1" dirty="0" err="1">
                <a:latin typeface="Courier New" charset="0"/>
                <a:cs typeface="Courier New" charset="0"/>
              </a:rPr>
              <a:t>CDPlayer</a:t>
            </a:r>
            <a:r>
              <a:rPr lang="en-US" b="1" dirty="0">
                <a:latin typeface="Courier New" charset="0"/>
                <a:cs typeface="Courier New" charset="0"/>
              </a:rPr>
              <a:t>();</a:t>
            </a:r>
          </a:p>
          <a:p>
            <a:pPr eaLnBrk="1" hangingPunct="1">
              <a:spcAft>
                <a:spcPts val="1200"/>
              </a:spcAft>
            </a:pPr>
            <a:endParaRPr lang="en-US" b="1" dirty="0">
              <a:latin typeface="Courier New" charset="0"/>
              <a:cs typeface="Courier New" charset="0"/>
            </a:endParaRPr>
          </a:p>
          <a:p>
            <a:pPr eaLnBrk="1" hangingPunct="1">
              <a:spcAft>
                <a:spcPts val="1200"/>
              </a:spcAft>
            </a:pPr>
            <a:endParaRPr lang="en-US" b="1" dirty="0">
              <a:latin typeface="Courier New" charset="0"/>
              <a:cs typeface="Courier New" charset="0"/>
            </a:endParaRPr>
          </a:p>
          <a:p>
            <a:pPr eaLnBrk="1" hangingPunct="1">
              <a:spcAft>
                <a:spcPts val="1200"/>
              </a:spcAft>
            </a:pPr>
            <a:r>
              <a:rPr lang="en-US" b="1" dirty="0" err="1">
                <a:latin typeface="Courier New" charset="0"/>
                <a:cs typeface="Courier New" charset="0"/>
              </a:rPr>
              <a:t>CDPlayer</a:t>
            </a:r>
            <a:r>
              <a:rPr lang="en-US" b="1" dirty="0">
                <a:latin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cs typeface="Courier New" charset="0"/>
              </a:rPr>
              <a:t>cdplayer</a:t>
            </a:r>
            <a:r>
              <a:rPr lang="en-US" b="1" dirty="0">
                <a:latin typeface="Courier New" charset="0"/>
                <a:cs typeface="Courier New" charset="0"/>
              </a:rPr>
              <a:t> = new </a:t>
            </a:r>
            <a:r>
              <a:rPr lang="en-US" b="1" dirty="0" err="1">
                <a:latin typeface="Courier New" charset="0"/>
                <a:cs typeface="Courier New" charset="0"/>
              </a:rPr>
              <a:t>MusicPlayer</a:t>
            </a:r>
            <a:r>
              <a:rPr lang="en-US" b="1" dirty="0">
                <a:latin typeface="Courier New" charset="0"/>
                <a:cs typeface="Courier New" charset="0"/>
              </a:rPr>
              <a:t>();</a:t>
            </a: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977900" y="3229769"/>
            <a:ext cx="7143978" cy="2077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4200"/>
              </a:spcAft>
            </a:pPr>
            <a:r>
              <a:rPr lang="en-US" sz="2800" dirty="0">
                <a:latin typeface="Calibri"/>
                <a:cs typeface="Calibri"/>
              </a:rPr>
              <a:t>Yes, because a </a:t>
            </a:r>
            <a:r>
              <a:rPr lang="en-US" sz="2800" dirty="0" err="1">
                <a:latin typeface="Courier"/>
                <a:cs typeface="Courier"/>
              </a:rPr>
              <a:t>CDPlayer</a:t>
            </a:r>
            <a:r>
              <a:rPr lang="en-US" sz="2800" dirty="0">
                <a:latin typeface="Calibri"/>
                <a:cs typeface="Calibri"/>
              </a:rPr>
              <a:t> is-a </a:t>
            </a:r>
            <a:r>
              <a:rPr lang="en-US" sz="2800" dirty="0" err="1">
                <a:latin typeface="Courier"/>
                <a:cs typeface="Courier"/>
              </a:rPr>
              <a:t>MusicPlayer</a:t>
            </a:r>
            <a:endParaRPr lang="en-US" sz="2800" dirty="0">
              <a:latin typeface="Courier"/>
              <a:cs typeface="Courier"/>
            </a:endParaRPr>
          </a:p>
          <a:p>
            <a:pPr eaLnBrk="1" hangingPunct="1">
              <a:spcAft>
                <a:spcPts val="1200"/>
              </a:spcAft>
            </a:pPr>
            <a:endParaRPr lang="en-US" sz="2800" dirty="0">
              <a:cs typeface="Courier New" charset="0"/>
            </a:endParaRPr>
          </a:p>
          <a:p>
            <a:pPr eaLnBrk="1" hangingPunct="1"/>
            <a:r>
              <a:rPr lang="en-US" sz="2800" dirty="0">
                <a:latin typeface="Calibri"/>
                <a:cs typeface="Calibri"/>
              </a:rPr>
              <a:t>No, you'd have to use a </a:t>
            </a:r>
            <a:r>
              <a:rPr lang="en-US" sz="2800" dirty="0" smtClean="0">
                <a:latin typeface="Calibri"/>
                <a:cs typeface="Calibri"/>
              </a:rPr>
              <a:t>cast</a:t>
            </a:r>
            <a:endParaRPr lang="en-US"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271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857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54126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Recall </a:t>
            </a:r>
            <a:r>
              <a:rPr lang="en-US" dirty="0" err="1" smtClean="0">
                <a:latin typeface="Calibri"/>
                <a:cs typeface="Calibri"/>
              </a:rPr>
              <a:t>DoME</a:t>
            </a:r>
            <a:r>
              <a:rPr lang="en-US" dirty="0" smtClean="0">
                <a:latin typeface="Calibri"/>
                <a:cs typeface="Calibri"/>
              </a:rPr>
              <a:t>…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409575" y="1254126"/>
            <a:ext cx="8369300" cy="5333999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Calibri"/>
                <a:cs typeface="Calibri"/>
              </a:rPr>
              <a:t>DoME</a:t>
            </a:r>
            <a:r>
              <a:rPr lang="en-US" sz="2800" dirty="0">
                <a:latin typeface="Calibri"/>
                <a:cs typeface="Calibri"/>
              </a:rPr>
              <a:t> = Database of Multimedia Entertainment</a:t>
            </a:r>
          </a:p>
          <a:p>
            <a:r>
              <a:rPr lang="en-US" sz="2800" dirty="0" smtClean="0">
                <a:latin typeface="Calibri"/>
                <a:cs typeface="Calibri"/>
              </a:rPr>
              <a:t>Look </a:t>
            </a:r>
            <a:r>
              <a:rPr lang="en-US" sz="2800" dirty="0">
                <a:latin typeface="Calibri"/>
                <a:cs typeface="Calibri"/>
              </a:rPr>
              <a:t>at the print methods in DoMEv2</a:t>
            </a:r>
          </a:p>
          <a:p>
            <a:pPr lvl="1"/>
            <a:r>
              <a:rPr lang="en-US" sz="2400" dirty="0" err="1">
                <a:latin typeface="Calibri"/>
                <a:ea typeface="Arial" charset="0"/>
                <a:cs typeface="Calibri"/>
              </a:rPr>
              <a:t>Item.print</a:t>
            </a:r>
            <a:r>
              <a:rPr lang="en-US" sz="2400" dirty="0">
                <a:latin typeface="Calibri"/>
                <a:ea typeface="Arial" charset="0"/>
                <a:cs typeface="Calibri"/>
              </a:rPr>
              <a:t>() prints general info that is shared by </a:t>
            </a:r>
            <a:r>
              <a:rPr lang="en-US" sz="2400" dirty="0" smtClean="0">
                <a:latin typeface="Calibri"/>
                <a:ea typeface="Arial" charset="0"/>
                <a:cs typeface="Calibri"/>
              </a:rPr>
              <a:t>both</a:t>
            </a:r>
            <a:br>
              <a:rPr lang="en-US" sz="2400" dirty="0" smtClean="0">
                <a:latin typeface="Calibri"/>
                <a:ea typeface="Arial" charset="0"/>
                <a:cs typeface="Calibri"/>
              </a:rPr>
            </a:br>
            <a:r>
              <a:rPr lang="en-US" sz="2400" dirty="0" smtClean="0">
                <a:latin typeface="Calibri"/>
                <a:ea typeface="Arial" charset="0"/>
                <a:cs typeface="Calibri"/>
              </a:rPr>
              <a:t> </a:t>
            </a:r>
            <a:r>
              <a:rPr lang="en-US" sz="2400" dirty="0">
                <a:latin typeface="Calibri"/>
                <a:ea typeface="Arial" charset="0"/>
                <a:cs typeface="Calibri"/>
              </a:rPr>
              <a:t>CDs &amp; DVDs</a:t>
            </a:r>
          </a:p>
          <a:p>
            <a:pPr lvl="1"/>
            <a:r>
              <a:rPr lang="en-US" sz="2400" dirty="0" err="1">
                <a:latin typeface="Calibri"/>
                <a:ea typeface="Arial" charset="0"/>
                <a:cs typeface="Calibri"/>
              </a:rPr>
              <a:t>CD.print</a:t>
            </a:r>
            <a:r>
              <a:rPr lang="en-US" sz="2400" dirty="0">
                <a:latin typeface="Calibri"/>
                <a:ea typeface="Arial" charset="0"/>
                <a:cs typeface="Calibri"/>
              </a:rPr>
              <a:t>() &amp; </a:t>
            </a:r>
            <a:r>
              <a:rPr lang="en-US" sz="2400" dirty="0" err="1">
                <a:latin typeface="Calibri"/>
                <a:ea typeface="Arial" charset="0"/>
                <a:cs typeface="Calibri"/>
              </a:rPr>
              <a:t>DVD.print</a:t>
            </a:r>
            <a:r>
              <a:rPr lang="en-US" sz="2400" dirty="0">
                <a:latin typeface="Calibri"/>
                <a:ea typeface="Arial" charset="0"/>
                <a:cs typeface="Calibri"/>
              </a:rPr>
              <a:t>() print information specific to </a:t>
            </a:r>
            <a:r>
              <a:rPr lang="en-US" sz="2400" dirty="0" smtClean="0">
                <a:latin typeface="Calibri"/>
                <a:ea typeface="Arial" charset="0"/>
                <a:cs typeface="Calibri"/>
              </a:rPr>
              <a:t/>
            </a:r>
            <a:br>
              <a:rPr lang="en-US" sz="2400" dirty="0" smtClean="0">
                <a:latin typeface="Calibri"/>
                <a:ea typeface="Arial" charset="0"/>
                <a:cs typeface="Calibri"/>
              </a:rPr>
            </a:br>
            <a:r>
              <a:rPr lang="en-US" sz="2400" dirty="0" smtClean="0">
                <a:latin typeface="Calibri"/>
                <a:ea typeface="Arial" charset="0"/>
                <a:cs typeface="Calibri"/>
              </a:rPr>
              <a:t>CDs </a:t>
            </a:r>
            <a:r>
              <a:rPr lang="en-US" sz="2400" dirty="0">
                <a:latin typeface="Calibri"/>
                <a:ea typeface="Arial" charset="0"/>
                <a:cs typeface="Calibri"/>
              </a:rPr>
              <a:t>&amp; DVDs, respectively</a:t>
            </a:r>
          </a:p>
          <a:p>
            <a:pPr lvl="1"/>
            <a:r>
              <a:rPr lang="en-US" sz="2400" dirty="0">
                <a:latin typeface="Calibri"/>
                <a:ea typeface="Arial" charset="0"/>
                <a:cs typeface="Calibri"/>
              </a:rPr>
              <a:t>In the for loop in </a:t>
            </a:r>
            <a:r>
              <a:rPr lang="en-US" sz="2400" dirty="0" err="1">
                <a:latin typeface="Calibri"/>
                <a:ea typeface="Arial" charset="0"/>
                <a:cs typeface="Calibri"/>
              </a:rPr>
              <a:t>Database.list</a:t>
            </a:r>
            <a:r>
              <a:rPr lang="en-US" sz="2400" dirty="0">
                <a:latin typeface="Calibri"/>
                <a:ea typeface="Arial" charset="0"/>
                <a:cs typeface="Calibri"/>
              </a:rPr>
              <a:t>(), Item is a </a:t>
            </a:r>
            <a:r>
              <a:rPr lang="en-US" sz="2400" dirty="0" smtClean="0">
                <a:latin typeface="Calibri"/>
                <a:ea typeface="Arial" charset="0"/>
                <a:cs typeface="Calibri"/>
              </a:rPr>
              <a:t/>
            </a:r>
            <a:br>
              <a:rPr lang="en-US" sz="2400" dirty="0" smtClean="0">
                <a:latin typeface="Calibri"/>
                <a:ea typeface="Arial" charset="0"/>
                <a:cs typeface="Calibri"/>
              </a:rPr>
            </a:br>
            <a:r>
              <a:rPr lang="en-US" sz="2400" i="1" u="sng" dirty="0" smtClean="0">
                <a:latin typeface="Calibri"/>
                <a:ea typeface="Arial" charset="0"/>
                <a:cs typeface="Calibri"/>
              </a:rPr>
              <a:t>polymorphic </a:t>
            </a:r>
            <a:r>
              <a:rPr lang="en-US" sz="2400" i="1" u="sng" dirty="0">
                <a:latin typeface="Calibri"/>
                <a:ea typeface="Arial" charset="0"/>
                <a:cs typeface="Calibri"/>
              </a:rPr>
              <a:t>variable:</a:t>
            </a:r>
          </a:p>
          <a:p>
            <a:pPr lvl="2"/>
            <a:r>
              <a:rPr lang="en-US" b="1" dirty="0">
                <a:solidFill>
                  <a:schemeClr val="tx1"/>
                </a:solidFill>
                <a:latin typeface="Calibri"/>
                <a:ea typeface="Arial" charset="0"/>
                <a:cs typeface="Calibri"/>
              </a:rPr>
              <a:t>Static type </a:t>
            </a:r>
            <a:r>
              <a:rPr lang="en-US" dirty="0">
                <a:solidFill>
                  <a:schemeClr val="tx1"/>
                </a:solidFill>
                <a:latin typeface="Calibri"/>
                <a:ea typeface="Arial" charset="0"/>
                <a:cs typeface="Calibri"/>
              </a:rPr>
              <a:t>= </a:t>
            </a:r>
            <a:r>
              <a:rPr lang="en-US" dirty="0" smtClean="0">
                <a:solidFill>
                  <a:schemeClr val="tx1"/>
                </a:solidFill>
                <a:latin typeface="Calibri"/>
                <a:ea typeface="Arial" charset="0"/>
                <a:cs typeface="Calibri"/>
              </a:rPr>
              <a:t>variable’</a:t>
            </a:r>
            <a:r>
              <a:rPr lang="en-US" altLang="ja-JP" dirty="0" smtClean="0">
                <a:solidFill>
                  <a:schemeClr val="tx1"/>
                </a:solidFill>
                <a:latin typeface="Calibri"/>
                <a:ea typeface="Arial" charset="0"/>
                <a:cs typeface="Calibri"/>
              </a:rPr>
              <a:t>s </a:t>
            </a:r>
            <a:r>
              <a:rPr lang="en-US" altLang="ja-JP" dirty="0">
                <a:solidFill>
                  <a:schemeClr val="tx1"/>
                </a:solidFill>
                <a:latin typeface="Calibri"/>
                <a:ea typeface="Arial" charset="0"/>
                <a:cs typeface="Calibri"/>
              </a:rPr>
              <a:t>declared type (Item)</a:t>
            </a:r>
          </a:p>
          <a:p>
            <a:pPr lvl="2"/>
            <a:r>
              <a:rPr lang="en-US" b="1" dirty="0">
                <a:solidFill>
                  <a:schemeClr val="tx1"/>
                </a:solidFill>
                <a:latin typeface="Calibri"/>
                <a:ea typeface="Arial" charset="0"/>
                <a:cs typeface="Calibri"/>
              </a:rPr>
              <a:t>Dynamic type </a:t>
            </a:r>
            <a:r>
              <a:rPr lang="en-US" dirty="0">
                <a:solidFill>
                  <a:schemeClr val="tx1"/>
                </a:solidFill>
                <a:latin typeface="Calibri"/>
                <a:ea typeface="Arial" charset="0"/>
                <a:cs typeface="Calibri"/>
              </a:rPr>
              <a:t>= actual type stored @ runtime (CD/DVD)</a:t>
            </a:r>
          </a:p>
        </p:txBody>
      </p:sp>
    </p:spTree>
    <p:extLst>
      <p:ext uri="{BB962C8B-B14F-4D97-AF65-F5344CB8AC3E}">
        <p14:creationId xmlns:p14="http://schemas.microsoft.com/office/powerpoint/2010/main" val="4171412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38189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Polymorphic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8612"/>
            <a:ext cx="8229600" cy="4883762"/>
          </a:xfrm>
        </p:spPr>
        <p:txBody>
          <a:bodyPr>
            <a:noAutofit/>
          </a:bodyPr>
          <a:lstStyle/>
          <a:p>
            <a:r>
              <a:rPr lang="en-US" sz="2800" dirty="0">
                <a:latin typeface="Calibri"/>
                <a:cs typeface="Calibri"/>
              </a:rPr>
              <a:t>We changed the print-specific behavior for CD &amp; DVD using </a:t>
            </a:r>
            <a:r>
              <a:rPr lang="en-US" sz="2800" i="1" u="sng" dirty="0">
                <a:latin typeface="Calibri"/>
                <a:cs typeface="Calibri"/>
              </a:rPr>
              <a:t>method overriding</a:t>
            </a:r>
            <a:endParaRPr lang="en-US" sz="2800" b="1" u="sng" dirty="0">
              <a:latin typeface="Calibri"/>
              <a:cs typeface="Calibri"/>
            </a:endParaRPr>
          </a:p>
          <a:p>
            <a:pPr lvl="1"/>
            <a:r>
              <a:rPr lang="en-US" sz="2400" dirty="0">
                <a:latin typeface="Calibri"/>
                <a:ea typeface="Arial" charset="0"/>
                <a:cs typeface="Calibri"/>
              </a:rPr>
              <a:t>Just as we created fields specific to CD/DVD, we created specific print methods by </a:t>
            </a:r>
            <a:r>
              <a:rPr lang="en-US" sz="2400" i="1" u="sng" dirty="0">
                <a:latin typeface="Calibri"/>
                <a:ea typeface="Arial" charset="0"/>
                <a:cs typeface="Calibri"/>
              </a:rPr>
              <a:t>overriding</a:t>
            </a:r>
            <a:r>
              <a:rPr lang="en-US" sz="2400" dirty="0">
                <a:latin typeface="Calibri"/>
                <a:ea typeface="Arial" charset="0"/>
                <a:cs typeface="Calibri"/>
              </a:rPr>
              <a:t> </a:t>
            </a:r>
            <a:r>
              <a:rPr lang="en-US" sz="2400" dirty="0" err="1">
                <a:latin typeface="Calibri"/>
                <a:ea typeface="Arial" charset="0"/>
                <a:cs typeface="Calibri"/>
              </a:rPr>
              <a:t>Item.print</a:t>
            </a:r>
            <a:r>
              <a:rPr lang="en-US" sz="2400" dirty="0">
                <a:latin typeface="Calibri"/>
                <a:ea typeface="Arial" charset="0"/>
                <a:cs typeface="Calibri"/>
              </a:rPr>
              <a:t>()</a:t>
            </a:r>
          </a:p>
          <a:p>
            <a:r>
              <a:rPr lang="en-US" sz="2800" b="1" u="sng" dirty="0">
                <a:latin typeface="Calibri"/>
                <a:cs typeface="Calibri"/>
              </a:rPr>
              <a:t>Method polymorphism: </a:t>
            </a:r>
            <a:r>
              <a:rPr lang="en-US" sz="2800" dirty="0">
                <a:latin typeface="Calibri"/>
                <a:cs typeface="Calibri"/>
              </a:rPr>
              <a:t>the same method call may invoke different methods depending on the dynamic type of the object</a:t>
            </a:r>
          </a:p>
          <a:p>
            <a:r>
              <a:rPr lang="en-US" sz="2800" dirty="0">
                <a:latin typeface="Calibri"/>
                <a:cs typeface="Calibri"/>
              </a:rPr>
              <a:t>Useful things to override:</a:t>
            </a:r>
          </a:p>
          <a:p>
            <a:pPr lvl="1"/>
            <a:r>
              <a:rPr lang="en-US" sz="2400" dirty="0" err="1">
                <a:latin typeface="Calibri"/>
                <a:ea typeface="Arial" charset="0"/>
                <a:cs typeface="Calibri"/>
              </a:rPr>
              <a:t>Object.toString</a:t>
            </a:r>
            <a:r>
              <a:rPr lang="en-US" sz="2400" dirty="0">
                <a:latin typeface="Calibri"/>
                <a:ea typeface="Arial" charset="0"/>
                <a:cs typeface="Calibri"/>
              </a:rPr>
              <a:t>()</a:t>
            </a:r>
          </a:p>
          <a:p>
            <a:pPr lvl="1"/>
            <a:r>
              <a:rPr lang="en-US" sz="2400" dirty="0" err="1">
                <a:latin typeface="Calibri"/>
                <a:ea typeface="Arial" charset="0"/>
                <a:cs typeface="Calibri"/>
              </a:rPr>
              <a:t>Object.equals</a:t>
            </a:r>
            <a:r>
              <a:rPr lang="en-US" sz="2400" dirty="0">
                <a:latin typeface="Calibri"/>
                <a:ea typeface="Arial" charset="0"/>
                <a:cs typeface="Calibri"/>
              </a:rPr>
              <a:t>(</a:t>
            </a:r>
            <a:r>
              <a:rPr lang="en-US" sz="2400" dirty="0" smtClean="0">
                <a:latin typeface="Calibri"/>
                <a:ea typeface="Arial" charset="0"/>
                <a:cs typeface="Calibri"/>
              </a:rPr>
              <a:t>)</a:t>
            </a:r>
            <a:endParaRPr lang="en-US" sz="2400" dirty="0">
              <a:latin typeface="Calibri"/>
              <a:ea typeface="Arial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1294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Example: </a:t>
            </a:r>
            <a:r>
              <a:rPr lang="en-US" dirty="0" err="1">
                <a:latin typeface="Calibri"/>
                <a:cs typeface="Calibri"/>
              </a:rPr>
              <a:t>DoME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alibri"/>
                <a:cs typeface="Calibri"/>
              </a:rPr>
              <a:t>DoME</a:t>
            </a:r>
            <a:r>
              <a:rPr lang="en-US" dirty="0">
                <a:latin typeface="Calibri"/>
                <a:cs typeface="Calibri"/>
              </a:rPr>
              <a:t> = Database of Multimedia Entertainment</a:t>
            </a:r>
          </a:p>
          <a:p>
            <a:r>
              <a:rPr lang="en-US" dirty="0">
                <a:latin typeface="Calibri"/>
                <a:cs typeface="Calibri"/>
              </a:rPr>
              <a:t>Load </a:t>
            </a:r>
            <a:r>
              <a:rPr lang="en-US" dirty="0" err="1">
                <a:latin typeface="Calibri"/>
                <a:cs typeface="Calibri"/>
              </a:rPr>
              <a:t>DoME</a:t>
            </a:r>
            <a:r>
              <a:rPr lang="en-US" dirty="0">
                <a:latin typeface="Calibri"/>
                <a:cs typeface="Calibri"/>
              </a:rPr>
              <a:t> projects </a:t>
            </a:r>
            <a:r>
              <a:rPr lang="en-US" dirty="0" smtClean="0">
                <a:latin typeface="Calibri"/>
                <a:cs typeface="Calibri"/>
              </a:rPr>
              <a:t>from course web page</a:t>
            </a:r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Look at DoMEv1: is there code duplication? Where?</a:t>
            </a:r>
          </a:p>
        </p:txBody>
      </p:sp>
    </p:spTree>
    <p:extLst>
      <p:ext uri="{BB962C8B-B14F-4D97-AF65-F5344CB8AC3E}">
        <p14:creationId xmlns:p14="http://schemas.microsoft.com/office/powerpoint/2010/main" val="1696481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Overriding </a:t>
            </a:r>
            <a:r>
              <a:rPr lang="en-US" dirty="0">
                <a:latin typeface="Calibri"/>
                <a:cs typeface="Calibri"/>
              </a:rPr>
              <a:t>method example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If multiple methods defined in class hierarchy, which will be executed?</a:t>
            </a:r>
          </a:p>
          <a:p>
            <a:pPr lvl="1"/>
            <a:r>
              <a:rPr lang="en-US" dirty="0">
                <a:ea typeface="Arial" charset="0"/>
                <a:cs typeface="Calibri"/>
              </a:rPr>
              <a:t>Closest super method to actual (dynamic) </a:t>
            </a:r>
            <a:r>
              <a:rPr lang="en-US" dirty="0" smtClean="0">
                <a:ea typeface="Arial" charset="0"/>
                <a:cs typeface="Calibri"/>
              </a:rPr>
              <a:t>type</a:t>
            </a:r>
            <a:endParaRPr lang="en-US" dirty="0" smtClean="0"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Visibility note:</a:t>
            </a:r>
          </a:p>
          <a:p>
            <a:pPr lvl="1"/>
            <a:r>
              <a:rPr lang="en-US" dirty="0" smtClean="0">
                <a:latin typeface="Calibri"/>
                <a:ea typeface="Arial" charset="0"/>
                <a:cs typeface="Calibri"/>
              </a:rPr>
              <a:t>Private </a:t>
            </a:r>
            <a:r>
              <a:rPr lang="en-US" dirty="0">
                <a:latin typeface="Calibri"/>
                <a:ea typeface="Arial" charset="0"/>
                <a:cs typeface="Calibri"/>
              </a:rPr>
              <a:t>(-): only current class can access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Protected (#): all subclasses in class hierarchy can access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Public (+) all classes can </a:t>
            </a:r>
            <a:r>
              <a:rPr lang="en-US" dirty="0" smtClean="0">
                <a:latin typeface="Calibri"/>
                <a:ea typeface="Arial" charset="0"/>
                <a:cs typeface="Calibri"/>
              </a:rPr>
              <a:t>access</a:t>
            </a:r>
            <a:endParaRPr lang="en-US" dirty="0">
              <a:latin typeface="Calibri"/>
              <a:ea typeface="Arial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9816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Content Placeholder 4" descr="ObjectVehicle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294" r="-43294"/>
          <a:stretch>
            <a:fillRect/>
          </a:stretch>
        </p:blipFill>
        <p:spPr>
          <a:xfrm>
            <a:off x="-685800" y="0"/>
            <a:ext cx="10423525" cy="6400800"/>
          </a:xfrm>
        </p:spPr>
      </p:pic>
    </p:spTree>
    <p:extLst>
      <p:ext uri="{BB962C8B-B14F-4D97-AF65-F5344CB8AC3E}">
        <p14:creationId xmlns:p14="http://schemas.microsoft.com/office/powerpoint/2010/main" val="602939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Let’</a:t>
            </a:r>
            <a:r>
              <a:rPr lang="en-US" altLang="ja-JP" dirty="0" smtClean="0">
                <a:latin typeface="Calibri"/>
                <a:cs typeface="Calibri"/>
              </a:rPr>
              <a:t>s </a:t>
            </a:r>
            <a:r>
              <a:rPr lang="en-US" altLang="ja-JP" dirty="0">
                <a:latin typeface="Calibri"/>
                <a:cs typeface="Calibri"/>
              </a:rPr>
              <a:t>look at an example…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alibri"/>
                <a:cs typeface="Calibri"/>
              </a:rPr>
              <a:t>What will be executed if … called?</a:t>
            </a:r>
          </a:p>
          <a:p>
            <a:pPr lvl="1"/>
            <a:r>
              <a:rPr lang="en-US" dirty="0" err="1">
                <a:latin typeface="Calibri"/>
                <a:ea typeface="Arial" charset="0"/>
                <a:cs typeface="Calibri"/>
              </a:rPr>
              <a:t>Bicycle.toString</a:t>
            </a:r>
            <a:r>
              <a:rPr lang="en-US" dirty="0">
                <a:latin typeface="Calibri"/>
                <a:ea typeface="Arial" charset="0"/>
                <a:cs typeface="Calibri"/>
              </a:rPr>
              <a:t>()</a:t>
            </a:r>
          </a:p>
          <a:p>
            <a:pPr lvl="1"/>
            <a:r>
              <a:rPr lang="en-US" dirty="0" err="1">
                <a:latin typeface="Calibri"/>
                <a:ea typeface="Arial" charset="0"/>
                <a:cs typeface="Calibri"/>
              </a:rPr>
              <a:t>Person.toString</a:t>
            </a:r>
            <a:r>
              <a:rPr lang="en-US" dirty="0">
                <a:latin typeface="Calibri"/>
                <a:ea typeface="Arial" charset="0"/>
                <a:cs typeface="Calibri"/>
              </a:rPr>
              <a:t>()</a:t>
            </a:r>
          </a:p>
          <a:p>
            <a:pPr lvl="1"/>
            <a:r>
              <a:rPr lang="en-US" dirty="0" err="1">
                <a:latin typeface="Calibri"/>
                <a:ea typeface="Arial" charset="0"/>
                <a:cs typeface="Calibri"/>
              </a:rPr>
              <a:t>Sedan.toString</a:t>
            </a:r>
            <a:r>
              <a:rPr lang="en-US" dirty="0">
                <a:latin typeface="Calibri"/>
                <a:ea typeface="Arial" charset="0"/>
                <a:cs typeface="Calibri"/>
              </a:rPr>
              <a:t>()</a:t>
            </a:r>
          </a:p>
          <a:p>
            <a:r>
              <a:rPr lang="en-US" dirty="0">
                <a:latin typeface="Calibri"/>
                <a:cs typeface="Calibri"/>
              </a:rPr>
              <a:t>Where can field …. Be accessed from?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x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y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x2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make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114800" y="2156600"/>
            <a:ext cx="121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FF0000"/>
                </a:solidFill>
              </a:rPr>
              <a:t>Bicycle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114800" y="2613800"/>
            <a:ext cx="121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FF0000"/>
                </a:solidFill>
              </a:rPr>
              <a:t>Object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114800" y="3071000"/>
            <a:ext cx="121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</a:rPr>
              <a:t>Vehicle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362200" y="4099470"/>
            <a:ext cx="121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</a:rPr>
              <a:t>Object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362200" y="4568403"/>
            <a:ext cx="1219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</a:rPr>
              <a:t>Car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362200" y="4998888"/>
            <a:ext cx="3429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</a:rPr>
              <a:t>All classes in diagram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362200" y="5460850"/>
            <a:ext cx="4724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</a:rPr>
              <a:t>Vehicle, Car, Bicycle, Van, Sedan, Wagon, Convertible</a:t>
            </a:r>
          </a:p>
        </p:txBody>
      </p:sp>
    </p:spTree>
    <p:extLst>
      <p:ext uri="{BB962C8B-B14F-4D97-AF65-F5344CB8AC3E}">
        <p14:creationId xmlns:p14="http://schemas.microsoft.com/office/powerpoint/2010/main" val="173930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Abstract Classes &amp; Interfaces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DoMEv3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509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Abstract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>
                <a:latin typeface="Calibri"/>
                <a:cs typeface="Calibri"/>
              </a:rPr>
              <a:t>DoME</a:t>
            </a:r>
            <a:r>
              <a:rPr lang="en-US" dirty="0">
                <a:latin typeface="Calibri"/>
                <a:cs typeface="Calibri"/>
              </a:rPr>
              <a:t>: do we want to allow general Items in our DB, or only specific ones like CDs, DVDs, or Games?</a:t>
            </a:r>
          </a:p>
          <a:p>
            <a:r>
              <a:rPr lang="en-US" dirty="0">
                <a:latin typeface="Calibri"/>
                <a:cs typeface="Calibri"/>
              </a:rPr>
              <a:t>How can we keep shared code in Item but ensure </a:t>
            </a:r>
            <a:r>
              <a:rPr lang="en-US" dirty="0" smtClean="0">
                <a:latin typeface="Calibri"/>
                <a:cs typeface="Calibri"/>
              </a:rPr>
              <a:t>it’</a:t>
            </a:r>
            <a:r>
              <a:rPr lang="en-US" altLang="ja-JP" dirty="0" smtClean="0">
                <a:latin typeface="Calibri"/>
                <a:cs typeface="Calibri"/>
              </a:rPr>
              <a:t>s </a:t>
            </a:r>
            <a:r>
              <a:rPr lang="en-US" altLang="ja-JP" dirty="0">
                <a:latin typeface="Calibri"/>
                <a:cs typeface="Calibri"/>
              </a:rPr>
              <a:t>never instantiated?</a:t>
            </a:r>
          </a:p>
          <a:p>
            <a:r>
              <a:rPr lang="en-US" b="1" dirty="0">
                <a:latin typeface="Calibri"/>
                <a:cs typeface="Calibri"/>
              </a:rPr>
              <a:t>Abstract class: </a:t>
            </a:r>
            <a:r>
              <a:rPr lang="en-US" dirty="0">
                <a:latin typeface="Calibri"/>
                <a:cs typeface="Calibri"/>
              </a:rPr>
              <a:t>share code without allowing constructors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Allows for </a:t>
            </a:r>
            <a:r>
              <a:rPr lang="en-US" u="sng" dirty="0">
                <a:latin typeface="Calibri"/>
                <a:ea typeface="Arial" charset="0"/>
                <a:cs typeface="Calibri"/>
              </a:rPr>
              <a:t>abstract methods</a:t>
            </a:r>
            <a:r>
              <a:rPr lang="en-US" dirty="0">
                <a:latin typeface="Calibri"/>
                <a:ea typeface="Arial" charset="0"/>
                <a:cs typeface="Calibri"/>
              </a:rPr>
              <a:t>: methods that </a:t>
            </a:r>
            <a:r>
              <a:rPr lang="en-US" i="1" dirty="0">
                <a:latin typeface="Calibri"/>
                <a:ea typeface="Arial" charset="0"/>
                <a:cs typeface="Calibri"/>
              </a:rPr>
              <a:t>must </a:t>
            </a:r>
            <a:r>
              <a:rPr lang="en-US" dirty="0">
                <a:latin typeface="Calibri"/>
                <a:ea typeface="Arial" charset="0"/>
                <a:cs typeface="Calibri"/>
              </a:rPr>
              <a:t>be implemented by an concrete (not abstract) subtypes</a:t>
            </a:r>
          </a:p>
          <a:p>
            <a:r>
              <a:rPr lang="en-US" dirty="0" err="1">
                <a:latin typeface="Calibri"/>
                <a:cs typeface="Calibri"/>
              </a:rPr>
              <a:t>Item.print</a:t>
            </a:r>
            <a:r>
              <a:rPr lang="en-US" dirty="0">
                <a:latin typeface="Calibri"/>
                <a:cs typeface="Calibri"/>
              </a:rPr>
              <a:t>(): instead of using overriding/super, make it abstract </a:t>
            </a:r>
            <a:r>
              <a:rPr lang="en-US" dirty="0" smtClean="0">
                <a:latin typeface="Calibri"/>
                <a:cs typeface="Calibri"/>
              </a:rPr>
              <a:t>(</a:t>
            </a:r>
            <a:r>
              <a:rPr lang="en-US" b="1" dirty="0" smtClean="0">
                <a:latin typeface="Calibri"/>
                <a:cs typeface="Calibri"/>
              </a:rPr>
              <a:t>demo</a:t>
            </a:r>
            <a:r>
              <a:rPr lang="en-US" dirty="0" smtClean="0">
                <a:latin typeface="Calibri"/>
                <a:cs typeface="Calibri"/>
              </a:rPr>
              <a:t>)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5409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alibri"/>
                <a:cs typeface="Calibri"/>
              </a:rPr>
              <a:t>Issue: what if I want to inherit functionality from multiple classes?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In Java, a class can only inherit from </a:t>
            </a:r>
            <a:r>
              <a:rPr lang="en-US" b="1" u="sng" dirty="0">
                <a:latin typeface="Calibri"/>
                <a:ea typeface="Arial" charset="0"/>
                <a:cs typeface="Calibri"/>
              </a:rPr>
              <a:t>ONE </a:t>
            </a:r>
            <a:r>
              <a:rPr lang="en-US" dirty="0">
                <a:latin typeface="Calibri"/>
                <a:ea typeface="Arial" charset="0"/>
                <a:cs typeface="Calibri"/>
              </a:rPr>
              <a:t>class (concrete or abstract)</a:t>
            </a:r>
          </a:p>
          <a:p>
            <a:r>
              <a:rPr lang="en-US" dirty="0">
                <a:latin typeface="Calibri"/>
                <a:cs typeface="Calibri"/>
              </a:rPr>
              <a:t>But polymorphism is so cool in the DB class…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Java classes can conform to multiple </a:t>
            </a:r>
            <a:r>
              <a:rPr lang="en-US" i="1" u="sng" dirty="0">
                <a:latin typeface="Calibri"/>
                <a:ea typeface="Arial" charset="0"/>
                <a:cs typeface="Calibri"/>
              </a:rPr>
              <a:t>interfaces</a:t>
            </a:r>
            <a:endParaRPr lang="en-US" i="1" dirty="0">
              <a:latin typeface="Calibri"/>
              <a:ea typeface="Arial" charset="0"/>
              <a:cs typeface="Calibri"/>
            </a:endParaRPr>
          </a:p>
          <a:p>
            <a:r>
              <a:rPr lang="en-US" b="1" u="sng" dirty="0">
                <a:latin typeface="Calibri"/>
                <a:cs typeface="Calibri"/>
              </a:rPr>
              <a:t>Interface</a:t>
            </a:r>
            <a:r>
              <a:rPr lang="en-US" dirty="0">
                <a:latin typeface="Calibri"/>
                <a:cs typeface="Calibri"/>
              </a:rPr>
              <a:t>: a class with no source code, all methods are abstract by default (</a:t>
            </a:r>
            <a:r>
              <a:rPr lang="en-US" dirty="0" smtClean="0">
                <a:latin typeface="Calibri"/>
                <a:cs typeface="Calibri"/>
              </a:rPr>
              <a:t>don’</a:t>
            </a:r>
            <a:r>
              <a:rPr lang="en-US" altLang="ja-JP" dirty="0" smtClean="0">
                <a:latin typeface="Calibri"/>
                <a:cs typeface="Calibri"/>
              </a:rPr>
              <a:t>t </a:t>
            </a:r>
            <a:r>
              <a:rPr lang="en-US" altLang="ja-JP" dirty="0">
                <a:latin typeface="Calibri"/>
                <a:cs typeface="Calibri"/>
              </a:rPr>
              <a:t>need to specify), and no constructors</a:t>
            </a:r>
          </a:p>
          <a:p>
            <a:r>
              <a:rPr lang="en-US" b="1" dirty="0">
                <a:latin typeface="Calibri"/>
                <a:cs typeface="Calibri"/>
              </a:rPr>
              <a:t>Demo</a:t>
            </a:r>
            <a:r>
              <a:rPr lang="en-US" dirty="0">
                <a:latin typeface="Calibri"/>
                <a:cs typeface="Calibri"/>
              </a:rPr>
              <a:t>: extract </a:t>
            </a:r>
            <a:r>
              <a:rPr lang="en-US" dirty="0" err="1">
                <a:latin typeface="Calibri"/>
                <a:cs typeface="Calibri"/>
              </a:rPr>
              <a:t>DoMEEntry</a:t>
            </a:r>
            <a:r>
              <a:rPr lang="en-US" dirty="0">
                <a:latin typeface="Calibri"/>
                <a:cs typeface="Calibri"/>
              </a:rPr>
              <a:t> interface from Item</a:t>
            </a:r>
          </a:p>
          <a:p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1768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1" name="Content Placeholder 5" descr="DoMEv3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47825" y="228600"/>
            <a:ext cx="5848350" cy="6172200"/>
          </a:xfrm>
        </p:spPr>
      </p:pic>
      <p:sp>
        <p:nvSpPr>
          <p:cNvPr id="40963" name="TextBox 5"/>
          <p:cNvSpPr txBox="1">
            <a:spLocks noChangeArrowheads="1"/>
          </p:cNvSpPr>
          <p:nvPr/>
        </p:nvSpPr>
        <p:spPr bwMode="auto">
          <a:xfrm>
            <a:off x="131952" y="5711607"/>
            <a:ext cx="4876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Easier to add new items without changing Database code</a:t>
            </a:r>
          </a:p>
        </p:txBody>
      </p:sp>
    </p:spTree>
    <p:extLst>
      <p:ext uri="{BB962C8B-B14F-4D97-AF65-F5344CB8AC3E}">
        <p14:creationId xmlns:p14="http://schemas.microsoft.com/office/powerpoint/2010/main" val="1528288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Next Step in DoME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Calibri"/>
                <a:cs typeface="Calibri"/>
              </a:rPr>
              <a:t>What if we added video games to our DB? What types of fields would they have?</a:t>
            </a:r>
          </a:p>
          <a:p>
            <a:r>
              <a:rPr lang="en-US" dirty="0">
                <a:latin typeface="Calibri"/>
                <a:cs typeface="Calibri"/>
              </a:rPr>
              <a:t>Does the shared code in Item make sense?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No! Games (board/video) may need their own shared code: # players, etc.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By using the </a:t>
            </a:r>
            <a:r>
              <a:rPr lang="en-US" dirty="0" err="1">
                <a:latin typeface="Calibri"/>
                <a:ea typeface="Arial" charset="0"/>
                <a:cs typeface="Calibri"/>
              </a:rPr>
              <a:t>DoMEEntry</a:t>
            </a:r>
            <a:r>
              <a:rPr lang="en-US" dirty="0">
                <a:latin typeface="Calibri"/>
                <a:ea typeface="Arial" charset="0"/>
                <a:cs typeface="Calibri"/>
              </a:rPr>
              <a:t> interface in DB, we can add as many new types to our DB without changing the DB class source code</a:t>
            </a:r>
          </a:p>
          <a:p>
            <a:r>
              <a:rPr lang="en-US" dirty="0">
                <a:latin typeface="Calibri"/>
                <a:cs typeface="Calibri"/>
              </a:rPr>
              <a:t>Draw a new class diagram for adding Video &amp; Board Games &amp; update your implementation to support these new types. Be sure to test them in main. </a:t>
            </a:r>
          </a:p>
        </p:txBody>
      </p:sp>
    </p:spTree>
    <p:extLst>
      <p:ext uri="{BB962C8B-B14F-4D97-AF65-F5344CB8AC3E}">
        <p14:creationId xmlns:p14="http://schemas.microsoft.com/office/powerpoint/2010/main" val="880104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latin typeface="Calibri"/>
                <a:cs typeface="Calibri"/>
              </a:rPr>
              <a:t>Abstract classes &amp; Interfaces for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Calibri"/>
                <a:cs typeface="Calibri"/>
              </a:rPr>
              <a:t>Abstract classes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use inheritance to avoid code duplication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Leave some implementation details to subclasses</a:t>
            </a:r>
          </a:p>
          <a:p>
            <a:r>
              <a:rPr lang="en-US" dirty="0">
                <a:latin typeface="Calibri"/>
                <a:cs typeface="Calibri"/>
              </a:rPr>
              <a:t>Interfaces: ultimate de-coupling tool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enforce loose coupling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Subclasses can</a:t>
            </a:r>
            <a:r>
              <a:rPr lang="ja-JP" altLang="en-US" dirty="0">
                <a:latin typeface="Calibri"/>
                <a:ea typeface="Arial" charset="0"/>
                <a:cs typeface="Calibri"/>
              </a:rPr>
              <a:t>’</a:t>
            </a:r>
            <a:r>
              <a:rPr lang="en-US" altLang="ja-JP" dirty="0">
                <a:latin typeface="Calibri"/>
                <a:ea typeface="Arial" charset="0"/>
                <a:cs typeface="Calibri"/>
              </a:rPr>
              <a:t>t depend on implementation because there is none!</a:t>
            </a:r>
          </a:p>
          <a:p>
            <a:r>
              <a:rPr lang="en-US" altLang="ja-JP" dirty="0" smtClean="0">
                <a:latin typeface="Calibri"/>
                <a:cs typeface="Calibri"/>
              </a:rPr>
              <a:t>“interface” </a:t>
            </a:r>
            <a:r>
              <a:rPr lang="en-US" altLang="ja-JP" dirty="0">
                <a:latin typeface="Calibri"/>
                <a:cs typeface="Calibri"/>
              </a:rPr>
              <a:t>can mean 2 things: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Informally, interface = public method signatures of a class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In Java, </a:t>
            </a:r>
            <a:r>
              <a:rPr lang="ja-JP" altLang="en-US" dirty="0">
                <a:latin typeface="Calibri"/>
                <a:ea typeface="Arial" charset="0"/>
                <a:cs typeface="Calibri"/>
              </a:rPr>
              <a:t>“</a:t>
            </a:r>
            <a:r>
              <a:rPr lang="en-US" altLang="ja-JP" dirty="0">
                <a:latin typeface="Calibri"/>
                <a:ea typeface="Arial" charset="0"/>
                <a:cs typeface="Calibri"/>
              </a:rPr>
              <a:t>interface type</a:t>
            </a:r>
            <a:r>
              <a:rPr lang="ja-JP" altLang="en-US" dirty="0">
                <a:latin typeface="Calibri"/>
                <a:ea typeface="Arial" charset="0"/>
                <a:cs typeface="Calibri"/>
              </a:rPr>
              <a:t>”</a:t>
            </a:r>
            <a:r>
              <a:rPr lang="en-US" altLang="ja-JP" dirty="0">
                <a:latin typeface="Calibri"/>
                <a:ea typeface="Arial" charset="0"/>
                <a:cs typeface="Calibri"/>
              </a:rPr>
              <a:t> = formal construct for defining classes with no source code</a:t>
            </a:r>
            <a:endParaRPr lang="en-US" dirty="0">
              <a:latin typeface="Calibri"/>
              <a:ea typeface="Arial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7748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Abstract Classes vs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Calibri"/>
                <a:cs typeface="Calibri"/>
              </a:rPr>
              <a:t>How do we decide which to use?</a:t>
            </a:r>
          </a:p>
          <a:p>
            <a:r>
              <a:rPr lang="en-US" dirty="0">
                <a:latin typeface="Calibri"/>
                <a:cs typeface="Calibri"/>
              </a:rPr>
              <a:t>Use abstract classes when: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You want to reuse default functionality &amp; leave some specific functionality up to the implementing classes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Especially when base functionality will frequently change, or is complex/difficult to modify </a:t>
            </a:r>
            <a:br>
              <a:rPr lang="en-US" dirty="0">
                <a:latin typeface="Calibri"/>
                <a:ea typeface="Arial" charset="0"/>
                <a:cs typeface="Calibri"/>
              </a:rPr>
            </a:br>
            <a:r>
              <a:rPr lang="en-US" dirty="0">
                <a:latin typeface="Calibri"/>
                <a:ea typeface="Arial" charset="0"/>
                <a:cs typeface="Calibri"/>
              </a:rPr>
              <a:t>(because interfaces can cause code duplication)</a:t>
            </a:r>
          </a:p>
          <a:p>
            <a:r>
              <a:rPr lang="en-US" dirty="0">
                <a:latin typeface="Calibri"/>
                <a:cs typeface="Calibri"/>
              </a:rPr>
              <a:t>Use an interface when: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You want to force decoupling design from implementation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Esp. when common functionality is implemented in a very different way for each class</a:t>
            </a:r>
          </a:p>
        </p:txBody>
      </p:sp>
    </p:spTree>
    <p:extLst>
      <p:ext uri="{BB962C8B-B14F-4D97-AF65-F5344CB8AC3E}">
        <p14:creationId xmlns:p14="http://schemas.microsoft.com/office/powerpoint/2010/main" val="1196209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DoMEv1: Code Duplication?</a:t>
            </a:r>
            <a:endParaRPr lang="en-US" dirty="0">
              <a:latin typeface="Arial" charset="0"/>
            </a:endParaRPr>
          </a:p>
        </p:txBody>
      </p:sp>
      <p:pic>
        <p:nvPicPr>
          <p:cNvPr id="29698" name="Content Placeholder 4" descr="DoMEv1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379" r="-2937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83572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Abstract Classes vs Interfaces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alibri"/>
                <a:cs typeface="Calibri"/>
              </a:rPr>
              <a:t>Best of both worlds: use interfaces @ highest level, and then implement shared functionality using abstract classes conforming to an interface</a:t>
            </a:r>
          </a:p>
          <a:p>
            <a:r>
              <a:rPr lang="en-US" dirty="0">
                <a:latin typeface="Calibri"/>
                <a:cs typeface="Calibri"/>
              </a:rPr>
              <a:t>Example: 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CD &amp; DVD have code duplication, so we avoid with an abstract Item class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We implement DB in terms of an interface so in future we can add significantly different DB entries like books or games without modifying the general DB application code</a:t>
            </a:r>
          </a:p>
        </p:txBody>
      </p:sp>
    </p:spTree>
    <p:extLst>
      <p:ext uri="{BB962C8B-B14F-4D97-AF65-F5344CB8AC3E}">
        <p14:creationId xmlns:p14="http://schemas.microsoft.com/office/powerpoint/2010/main" val="3482517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DoMEv1</a:t>
            </a:r>
            <a:r>
              <a:rPr lang="en-US" dirty="0">
                <a:latin typeface="Arial" charset="0"/>
              </a:rPr>
              <a:t>: Code Duplication?</a:t>
            </a:r>
          </a:p>
        </p:txBody>
      </p:sp>
      <p:pic>
        <p:nvPicPr>
          <p:cNvPr id="30722" name="Content Placeholder 4" descr="DoMEv1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379" r="-29379"/>
          <a:stretch>
            <a:fillRect/>
          </a:stretch>
        </p:blipFill>
        <p:spPr/>
      </p:pic>
      <p:sp>
        <p:nvSpPr>
          <p:cNvPr id="6" name="Oval 5"/>
          <p:cNvSpPr/>
          <p:nvPr/>
        </p:nvSpPr>
        <p:spPr>
          <a:xfrm>
            <a:off x="2108200" y="2740025"/>
            <a:ext cx="1447800" cy="457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181600" y="2089150"/>
            <a:ext cx="1447800" cy="3810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181600" y="2514600"/>
            <a:ext cx="1447800" cy="3810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29200" y="2949575"/>
            <a:ext cx="2209800" cy="9144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518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Inheritance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Calibri"/>
                <a:cs typeface="Calibri"/>
              </a:rPr>
              <a:t>Inheritance: define a class as an extension of another class</a:t>
            </a:r>
          </a:p>
          <a:p>
            <a:r>
              <a:rPr lang="en-US" dirty="0">
                <a:latin typeface="Calibri"/>
                <a:cs typeface="Calibri"/>
              </a:rPr>
              <a:t>Advantages: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Avoid code duplication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Code reuse: take advantage of existing functionality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Easier to maintain: localize changes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Extendibility: easier to extend functionality in future</a:t>
            </a:r>
          </a:p>
          <a:p>
            <a:r>
              <a:rPr lang="en-US" dirty="0">
                <a:latin typeface="Calibri"/>
                <a:cs typeface="Calibri"/>
              </a:rPr>
              <a:t>Java supports </a:t>
            </a:r>
            <a:r>
              <a:rPr lang="en-US" i="1" dirty="0">
                <a:latin typeface="Calibri"/>
                <a:cs typeface="Calibri"/>
              </a:rPr>
              <a:t>single inheritance</a:t>
            </a:r>
            <a:r>
              <a:rPr lang="en-US" dirty="0">
                <a:latin typeface="Calibri"/>
                <a:cs typeface="Calibri"/>
              </a:rPr>
              <a:t>, meaning that a derived class can have only one parent class</a:t>
            </a:r>
          </a:p>
          <a:p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2667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Example: DoMEv1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Use inheritance to remove code duplication between CD &amp; DVD (DoMEv1 → DoMEv2)</a:t>
            </a:r>
          </a:p>
          <a:p>
            <a:r>
              <a:rPr lang="en-US" b="1" dirty="0">
                <a:latin typeface="Calibri"/>
                <a:cs typeface="Calibri"/>
              </a:rPr>
              <a:t>Step 1: </a:t>
            </a:r>
            <a:r>
              <a:rPr lang="en-US" dirty="0">
                <a:latin typeface="Calibri"/>
                <a:cs typeface="Calibri"/>
              </a:rPr>
              <a:t>identify where CD/DVD overlap &amp; differ in terms of fields &amp; methods</a:t>
            </a:r>
          </a:p>
          <a:p>
            <a:r>
              <a:rPr lang="en-US" b="1" dirty="0">
                <a:latin typeface="Calibri"/>
                <a:cs typeface="Calibri"/>
              </a:rPr>
              <a:t>Step 2: </a:t>
            </a:r>
            <a:r>
              <a:rPr lang="en-US" dirty="0">
                <a:latin typeface="Calibri"/>
                <a:cs typeface="Calibri"/>
              </a:rPr>
              <a:t>pull out the duplicate code into its own class, </a:t>
            </a:r>
            <a:r>
              <a:rPr lang="en-US" dirty="0">
                <a:latin typeface="Courier"/>
                <a:cs typeface="Courier"/>
              </a:rPr>
              <a:t>Item</a:t>
            </a:r>
            <a:r>
              <a:rPr lang="en-US" dirty="0">
                <a:latin typeface="Calibri"/>
                <a:cs typeface="Calibri"/>
              </a:rPr>
              <a:t>, using Refactor &gt; Extract </a:t>
            </a:r>
            <a:r>
              <a:rPr lang="en-US" dirty="0" smtClean="0">
                <a:latin typeface="Calibri"/>
                <a:cs typeface="Calibri"/>
              </a:rPr>
              <a:t>Superclass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277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200">
              <a:latin typeface="Times New Roman" charset="0"/>
            </a:endParaRPr>
          </a:p>
          <a:p>
            <a:pPr eaLnBrk="1" hangingPunct="1"/>
            <a:endParaRPr lang="en-US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999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dirty="0" smtClean="0">
                <a:latin typeface="Courier"/>
                <a:cs typeface="Courier"/>
              </a:rPr>
              <a:t>super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55750"/>
            <a:ext cx="8763000" cy="4768850"/>
          </a:xfrm>
          <a:noFill/>
        </p:spPr>
        <p:txBody>
          <a:bodyPr lIns="92075" tIns="46038" rIns="92075" bIns="46038">
            <a:normAutofit/>
          </a:bodyPr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>
                <a:latin typeface="Calibri"/>
                <a:cs typeface="Calibri"/>
              </a:rPr>
              <a:t>Constructors are </a:t>
            </a:r>
            <a:r>
              <a:rPr lang="en-US" b="1" i="1" dirty="0">
                <a:latin typeface="Calibri"/>
                <a:cs typeface="Calibri"/>
              </a:rPr>
              <a:t>not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inherited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>
                <a:latin typeface="Calibri"/>
                <a:cs typeface="Calibri"/>
              </a:rPr>
              <a:t>Yet </a:t>
            </a:r>
            <a:r>
              <a:rPr lang="en-US" dirty="0">
                <a:latin typeface="Calibri"/>
                <a:cs typeface="Calibri"/>
              </a:rPr>
              <a:t>we often want to use the parent's constructor to set up the "parent's part" of the object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>
                <a:latin typeface="Calibri"/>
                <a:cs typeface="Calibri"/>
              </a:rPr>
              <a:t>The super reference can </a:t>
            </a:r>
            <a:r>
              <a:rPr lang="en-US" dirty="0" smtClean="0">
                <a:latin typeface="Calibri"/>
                <a:cs typeface="Calibri"/>
              </a:rPr>
              <a:t>be used </a:t>
            </a:r>
            <a:r>
              <a:rPr lang="en-US" dirty="0">
                <a:latin typeface="Calibri"/>
                <a:cs typeface="Calibri"/>
              </a:rPr>
              <a:t>to invoke the parent's constructor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>
                <a:latin typeface="Calibri"/>
                <a:cs typeface="Calibri"/>
              </a:rPr>
              <a:t>A child’</a:t>
            </a:r>
            <a:r>
              <a:rPr lang="en-US" altLang="ja-JP" dirty="0" smtClean="0">
                <a:latin typeface="Calibri"/>
                <a:cs typeface="Calibri"/>
              </a:rPr>
              <a:t>s </a:t>
            </a:r>
            <a:r>
              <a:rPr lang="en-US" altLang="ja-JP" dirty="0">
                <a:latin typeface="Calibri"/>
                <a:cs typeface="Calibri"/>
              </a:rPr>
              <a:t>constructor is responsible for calling the </a:t>
            </a:r>
            <a:r>
              <a:rPr lang="en-US" altLang="ja-JP" dirty="0" smtClean="0">
                <a:latin typeface="Calibri"/>
                <a:cs typeface="Calibri"/>
              </a:rPr>
              <a:t>parent’s </a:t>
            </a:r>
            <a:r>
              <a:rPr lang="en-US" altLang="ja-JP" dirty="0">
                <a:latin typeface="Calibri"/>
                <a:cs typeface="Calibri"/>
              </a:rPr>
              <a:t>constructor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11534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Example: DoMEv1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alibri"/>
                <a:cs typeface="Calibri"/>
              </a:rPr>
              <a:t>Use inheritance to remove code duplication between CD &amp; DVD (DoMEv1 → DoMEv2)</a:t>
            </a:r>
          </a:p>
          <a:p>
            <a:r>
              <a:rPr lang="en-US" b="1" dirty="0">
                <a:latin typeface="Calibri"/>
                <a:cs typeface="Calibri"/>
              </a:rPr>
              <a:t>Step 1: </a:t>
            </a:r>
            <a:r>
              <a:rPr lang="en-US" dirty="0">
                <a:latin typeface="Calibri"/>
                <a:cs typeface="Calibri"/>
              </a:rPr>
              <a:t>identify where CD/DVD overlap &amp; differ in terms of fields &amp; methods</a:t>
            </a:r>
          </a:p>
          <a:p>
            <a:r>
              <a:rPr lang="en-US" b="1" dirty="0">
                <a:latin typeface="Calibri"/>
                <a:cs typeface="Calibri"/>
              </a:rPr>
              <a:t>Step 2: </a:t>
            </a:r>
            <a:r>
              <a:rPr lang="en-US" dirty="0">
                <a:latin typeface="Calibri"/>
                <a:cs typeface="Calibri"/>
              </a:rPr>
              <a:t>pull out the duplicate code into its own class, </a:t>
            </a:r>
            <a:r>
              <a:rPr lang="en-US" dirty="0">
                <a:latin typeface="Courier"/>
                <a:cs typeface="Courier"/>
              </a:rPr>
              <a:t>Item</a:t>
            </a:r>
            <a:r>
              <a:rPr lang="en-US" dirty="0">
                <a:latin typeface="Calibri"/>
                <a:cs typeface="Calibri"/>
              </a:rPr>
              <a:t>, using Refactor &gt; Extract Superclass</a:t>
            </a:r>
          </a:p>
          <a:p>
            <a:r>
              <a:rPr lang="en-US" b="1" dirty="0">
                <a:latin typeface="Calibri"/>
                <a:cs typeface="Calibri"/>
              </a:rPr>
              <a:t>Step 3: </a:t>
            </a:r>
            <a:r>
              <a:rPr lang="en-US" dirty="0">
                <a:latin typeface="Calibri"/>
                <a:cs typeface="Calibri"/>
              </a:rPr>
              <a:t>update CD/DVD classes to extend Item &amp; call super() in the constructors</a:t>
            </a:r>
          </a:p>
        </p:txBody>
      </p:sp>
      <p:sp>
        <p:nvSpPr>
          <p:cNvPr id="3481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200">
              <a:latin typeface="Times New Roman" charset="0"/>
            </a:endParaRPr>
          </a:p>
          <a:p>
            <a:pPr eaLnBrk="1" hangingPunct="1"/>
            <a:endParaRPr lang="en-US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672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Example: DoMEv1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617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alibri"/>
                <a:cs typeface="Calibri"/>
              </a:rPr>
              <a:t>Use inheritance to remove code duplication between CD &amp; DVD (DoMEv1 → DoMEv2)</a:t>
            </a:r>
          </a:p>
          <a:p>
            <a:r>
              <a:rPr lang="en-US" b="1" dirty="0">
                <a:latin typeface="Calibri"/>
                <a:cs typeface="Calibri"/>
              </a:rPr>
              <a:t>Step 1: </a:t>
            </a:r>
            <a:r>
              <a:rPr lang="en-US" dirty="0">
                <a:latin typeface="Calibri"/>
                <a:cs typeface="Calibri"/>
              </a:rPr>
              <a:t>identify where CD/DVD overlap &amp; differ in terms of fields &amp; methods</a:t>
            </a:r>
          </a:p>
          <a:p>
            <a:r>
              <a:rPr lang="en-US" b="1" dirty="0">
                <a:latin typeface="Calibri"/>
                <a:cs typeface="Calibri"/>
              </a:rPr>
              <a:t>Step 2: </a:t>
            </a:r>
            <a:r>
              <a:rPr lang="en-US" dirty="0">
                <a:latin typeface="Calibri"/>
                <a:cs typeface="Calibri"/>
              </a:rPr>
              <a:t>pull out the duplicate code into its own class, </a:t>
            </a:r>
            <a:r>
              <a:rPr lang="en-US" dirty="0">
                <a:latin typeface="Courier"/>
                <a:cs typeface="Courier"/>
              </a:rPr>
              <a:t>Item</a:t>
            </a:r>
            <a:r>
              <a:rPr lang="en-US" dirty="0">
                <a:latin typeface="Calibri"/>
                <a:cs typeface="Calibri"/>
              </a:rPr>
              <a:t>, using Refactor &gt; Extract Superclass</a:t>
            </a:r>
          </a:p>
          <a:p>
            <a:r>
              <a:rPr lang="en-US" b="1" dirty="0">
                <a:latin typeface="Calibri"/>
                <a:cs typeface="Calibri"/>
              </a:rPr>
              <a:t>Step 3: </a:t>
            </a:r>
            <a:r>
              <a:rPr lang="en-US" dirty="0">
                <a:latin typeface="Calibri"/>
                <a:cs typeface="Calibri"/>
              </a:rPr>
              <a:t>update CD/DVD classes to extend Item &amp; call super() in the constructors</a:t>
            </a:r>
          </a:p>
          <a:p>
            <a:r>
              <a:rPr lang="en-US" b="1" dirty="0">
                <a:latin typeface="Calibri"/>
                <a:cs typeface="Calibri"/>
              </a:rPr>
              <a:t>Step 4:</a:t>
            </a:r>
            <a:r>
              <a:rPr lang="en-US" dirty="0">
                <a:latin typeface="Calibri"/>
                <a:cs typeface="Calibri"/>
              </a:rPr>
              <a:t> update Database class to use Item instead of keeping 2 lists</a:t>
            </a:r>
            <a:endParaRPr lang="en-US" b="1" dirty="0">
              <a:latin typeface="Calibri"/>
              <a:cs typeface="Calibri"/>
            </a:endParaRPr>
          </a:p>
        </p:txBody>
      </p:sp>
      <p:sp>
        <p:nvSpPr>
          <p:cNvPr id="3584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200">
              <a:latin typeface="Times New Roman" charset="0"/>
            </a:endParaRPr>
          </a:p>
          <a:p>
            <a:pPr eaLnBrk="1" hangingPunct="1"/>
            <a:endParaRPr lang="en-US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603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3664</TotalTime>
  <Words>1265</Words>
  <Application>Microsoft Macintosh PowerPoint</Application>
  <PresentationFormat>On-screen Show (4:3)</PresentationFormat>
  <Paragraphs>164</Paragraphs>
  <Slides>30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Polymorphism &amp; Inheritance</vt:lpstr>
      <vt:lpstr>Example: DoME</vt:lpstr>
      <vt:lpstr>DoMEv1: Code Duplication?</vt:lpstr>
      <vt:lpstr>DoMEv1: Code Duplication?</vt:lpstr>
      <vt:lpstr>Inheritance</vt:lpstr>
      <vt:lpstr>Example: DoMEv1</vt:lpstr>
      <vt:lpstr>super</vt:lpstr>
      <vt:lpstr>Example: DoMEv1</vt:lpstr>
      <vt:lpstr>Example: DoMEv1</vt:lpstr>
      <vt:lpstr>DoMEv2</vt:lpstr>
      <vt:lpstr>Polymorphism</vt:lpstr>
      <vt:lpstr>Variables &amp; subtypes</vt:lpstr>
      <vt:lpstr>Casting</vt:lpstr>
      <vt:lpstr>Example 2</vt:lpstr>
      <vt:lpstr>Quick Check</vt:lpstr>
      <vt:lpstr>Quick Check</vt:lpstr>
      <vt:lpstr>Polymorphism</vt:lpstr>
      <vt:lpstr>Recall DoME…</vt:lpstr>
      <vt:lpstr>Polymorphic methods</vt:lpstr>
      <vt:lpstr>Overriding method example</vt:lpstr>
      <vt:lpstr>PowerPoint Presentation</vt:lpstr>
      <vt:lpstr>Let’s look at an example…</vt:lpstr>
      <vt:lpstr>Abstract Classes &amp; Interfaces</vt:lpstr>
      <vt:lpstr>Abstract classes</vt:lpstr>
      <vt:lpstr>Interfaces</vt:lpstr>
      <vt:lpstr>PowerPoint Presentation</vt:lpstr>
      <vt:lpstr>Next Step in DoME</vt:lpstr>
      <vt:lpstr>Abstract classes &amp; Interfaces for Design</vt:lpstr>
      <vt:lpstr>Abstract Classes vs Interfaces</vt:lpstr>
      <vt:lpstr>Abstract Classes vs Interfaces</vt:lpstr>
    </vt:vector>
  </TitlesOfParts>
  <Company>Montclair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CSCI350:  Net-centric Computing </dc:title>
  <dc:creator>Emily Hill</dc:creator>
  <cp:lastModifiedBy>Emily Hill</cp:lastModifiedBy>
  <cp:revision>134</cp:revision>
  <dcterms:created xsi:type="dcterms:W3CDTF">2014-09-01T19:57:09Z</dcterms:created>
  <dcterms:modified xsi:type="dcterms:W3CDTF">2015-04-17T14:30:55Z</dcterms:modified>
</cp:coreProperties>
</file>