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90" r:id="rId5"/>
    <p:sldId id="291" r:id="rId6"/>
    <p:sldId id="292" r:id="rId7"/>
    <p:sldId id="289" r:id="rId8"/>
    <p:sldId id="260" r:id="rId9"/>
    <p:sldId id="268" r:id="rId10"/>
    <p:sldId id="269" r:id="rId11"/>
    <p:sldId id="270" r:id="rId12"/>
    <p:sldId id="271" r:id="rId13"/>
    <p:sldId id="272" r:id="rId14"/>
    <p:sldId id="263" r:id="rId15"/>
    <p:sldId id="275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64" r:id="rId24"/>
    <p:sldId id="265" r:id="rId25"/>
    <p:sldId id="266" r:id="rId26"/>
    <p:sldId id="273" r:id="rId27"/>
    <p:sldId id="284" r:id="rId28"/>
    <p:sldId id="285" r:id="rId29"/>
    <p:sldId id="286" r:id="rId30"/>
    <p:sldId id="287" r:id="rId31"/>
    <p:sldId id="288" r:id="rId32"/>
    <p:sldId id="26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6/8/16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What do you want to do? What words would describe it?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0CE59D-B790-354F-A12B-9F0C02585DDF}" type="slidenum">
              <a:rPr lang="en-US" sz="1200">
                <a:cs typeface="Arial" charset="0"/>
              </a:rPr>
              <a:pPr eaLnBrk="1" hangingPunct="1"/>
              <a:t>11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2514600" cy="444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Q: How is while loop going to change when using sentinal (flag)?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6488113" y="8859838"/>
            <a:ext cx="369887" cy="284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2EEE71-435E-674A-AEC9-13C9C1606336}" type="slidenum">
              <a:rPr lang="en-US" sz="1200">
                <a:cs typeface="Arial" charset="0"/>
              </a:rPr>
              <a:pPr eaLnBrk="1" hangingPunct="1"/>
              <a:t>24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2514600" cy="444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Q: How is while loop going to change when using sentinal (flag)?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6488113" y="8859838"/>
            <a:ext cx="369887" cy="284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0E1B57-9C01-5043-B283-32A674DD2BB5}" type="slidenum">
              <a:rPr lang="en-US" sz="1200">
                <a:cs typeface="Arial" charset="0"/>
              </a:rPr>
              <a:pPr eaLnBrk="1" hangingPunct="1"/>
              <a:t>25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532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8C39F3C-5559-5B4F-B5FF-62D472D7E2AB}" type="slidenum">
              <a:rPr lang="en-GB" sz="1200"/>
              <a:pPr/>
              <a:t>27</a:t>
            </a:fld>
            <a:endParaRPr lang="en-GB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553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7B7AB42-CE83-5541-B765-8AB1353BC4C5}" type="slidenum">
              <a:rPr lang="en-GB" sz="1200"/>
              <a:pPr/>
              <a:t>28</a:t>
            </a:fld>
            <a:endParaRPr lang="en-GB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573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01E73E7-AF52-E54D-A7AE-9C7A4F1D1715}" type="slidenum">
              <a:rPr lang="en-GB" sz="1200"/>
              <a:pPr/>
              <a:t>29</a:t>
            </a:fld>
            <a:endParaRPr lang="en-GB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3283194-380A-B641-A899-0D4B8CC860B9}" type="slidenum">
              <a:rPr lang="en-GB" sz="1200"/>
              <a:pPr/>
              <a:t>30</a:t>
            </a:fld>
            <a:endParaRPr lang="en-GB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8BA477D-9953-2946-8276-78F487C01C0C}" type="slidenum">
              <a:rPr lang="en-GB" sz="1200"/>
              <a:pPr/>
              <a:t>31</a:t>
            </a:fld>
            <a:endParaRPr lang="en-GB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ED442E-BAC4-C441-9E02-A4A254FB78E7}" type="slidenum">
              <a:rPr lang="en-US" sz="1200">
                <a:cs typeface="Arial" charset="0"/>
              </a:rPr>
              <a:pPr eaLnBrk="1" hangingPunct="1"/>
              <a:t>32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B2939D-451A-944D-B36E-09D0768FE358}" type="slidenum">
              <a:rPr lang="en-US" sz="1200">
                <a:cs typeface="Arial" charset="0"/>
              </a:rPr>
              <a:pPr eaLnBrk="1" hangingPunct="1"/>
              <a:t>15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What are the</a:t>
            </a:r>
          </a:p>
        </p:txBody>
      </p:sp>
      <p:sp>
        <p:nvSpPr>
          <p:cNvPr id="35843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b="1">
                <a:latin typeface="Times" charset="0"/>
              </a:rPr>
              <a:t>Objects First with Java</a:t>
            </a: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b="1">
                <a:latin typeface="Times" charset="0"/>
              </a:rPr>
              <a:t>© David J. Barnes and Michael Kölling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453DF9-40B1-E242-8807-033BFB50C600}" type="slidenum">
              <a:rPr lang="en-GB" sz="1200" b="1">
                <a:latin typeface="Times" charset="0"/>
              </a:rPr>
              <a:pPr eaLnBrk="1" hangingPunct="1"/>
              <a:t>16</a:t>
            </a:fld>
            <a:endParaRPr lang="en-GB" sz="1200" b="1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1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b="1">
                <a:latin typeface="Times" charset="0"/>
              </a:rPr>
              <a:t>Objects First with Java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b="1">
                <a:latin typeface="Times" charset="0"/>
              </a:rPr>
              <a:t>© David J. Barnes and Michael Kölling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01C43A-2C8D-7746-A1E0-E3AAED439C0B}" type="slidenum">
              <a:rPr lang="en-GB" sz="1200" b="1">
                <a:latin typeface="Times" charset="0"/>
              </a:rPr>
              <a:pPr eaLnBrk="1" hangingPunct="1"/>
              <a:t>17</a:t>
            </a:fld>
            <a:endParaRPr lang="en-GB" sz="1200" b="1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35B1E6-797D-F74D-B859-5F6B632A7877}" type="slidenum">
              <a:rPr lang="en-US" sz="1200">
                <a:cs typeface="Arial" charset="0"/>
              </a:rPr>
              <a:pPr eaLnBrk="1" hangingPunct="1"/>
              <a:t>18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6FEB44-ACF8-074F-B335-40A0998DB697}" type="slidenum">
              <a:rPr lang="en-US" sz="1200">
                <a:cs typeface="Arial" charset="0"/>
              </a:rPr>
              <a:pPr eaLnBrk="1" hangingPunct="1"/>
              <a:t>19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DD5B1C-1857-EA40-8F31-7B0BB721EAC9}" type="slidenum">
              <a:rPr lang="en-US" sz="1200">
                <a:cs typeface="Arial" charset="0"/>
              </a:rPr>
              <a:pPr eaLnBrk="1" hangingPunct="1"/>
              <a:t>20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EB4C12-6DF7-B848-829D-510C3814E289}" type="slidenum">
              <a:rPr lang="en-US" sz="1200">
                <a:cs typeface="Arial" charset="0"/>
              </a:rPr>
              <a:pPr eaLnBrk="1" hangingPunct="1"/>
              <a:t>21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Q: How is while loop going to change when using sentinal (flag)?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121D54-FB40-8A42-BA45-ABAD753FB946}" type="slidenum">
              <a:rPr lang="en-US" sz="1200">
                <a:cs typeface="Arial" charset="0"/>
              </a:rPr>
              <a:pPr eaLnBrk="1" hangingPunct="1"/>
              <a:t>23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6/8/16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6/8/16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6/8/16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docs.oracle.com/javase/tutorial/uiswing/components/pane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ourcetreeapp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Hangman Project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765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7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>Working with characters like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610600" cy="42672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libri"/>
                <a:cs typeface="Calibri"/>
              </a:rPr>
              <a:t>For example, to get the index of </a:t>
            </a:r>
            <a:r>
              <a:rPr lang="ja-JP" altLang="en-US" sz="2400" dirty="0">
                <a:latin typeface="Calibri"/>
                <a:cs typeface="Calibri"/>
              </a:rPr>
              <a:t>‘</a:t>
            </a:r>
            <a:r>
              <a:rPr lang="en-US" sz="2400" dirty="0">
                <a:latin typeface="Calibri"/>
                <a:cs typeface="Calibri"/>
              </a:rPr>
              <a:t>C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, we just need to find how far away it is from </a:t>
            </a:r>
            <a:r>
              <a:rPr lang="ja-JP" altLang="en-US" sz="2400" dirty="0">
                <a:latin typeface="Calibri"/>
                <a:cs typeface="Calibri"/>
              </a:rPr>
              <a:t>‘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lvl="1"/>
            <a:r>
              <a:rPr lang="ja-JP" altLang="en-US" sz="2000" dirty="0">
                <a:latin typeface="Calibri"/>
                <a:ea typeface="Arial" charset="0"/>
                <a:cs typeface="Calibri"/>
              </a:rPr>
              <a:t>‘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A</a:t>
            </a:r>
            <a:r>
              <a:rPr lang="ja-JP" altLang="en-US" sz="2000" dirty="0">
                <a:latin typeface="Calibri"/>
                <a:ea typeface="Arial" charset="0"/>
                <a:cs typeface="Calibri"/>
              </a:rPr>
              <a:t>’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 = 65</a:t>
            </a:r>
          </a:p>
          <a:p>
            <a:pPr lvl="1"/>
            <a:r>
              <a:rPr lang="ja-JP" altLang="en-US" sz="2000" dirty="0">
                <a:latin typeface="Calibri"/>
                <a:ea typeface="Arial" charset="0"/>
                <a:cs typeface="Calibri"/>
              </a:rPr>
              <a:t>‘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C</a:t>
            </a:r>
            <a:r>
              <a:rPr lang="ja-JP" altLang="en-US" sz="2000" dirty="0">
                <a:latin typeface="Calibri"/>
                <a:ea typeface="Arial" charset="0"/>
                <a:cs typeface="Calibri"/>
              </a:rPr>
              <a:t>’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 = 67</a:t>
            </a:r>
          </a:p>
          <a:p>
            <a:pPr lvl="1"/>
            <a:r>
              <a:rPr lang="ja-JP" altLang="en-US" sz="2000" dirty="0">
                <a:latin typeface="Calibri"/>
                <a:ea typeface="Arial" charset="0"/>
                <a:cs typeface="Calibri"/>
              </a:rPr>
              <a:t>‘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C</a:t>
            </a:r>
            <a:r>
              <a:rPr lang="ja-JP" altLang="en-US" sz="2000" dirty="0">
                <a:latin typeface="Calibri"/>
                <a:ea typeface="Arial" charset="0"/>
                <a:cs typeface="Calibri"/>
              </a:rPr>
              <a:t>’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 – </a:t>
            </a:r>
            <a:r>
              <a:rPr lang="ja-JP" altLang="en-US" sz="2000" dirty="0">
                <a:latin typeface="Calibri"/>
                <a:ea typeface="Arial" charset="0"/>
                <a:cs typeface="Calibri"/>
              </a:rPr>
              <a:t>‘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A</a:t>
            </a:r>
            <a:r>
              <a:rPr lang="ja-JP" altLang="en-US" sz="2000" dirty="0">
                <a:latin typeface="Calibri"/>
                <a:ea typeface="Arial" charset="0"/>
                <a:cs typeface="Calibri"/>
              </a:rPr>
              <a:t>’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 = 2</a:t>
            </a:r>
          </a:p>
          <a:p>
            <a:r>
              <a:rPr lang="en-US" sz="2400" dirty="0">
                <a:latin typeface="Calibri"/>
                <a:cs typeface="Calibri"/>
              </a:rPr>
              <a:t>So, you can figure out where any </a:t>
            </a:r>
            <a:r>
              <a:rPr lang="en-US" sz="2400" dirty="0" smtClean="0">
                <a:latin typeface="Calibri"/>
                <a:cs typeface="Calibri"/>
              </a:rPr>
              <a:t>letter’s </a:t>
            </a:r>
            <a:r>
              <a:rPr lang="en-US" sz="2400" dirty="0">
                <a:latin typeface="Calibri"/>
                <a:cs typeface="Calibri"/>
              </a:rPr>
              <a:t>Text </a:t>
            </a:r>
            <a:r>
              <a:rPr lang="en-US" sz="2400" dirty="0" err="1">
                <a:latin typeface="Calibri"/>
                <a:cs typeface="Calibri"/>
              </a:rPr>
              <a:t>JPanel</a:t>
            </a:r>
            <a:r>
              <a:rPr lang="en-US" sz="2400" dirty="0">
                <a:latin typeface="Calibri"/>
                <a:cs typeface="Calibri"/>
              </a:rPr>
              <a:t> is relative to </a:t>
            </a:r>
            <a:r>
              <a:rPr lang="ja-JP" altLang="en-US" sz="2400" dirty="0">
                <a:latin typeface="Calibri"/>
                <a:cs typeface="Calibri"/>
              </a:rPr>
              <a:t>‘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For special characters like space, you can either use the literal character (</a:t>
            </a:r>
            <a:r>
              <a:rPr lang="ja-JP" altLang="en-US" sz="2400" dirty="0">
                <a:latin typeface="Calibri"/>
                <a:cs typeface="Calibri"/>
              </a:rPr>
              <a:t>‘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ja-JP" altLang="en-US" sz="2400" dirty="0">
                <a:latin typeface="Calibri"/>
                <a:cs typeface="Calibri"/>
              </a:rPr>
              <a:t>‘</a:t>
            </a:r>
            <a:r>
              <a:rPr lang="en-US" sz="2400" dirty="0">
                <a:latin typeface="Calibri"/>
                <a:cs typeface="Calibri"/>
              </a:rPr>
              <a:t>) or the constant (</a:t>
            </a:r>
            <a:r>
              <a:rPr lang="en-US" sz="2400" dirty="0" err="1">
                <a:latin typeface="Calibri"/>
                <a:cs typeface="Calibri"/>
              </a:rPr>
              <a:t>KeyEvent.</a:t>
            </a:r>
            <a:r>
              <a:rPr lang="en-US" sz="2400" i="1" dirty="0" err="1">
                <a:latin typeface="Calibri"/>
                <a:cs typeface="Calibri"/>
              </a:rPr>
              <a:t>VK_SPACE</a:t>
            </a:r>
            <a:r>
              <a:rPr lang="en-US" sz="2400" i="1" dirty="0">
                <a:latin typeface="Calibri"/>
                <a:cs typeface="Calibri"/>
              </a:rPr>
              <a:t>)</a:t>
            </a:r>
          </a:p>
          <a:p>
            <a:r>
              <a:rPr lang="en-US" sz="2400" dirty="0">
                <a:latin typeface="Calibri"/>
                <a:cs typeface="Calibri"/>
              </a:rPr>
              <a:t>Also check out the Character &amp; String classes for some handy methods</a:t>
            </a:r>
          </a:p>
        </p:txBody>
      </p:sp>
      <p:pic>
        <p:nvPicPr>
          <p:cNvPr id="30725" name="Content Placeholder 4" descr="Screen shot 2011-12-07 at 6.32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2" r="-662" b="89999"/>
          <a:stretch>
            <a:fillRect/>
          </a:stretch>
        </p:blipFill>
        <p:spPr bwMode="auto">
          <a:xfrm>
            <a:off x="57150" y="1066800"/>
            <a:ext cx="905668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133350" y="1676400"/>
            <a:ext cx="8912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ourier New" charset="0"/>
                <a:cs typeface="Courier New" charset="0"/>
              </a:rPr>
              <a:t>0  1  2  3 4  5  6  7 8  9  </a:t>
            </a:r>
            <a:r>
              <a:rPr lang="en-US" sz="1400" dirty="0">
                <a:latin typeface="Courier New" charset="0"/>
                <a:cs typeface="Courier New" charset="0"/>
              </a:rPr>
              <a:t>10 11 12 13  14 15 16 17 18 19  20 21 22 23 24 25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1626" y="2984500"/>
            <a:ext cx="5721350" cy="830997"/>
          </a:xfrm>
          <a:prstGeom prst="rect">
            <a:avLst/>
          </a:prstGeom>
          <a:solidFill>
            <a:srgbClr val="FEB783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Calibri"/>
                <a:cs typeface="Calibri"/>
              </a:rPr>
              <a:t>Want to know more about what you can do with </a:t>
            </a:r>
            <a:r>
              <a:rPr lang="en-US" sz="2400" dirty="0" err="1">
                <a:latin typeface="Calibri"/>
                <a:cs typeface="Calibri"/>
              </a:rPr>
              <a:t>KeyEvent</a:t>
            </a:r>
            <a:r>
              <a:rPr lang="en-US" sz="2400" dirty="0">
                <a:latin typeface="Calibri"/>
                <a:cs typeface="Calibri"/>
              </a:rPr>
              <a:t> &amp; it’s constants? Google it!</a:t>
            </a:r>
          </a:p>
        </p:txBody>
      </p:sp>
    </p:spTree>
    <p:extLst>
      <p:ext uri="{BB962C8B-B14F-4D97-AF65-F5344CB8AC3E}">
        <p14:creationId xmlns:p14="http://schemas.microsoft.com/office/powerpoint/2010/main" val="38868222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953000" y="1066800"/>
            <a:ext cx="3962400" cy="5334000"/>
          </a:xfrm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3174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990600"/>
          </a:xfrm>
        </p:spPr>
        <p:txBody>
          <a:bodyPr/>
          <a:lstStyle/>
          <a:p>
            <a:r>
              <a:rPr lang="en-US" sz="2800" dirty="0">
                <a:latin typeface="Calibri"/>
                <a:cs typeface="Calibri"/>
              </a:rPr>
              <a:t>Don</a:t>
            </a:r>
            <a:r>
              <a:rPr lang="ja-JP" altLang="en-US" sz="2800" dirty="0">
                <a:latin typeface="Calibri"/>
                <a:cs typeface="Calibri"/>
              </a:rPr>
              <a:t>’</a:t>
            </a:r>
            <a:r>
              <a:rPr lang="en-US" sz="2800" dirty="0">
                <a:latin typeface="Calibri"/>
                <a:cs typeface="Calibri"/>
              </a:rPr>
              <a:t>t know how to work with </a:t>
            </a:r>
            <a:r>
              <a:rPr lang="en-US" sz="2800" dirty="0" err="1">
                <a:latin typeface="Calibri"/>
                <a:cs typeface="Calibri"/>
              </a:rPr>
              <a:t>JPanel</a:t>
            </a:r>
            <a:r>
              <a:rPr lang="en-US" sz="2800" dirty="0">
                <a:latin typeface="Calibri"/>
                <a:cs typeface="Calibri"/>
              </a:rPr>
              <a:t> components?</a:t>
            </a:r>
            <a:br>
              <a:rPr lang="en-US" sz="2800" dirty="0">
                <a:latin typeface="Calibri"/>
                <a:cs typeface="Calibri"/>
              </a:rPr>
            </a:br>
            <a:r>
              <a:rPr lang="en-US" sz="2800" i="1" dirty="0">
                <a:latin typeface="Calibri"/>
                <a:cs typeface="Calibri"/>
              </a:rPr>
              <a:t>Start typing!</a:t>
            </a:r>
            <a:r>
              <a:rPr lang="en-US" sz="2800" b="1" i="1" dirty="0">
                <a:latin typeface="Calibri"/>
                <a:cs typeface="Calibri"/>
              </a:rPr>
              <a:t> </a:t>
            </a:r>
            <a:r>
              <a:rPr lang="en-US" sz="2800" b="1" u="sng" dirty="0">
                <a:latin typeface="Calibri"/>
                <a:cs typeface="Calibri"/>
              </a:rPr>
              <a:t>or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google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b="1" u="sng" dirty="0">
                <a:latin typeface="Calibri"/>
                <a:cs typeface="Calibri"/>
              </a:rPr>
              <a:t>or</a:t>
            </a:r>
            <a:r>
              <a:rPr lang="en-US" sz="2800" dirty="0">
                <a:latin typeface="Calibri"/>
                <a:cs typeface="Calibri"/>
              </a:rPr>
              <a:t> check the </a:t>
            </a:r>
            <a:r>
              <a:rPr lang="en-US" sz="2800" dirty="0" smtClean="0">
                <a:latin typeface="Calibri"/>
                <a:cs typeface="Calibri"/>
              </a:rPr>
              <a:t>textbooks</a:t>
            </a:r>
            <a:endParaRPr lang="en-US" sz="2800" b="1" u="sng" dirty="0">
              <a:latin typeface="Calibri"/>
              <a:cs typeface="Calibri"/>
            </a:endParaRPr>
          </a:p>
        </p:txBody>
      </p:sp>
      <p:pic>
        <p:nvPicPr>
          <p:cNvPr id="3174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990600"/>
            <a:ext cx="84201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8600" y="5867400"/>
            <a:ext cx="7921625" cy="646113"/>
          </a:xfrm>
          <a:prstGeom prst="rect">
            <a:avLst/>
          </a:prstGeom>
          <a:solidFill>
            <a:srgbClr val="FEB783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Or try: </a:t>
            </a:r>
            <a:r>
              <a:rPr lang="en-US" dirty="0">
                <a:hlinkClick r:id="rId4"/>
              </a:rPr>
              <a:t>http://docs.oracle.com/javase/tutorial/uiswing/components/panel.html</a:t>
            </a:r>
            <a:endParaRPr lang="en-US" dirty="0"/>
          </a:p>
          <a:p>
            <a:pPr>
              <a:defRPr/>
            </a:pPr>
            <a:r>
              <a:rPr lang="en-US" dirty="0"/>
              <a:t>(first “How To” tutorial link listed when </a:t>
            </a:r>
            <a:r>
              <a:rPr lang="en-US" dirty="0" err="1"/>
              <a:t>googling</a:t>
            </a:r>
            <a:r>
              <a:rPr lang="en-US" dirty="0"/>
              <a:t> for Java </a:t>
            </a:r>
            <a:r>
              <a:rPr lang="en-US" dirty="0" err="1"/>
              <a:t>JPanel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20038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953000" y="1066800"/>
            <a:ext cx="3962400" cy="5334000"/>
          </a:xfrm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pic>
        <p:nvPicPr>
          <p:cNvPr id="337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8800"/>
            <a:ext cx="8750300" cy="6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558800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Don’t </a:t>
            </a:r>
            <a:r>
              <a:rPr lang="en-US" sz="2800" dirty="0">
                <a:latin typeface="Calibri"/>
                <a:cs typeface="Calibri"/>
              </a:rPr>
              <a:t>know how to work with </a:t>
            </a:r>
            <a:r>
              <a:rPr lang="en-US" sz="2800" dirty="0" err="1">
                <a:latin typeface="Calibri"/>
                <a:cs typeface="Calibri"/>
              </a:rPr>
              <a:t>JPanel</a:t>
            </a:r>
            <a:r>
              <a:rPr lang="en-US" sz="2800" dirty="0">
                <a:latin typeface="Calibri"/>
                <a:cs typeface="Calibri"/>
              </a:rPr>
              <a:t> components?</a:t>
            </a:r>
          </a:p>
        </p:txBody>
      </p:sp>
    </p:spTree>
    <p:extLst>
      <p:ext uri="{BB962C8B-B14F-4D97-AF65-F5344CB8AC3E}">
        <p14:creationId xmlns:p14="http://schemas.microsoft.com/office/powerpoint/2010/main" val="10779071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</a:p>
        </p:txBody>
      </p:sp>
      <p:pic>
        <p:nvPicPr>
          <p:cNvPr id="34819" name="Picture 6" descr="HangmanGameUMLOnl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863"/>
            <a:ext cx="9144000" cy="651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itle 1"/>
          <p:cNvSpPr>
            <a:spLocks noGrp="1"/>
          </p:cNvSpPr>
          <p:nvPr>
            <p:ph type="title"/>
          </p:nvPr>
        </p:nvSpPr>
        <p:spPr>
          <a:xfrm>
            <a:off x="228600" y="-95250"/>
            <a:ext cx="8686800" cy="639763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>
                <a:latin typeface="Calibri"/>
                <a:cs typeface="Calibri"/>
              </a:rPr>
              <a:t>GuessPhrasePanel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219200"/>
            <a:ext cx="2362200" cy="2590800"/>
          </a:xfrm>
          <a:prstGeom prst="rect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43600" y="1676400"/>
            <a:ext cx="3200400" cy="3429000"/>
          </a:xfrm>
          <a:prstGeom prst="rect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1800" y="533400"/>
            <a:ext cx="2514600" cy="1752600"/>
          </a:xfrm>
          <a:prstGeom prst="rect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95600" y="5410200"/>
            <a:ext cx="6016625" cy="1200150"/>
          </a:xfrm>
          <a:prstGeom prst="rect">
            <a:avLst/>
          </a:prstGeom>
          <a:solidFill>
            <a:srgbClr val="FEB783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You will also need to access letters in your </a:t>
            </a:r>
            <a:r>
              <a:rPr lang="en-US" sz="2400" dirty="0" err="1"/>
              <a:t>GuessPhrasePanel</a:t>
            </a:r>
            <a:r>
              <a:rPr lang="en-US" sz="2400" dirty="0"/>
              <a:t>, similar to your </a:t>
            </a:r>
            <a:r>
              <a:rPr lang="en-US" sz="2400" dirty="0" err="1"/>
              <a:t>AlphabetPanel</a:t>
            </a:r>
            <a:r>
              <a:rPr lang="en-US" sz="2400" dirty="0"/>
              <a:t> (although not the same)</a:t>
            </a:r>
          </a:p>
        </p:txBody>
      </p:sp>
    </p:spTree>
    <p:extLst>
      <p:ext uri="{BB962C8B-B14F-4D97-AF65-F5344CB8AC3E}">
        <p14:creationId xmlns:p14="http://schemas.microsoft.com/office/powerpoint/2010/main" val="5135836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input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RandomString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56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58875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Reading Input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17624"/>
            <a:ext cx="8534400" cy="50387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Keyboard input is represented by </a:t>
            </a:r>
            <a:r>
              <a:rPr lang="en-US" dirty="0" err="1" smtClean="0">
                <a:latin typeface="Courier New" charset="0"/>
                <a:cs typeface="Arial" charset="0"/>
              </a:rPr>
              <a:t>System.in</a:t>
            </a:r>
            <a:endParaRPr lang="en-US" dirty="0" smtClean="0">
              <a:latin typeface="Courier New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>
                <a:latin typeface="Calibri"/>
                <a:cs typeface="Calibri"/>
              </a:rPr>
              <a:t>Files by </a:t>
            </a:r>
            <a:r>
              <a:rPr lang="en-US" dirty="0" smtClean="0">
                <a:latin typeface="Courier New" charset="0"/>
                <a:cs typeface="Arial" charset="0"/>
              </a:rPr>
              <a:t>new File(“filename”)</a:t>
            </a: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>
                <a:latin typeface="Calibri"/>
                <a:cs typeface="Calibri"/>
              </a:rPr>
              <a:t>The </a:t>
            </a:r>
            <a:r>
              <a:rPr lang="en-US" dirty="0">
                <a:latin typeface="Calibri"/>
                <a:cs typeface="Calibri"/>
              </a:rPr>
              <a:t>following line creates a </a:t>
            </a:r>
            <a:r>
              <a:rPr lang="en-US" dirty="0">
                <a:latin typeface="Courier New"/>
                <a:cs typeface="Courier New"/>
              </a:rPr>
              <a:t>Scanner</a:t>
            </a:r>
            <a:r>
              <a:rPr lang="en-US" dirty="0">
                <a:latin typeface="Calibri"/>
                <a:cs typeface="Calibri"/>
              </a:rPr>
              <a:t> object that reads from the keyboard: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sz="2400" dirty="0">
                <a:latin typeface="Courier New" charset="0"/>
                <a:cs typeface="Arial" charset="0"/>
              </a:rPr>
              <a:t>Scanner scan = new Scanner (</a:t>
            </a:r>
            <a:r>
              <a:rPr lang="en-US" sz="2400" dirty="0" err="1">
                <a:latin typeface="Courier New" charset="0"/>
                <a:cs typeface="Arial" charset="0"/>
              </a:rPr>
              <a:t>System.in</a:t>
            </a:r>
            <a:r>
              <a:rPr lang="en-US" sz="2400" dirty="0">
                <a:latin typeface="Courier New" charset="0"/>
                <a:cs typeface="Arial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Once created, the </a:t>
            </a:r>
            <a:r>
              <a:rPr lang="en-US" dirty="0">
                <a:latin typeface="Courier New" charset="0"/>
                <a:cs typeface="Arial" charset="0"/>
              </a:rPr>
              <a:t>Scanner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Calibri"/>
                <a:cs typeface="Calibri"/>
              </a:rPr>
              <a:t>object </a:t>
            </a:r>
            <a:r>
              <a:rPr lang="en-US" dirty="0" smtClean="0">
                <a:latin typeface="Calibri"/>
                <a:cs typeface="Calibri"/>
              </a:rPr>
              <a:t>takes various </a:t>
            </a:r>
            <a:r>
              <a:rPr lang="en-US" dirty="0">
                <a:latin typeface="Calibri"/>
                <a:cs typeface="Calibri"/>
              </a:rPr>
              <a:t>input methods, such as: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answer = </a:t>
            </a:r>
            <a:r>
              <a:rPr lang="en-US" sz="2400" dirty="0" err="1">
                <a:latin typeface="Courier New" charset="0"/>
                <a:cs typeface="Courier New" charset="0"/>
              </a:rPr>
              <a:t>scan.nextLine</a:t>
            </a:r>
            <a:r>
              <a:rPr lang="en-US" sz="2400" dirty="0">
                <a:latin typeface="Courier New" charset="0"/>
                <a:cs typeface="Courier New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err="1" smtClean="0">
                <a:latin typeface="Courier New" charset="0"/>
                <a:cs typeface="Arial" charset="0"/>
              </a:rPr>
              <a:t>nextLine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reads </a:t>
            </a:r>
            <a:r>
              <a:rPr lang="en-US" dirty="0">
                <a:latin typeface="Calibri"/>
                <a:cs typeface="Calibri"/>
              </a:rPr>
              <a:t>all </a:t>
            </a:r>
            <a:r>
              <a:rPr lang="en-US" dirty="0" smtClean="0">
                <a:latin typeface="Calibri"/>
                <a:cs typeface="Calibri"/>
              </a:rPr>
              <a:t>input </a:t>
            </a:r>
            <a:r>
              <a:rPr lang="en-US" dirty="0">
                <a:latin typeface="Calibri"/>
                <a:cs typeface="Calibri"/>
              </a:rPr>
              <a:t>until the end of the </a:t>
            </a:r>
            <a:r>
              <a:rPr lang="en-US" dirty="0" smtClean="0">
                <a:latin typeface="Calibri"/>
                <a:cs typeface="Calibri"/>
              </a:rPr>
              <a:t>line</a:t>
            </a:r>
            <a:endParaRPr lang="en-US" sz="2400" dirty="0">
              <a:latin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511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b="1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34818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Echo.java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the nextLine method of the Scanner class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to read a string from the user.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Echo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Reads a character string from the user and prints it.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String message;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Scanner scan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("Enter a line of text:");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message = scan.nextLine();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("You entered: \"" + message + "\"");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53664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b="1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36866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Echo.java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the nextLine method of the Scanner class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to read a string from the user.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Echo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Reads a character string from the user and prints it.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String message;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Scanner scan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("Enter a line of text:");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message = scan.nextLine();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("You entered: \"" + message + "\"");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371600" y="228600"/>
            <a:ext cx="6526213" cy="1724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Sample Run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Enter a line of text:</a:t>
            </a:r>
          </a:p>
          <a:p>
            <a:pPr eaLnBrk="1" hangingPunct="1"/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want fries with that?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You entered: "You want fries with that?"</a:t>
            </a:r>
          </a:p>
        </p:txBody>
      </p:sp>
    </p:spTree>
    <p:extLst>
      <p:ext uri="{BB962C8B-B14F-4D97-AF65-F5344CB8AC3E}">
        <p14:creationId xmlns:p14="http://schemas.microsoft.com/office/powerpoint/2010/main" val="28603613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0625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Input Tokens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33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i="1" dirty="0" smtClean="0">
                <a:latin typeface="Calibri"/>
                <a:cs typeface="Calibri"/>
              </a:rPr>
              <a:t>white space</a:t>
            </a:r>
            <a:r>
              <a:rPr lang="en-US" dirty="0" smtClean="0">
                <a:latin typeface="Calibri"/>
                <a:cs typeface="Calibri"/>
              </a:rPr>
              <a:t> separates </a:t>
            </a:r>
            <a:r>
              <a:rPr lang="en-US" dirty="0">
                <a:latin typeface="Calibri"/>
                <a:cs typeface="Calibri"/>
              </a:rPr>
              <a:t>the elements (called </a:t>
            </a:r>
            <a:r>
              <a:rPr lang="en-US" i="1" dirty="0">
                <a:latin typeface="Calibri"/>
                <a:cs typeface="Calibri"/>
              </a:rPr>
              <a:t>tokens</a:t>
            </a:r>
            <a:r>
              <a:rPr lang="en-US" dirty="0">
                <a:latin typeface="Calibri"/>
                <a:cs typeface="Calibri"/>
              </a:rPr>
              <a:t>) of the </a:t>
            </a:r>
            <a:r>
              <a:rPr lang="en-US" dirty="0" smtClean="0">
                <a:latin typeface="Calibri"/>
                <a:cs typeface="Calibri"/>
              </a:rPr>
              <a:t>input by default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White space includes space characters, tabs, new line characters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The </a:t>
            </a:r>
            <a:r>
              <a:rPr lang="en-US" dirty="0">
                <a:latin typeface="Courier New" charset="0"/>
                <a:cs typeface="Arial" charset="0"/>
              </a:rPr>
              <a:t>next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Calibri"/>
                <a:cs typeface="Calibri"/>
              </a:rPr>
              <a:t>method of the </a:t>
            </a:r>
            <a:r>
              <a:rPr lang="en-US" dirty="0">
                <a:latin typeface="Courier New"/>
                <a:cs typeface="Courier New"/>
              </a:rPr>
              <a:t>Scanner</a:t>
            </a:r>
            <a:r>
              <a:rPr lang="en-US" dirty="0">
                <a:latin typeface="Calibri"/>
                <a:cs typeface="Calibri"/>
              </a:rPr>
              <a:t> class reads the next input token and returns it as a string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Methods such as </a:t>
            </a:r>
            <a:r>
              <a:rPr lang="en-US" dirty="0" err="1">
                <a:latin typeface="Courier New" charset="0"/>
                <a:cs typeface="Arial" charset="0"/>
              </a:rPr>
              <a:t>nextInt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Calibri"/>
                <a:cs typeface="Calibri"/>
              </a:rPr>
              <a:t>and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Courier New" charset="0"/>
                <a:cs typeface="Arial" charset="0"/>
              </a:rPr>
              <a:t>nextDouble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Calibri"/>
                <a:cs typeface="Calibri"/>
              </a:rPr>
              <a:t>read data of particular </a:t>
            </a:r>
            <a:r>
              <a:rPr lang="en-US" dirty="0" smtClean="0">
                <a:latin typeface="Calibri"/>
                <a:cs typeface="Calibri"/>
              </a:rPr>
              <a:t>types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72273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b="1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39938" name="TextBox 5"/>
          <p:cNvSpPr txBox="1">
            <a:spLocks noChangeArrowheads="1"/>
          </p:cNvSpPr>
          <p:nvPr/>
        </p:nvSpPr>
        <p:spPr bwMode="auto">
          <a:xfrm>
            <a:off x="609600" y="6985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GasMileage.java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the Scanner class to read numeric data.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3366FF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sz="1400" b="1">
              <a:solidFill>
                <a:srgbClr val="3366FF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GasMileage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Calculates fuel efficiency based on values entered by the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user.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miles;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double </a:t>
            </a:r>
            <a:r>
              <a:rPr lang="en-US" sz="1400" b="1">
                <a:latin typeface="Courier New" charset="0"/>
                <a:cs typeface="Courier New" charset="0"/>
              </a:rPr>
              <a:t>gallons, mpg;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Scanner scan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5012125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Hangman Game Project Overview</a:t>
            </a:r>
          </a:p>
        </p:txBody>
      </p:sp>
      <p:pic>
        <p:nvPicPr>
          <p:cNvPr id="28675" name="Content Placeholder 4" descr="Screen shot 2011-12-07 at 6.32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242" r="-40242"/>
          <a:stretch>
            <a:fillRect/>
          </a:stretch>
        </p:blipFill>
        <p:spPr>
          <a:xfrm>
            <a:off x="-1752600" y="1066800"/>
            <a:ext cx="8686800" cy="5334000"/>
          </a:xfrm>
        </p:spPr>
      </p:pic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6248400" y="2209800"/>
            <a:ext cx="15566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 err="1" smtClean="0">
                <a:latin typeface="Calibri"/>
                <a:cs typeface="Calibri"/>
              </a:rPr>
              <a:t>AlphabetPanel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6172200" y="5148335"/>
            <a:ext cx="19026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 err="1" smtClean="0">
                <a:latin typeface="Calibri"/>
                <a:cs typeface="Calibri"/>
              </a:rPr>
              <a:t>GuessPhrasePanel</a:t>
            </a:r>
            <a:r>
              <a:rPr lang="en-US" sz="1800" dirty="0" smtClean="0">
                <a:latin typeface="Calibri"/>
                <a:cs typeface="Calibri"/>
              </a:rPr>
              <a:t> </a:t>
            </a:r>
            <a:endParaRPr lang="en-US" sz="1800" dirty="0" smtClean="0">
              <a:latin typeface="Calibri"/>
              <a:cs typeface="Calibri"/>
            </a:endParaRPr>
          </a:p>
          <a:p>
            <a:pPr eaLnBrk="1" hangingPunct="1"/>
            <a:r>
              <a:rPr lang="en-US" sz="1800" dirty="0" err="1" smtClean="0">
                <a:latin typeface="Calibri"/>
                <a:cs typeface="Calibri"/>
              </a:rPr>
              <a:t>RandomString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6324600" y="3429000"/>
            <a:ext cx="8325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 smtClean="0">
                <a:latin typeface="Calibri"/>
                <a:cs typeface="Calibri"/>
              </a:rPr>
              <a:t>Person</a:t>
            </a:r>
            <a:endParaRPr lang="en-US" sz="1800" dirty="0">
              <a:latin typeface="Calibri"/>
              <a:cs typeface="Calibri"/>
            </a:endParaRPr>
          </a:p>
        </p:txBody>
      </p:sp>
      <p:cxnSp>
        <p:nvCxnSpPr>
          <p:cNvPr id="10" name="Straight Arrow Connector 9"/>
          <p:cNvCxnSpPr>
            <a:stCxn id="28677" idx="1"/>
          </p:cNvCxnSpPr>
          <p:nvPr/>
        </p:nvCxnSpPr>
        <p:spPr>
          <a:xfrm flipH="1" flipV="1">
            <a:off x="4800600" y="1524000"/>
            <a:ext cx="1447800" cy="87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8679" idx="1"/>
          </p:cNvCxnSpPr>
          <p:nvPr/>
        </p:nvCxnSpPr>
        <p:spPr>
          <a:xfrm flipH="1" flipV="1">
            <a:off x="3200400" y="3352800"/>
            <a:ext cx="3124200" cy="260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8678" idx="1"/>
          </p:cNvCxnSpPr>
          <p:nvPr/>
        </p:nvCxnSpPr>
        <p:spPr>
          <a:xfrm flipH="1" flipV="1">
            <a:off x="4114800" y="5300739"/>
            <a:ext cx="2057400" cy="170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6343650" y="4332843"/>
            <a:ext cx="265766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 smtClean="0">
                <a:latin typeface="Calibri"/>
                <a:cs typeface="Calibri"/>
              </a:rPr>
              <a:t>Hangman </a:t>
            </a:r>
            <a:r>
              <a:rPr lang="en-US" sz="1800" dirty="0" smtClean="0">
                <a:latin typeface="Calibri"/>
                <a:cs typeface="Calibri"/>
              </a:rPr>
              <a:t>Game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5143500" y="1206500"/>
            <a:ext cx="1200150" cy="5194300"/>
          </a:xfrm>
          <a:prstGeom prst="rightBrace">
            <a:avLst>
              <a:gd name="adj1" fmla="val 55952"/>
              <a:gd name="adj2" fmla="val 64059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b="1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98307" name="TextBox 5"/>
          <p:cNvSpPr txBox="1">
            <a:spLocks noChangeArrowheads="1"/>
          </p:cNvSpPr>
          <p:nvPr/>
        </p:nvSpPr>
        <p:spPr bwMode="auto">
          <a:xfrm>
            <a:off x="609600" y="1600200"/>
            <a:ext cx="7910513" cy="307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number of miles: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miles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gallons of fuel used: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gallons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mpg = miles / gallons;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("Miles Per Gallon: " + mpg);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708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miles;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double </a:t>
            </a:r>
            <a:r>
              <a:rPr lang="en-US" sz="1400" b="1">
                <a:latin typeface="Courier New" charset="0"/>
                <a:cs typeface="Courier New" charset="0"/>
              </a:rPr>
              <a:t>gallons, mpg;</a:t>
            </a:r>
          </a:p>
        </p:txBody>
      </p:sp>
    </p:spTree>
    <p:extLst>
      <p:ext uri="{BB962C8B-B14F-4D97-AF65-F5344CB8AC3E}">
        <p14:creationId xmlns:p14="http://schemas.microsoft.com/office/powerpoint/2010/main" val="5545794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b="1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98307" name="TextBox 5"/>
          <p:cNvSpPr txBox="1">
            <a:spLocks noChangeArrowheads="1"/>
          </p:cNvSpPr>
          <p:nvPr/>
        </p:nvSpPr>
        <p:spPr bwMode="auto">
          <a:xfrm>
            <a:off x="609600" y="1600200"/>
            <a:ext cx="7910513" cy="307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number of miles: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miles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gallons of fuel used: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gallons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mpg = miles / gallons;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("Miles Per Gallon: " + mpg);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28800" y="4267200"/>
            <a:ext cx="5910263" cy="1724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Sample Run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Enter the number of miles: 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328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Enter the gallons of fuel used: 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11.2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Miles Per Gallon: 29.28571428571429</a:t>
            </a:r>
          </a:p>
        </p:txBody>
      </p:sp>
      <p:sp>
        <p:nvSpPr>
          <p:cNvPr id="41988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708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miles;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double </a:t>
            </a:r>
            <a:r>
              <a:rPr lang="en-US" sz="1400" b="1">
                <a:latin typeface="Courier New" charset="0"/>
                <a:cs typeface="Courier New" charset="0"/>
              </a:rPr>
              <a:t>gallons, mpg;</a:t>
            </a:r>
          </a:p>
        </p:txBody>
      </p:sp>
    </p:spTree>
    <p:extLst>
      <p:ext uri="{BB962C8B-B14F-4D97-AF65-F5344CB8AC3E}">
        <p14:creationId xmlns:p14="http://schemas.microsoft.com/office/powerpoint/2010/main" val="34164414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RandomString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77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4775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Java Loop </a:t>
            </a:r>
            <a:r>
              <a:rPr lang="en-US" dirty="0">
                <a:latin typeface="Arial" charset="0"/>
              </a:rPr>
              <a:t>templates</a:t>
            </a:r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304800" y="1219200"/>
            <a:ext cx="4064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While Loop Index Template:</a:t>
            </a:r>
            <a:br>
              <a:rPr lang="en-US" sz="1800" b="1"/>
            </a:br>
            <a:endParaRPr lang="en-US" sz="1800" b="1"/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initialize index</a:t>
            </a:r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while</a:t>
            </a:r>
            <a:r>
              <a:rPr lang="en-US" sz="1800">
                <a:latin typeface="Courier New" charset="0"/>
                <a:cs typeface="Courier New" charset="0"/>
              </a:rPr>
              <a:t> (condition){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   statements to be repeated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   update index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31749" name="TextBox 5"/>
          <p:cNvSpPr txBox="1">
            <a:spLocks noChangeArrowheads="1"/>
          </p:cNvSpPr>
          <p:nvPr/>
        </p:nvSpPr>
        <p:spPr bwMode="auto">
          <a:xfrm>
            <a:off x="304800" y="3276600"/>
            <a:ext cx="669448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For Loop Template:</a:t>
            </a:r>
            <a:br>
              <a:rPr lang="en-US" sz="1800" b="1"/>
            </a:br>
            <a:endParaRPr lang="en-US" sz="1800" b="1"/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for</a:t>
            </a:r>
            <a:r>
              <a:rPr lang="en-US" sz="1800">
                <a:latin typeface="Courier New" charset="0"/>
                <a:cs typeface="Courier New" charset="0"/>
              </a:rPr>
              <a:t>(initialize index; condition; update index){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   statements to be repeated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31750" name="TextBox 6"/>
          <p:cNvSpPr txBox="1">
            <a:spLocks noChangeArrowheads="1"/>
          </p:cNvSpPr>
          <p:nvPr/>
        </p:nvSpPr>
        <p:spPr bwMode="auto">
          <a:xfrm>
            <a:off x="304800" y="4876800"/>
            <a:ext cx="61404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For Each Loop Template:</a:t>
            </a:r>
            <a:br>
              <a:rPr lang="en-US" sz="1800" b="1"/>
            </a:br>
            <a:endParaRPr lang="en-US" sz="1800" b="1"/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for </a:t>
            </a:r>
            <a:r>
              <a:rPr lang="en-US" sz="1800">
                <a:latin typeface="Courier New" charset="0"/>
                <a:cs typeface="Courier New" charset="0"/>
              </a:rPr>
              <a:t>(ElementType elementName : collection){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   statements to be repeated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31751" name="TextBox 7"/>
          <p:cNvSpPr txBox="1">
            <a:spLocks noChangeArrowheads="1"/>
          </p:cNvSpPr>
          <p:nvPr/>
        </p:nvSpPr>
        <p:spPr bwMode="auto">
          <a:xfrm>
            <a:off x="4589463" y="1295400"/>
            <a:ext cx="44783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While Loop Sentinel Template:</a:t>
            </a:r>
            <a:br>
              <a:rPr lang="en-US" sz="1800" b="1"/>
            </a:br>
            <a:endParaRPr lang="en-US" sz="1800" b="1"/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get input value</a:t>
            </a:r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while</a:t>
            </a:r>
            <a:r>
              <a:rPr lang="en-US" sz="1800">
                <a:latin typeface="Courier New" charset="0"/>
                <a:cs typeface="Courier New" charset="0"/>
              </a:rPr>
              <a:t> (input != end condition){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   statements to be repeated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   get input value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69222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381000" y="3048000"/>
            <a:ext cx="7942263" cy="286226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User Input Example</a:t>
            </a:r>
            <a:r>
              <a:rPr lang="en-US" b="1" dirty="0">
                <a:ea typeface="ＭＳ Ｐゴシック" charset="-128"/>
                <a:cs typeface="ＭＳ Ｐゴシック" charset="-128"/>
              </a:rPr>
              <a:t>:</a:t>
            </a:r>
            <a:br>
              <a:rPr lang="en-US" b="1" dirty="0">
                <a:ea typeface="ＭＳ Ｐゴシック" charset="-128"/>
                <a:cs typeface="ＭＳ Ｐゴシック" charset="-128"/>
              </a:rPr>
            </a:br>
            <a:endParaRPr lang="en-US" b="1" dirty="0"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dirty="0" err="1">
                <a:latin typeface="Courier"/>
                <a:ea typeface="Courier New" charset="0"/>
                <a:cs typeface="Courier"/>
              </a:rPr>
              <a:t>ArrayList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&lt;String&gt; guesses = new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ArrayList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&lt;String&gt;();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Scanner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</a:t>
            </a:r>
            <a:r>
              <a:rPr lang="en-US" dirty="0">
                <a:latin typeface="Courier"/>
                <a:ea typeface="Courier New" charset="0"/>
                <a:cs typeface="Courier"/>
              </a:rPr>
              <a:t> = new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Scanner(System.in</a:t>
            </a:r>
            <a:r>
              <a:rPr lang="en-US" dirty="0">
                <a:latin typeface="Courier"/>
                <a:ea typeface="Courier New" charset="0"/>
                <a:cs typeface="Courier"/>
              </a:rPr>
              <a:t>);</a:t>
            </a:r>
          </a:p>
          <a:p>
            <a:pPr>
              <a:defRPr/>
            </a:pPr>
            <a:endParaRPr lang="en-US" dirty="0">
              <a:latin typeface="Courier"/>
              <a:ea typeface="Courier New" charset="0"/>
              <a:cs typeface="Courier"/>
            </a:endParaRP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String guess =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s.nextLine</a:t>
            </a:r>
            <a:r>
              <a:rPr lang="en-US" dirty="0">
                <a:latin typeface="Courier"/>
                <a:ea typeface="Courier New" charset="0"/>
                <a:cs typeface="Courier"/>
              </a:rPr>
              <a:t>(); // get input value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while (!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guess.equals(“quit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”) &amp;&amp; !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guess.equals(“exit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”)){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  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guesses.add(guess</a:t>
            </a:r>
            <a:r>
              <a:rPr lang="en-US" dirty="0">
                <a:latin typeface="Courier"/>
                <a:ea typeface="Courier New" charset="0"/>
                <a:cs typeface="Courier"/>
              </a:rPr>
              <a:t>);       // add line to array list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   guess =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s.nextLine</a:t>
            </a:r>
            <a:r>
              <a:rPr lang="en-US" dirty="0">
                <a:latin typeface="Courier"/>
                <a:ea typeface="Courier New" charset="0"/>
                <a:cs typeface="Courier"/>
              </a:rPr>
              <a:t>();     // get input value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}</a:t>
            </a:r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304800" y="533400"/>
            <a:ext cx="5408613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While Loop Sentinel Template (User Input):</a:t>
            </a:r>
            <a:br>
              <a:rPr lang="en-US" sz="2000" b="1"/>
            </a:br>
            <a:endParaRPr lang="en-US" sz="2000" b="1"/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get input value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while (input != end condition){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   statements to be repeated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   get input value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68232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381000" y="3048000"/>
            <a:ext cx="7942263" cy="286226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File Reading Example</a:t>
            </a:r>
            <a:r>
              <a:rPr lang="en-US" b="1" dirty="0">
                <a:ea typeface="ＭＳ Ｐゴシック" charset="-128"/>
                <a:cs typeface="ＭＳ Ｐゴシック" charset="-128"/>
              </a:rPr>
              <a:t>:</a:t>
            </a:r>
            <a:br>
              <a:rPr lang="en-US" b="1" dirty="0">
                <a:ea typeface="ＭＳ Ｐゴシック" charset="-128"/>
                <a:cs typeface="ＭＳ Ｐゴシック" charset="-128"/>
              </a:rPr>
            </a:br>
            <a:endParaRPr lang="en-US" b="1" dirty="0"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dirty="0" err="1">
                <a:latin typeface="Courier"/>
                <a:ea typeface="Courier New" charset="0"/>
                <a:cs typeface="Courier"/>
              </a:rPr>
              <a:t>ArrayList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&lt;String&gt; lines = new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ArrayList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&lt;String&gt;();</a:t>
            </a:r>
          </a:p>
          <a:p>
            <a:pPr>
              <a:defRPr/>
            </a:pPr>
            <a:endParaRPr lang="en-US" dirty="0">
              <a:latin typeface="Courier"/>
              <a:ea typeface="Courier New" charset="0"/>
              <a:cs typeface="Courier"/>
            </a:endParaRP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Scanner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</a:t>
            </a:r>
            <a:r>
              <a:rPr lang="en-US" dirty="0">
                <a:latin typeface="Courier"/>
                <a:ea typeface="Courier New" charset="0"/>
                <a:cs typeface="Courier"/>
              </a:rPr>
              <a:t> = new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Scanner(new</a:t>
            </a:r>
            <a:r>
              <a:rPr lang="en-US" dirty="0">
                <a:latin typeface="Courier"/>
                <a:ea typeface="Courier New" charset="0"/>
                <a:cs typeface="Courier"/>
              </a:rPr>
              <a:t>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File(“in.txt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”));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while (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s.hasNext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()){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   String line =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s.nextLine</a:t>
            </a:r>
            <a:r>
              <a:rPr lang="en-US" dirty="0">
                <a:latin typeface="Courier"/>
                <a:ea typeface="Courier New" charset="0"/>
                <a:cs typeface="Courier"/>
              </a:rPr>
              <a:t>(); // get input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  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System.out.println(line</a:t>
            </a:r>
            <a:r>
              <a:rPr lang="en-US" dirty="0">
                <a:latin typeface="Courier"/>
                <a:ea typeface="Courier New" charset="0"/>
                <a:cs typeface="Courier"/>
              </a:rPr>
              <a:t>);   // print line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  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lines.add(line</a:t>
            </a:r>
            <a:r>
              <a:rPr lang="en-US" dirty="0">
                <a:latin typeface="Courier"/>
                <a:ea typeface="Courier New" charset="0"/>
                <a:cs typeface="Courier"/>
              </a:rPr>
              <a:t>);            // add line to array list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}</a:t>
            </a:r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304800" y="533400"/>
            <a:ext cx="5281613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While Loop Sentinel Template (File Input):</a:t>
            </a:r>
            <a:br>
              <a:rPr lang="en-US" sz="2000" b="1"/>
            </a:br>
            <a:endParaRPr lang="en-US" sz="2000" b="1"/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setup file scanner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while (there is more input){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   get input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   statements to be repeated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87468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7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Random Class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>
                <a:latin typeface="Arial" charset="0"/>
                <a:cs typeface="Arial" charset="0"/>
              </a:rPr>
              <a:t>part </a:t>
            </a:r>
            <a:r>
              <a:rPr lang="en-US" dirty="0">
                <a:latin typeface="Arial" charset="0"/>
                <a:cs typeface="Arial" charset="0"/>
              </a:rPr>
              <a:t>of </a:t>
            </a:r>
            <a:r>
              <a:rPr lang="en-US" dirty="0" err="1" smtClean="0">
                <a:latin typeface="Courier New" charset="0"/>
                <a:cs typeface="Arial" charset="0"/>
              </a:rPr>
              <a:t>java.util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>
                <a:latin typeface="Arial" charset="0"/>
                <a:cs typeface="Arial" charset="0"/>
              </a:rPr>
              <a:t>P</a:t>
            </a:r>
            <a:r>
              <a:rPr lang="en-US" dirty="0" smtClean="0">
                <a:latin typeface="Arial" charset="0"/>
                <a:cs typeface="Arial" charset="0"/>
              </a:rPr>
              <a:t>rovides </a:t>
            </a:r>
            <a:r>
              <a:rPr lang="en-US" dirty="0">
                <a:latin typeface="Arial" charset="0"/>
                <a:cs typeface="Arial" charset="0"/>
              </a:rPr>
              <a:t>methods that generate pseudorandom numbers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>
                <a:latin typeface="Arial" charset="0"/>
                <a:cs typeface="Arial" charset="0"/>
              </a:rPr>
              <a:t>A </a:t>
            </a:r>
            <a:r>
              <a:rPr lang="en-US" dirty="0">
                <a:latin typeface="Courier New" charset="0"/>
                <a:cs typeface="Arial" charset="0"/>
              </a:rPr>
              <a:t>Random</a:t>
            </a:r>
            <a:r>
              <a:rPr lang="en-US" dirty="0">
                <a:latin typeface="Arial" charset="0"/>
                <a:cs typeface="Arial" charset="0"/>
              </a:rPr>
              <a:t> object performs complicated calculations based on a </a:t>
            </a:r>
            <a:r>
              <a:rPr lang="en-US" i="1" dirty="0">
                <a:latin typeface="Arial" charset="0"/>
                <a:cs typeface="Arial" charset="0"/>
              </a:rPr>
              <a:t>seed value</a:t>
            </a:r>
            <a:r>
              <a:rPr lang="en-US" dirty="0">
                <a:latin typeface="Arial" charset="0"/>
                <a:cs typeface="Arial" charset="0"/>
              </a:rPr>
              <a:t> to produce a stream of seemingly random values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>
                <a:latin typeface="Arial" charset="0"/>
                <a:cs typeface="Arial" charset="0"/>
              </a:rPr>
              <a:t>See </a:t>
            </a:r>
            <a:r>
              <a:rPr lang="en-US" dirty="0" err="1">
                <a:latin typeface="Courier New" charset="0"/>
                <a:cs typeface="Courier New" charset="0"/>
              </a:rPr>
              <a:t>RandomNumbers.java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8410499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55299" name="TextBox 5"/>
          <p:cNvSpPr txBox="1">
            <a:spLocks noChangeArrowheads="1"/>
          </p:cNvSpPr>
          <p:nvPr/>
        </p:nvSpPr>
        <p:spPr bwMode="auto">
          <a:xfrm>
            <a:off x="609600" y="382588"/>
            <a:ext cx="7910513" cy="609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RandomNumbers.java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creation of pseudo-random numbers using the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Random class.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java.util.Random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RandomNumbers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Generates random numbers in various ranges.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public static void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Random generator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Random();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num1;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float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num2;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generator.nextInt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("A random integer: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generator.nextInt(10);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0 to 9: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8707134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228600"/>
            <a:ext cx="7910513" cy="4370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generator.nextInt(10) + 1;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1 to 10: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generator.nextInt(15) + 20;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20 to 34: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generator.nextInt(20) - 10;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-10 to 9: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num2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generator.nextFloat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("A random float (between 0-1): " + num2);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num2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generator.nextFloat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 * 6;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0.0 to 5.999999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)num2 + 1;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1 to 6: " + num1);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925638" y="4181475"/>
            <a:ext cx="5292725" cy="2524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u="sng">
                <a:latin typeface="Arial" charset="0"/>
                <a:cs typeface="Courier New" charset="0"/>
              </a:rPr>
              <a:t>Sample Run</a:t>
            </a:r>
            <a:endParaRPr lang="en-US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A random integer: 672981683</a:t>
            </a: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From 0 to 9: 0</a:t>
            </a: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From 1 to 10: 3</a:t>
            </a: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From 20 to 34: 30</a:t>
            </a: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From -10 to 9: -4</a:t>
            </a: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A random float (between 0-1): 0.18538326</a:t>
            </a: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From 1 to 6: 3</a:t>
            </a:r>
          </a:p>
        </p:txBody>
      </p:sp>
    </p:spTree>
    <p:extLst>
      <p:ext uri="{BB962C8B-B14F-4D97-AF65-F5344CB8AC3E}">
        <p14:creationId xmlns:p14="http://schemas.microsoft.com/office/powerpoint/2010/main" val="2194678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 </a:t>
            </a:r>
          </a:p>
        </p:txBody>
      </p:sp>
      <p:pic>
        <p:nvPicPr>
          <p:cNvPr id="29699" name="Picture 6" descr="HangmanGameUMLOnl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63"/>
            <a:ext cx="9144000" cy="651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5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Examples – code to outcome</a:t>
            </a:r>
          </a:p>
        </p:txBody>
      </p:sp>
      <p:sp>
        <p:nvSpPr>
          <p:cNvPr id="5837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58372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</a:rPr>
              <a:t>Given a </a:t>
            </a:r>
            <a:r>
              <a:rPr lang="en-US" sz="2800">
                <a:latin typeface="Courier New" charset="0"/>
                <a:cs typeface="Courier New" charset="0"/>
              </a:rPr>
              <a:t>Random</a:t>
            </a:r>
            <a:r>
              <a:rPr lang="en-US" sz="2800">
                <a:latin typeface="Arial" charset="0"/>
              </a:rPr>
              <a:t> object named </a:t>
            </a:r>
            <a:r>
              <a:rPr lang="en-US" sz="2800">
                <a:latin typeface="Courier New" charset="0"/>
                <a:cs typeface="Courier New" charset="0"/>
              </a:rPr>
              <a:t>gen</a:t>
            </a:r>
            <a:r>
              <a:rPr lang="en-US" sz="2800">
                <a:latin typeface="Arial" charset="0"/>
              </a:rPr>
              <a:t>, what range of values are produced by the following expressions?</a:t>
            </a:r>
          </a:p>
          <a:p>
            <a:pPr eaLnBrk="1" hangingPunct="1"/>
            <a:endParaRPr lang="en-US" sz="2800">
              <a:latin typeface="Arial" charset="0"/>
            </a:endParaRPr>
          </a:p>
        </p:txBody>
      </p:sp>
      <p:sp>
        <p:nvSpPr>
          <p:cNvPr id="60421" name="TextBox 6"/>
          <p:cNvSpPr txBox="1">
            <a:spLocks noChangeArrowheads="1"/>
          </p:cNvSpPr>
          <p:nvPr/>
        </p:nvSpPr>
        <p:spPr bwMode="auto">
          <a:xfrm>
            <a:off x="838200" y="2655888"/>
            <a:ext cx="40640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gen.nextInt(25)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gen.nextInt(6) + 1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gen.nextInt(100) + 10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gen.nextInt(50) + 100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gen.nextInt(10) – 5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gen.nextInt(22) + 12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588000" y="2209800"/>
            <a:ext cx="20320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u="sng">
                <a:latin typeface="Arial" charset="0"/>
                <a:cs typeface="Courier New" charset="0"/>
              </a:rPr>
              <a:t>Range?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0 to 24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1 to 6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10 to 109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100 to 149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-5 to 4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12 to 33</a:t>
            </a:r>
          </a:p>
        </p:txBody>
      </p:sp>
    </p:spTree>
    <p:extLst>
      <p:ext uri="{BB962C8B-B14F-4D97-AF65-F5344CB8AC3E}">
        <p14:creationId xmlns:p14="http://schemas.microsoft.com/office/powerpoint/2010/main" val="17349965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Examples – outcome to code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60420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</a:rPr>
              <a:t>Write an expression that produces a random integer in the following ranges:</a:t>
            </a:r>
          </a:p>
          <a:p>
            <a:pPr eaLnBrk="1" hangingPunct="1"/>
            <a:endParaRPr lang="en-US" sz="2800">
              <a:latin typeface="Arial" charset="0"/>
            </a:endParaRP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3741738" y="2805113"/>
            <a:ext cx="3878262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gen.nextInt(13)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gen.nextInt(20) + 1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gen.nextInt(6) + 15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gen.nextInt(11) – 10</a:t>
            </a:r>
          </a:p>
        </p:txBody>
      </p:sp>
      <p:sp>
        <p:nvSpPr>
          <p:cNvPr id="63493" name="TextBox 6"/>
          <p:cNvSpPr txBox="1">
            <a:spLocks noChangeArrowheads="1"/>
          </p:cNvSpPr>
          <p:nvPr/>
        </p:nvSpPr>
        <p:spPr bwMode="auto">
          <a:xfrm>
            <a:off x="1614488" y="2362200"/>
            <a:ext cx="1662112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u="sng">
                <a:latin typeface="Arial" charset="0"/>
                <a:cs typeface="Courier New" charset="0"/>
              </a:rPr>
              <a:t>Range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0 to 12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1 to 20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15 to 20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-10 to 0</a:t>
            </a:r>
          </a:p>
        </p:txBody>
      </p:sp>
    </p:spTree>
    <p:extLst>
      <p:ext uri="{BB962C8B-B14F-4D97-AF65-F5344CB8AC3E}">
        <p14:creationId xmlns:p14="http://schemas.microsoft.com/office/powerpoint/2010/main" val="21194226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build="p"/>
      <p:bldP spid="6349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362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Practice Loops &amp; File IO (Scanner)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57300"/>
            <a:ext cx="8915400" cy="533400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alibri"/>
                <a:cs typeface="Calibri"/>
              </a:rPr>
              <a:t>Step 1: </a:t>
            </a:r>
            <a:r>
              <a:rPr lang="en-US" sz="2400" dirty="0">
                <a:latin typeface="Calibri"/>
                <a:cs typeface="Calibri"/>
              </a:rPr>
              <a:t>Create </a:t>
            </a:r>
            <a:r>
              <a:rPr lang="en-US" sz="2400" dirty="0" smtClean="0">
                <a:latin typeface="Calibri"/>
                <a:cs typeface="Calibri"/>
              </a:rPr>
              <a:t>a </a:t>
            </a:r>
            <a:r>
              <a:rPr lang="en-US" sz="2400" dirty="0">
                <a:latin typeface="Calibri"/>
                <a:cs typeface="Calibri"/>
              </a:rPr>
              <a:t>class </a:t>
            </a:r>
            <a:r>
              <a:rPr lang="en-US" sz="2400" dirty="0" smtClean="0">
                <a:latin typeface="Calibri"/>
                <a:cs typeface="Calibri"/>
              </a:rPr>
              <a:t>named Random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b="1" dirty="0">
                <a:latin typeface="Calibri"/>
                <a:cs typeface="Calibri"/>
              </a:rPr>
              <a:t>Step 2: </a:t>
            </a:r>
            <a:r>
              <a:rPr lang="en-US" sz="2400" dirty="0">
                <a:latin typeface="Calibri"/>
                <a:cs typeface="Calibri"/>
              </a:rPr>
              <a:t>Create a file named </a:t>
            </a:r>
            <a:r>
              <a:rPr lang="en-US" sz="2400" dirty="0" err="1">
                <a:latin typeface="Calibri"/>
                <a:cs typeface="Calibri"/>
              </a:rPr>
              <a:t>phrases.txt</a:t>
            </a:r>
            <a:r>
              <a:rPr lang="en-US" sz="2400" dirty="0">
                <a:latin typeface="Calibri"/>
                <a:cs typeface="Calibri"/>
              </a:rPr>
              <a:t> in the </a:t>
            </a:r>
            <a:r>
              <a:rPr lang="en-US" sz="2400" dirty="0" smtClean="0">
                <a:latin typeface="Calibri"/>
                <a:cs typeface="Calibri"/>
              </a:rPr>
              <a:t>project </a:t>
            </a:r>
            <a:r>
              <a:rPr lang="en-US" sz="2400" dirty="0">
                <a:latin typeface="Calibri"/>
                <a:cs typeface="Calibri"/>
              </a:rPr>
              <a:t>that contains phrases to be guessed in your Hangman game</a:t>
            </a:r>
          </a:p>
          <a:p>
            <a:r>
              <a:rPr lang="en-US" sz="2400" b="1" dirty="0">
                <a:latin typeface="Calibri"/>
                <a:cs typeface="Calibri"/>
              </a:rPr>
              <a:t>Step 3</a:t>
            </a:r>
            <a:r>
              <a:rPr lang="en-US" sz="2400" dirty="0">
                <a:latin typeface="Calibri"/>
                <a:cs typeface="Calibri"/>
              </a:rPr>
              <a:t>: write a main that reads in a file &amp; prints out each </a:t>
            </a:r>
            <a:r>
              <a:rPr lang="en-US" sz="2400" dirty="0" smtClean="0">
                <a:latin typeface="Calibri"/>
                <a:cs typeface="Calibri"/>
              </a:rPr>
              <a:t>line after storing it in an </a:t>
            </a:r>
            <a:r>
              <a:rPr lang="en-US" sz="2400" dirty="0" err="1" smtClean="0">
                <a:latin typeface="Calibri"/>
                <a:cs typeface="Calibri"/>
              </a:rPr>
              <a:t>ArrayList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b="1" dirty="0">
                <a:cs typeface="Calibri"/>
              </a:rPr>
              <a:t>Step 4</a:t>
            </a:r>
            <a:r>
              <a:rPr lang="en-US" sz="2400" dirty="0">
                <a:cs typeface="Calibri"/>
              </a:rPr>
              <a:t>: </a:t>
            </a:r>
            <a:r>
              <a:rPr lang="en-US" sz="2400" dirty="0" smtClean="0">
                <a:cs typeface="Calibri"/>
              </a:rPr>
              <a:t>print a random line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b="1" dirty="0">
                <a:latin typeface="Calibri"/>
                <a:cs typeface="Calibri"/>
              </a:rPr>
              <a:t>Step </a:t>
            </a:r>
            <a:r>
              <a:rPr lang="en-US" sz="2400" b="1" dirty="0" smtClean="0">
                <a:latin typeface="Calibri"/>
                <a:cs typeface="Calibri"/>
              </a:rPr>
              <a:t>5</a:t>
            </a:r>
            <a:r>
              <a:rPr lang="en-US" sz="2400" dirty="0" smtClean="0">
                <a:latin typeface="Calibri"/>
                <a:cs typeface="Calibri"/>
              </a:rPr>
              <a:t>: </a:t>
            </a:r>
            <a:r>
              <a:rPr lang="en-US" sz="2400" dirty="0">
                <a:latin typeface="Calibri"/>
                <a:cs typeface="Calibri"/>
              </a:rPr>
              <a:t>convert into a class (OO format) for </a:t>
            </a:r>
            <a:r>
              <a:rPr lang="en-US" sz="2400" dirty="0" err="1" smtClean="0">
                <a:latin typeface="Calibri"/>
                <a:cs typeface="Calibri"/>
              </a:rPr>
              <a:t>RandomString</a:t>
            </a:r>
            <a:r>
              <a:rPr lang="en-US" sz="2400" dirty="0" smtClean="0">
                <a:latin typeface="Calibri"/>
                <a:cs typeface="Calibri"/>
              </a:rPr>
              <a:t>:</a:t>
            </a:r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Something to store all the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phrases</a:t>
            </a:r>
            <a:endParaRPr lang="en-US" dirty="0">
              <a:latin typeface="Calibri"/>
              <a:ea typeface="Arial" charset="0"/>
              <a:cs typeface="Calibri"/>
            </a:endParaRP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 constructor that accepts a name of a file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 read method that reads in the file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next method that prints a </a:t>
            </a:r>
            <a:r>
              <a:rPr lang="en-US" smtClean="0">
                <a:latin typeface="Calibri"/>
                <a:ea typeface="Arial" charset="0"/>
                <a:cs typeface="Calibri"/>
              </a:rPr>
              <a:t>random phrase</a:t>
            </a:r>
            <a:endParaRPr lang="en-US" dirty="0">
              <a:latin typeface="Calibri"/>
              <a:ea typeface="Arial" charset="0"/>
              <a:cs typeface="Calibri"/>
            </a:endParaRP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Write a main method to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test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0025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Our collaboration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3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project 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github</a:t>
            </a:r>
            <a:r>
              <a:rPr lang="en-US" dirty="0" smtClean="0"/>
              <a:t> account – e-mail it to me</a:t>
            </a:r>
          </a:p>
          <a:p>
            <a:r>
              <a:rPr lang="en-US" dirty="0" smtClean="0"/>
              <a:t>Download &amp; install </a:t>
            </a:r>
            <a:r>
              <a:rPr lang="en-US" dirty="0" err="1" smtClean="0"/>
              <a:t>SourceTree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https://www.sourcetreeapp.com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it will install </a:t>
            </a:r>
            <a:r>
              <a:rPr lang="en-US" dirty="0" err="1" smtClean="0"/>
              <a:t>git</a:t>
            </a:r>
            <a:r>
              <a:rPr lang="en-US" dirty="0" smtClean="0"/>
              <a:t> for you if you tell it to</a:t>
            </a:r>
          </a:p>
          <a:p>
            <a:r>
              <a:rPr lang="en-US" dirty="0" smtClean="0"/>
              <a:t>Download our repo from </a:t>
            </a:r>
            <a:r>
              <a:rPr lang="en-US" dirty="0" err="1" smtClean="0"/>
              <a:t>github</a:t>
            </a:r>
            <a:r>
              <a:rPr lang="en-US" dirty="0" smtClean="0"/>
              <a:t> through </a:t>
            </a:r>
            <a:r>
              <a:rPr lang="en-US" dirty="0" err="1" smtClean="0"/>
              <a:t>SourceTree</a:t>
            </a:r>
            <a:endParaRPr lang="en-US" dirty="0" smtClean="0"/>
          </a:p>
          <a:p>
            <a:r>
              <a:rPr lang="en-US" dirty="0" smtClean="0"/>
              <a:t>Import the repo into eclipse – do NOT copy the project into the workspace</a:t>
            </a:r>
          </a:p>
          <a:p>
            <a:r>
              <a:rPr lang="en-US" dirty="0" smtClean="0"/>
              <a:t>When imported correctly, you should see [master after the project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4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 once </a:t>
            </a:r>
            <a:br>
              <a:rPr lang="en-US" dirty="0" smtClean="0"/>
            </a:br>
            <a:r>
              <a:rPr lang="en-US" dirty="0" smtClean="0"/>
              <a:t>imported into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3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</a:t>
            </a:r>
            <a:r>
              <a:rPr lang="en-US" dirty="0" err="1"/>
              <a:t>SourceTree</a:t>
            </a:r>
            <a:r>
              <a:rPr lang="en-US" dirty="0"/>
              <a:t>, </a:t>
            </a:r>
            <a:r>
              <a:rPr lang="en-US" b="1" dirty="0" smtClean="0"/>
              <a:t>pull</a:t>
            </a:r>
            <a:r>
              <a:rPr lang="en-US" dirty="0" smtClean="0"/>
              <a:t> to get the latest version</a:t>
            </a:r>
          </a:p>
          <a:p>
            <a:r>
              <a:rPr lang="en-US" dirty="0" smtClean="0"/>
              <a:t>Make any changes in eclipse </a:t>
            </a:r>
          </a:p>
          <a:p>
            <a:r>
              <a:rPr lang="en-US" dirty="0" smtClean="0"/>
              <a:t>Ready for everyone else to see your changes? </a:t>
            </a:r>
            <a:r>
              <a:rPr lang="en-US" dirty="0"/>
              <a:t>In </a:t>
            </a:r>
            <a:r>
              <a:rPr lang="en-US" dirty="0" err="1" smtClean="0"/>
              <a:t>SourceTree</a:t>
            </a:r>
            <a:r>
              <a:rPr lang="en-US" dirty="0" smtClean="0"/>
              <a:t>: </a:t>
            </a:r>
          </a:p>
          <a:p>
            <a:pPr lvl="1"/>
            <a:r>
              <a:rPr lang="en-US" b="1" dirty="0" smtClean="0"/>
              <a:t>Stage</a:t>
            </a:r>
            <a:r>
              <a:rPr lang="en-US" dirty="0" smtClean="0"/>
              <a:t> the files you changed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ommit</a:t>
            </a:r>
            <a:r>
              <a:rPr lang="en-US" dirty="0" smtClean="0"/>
              <a:t> (make sure to give an informative message summarizing your changes!)</a:t>
            </a:r>
          </a:p>
          <a:p>
            <a:pPr lvl="1"/>
            <a:r>
              <a:rPr lang="en-US" b="1"/>
              <a:t>pull </a:t>
            </a:r>
            <a:r>
              <a:rPr lang="en-US"/>
              <a:t>(if there are conflicting changes, address these in eclipse before </a:t>
            </a:r>
            <a:r>
              <a:rPr lang="en-US"/>
              <a:t>proceeding</a:t>
            </a:r>
            <a:r>
              <a:rPr lang="en-US" smtClean="0"/>
              <a:t>)</a:t>
            </a:r>
            <a:endParaRPr lang="en-US" dirty="0" smtClean="0"/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ush</a:t>
            </a:r>
            <a:r>
              <a:rPr lang="en-US" dirty="0" smtClean="0"/>
              <a:t> your changes to make them available through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893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Helper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9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Person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>
                <a:latin typeface="Calibri"/>
                <a:cs typeface="Calibri"/>
              </a:rPr>
              <a:t>getNumLeft</a:t>
            </a:r>
            <a:r>
              <a:rPr lang="en-US" dirty="0">
                <a:latin typeface="Calibri"/>
                <a:cs typeface="Calibri"/>
              </a:rPr>
              <a:t>()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Returns the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numLeft</a:t>
            </a:r>
            <a:r>
              <a:rPr lang="en-US" dirty="0">
                <a:latin typeface="Calibri"/>
                <a:ea typeface="Arial" charset="0"/>
                <a:cs typeface="Calibri"/>
              </a:rPr>
              <a:t> field</a:t>
            </a:r>
          </a:p>
          <a:p>
            <a:pPr lvl="1"/>
            <a:r>
              <a:rPr lang="en-US" dirty="0" err="1">
                <a:latin typeface="Calibri"/>
                <a:ea typeface="Arial" charset="0"/>
                <a:cs typeface="Calibri"/>
              </a:rPr>
              <a:t>numLeft</a:t>
            </a:r>
            <a:r>
              <a:rPr lang="en-US" dirty="0">
                <a:latin typeface="Calibri"/>
                <a:ea typeface="Arial" charset="0"/>
                <a:cs typeface="Calibri"/>
              </a:rPr>
              <a:t> keeps track of how many more body parts the user has to lose</a:t>
            </a:r>
          </a:p>
          <a:p>
            <a:r>
              <a:rPr lang="en-US" dirty="0" err="1">
                <a:latin typeface="Calibri"/>
                <a:cs typeface="Calibri"/>
              </a:rPr>
              <a:t>showNext</a:t>
            </a:r>
            <a:r>
              <a:rPr lang="en-US" dirty="0">
                <a:latin typeface="Calibri"/>
                <a:cs typeface="Calibri"/>
              </a:rPr>
              <a:t>()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Reduces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numLeft</a:t>
            </a:r>
            <a:r>
              <a:rPr lang="en-US" dirty="0">
                <a:latin typeface="Calibri"/>
                <a:ea typeface="Arial" charset="0"/>
                <a:cs typeface="Calibri"/>
              </a:rPr>
              <a:t> &amp; calls repaint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The real magic of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showNext</a:t>
            </a:r>
            <a:r>
              <a:rPr lang="en-US" dirty="0">
                <a:latin typeface="Calibri"/>
                <a:ea typeface="Arial" charset="0"/>
                <a:cs typeface="Calibri"/>
              </a:rPr>
              <a:t> happens in the paint method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If there are no more body parts left to lose, resets person</a:t>
            </a:r>
          </a:p>
          <a:p>
            <a:r>
              <a:rPr lang="en-US" dirty="0">
                <a:latin typeface="Calibri"/>
                <a:cs typeface="Calibri"/>
              </a:rPr>
              <a:t>Reset()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Resets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numLeft</a:t>
            </a:r>
            <a:r>
              <a:rPr lang="en-US" dirty="0">
                <a:latin typeface="Calibri"/>
                <a:ea typeface="Arial" charset="0"/>
                <a:cs typeface="Calibri"/>
              </a:rPr>
              <a:t> to initial value (= total # of body parts)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repaints</a:t>
            </a:r>
          </a:p>
        </p:txBody>
      </p:sp>
    </p:spTree>
    <p:extLst>
      <p:ext uri="{BB962C8B-B14F-4D97-AF65-F5344CB8AC3E}">
        <p14:creationId xmlns:p14="http://schemas.microsoft.com/office/powerpoint/2010/main" val="86370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err="1" smtClean="0">
                <a:latin typeface="Calibri"/>
                <a:cs typeface="Calibri"/>
              </a:rPr>
              <a:t>AlphabetPanel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3600"/>
            <a:ext cx="91440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Each letter is a Text </a:t>
            </a:r>
            <a:r>
              <a:rPr lang="en-US" dirty="0" err="1">
                <a:latin typeface="Calibri"/>
                <a:cs typeface="Calibri"/>
              </a:rPr>
              <a:t>JPanel</a:t>
            </a:r>
            <a:r>
              <a:rPr lang="en-US" dirty="0">
                <a:latin typeface="Calibri"/>
                <a:cs typeface="Calibri"/>
              </a:rPr>
              <a:t> which you add to your </a:t>
            </a:r>
            <a:r>
              <a:rPr lang="en-US" dirty="0" err="1">
                <a:latin typeface="Calibri"/>
                <a:cs typeface="Calibri"/>
              </a:rPr>
              <a:t>AlphabetPanel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JPanel</a:t>
            </a:r>
            <a:r>
              <a:rPr lang="en-US" dirty="0">
                <a:latin typeface="Calibri"/>
                <a:cs typeface="Calibri"/>
              </a:rPr>
              <a:t> using </a:t>
            </a:r>
            <a:r>
              <a:rPr lang="en-US" dirty="0" err="1">
                <a:latin typeface="Calibri"/>
                <a:cs typeface="Calibri"/>
              </a:rPr>
              <a:t>this.add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You should initialize the panel using a character for loop that loops through all the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letters</a:t>
            </a:r>
          </a:p>
          <a:p>
            <a:pPr lvl="1"/>
            <a:r>
              <a:rPr lang="en-US" dirty="0" smtClean="0">
                <a:latin typeface="Calibri"/>
                <a:ea typeface="Arial" charset="0"/>
                <a:cs typeface="Calibri"/>
              </a:rPr>
              <a:t>Remember</a:t>
            </a:r>
            <a:r>
              <a:rPr lang="en-US" dirty="0">
                <a:latin typeface="Calibri"/>
                <a:ea typeface="Arial" charset="0"/>
                <a:cs typeface="Calibri"/>
              </a:rPr>
              <a:t>, each panel is a component</a:t>
            </a:r>
          </a:p>
          <a:p>
            <a:pPr lvl="1"/>
            <a:r>
              <a:rPr lang="en-US" dirty="0" err="1">
                <a:latin typeface="Calibri"/>
                <a:ea typeface="Arial" charset="0"/>
                <a:cs typeface="Calibri"/>
              </a:rPr>
              <a:t>JPanels</a:t>
            </a:r>
            <a:r>
              <a:rPr lang="en-US" dirty="0">
                <a:latin typeface="Calibri"/>
                <a:ea typeface="Arial" charset="0"/>
                <a:cs typeface="Calibri"/>
              </a:rPr>
              <a:t> internally keep all their components in a list</a:t>
            </a:r>
          </a:p>
          <a:p>
            <a:r>
              <a:rPr lang="en-US" dirty="0">
                <a:latin typeface="Calibri"/>
                <a:cs typeface="Calibri"/>
              </a:rPr>
              <a:t>To retrieve a Text </a:t>
            </a:r>
            <a:r>
              <a:rPr lang="en-US" dirty="0" err="1">
                <a:latin typeface="Calibri"/>
                <a:cs typeface="Calibri"/>
              </a:rPr>
              <a:t>JPanel</a:t>
            </a:r>
            <a:r>
              <a:rPr lang="en-US" dirty="0">
                <a:latin typeface="Calibri"/>
                <a:cs typeface="Calibri"/>
              </a:rPr>
              <a:t> (i.e., component), you need to figure out what index it has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If 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‘</a:t>
            </a:r>
            <a:r>
              <a:rPr lang="en-US" dirty="0">
                <a:latin typeface="Calibri"/>
                <a:ea typeface="Arial" charset="0"/>
                <a:cs typeface="Calibri"/>
              </a:rPr>
              <a:t>A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’</a:t>
            </a:r>
            <a:r>
              <a:rPr lang="en-US" dirty="0">
                <a:latin typeface="Calibri"/>
                <a:ea typeface="Arial" charset="0"/>
                <a:cs typeface="Calibri"/>
              </a:rPr>
              <a:t> is the first letter added, it will be at index 0</a:t>
            </a:r>
          </a:p>
          <a:p>
            <a:pPr lvl="1"/>
            <a:r>
              <a:rPr lang="en-US" i="1" u="sng" dirty="0">
                <a:latin typeface="Calibri"/>
                <a:ea typeface="Arial" charset="0"/>
                <a:cs typeface="Calibri"/>
              </a:rPr>
              <a:t>Remember</a:t>
            </a:r>
            <a:r>
              <a:rPr lang="en-US" i="1" dirty="0">
                <a:latin typeface="Calibri"/>
                <a:ea typeface="Arial" charset="0"/>
                <a:cs typeface="Calibri"/>
              </a:rPr>
              <a:t> you can work with letters as if they are numbers</a:t>
            </a:r>
          </a:p>
          <a:p>
            <a:pPr lvl="1"/>
            <a:endParaRPr lang="en-US" dirty="0">
              <a:latin typeface="Calibri"/>
              <a:ea typeface="Arial" charset="0"/>
              <a:cs typeface="Calibri"/>
            </a:endParaRPr>
          </a:p>
        </p:txBody>
      </p:sp>
      <p:pic>
        <p:nvPicPr>
          <p:cNvPr id="29701" name="Content Placeholder 4" descr="Screen shot 2011-12-07 at 6.32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2" r="-662" b="89999"/>
          <a:stretch>
            <a:fillRect/>
          </a:stretch>
        </p:blipFill>
        <p:spPr bwMode="auto">
          <a:xfrm>
            <a:off x="57150" y="1066800"/>
            <a:ext cx="905668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33350" y="1676400"/>
            <a:ext cx="8912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ourier New" charset="0"/>
                <a:cs typeface="Courier New" charset="0"/>
              </a:rPr>
              <a:t>0  1  2  3 4  5  6  7 8  9  </a:t>
            </a:r>
            <a:r>
              <a:rPr lang="en-US" sz="1400" dirty="0">
                <a:latin typeface="Courier New" charset="0"/>
                <a:cs typeface="Courier New" charset="0"/>
              </a:rPr>
              <a:t>10 11 12 13  14 15 16 17 18 19  20 21 22 23 24 25</a:t>
            </a:r>
          </a:p>
        </p:txBody>
      </p:sp>
    </p:spTree>
    <p:extLst>
      <p:ext uri="{BB962C8B-B14F-4D97-AF65-F5344CB8AC3E}">
        <p14:creationId xmlns:p14="http://schemas.microsoft.com/office/powerpoint/2010/main" val="5035641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4921</TotalTime>
  <Words>3236</Words>
  <Application>Microsoft Macintosh PowerPoint</Application>
  <PresentationFormat>On-screen Show (4:3)</PresentationFormat>
  <Paragraphs>387</Paragraphs>
  <Slides>32</Slides>
  <Notes>17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Hangman Project</vt:lpstr>
      <vt:lpstr>Hangman Game Project Overview</vt:lpstr>
      <vt:lpstr>PowerPoint Presentation</vt:lpstr>
      <vt:lpstr>git</vt:lpstr>
      <vt:lpstr>Setting up the project with git</vt:lpstr>
      <vt:lpstr>git workflow once  imported into eclipse</vt:lpstr>
      <vt:lpstr>Helper slides</vt:lpstr>
      <vt:lpstr>Person</vt:lpstr>
      <vt:lpstr>AlphabetPanel</vt:lpstr>
      <vt:lpstr>Working with characters like numbers</vt:lpstr>
      <vt:lpstr>Don’t know how to work with JPanel components? Start typing! or google or check the textbooks</vt:lpstr>
      <vt:lpstr>Don’t know how to work with JPanel components?</vt:lpstr>
      <vt:lpstr>GuessPhrasePanel</vt:lpstr>
      <vt:lpstr>Getting input</vt:lpstr>
      <vt:lpstr>Reading Input</vt:lpstr>
      <vt:lpstr>PowerPoint Presentation</vt:lpstr>
      <vt:lpstr>PowerPoint Presentation</vt:lpstr>
      <vt:lpstr>Input Tokens</vt:lpstr>
      <vt:lpstr>PowerPoint Presentation</vt:lpstr>
      <vt:lpstr>PowerPoint Presentation</vt:lpstr>
      <vt:lpstr>PowerPoint Presentation</vt:lpstr>
      <vt:lpstr>File I/O</vt:lpstr>
      <vt:lpstr>Java Loop templates</vt:lpstr>
      <vt:lpstr>PowerPoint Presentation</vt:lpstr>
      <vt:lpstr>PowerPoint Presentation</vt:lpstr>
      <vt:lpstr>Random</vt:lpstr>
      <vt:lpstr>The Random Class</vt:lpstr>
      <vt:lpstr>PowerPoint Presentation</vt:lpstr>
      <vt:lpstr>PowerPoint Presentation</vt:lpstr>
      <vt:lpstr>Examples – code to outcome</vt:lpstr>
      <vt:lpstr>Examples – outcome to code</vt:lpstr>
      <vt:lpstr>Practice Loops &amp; File IO (Scanner)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132</cp:revision>
  <dcterms:created xsi:type="dcterms:W3CDTF">2014-09-01T19:57:09Z</dcterms:created>
  <dcterms:modified xsi:type="dcterms:W3CDTF">2016-06-09T16:22:26Z</dcterms:modified>
</cp:coreProperties>
</file>