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7" r:id="rId14"/>
    <p:sldId id="268" r:id="rId15"/>
    <p:sldId id="269" r:id="rId16"/>
    <p:sldId id="277" r:id="rId17"/>
    <p:sldId id="279" r:id="rId18"/>
    <p:sldId id="278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19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29FCE-6B5F-42C4-B662-CFD16CD9395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39B213-403C-4EEF-8CC1-FEA3E8EF2344}">
      <dgm:prSet custT="1"/>
      <dgm:spPr/>
      <dgm:t>
        <a:bodyPr/>
        <a:lstStyle/>
        <a:p>
          <a:r>
            <a:rPr lang="es-ES" sz="3200" b="0" i="0" dirty="0"/>
            <a:t>YOLOv8 </a:t>
          </a:r>
          <a:endParaRPr lang="en-US" sz="3200" dirty="0"/>
        </a:p>
      </dgm:t>
    </dgm:pt>
    <dgm:pt modelId="{9FA915DC-CD21-4D65-8889-08BA5CDEBAA7}" type="parTrans" cxnId="{144C26D8-D526-41A9-822F-B2E7599CEB4D}">
      <dgm:prSet/>
      <dgm:spPr/>
      <dgm:t>
        <a:bodyPr/>
        <a:lstStyle/>
        <a:p>
          <a:endParaRPr lang="en-US"/>
        </a:p>
      </dgm:t>
    </dgm:pt>
    <dgm:pt modelId="{EA5E8B51-25BF-4531-B177-94AAD45FB05C}" type="sibTrans" cxnId="{144C26D8-D526-41A9-822F-B2E7599CEB4D}">
      <dgm:prSet/>
      <dgm:spPr/>
      <dgm:t>
        <a:bodyPr/>
        <a:lstStyle/>
        <a:p>
          <a:endParaRPr lang="en-US"/>
        </a:p>
      </dgm:t>
    </dgm:pt>
    <dgm:pt modelId="{640F050E-AD0A-4077-AD8B-51C5C15950A6}">
      <dgm:prSet/>
      <dgm:spPr/>
      <dgm:t>
        <a:bodyPr/>
        <a:lstStyle/>
        <a:p>
          <a:pPr>
            <a:buFont typeface="+mj-lt"/>
            <a:buNone/>
          </a:pPr>
          <a:r>
            <a:rPr lang="es-ES" b="0" i="0" dirty="0"/>
            <a:t>1.Divide la imagen en cuadriculas</a:t>
          </a:r>
          <a:endParaRPr lang="en-US" dirty="0"/>
        </a:p>
      </dgm:t>
    </dgm:pt>
    <dgm:pt modelId="{5F7849DB-25F0-4741-AFC2-EE7B864697DD}" type="parTrans" cxnId="{4E3E14DB-7CA9-42D6-BEC6-9F8ABBE2D782}">
      <dgm:prSet/>
      <dgm:spPr/>
      <dgm:t>
        <a:bodyPr/>
        <a:lstStyle/>
        <a:p>
          <a:endParaRPr lang="en-US"/>
        </a:p>
      </dgm:t>
    </dgm:pt>
    <dgm:pt modelId="{FE518922-F388-4A9C-9927-6D2425CC482C}" type="sibTrans" cxnId="{4E3E14DB-7CA9-42D6-BEC6-9F8ABBE2D782}">
      <dgm:prSet/>
      <dgm:spPr/>
      <dgm:t>
        <a:bodyPr/>
        <a:lstStyle/>
        <a:p>
          <a:endParaRPr lang="en-US"/>
        </a:p>
      </dgm:t>
    </dgm:pt>
    <dgm:pt modelId="{99731137-37CE-43EE-9120-A4B30CA0F53F}">
      <dgm:prSet/>
      <dgm:spPr/>
      <dgm:t>
        <a:bodyPr/>
        <a:lstStyle/>
        <a:p>
          <a:pPr>
            <a:buFont typeface="+mj-lt"/>
            <a:buNone/>
          </a:pPr>
          <a:r>
            <a:rPr lang="es-ES" b="0" i="0" dirty="0"/>
            <a:t>2.Predice cajas delimitadoras y probabilidades </a:t>
          </a:r>
          <a:endParaRPr lang="en-US" dirty="0"/>
        </a:p>
      </dgm:t>
    </dgm:pt>
    <dgm:pt modelId="{B471C249-D616-4BFF-868E-E1717771B404}" type="parTrans" cxnId="{2D830040-43E9-4F71-BA0E-E3712214D91B}">
      <dgm:prSet/>
      <dgm:spPr/>
      <dgm:t>
        <a:bodyPr/>
        <a:lstStyle/>
        <a:p>
          <a:endParaRPr lang="en-US"/>
        </a:p>
      </dgm:t>
    </dgm:pt>
    <dgm:pt modelId="{EB76B971-8969-4A90-857E-B75ECEA31617}" type="sibTrans" cxnId="{2D830040-43E9-4F71-BA0E-E3712214D91B}">
      <dgm:prSet/>
      <dgm:spPr/>
      <dgm:t>
        <a:bodyPr/>
        <a:lstStyle/>
        <a:p>
          <a:endParaRPr lang="en-US"/>
        </a:p>
      </dgm:t>
    </dgm:pt>
    <dgm:pt modelId="{2A77B4B1-B109-485D-82E0-6206C82EF559}">
      <dgm:prSet/>
      <dgm:spPr/>
      <dgm:t>
        <a:bodyPr/>
        <a:lstStyle/>
        <a:p>
          <a:pPr>
            <a:buFont typeface="+mj-lt"/>
            <a:buNone/>
          </a:pPr>
          <a:r>
            <a:rPr lang="es-ES" b="0" i="0" dirty="0"/>
            <a:t>3.Clasificación de objetos</a:t>
          </a:r>
          <a:endParaRPr lang="en-US" dirty="0"/>
        </a:p>
      </dgm:t>
    </dgm:pt>
    <dgm:pt modelId="{A899E020-28C2-4D53-8DF7-66A1E6B57795}" type="parTrans" cxnId="{CFE93458-155C-493A-B120-6E18739CA02D}">
      <dgm:prSet/>
      <dgm:spPr/>
      <dgm:t>
        <a:bodyPr/>
        <a:lstStyle/>
        <a:p>
          <a:endParaRPr lang="en-US"/>
        </a:p>
      </dgm:t>
    </dgm:pt>
    <dgm:pt modelId="{AD8144B1-01A8-427D-9DF2-9FE4B31446D5}" type="sibTrans" cxnId="{CFE93458-155C-493A-B120-6E18739CA02D}">
      <dgm:prSet/>
      <dgm:spPr/>
      <dgm:t>
        <a:bodyPr/>
        <a:lstStyle/>
        <a:p>
          <a:endParaRPr lang="en-US"/>
        </a:p>
      </dgm:t>
    </dgm:pt>
    <dgm:pt modelId="{53096E86-003A-4237-BCE5-8EC8CD20E32E}">
      <dgm:prSet/>
      <dgm:spPr/>
      <dgm:t>
        <a:bodyPr/>
        <a:lstStyle/>
        <a:p>
          <a:pPr>
            <a:buFont typeface="+mj-lt"/>
            <a:buNone/>
          </a:pPr>
          <a:r>
            <a:rPr lang="es-ES" b="0" i="0" dirty="0"/>
            <a:t>4.NMS</a:t>
          </a:r>
          <a:endParaRPr lang="en-US" dirty="0"/>
        </a:p>
      </dgm:t>
    </dgm:pt>
    <dgm:pt modelId="{8649FB52-91E0-4103-B65D-35863D01ABEB}" type="parTrans" cxnId="{69687912-9CDA-4F42-A61B-D8E1130A76C8}">
      <dgm:prSet/>
      <dgm:spPr/>
      <dgm:t>
        <a:bodyPr/>
        <a:lstStyle/>
        <a:p>
          <a:endParaRPr lang="en-US"/>
        </a:p>
      </dgm:t>
    </dgm:pt>
    <dgm:pt modelId="{5F68D3A3-ADB2-417B-AB09-4B5159310A0E}" type="sibTrans" cxnId="{69687912-9CDA-4F42-A61B-D8E1130A76C8}">
      <dgm:prSet/>
      <dgm:spPr/>
      <dgm:t>
        <a:bodyPr/>
        <a:lstStyle/>
        <a:p>
          <a:endParaRPr lang="en-US"/>
        </a:p>
      </dgm:t>
    </dgm:pt>
    <dgm:pt modelId="{E69F2F4A-0150-4E7D-B860-9AA60687E715}">
      <dgm:prSet/>
      <dgm:spPr/>
      <dgm:t>
        <a:bodyPr/>
        <a:lstStyle/>
        <a:p>
          <a:pPr>
            <a:buFont typeface="+mj-lt"/>
            <a:buNone/>
          </a:pPr>
          <a:r>
            <a:rPr lang="es-ES" b="0" i="0" dirty="0"/>
            <a:t>5.Output</a:t>
          </a:r>
          <a:endParaRPr lang="en-US" dirty="0"/>
        </a:p>
      </dgm:t>
    </dgm:pt>
    <dgm:pt modelId="{CB288D28-94C9-45DC-8A7C-C5496444731D}" type="parTrans" cxnId="{641ADBCD-D09E-491D-A5CA-86D3225DD697}">
      <dgm:prSet/>
      <dgm:spPr/>
      <dgm:t>
        <a:bodyPr/>
        <a:lstStyle/>
        <a:p>
          <a:endParaRPr lang="en-US"/>
        </a:p>
      </dgm:t>
    </dgm:pt>
    <dgm:pt modelId="{0ABEA8DC-A406-4047-A460-0ED5DCAA468C}" type="sibTrans" cxnId="{641ADBCD-D09E-491D-A5CA-86D3225DD697}">
      <dgm:prSet/>
      <dgm:spPr/>
      <dgm:t>
        <a:bodyPr/>
        <a:lstStyle/>
        <a:p>
          <a:endParaRPr lang="en-US"/>
        </a:p>
      </dgm:t>
    </dgm:pt>
    <dgm:pt modelId="{88D64427-FE2A-4B0B-A242-69EF3184D4C6}">
      <dgm:prSet/>
      <dgm:spPr/>
      <dgm:t>
        <a:bodyPr/>
        <a:lstStyle/>
        <a:p>
          <a:pPr>
            <a:buFont typeface="+mj-lt"/>
            <a:buNone/>
          </a:pPr>
          <a:endParaRPr lang="en-US" dirty="0"/>
        </a:p>
      </dgm:t>
    </dgm:pt>
    <dgm:pt modelId="{3CACD108-5069-4322-BB1D-751B9024A80E}" type="parTrans" cxnId="{880AC29C-C3AE-4A59-8E79-D1D1F488D190}">
      <dgm:prSet/>
      <dgm:spPr/>
      <dgm:t>
        <a:bodyPr/>
        <a:lstStyle/>
        <a:p>
          <a:endParaRPr lang="es-ES"/>
        </a:p>
      </dgm:t>
    </dgm:pt>
    <dgm:pt modelId="{59EFFBB5-B9C8-4CFD-8056-312403296504}" type="sibTrans" cxnId="{880AC29C-C3AE-4A59-8E79-D1D1F488D190}">
      <dgm:prSet/>
      <dgm:spPr/>
      <dgm:t>
        <a:bodyPr/>
        <a:lstStyle/>
        <a:p>
          <a:endParaRPr lang="es-ES"/>
        </a:p>
      </dgm:t>
    </dgm:pt>
    <dgm:pt modelId="{1EEE9B24-7AC5-48D2-A582-4B9FC3171D6A}">
      <dgm:prSet/>
      <dgm:spPr/>
      <dgm:t>
        <a:bodyPr/>
        <a:lstStyle/>
        <a:p>
          <a:pPr>
            <a:buFont typeface="+mj-lt"/>
            <a:buNone/>
          </a:pPr>
          <a:endParaRPr lang="en-US" dirty="0"/>
        </a:p>
      </dgm:t>
    </dgm:pt>
    <dgm:pt modelId="{0DC91C66-C760-4C97-8869-24B4A9E4CA9A}" type="parTrans" cxnId="{12215493-305E-47BA-B239-EC16E64393C1}">
      <dgm:prSet/>
      <dgm:spPr/>
      <dgm:t>
        <a:bodyPr/>
        <a:lstStyle/>
        <a:p>
          <a:endParaRPr lang="es-ES"/>
        </a:p>
      </dgm:t>
    </dgm:pt>
    <dgm:pt modelId="{4B406800-FB76-4307-A0E3-EB139EF38F0D}" type="sibTrans" cxnId="{12215493-305E-47BA-B239-EC16E64393C1}">
      <dgm:prSet/>
      <dgm:spPr/>
      <dgm:t>
        <a:bodyPr/>
        <a:lstStyle/>
        <a:p>
          <a:endParaRPr lang="es-ES"/>
        </a:p>
      </dgm:t>
    </dgm:pt>
    <dgm:pt modelId="{F47B73CB-11D8-4FEF-B4EB-B617B86F7074}">
      <dgm:prSet/>
      <dgm:spPr/>
      <dgm:t>
        <a:bodyPr/>
        <a:lstStyle/>
        <a:p>
          <a:pPr>
            <a:buFont typeface="+mj-lt"/>
            <a:buNone/>
          </a:pPr>
          <a:endParaRPr lang="en-US" dirty="0"/>
        </a:p>
      </dgm:t>
    </dgm:pt>
    <dgm:pt modelId="{93AADF0D-D883-4E9A-A937-EF9344BA393A}" type="parTrans" cxnId="{26B3BAED-0308-4EAB-80B5-FF0F390696BD}">
      <dgm:prSet/>
      <dgm:spPr/>
      <dgm:t>
        <a:bodyPr/>
        <a:lstStyle/>
        <a:p>
          <a:endParaRPr lang="es-ES"/>
        </a:p>
      </dgm:t>
    </dgm:pt>
    <dgm:pt modelId="{2D79CE70-90A1-4512-AA42-F7AFB5037D50}" type="sibTrans" cxnId="{26B3BAED-0308-4EAB-80B5-FF0F390696BD}">
      <dgm:prSet/>
      <dgm:spPr/>
      <dgm:t>
        <a:bodyPr/>
        <a:lstStyle/>
        <a:p>
          <a:endParaRPr lang="es-ES"/>
        </a:p>
      </dgm:t>
    </dgm:pt>
    <dgm:pt modelId="{6BE27579-5ED5-4C6A-A160-BA69DB430543}">
      <dgm:prSet/>
      <dgm:spPr/>
      <dgm:t>
        <a:bodyPr/>
        <a:lstStyle/>
        <a:p>
          <a:pPr>
            <a:buFont typeface="+mj-lt"/>
            <a:buNone/>
          </a:pPr>
          <a:endParaRPr lang="en-US" dirty="0"/>
        </a:p>
      </dgm:t>
    </dgm:pt>
    <dgm:pt modelId="{2CCB8DAC-08DA-4FDA-80C0-7DC734AEE580}" type="parTrans" cxnId="{811E40D5-1438-44BA-8091-972F1FEB539D}">
      <dgm:prSet/>
      <dgm:spPr/>
      <dgm:t>
        <a:bodyPr/>
        <a:lstStyle/>
        <a:p>
          <a:endParaRPr lang="es-ES"/>
        </a:p>
      </dgm:t>
    </dgm:pt>
    <dgm:pt modelId="{F6CCF00C-4593-4986-92CB-733C0864B91F}" type="sibTrans" cxnId="{811E40D5-1438-44BA-8091-972F1FEB539D}">
      <dgm:prSet/>
      <dgm:spPr/>
      <dgm:t>
        <a:bodyPr/>
        <a:lstStyle/>
        <a:p>
          <a:endParaRPr lang="es-ES"/>
        </a:p>
      </dgm:t>
    </dgm:pt>
    <dgm:pt modelId="{604D6724-43CF-4185-8A20-A00601AA3B04}" type="pres">
      <dgm:prSet presAssocID="{B3C29FCE-6B5F-42C4-B662-CFD16CD93957}" presName="linear" presStyleCnt="0">
        <dgm:presLayoutVars>
          <dgm:animLvl val="lvl"/>
          <dgm:resizeHandles val="exact"/>
        </dgm:presLayoutVars>
      </dgm:prSet>
      <dgm:spPr/>
    </dgm:pt>
    <dgm:pt modelId="{3BAB12D0-A6A8-4224-AE9A-E401A0096D2F}" type="pres">
      <dgm:prSet presAssocID="{3539B213-403C-4EEF-8CC1-FEA3E8EF2344}" presName="parentText" presStyleLbl="node1" presStyleIdx="0" presStyleCnt="1" custScaleY="131544" custLinFactNeighborX="-11" custLinFactNeighborY="-2510">
        <dgm:presLayoutVars>
          <dgm:chMax val="0"/>
          <dgm:bulletEnabled val="1"/>
        </dgm:presLayoutVars>
      </dgm:prSet>
      <dgm:spPr/>
    </dgm:pt>
    <dgm:pt modelId="{09452DA1-8F08-4D33-9C92-3745DF45EC98}" type="pres">
      <dgm:prSet presAssocID="{3539B213-403C-4EEF-8CC1-FEA3E8EF234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9687912-9CDA-4F42-A61B-D8E1130A76C8}" srcId="{3539B213-403C-4EEF-8CC1-FEA3E8EF2344}" destId="{53096E86-003A-4237-BCE5-8EC8CD20E32E}" srcOrd="6" destOrd="0" parTransId="{8649FB52-91E0-4103-B65D-35863D01ABEB}" sibTransId="{5F68D3A3-ADB2-417B-AB09-4B5159310A0E}"/>
    <dgm:cxn modelId="{E102B42C-3C02-411E-8BD6-28A48C0E0424}" type="presOf" srcId="{F47B73CB-11D8-4FEF-B4EB-B617B86F7074}" destId="{09452DA1-8F08-4D33-9C92-3745DF45EC98}" srcOrd="0" destOrd="5" presId="urn:microsoft.com/office/officeart/2005/8/layout/vList2"/>
    <dgm:cxn modelId="{2E4D5337-152A-4BC3-8E6B-1015C2B695E7}" type="presOf" srcId="{3539B213-403C-4EEF-8CC1-FEA3E8EF2344}" destId="{3BAB12D0-A6A8-4224-AE9A-E401A0096D2F}" srcOrd="0" destOrd="0" presId="urn:microsoft.com/office/officeart/2005/8/layout/vList2"/>
    <dgm:cxn modelId="{2D830040-43E9-4F71-BA0E-E3712214D91B}" srcId="{3539B213-403C-4EEF-8CC1-FEA3E8EF2344}" destId="{99731137-37CE-43EE-9120-A4B30CA0F53F}" srcOrd="2" destOrd="0" parTransId="{B471C249-D616-4BFF-868E-E1717771B404}" sibTransId="{EB76B971-8969-4A90-857E-B75ECEA31617}"/>
    <dgm:cxn modelId="{19E77A69-4751-4104-B149-18192AB433E7}" type="presOf" srcId="{E69F2F4A-0150-4E7D-B860-9AA60687E715}" destId="{09452DA1-8F08-4D33-9C92-3745DF45EC98}" srcOrd="0" destOrd="8" presId="urn:microsoft.com/office/officeart/2005/8/layout/vList2"/>
    <dgm:cxn modelId="{772EC06D-3468-4D9C-9871-645F83F83D00}" type="presOf" srcId="{640F050E-AD0A-4077-AD8B-51C5C15950A6}" destId="{09452DA1-8F08-4D33-9C92-3745DF45EC98}" srcOrd="0" destOrd="0" presId="urn:microsoft.com/office/officeart/2005/8/layout/vList2"/>
    <dgm:cxn modelId="{4DAFB756-7B1F-4B3F-A7F5-093566D37D65}" type="presOf" srcId="{B3C29FCE-6B5F-42C4-B662-CFD16CD93957}" destId="{604D6724-43CF-4185-8A20-A00601AA3B04}" srcOrd="0" destOrd="0" presId="urn:microsoft.com/office/officeart/2005/8/layout/vList2"/>
    <dgm:cxn modelId="{CFE93458-155C-493A-B120-6E18739CA02D}" srcId="{3539B213-403C-4EEF-8CC1-FEA3E8EF2344}" destId="{2A77B4B1-B109-485D-82E0-6206C82EF559}" srcOrd="4" destOrd="0" parTransId="{A899E020-28C2-4D53-8DF7-66A1E6B57795}" sibTransId="{AD8144B1-01A8-427D-9DF2-9FE4B31446D5}"/>
    <dgm:cxn modelId="{A7BA6987-E07E-4ED8-BA89-831CB03C9DF2}" type="presOf" srcId="{88D64427-FE2A-4B0B-A242-69EF3184D4C6}" destId="{09452DA1-8F08-4D33-9C92-3745DF45EC98}" srcOrd="0" destOrd="1" presId="urn:microsoft.com/office/officeart/2005/8/layout/vList2"/>
    <dgm:cxn modelId="{12215493-305E-47BA-B239-EC16E64393C1}" srcId="{3539B213-403C-4EEF-8CC1-FEA3E8EF2344}" destId="{1EEE9B24-7AC5-48D2-A582-4B9FC3171D6A}" srcOrd="3" destOrd="0" parTransId="{0DC91C66-C760-4C97-8869-24B4A9E4CA9A}" sibTransId="{4B406800-FB76-4307-A0E3-EB139EF38F0D}"/>
    <dgm:cxn modelId="{880AC29C-C3AE-4A59-8E79-D1D1F488D190}" srcId="{3539B213-403C-4EEF-8CC1-FEA3E8EF2344}" destId="{88D64427-FE2A-4B0B-A242-69EF3184D4C6}" srcOrd="1" destOrd="0" parTransId="{3CACD108-5069-4322-BB1D-751B9024A80E}" sibTransId="{59EFFBB5-B9C8-4CFD-8056-312403296504}"/>
    <dgm:cxn modelId="{B3CCE6AF-2FDD-4267-9428-D63C218DBD53}" type="presOf" srcId="{2A77B4B1-B109-485D-82E0-6206C82EF559}" destId="{09452DA1-8F08-4D33-9C92-3745DF45EC98}" srcOrd="0" destOrd="4" presId="urn:microsoft.com/office/officeart/2005/8/layout/vList2"/>
    <dgm:cxn modelId="{20D0AFB8-46F7-4C6D-9FA0-8BCEA149E487}" type="presOf" srcId="{53096E86-003A-4237-BCE5-8EC8CD20E32E}" destId="{09452DA1-8F08-4D33-9C92-3745DF45EC98}" srcOrd="0" destOrd="6" presId="urn:microsoft.com/office/officeart/2005/8/layout/vList2"/>
    <dgm:cxn modelId="{702C5EC0-94AD-4242-BF60-F8509C444E0B}" type="presOf" srcId="{1EEE9B24-7AC5-48D2-A582-4B9FC3171D6A}" destId="{09452DA1-8F08-4D33-9C92-3745DF45EC98}" srcOrd="0" destOrd="3" presId="urn:microsoft.com/office/officeart/2005/8/layout/vList2"/>
    <dgm:cxn modelId="{641ADBCD-D09E-491D-A5CA-86D3225DD697}" srcId="{3539B213-403C-4EEF-8CC1-FEA3E8EF2344}" destId="{E69F2F4A-0150-4E7D-B860-9AA60687E715}" srcOrd="8" destOrd="0" parTransId="{CB288D28-94C9-45DC-8A7C-C5496444731D}" sibTransId="{0ABEA8DC-A406-4047-A460-0ED5DCAA468C}"/>
    <dgm:cxn modelId="{811E40D5-1438-44BA-8091-972F1FEB539D}" srcId="{3539B213-403C-4EEF-8CC1-FEA3E8EF2344}" destId="{6BE27579-5ED5-4C6A-A160-BA69DB430543}" srcOrd="7" destOrd="0" parTransId="{2CCB8DAC-08DA-4FDA-80C0-7DC734AEE580}" sibTransId="{F6CCF00C-4593-4986-92CB-733C0864B91F}"/>
    <dgm:cxn modelId="{144C26D8-D526-41A9-822F-B2E7599CEB4D}" srcId="{B3C29FCE-6B5F-42C4-B662-CFD16CD93957}" destId="{3539B213-403C-4EEF-8CC1-FEA3E8EF2344}" srcOrd="0" destOrd="0" parTransId="{9FA915DC-CD21-4D65-8889-08BA5CDEBAA7}" sibTransId="{EA5E8B51-25BF-4531-B177-94AAD45FB05C}"/>
    <dgm:cxn modelId="{4E3E14DB-7CA9-42D6-BEC6-9F8ABBE2D782}" srcId="{3539B213-403C-4EEF-8CC1-FEA3E8EF2344}" destId="{640F050E-AD0A-4077-AD8B-51C5C15950A6}" srcOrd="0" destOrd="0" parTransId="{5F7849DB-25F0-4741-AFC2-EE7B864697DD}" sibTransId="{FE518922-F388-4A9C-9927-6D2425CC482C}"/>
    <dgm:cxn modelId="{26B3BAED-0308-4EAB-80B5-FF0F390696BD}" srcId="{3539B213-403C-4EEF-8CC1-FEA3E8EF2344}" destId="{F47B73CB-11D8-4FEF-B4EB-B617B86F7074}" srcOrd="5" destOrd="0" parTransId="{93AADF0D-D883-4E9A-A937-EF9344BA393A}" sibTransId="{2D79CE70-90A1-4512-AA42-F7AFB5037D50}"/>
    <dgm:cxn modelId="{C82AFCEE-6D75-457E-860D-3768DB4B2825}" type="presOf" srcId="{6BE27579-5ED5-4C6A-A160-BA69DB430543}" destId="{09452DA1-8F08-4D33-9C92-3745DF45EC98}" srcOrd="0" destOrd="7" presId="urn:microsoft.com/office/officeart/2005/8/layout/vList2"/>
    <dgm:cxn modelId="{4AC363F8-F365-4147-A4CD-300E486B02C7}" type="presOf" srcId="{99731137-37CE-43EE-9120-A4B30CA0F53F}" destId="{09452DA1-8F08-4D33-9C92-3745DF45EC98}" srcOrd="0" destOrd="2" presId="urn:microsoft.com/office/officeart/2005/8/layout/vList2"/>
    <dgm:cxn modelId="{25997BF1-2CC1-4DF3-8151-24F000719E9D}" type="presParOf" srcId="{604D6724-43CF-4185-8A20-A00601AA3B04}" destId="{3BAB12D0-A6A8-4224-AE9A-E401A0096D2F}" srcOrd="0" destOrd="0" presId="urn:microsoft.com/office/officeart/2005/8/layout/vList2"/>
    <dgm:cxn modelId="{A1EAC8EA-609A-470E-B036-39648FCB0CEA}" type="presParOf" srcId="{604D6724-43CF-4185-8A20-A00601AA3B04}" destId="{09452DA1-8F08-4D33-9C92-3745DF45EC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B12D0-A6A8-4224-AE9A-E401A0096D2F}">
      <dsp:nvSpPr>
        <dsp:cNvPr id="0" name=""/>
        <dsp:cNvSpPr/>
      </dsp:nvSpPr>
      <dsp:spPr>
        <a:xfrm>
          <a:off x="0" y="0"/>
          <a:ext cx="4211240" cy="1020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0" i="0" kern="1200" dirty="0"/>
            <a:t>YOLOv8 </a:t>
          </a:r>
          <a:endParaRPr lang="en-US" sz="3200" kern="1200" dirty="0"/>
        </a:p>
      </dsp:txBody>
      <dsp:txXfrm>
        <a:off x="49812" y="49812"/>
        <a:ext cx="4111616" cy="920775"/>
      </dsp:txXfrm>
    </dsp:sp>
    <dsp:sp modelId="{09452DA1-8F08-4D33-9C92-3745DF45EC98}">
      <dsp:nvSpPr>
        <dsp:cNvPr id="0" name=""/>
        <dsp:cNvSpPr/>
      </dsp:nvSpPr>
      <dsp:spPr>
        <a:xfrm>
          <a:off x="0" y="1067126"/>
          <a:ext cx="4211240" cy="365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ES" sz="2000" b="0" i="0" kern="1200" dirty="0"/>
            <a:t>1.Divide la imagen en cuadriculas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ES" sz="2000" b="0" i="0" kern="1200" dirty="0"/>
            <a:t>2.Predice cajas delimitadoras y probabilidades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ES" sz="2000" b="0" i="0" kern="1200" dirty="0"/>
            <a:t>3.Clasificación de objetos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ES" sz="2000" b="0" i="0" kern="1200" dirty="0"/>
            <a:t>4.NMS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ES" sz="2000" b="0" i="0" kern="1200" dirty="0"/>
            <a:t>5.Output</a:t>
          </a:r>
          <a:endParaRPr lang="en-US" sz="2000" kern="1200" dirty="0"/>
        </a:p>
      </dsp:txBody>
      <dsp:txXfrm>
        <a:off x="0" y="1067126"/>
        <a:ext cx="4211240" cy="365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70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3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49" y="1001413"/>
            <a:ext cx="6620968" cy="2427587"/>
          </a:xfrm>
        </p:spPr>
        <p:txBody>
          <a:bodyPr/>
          <a:lstStyle/>
          <a:p>
            <a:r>
              <a:rPr lang="es-MX" dirty="0"/>
              <a:t>B</a:t>
            </a:r>
            <a:r>
              <a:rPr dirty="0" err="1"/>
              <a:t>ienvenid</a:t>
            </a:r>
            <a:r>
              <a:rPr lang="es-MX" dirty="0"/>
              <a:t>os</a:t>
            </a:r>
            <a:r>
              <a:rPr dirty="0"/>
              <a:t> al Proyecto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Práctica</a:t>
            </a:r>
            <a:r>
              <a:rPr dirty="0"/>
              <a:t> </a:t>
            </a:r>
            <a:r>
              <a:rPr dirty="0" err="1"/>
              <a:t>Profesionalizante</a:t>
            </a:r>
            <a:r>
              <a:rPr dirty="0"/>
              <a:t> II - 2024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202AE5-D374-9B0B-CD5D-67E61C5A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6" y="4348434"/>
            <a:ext cx="2249872" cy="2185716"/>
          </a:xfrm>
          <a:prstGeom prst="rect">
            <a:avLst/>
          </a:prstGeom>
          <a:effectLst>
            <a:glow rad="25400">
              <a:schemeClr val="tx1">
                <a:alpha val="76000"/>
              </a:schemeClr>
            </a:glow>
            <a:softEdge rad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3C4D02-A72F-3D99-9A3A-876FC40C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9" y="6028927"/>
            <a:ext cx="1282691" cy="505223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A91EF9-71A0-ACFC-D4F0-02F9E8558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Metodología: Recolección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Captura de imágenes en condiciones controladas y etiquetado manual para garantizar la calidad y representatividad del dataset.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5392EB-DC41-BF1A-3882-C72415A4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2F2F2"/>
                </a:solidFill>
              </a:rPr>
              <a:t>Modelo del proyecto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DF6E672-2E2B-B20D-1436-8DB72F882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504503"/>
              </p:ext>
            </p:extLst>
          </p:nvPr>
        </p:nvGraphicFramePr>
        <p:xfrm>
          <a:off x="4206478" y="865612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FA036-3D36-40B8-3C2B-B1F552DF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Métricas a 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9FC6C-CD8B-A603-E5F8-E492885D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mAP50</a:t>
            </a:r>
          </a:p>
          <a:p>
            <a:r>
              <a:rPr lang="es-ES" dirty="0"/>
              <a:t>mAP50-95</a:t>
            </a:r>
          </a:p>
          <a:p>
            <a:r>
              <a:rPr lang="es-ES" dirty="0" err="1"/>
              <a:t>Recall</a:t>
            </a:r>
            <a:endParaRPr lang="es-ES" dirty="0"/>
          </a:p>
          <a:p>
            <a:r>
              <a:rPr lang="es-ES" dirty="0"/>
              <a:t>Box(</a:t>
            </a:r>
            <a:r>
              <a:rPr lang="es-ES" dirty="0" err="1"/>
              <a:t>presicion</a:t>
            </a:r>
            <a:r>
              <a:rPr lang="es-E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A74A6E-B3F7-6B17-F9C6-30EBA150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referencia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60E7AED-9FE1-734D-AD36-407ADA486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41975"/>
              </p:ext>
            </p:extLst>
          </p:nvPr>
        </p:nvGraphicFramePr>
        <p:xfrm>
          <a:off x="476593" y="676726"/>
          <a:ext cx="6863108" cy="3218558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723622">
                  <a:extLst>
                    <a:ext uri="{9D8B030D-6E8A-4147-A177-3AD203B41FA5}">
                      <a16:colId xmlns:a16="http://schemas.microsoft.com/office/drawing/2014/main" val="1828157991"/>
                    </a:ext>
                  </a:extLst>
                </a:gridCol>
                <a:gridCol w="764097">
                  <a:extLst>
                    <a:ext uri="{9D8B030D-6E8A-4147-A177-3AD203B41FA5}">
                      <a16:colId xmlns:a16="http://schemas.microsoft.com/office/drawing/2014/main" val="458684374"/>
                    </a:ext>
                  </a:extLst>
                </a:gridCol>
                <a:gridCol w="1047420">
                  <a:extLst>
                    <a:ext uri="{9D8B030D-6E8A-4147-A177-3AD203B41FA5}">
                      <a16:colId xmlns:a16="http://schemas.microsoft.com/office/drawing/2014/main" val="2763421185"/>
                    </a:ext>
                  </a:extLst>
                </a:gridCol>
                <a:gridCol w="1477464">
                  <a:extLst>
                    <a:ext uri="{9D8B030D-6E8A-4147-A177-3AD203B41FA5}">
                      <a16:colId xmlns:a16="http://schemas.microsoft.com/office/drawing/2014/main" val="2903160170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41147426"/>
                    </a:ext>
                  </a:extLst>
                </a:gridCol>
                <a:gridCol w="870343">
                  <a:extLst>
                    <a:ext uri="{9D8B030D-6E8A-4147-A177-3AD203B41FA5}">
                      <a16:colId xmlns:a16="http://schemas.microsoft.com/office/drawing/2014/main" val="3420247364"/>
                    </a:ext>
                  </a:extLst>
                </a:gridCol>
                <a:gridCol w="1204260">
                  <a:extLst>
                    <a:ext uri="{9D8B030D-6E8A-4147-A177-3AD203B41FA5}">
                      <a16:colId xmlns:a16="http://schemas.microsoft.com/office/drawing/2014/main" val="2973079098"/>
                    </a:ext>
                  </a:extLst>
                </a:gridCol>
              </a:tblGrid>
              <a:tr h="45979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Entreno con 300 epocas BATCH 6</a:t>
                      </a:r>
                      <a:endParaRPr lang="es-E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1907"/>
                  </a:ext>
                </a:extLst>
              </a:tr>
              <a:tr h="45979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Mejor epoca:  286</a:t>
                      </a:r>
                      <a:endParaRPr lang="es-E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10397"/>
                  </a:ext>
                </a:extLst>
              </a:tr>
              <a:tr h="459794"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instances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Box(</a:t>
                      </a:r>
                      <a:r>
                        <a:rPr lang="es-ES" sz="15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Presicion</a:t>
                      </a:r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mAP50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mAP50-95)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006111"/>
                  </a:ext>
                </a:extLst>
              </a:tr>
              <a:tr h="459794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0,993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0,991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0,994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28453"/>
                  </a:ext>
                </a:extLst>
              </a:tr>
              <a:tr h="459794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0,986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0,976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0,993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0,866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05383"/>
                  </a:ext>
                </a:extLst>
              </a:tr>
              <a:tr h="459794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SP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0,994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0,995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0,915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27808"/>
                  </a:ext>
                </a:extLst>
              </a:tr>
              <a:tr h="459794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NC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281" marR="10119" marT="97139" marB="9713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0,998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0,995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0,907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281" marR="10119" marT="97139" marB="97139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16593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5F8245FF-E678-508B-B7DA-CC36E767C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528256-293D-EACD-6F37-34E68BA82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>
                <a:solidFill>
                  <a:srgbClr val="EBEBEB"/>
                </a:solidFill>
              </a:rPr>
              <a:t>2do </a:t>
            </a:r>
            <a:r>
              <a:rPr lang="en-US" dirty="0" err="1">
                <a:solidFill>
                  <a:srgbClr val="EBEBEB"/>
                </a:solidFill>
              </a:rPr>
              <a:t>Modelo</a:t>
            </a:r>
            <a:r>
              <a:rPr lang="en-US" dirty="0">
                <a:solidFill>
                  <a:srgbClr val="EBEBEB"/>
                </a:solidFill>
              </a:rPr>
              <a:t> 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23B64E8-709A-D24A-5F8E-53D67BEA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19805"/>
              </p:ext>
            </p:extLst>
          </p:nvPr>
        </p:nvGraphicFramePr>
        <p:xfrm>
          <a:off x="476593" y="732922"/>
          <a:ext cx="6863107" cy="3306184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717840">
                  <a:extLst>
                    <a:ext uri="{9D8B030D-6E8A-4147-A177-3AD203B41FA5}">
                      <a16:colId xmlns:a16="http://schemas.microsoft.com/office/drawing/2014/main" val="552084360"/>
                    </a:ext>
                  </a:extLst>
                </a:gridCol>
                <a:gridCol w="861210">
                  <a:extLst>
                    <a:ext uri="{9D8B030D-6E8A-4147-A177-3AD203B41FA5}">
                      <a16:colId xmlns:a16="http://schemas.microsoft.com/office/drawing/2014/main" val="3909552334"/>
                    </a:ext>
                  </a:extLst>
                </a:gridCol>
                <a:gridCol w="1116925">
                  <a:extLst>
                    <a:ext uri="{9D8B030D-6E8A-4147-A177-3AD203B41FA5}">
                      <a16:colId xmlns:a16="http://schemas.microsoft.com/office/drawing/2014/main" val="3406190863"/>
                    </a:ext>
                  </a:extLst>
                </a:gridCol>
                <a:gridCol w="1589197">
                  <a:extLst>
                    <a:ext uri="{9D8B030D-6E8A-4147-A177-3AD203B41FA5}">
                      <a16:colId xmlns:a16="http://schemas.microsoft.com/office/drawing/2014/main" val="2670826707"/>
                    </a:ext>
                  </a:extLst>
                </a:gridCol>
                <a:gridCol w="809610">
                  <a:extLst>
                    <a:ext uri="{9D8B030D-6E8A-4147-A177-3AD203B41FA5}">
                      <a16:colId xmlns:a16="http://schemas.microsoft.com/office/drawing/2014/main" val="3292561593"/>
                    </a:ext>
                  </a:extLst>
                </a:gridCol>
                <a:gridCol w="872356">
                  <a:extLst>
                    <a:ext uri="{9D8B030D-6E8A-4147-A177-3AD203B41FA5}">
                      <a16:colId xmlns:a16="http://schemas.microsoft.com/office/drawing/2014/main" val="3405530198"/>
                    </a:ext>
                  </a:extLst>
                </a:gridCol>
                <a:gridCol w="895969">
                  <a:extLst>
                    <a:ext uri="{9D8B030D-6E8A-4147-A177-3AD203B41FA5}">
                      <a16:colId xmlns:a16="http://schemas.microsoft.com/office/drawing/2014/main" val="1709833815"/>
                    </a:ext>
                  </a:extLst>
                </a:gridCol>
              </a:tblGrid>
              <a:tr h="50653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Entreno con 100 epocas BATCH 6</a:t>
                      </a:r>
                      <a:endParaRPr lang="es-ES" sz="1200" b="1" i="0" u="none" strike="noStrike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03" marR="140703" marT="140703" marB="1407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03" marR="140703" marT="140703" marB="1407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39659"/>
                  </a:ext>
                </a:extLst>
              </a:tr>
              <a:tr h="3915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Mejor </a:t>
                      </a:r>
                      <a:r>
                        <a:rPr lang="es-ES" sz="16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epoca</a:t>
                      </a:r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:  85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89578"/>
                  </a:ext>
                </a:extLst>
              </a:tr>
              <a:tr h="641722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instances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Box(Presicion)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mAP50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mAP50-95)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48163"/>
                  </a:ext>
                </a:extLst>
              </a:tr>
              <a:tr h="391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20" marR="10120" marT="10120" marB="93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166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0,879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0,906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0,962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0,812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69705"/>
                  </a:ext>
                </a:extLst>
              </a:tr>
              <a:tr h="391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20" marR="10120" marT="10120" marB="93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0,889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0,99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0,834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1256"/>
                  </a:ext>
                </a:extLst>
              </a:tr>
              <a:tr h="391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SP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20" marR="10120" marT="10120" marB="93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0,755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0,942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0,769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25279"/>
                  </a:ext>
                </a:extLst>
              </a:tr>
              <a:tr h="391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NC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20" marR="10120" marT="10120" marB="93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0,747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0,962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0,972</a:t>
                      </a:r>
                      <a:endParaRPr lang="es-E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0,834</a:t>
                      </a:r>
                      <a:endParaRPr lang="es-E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20" marR="10120" marT="10120" marB="93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62453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9CD3F354-BB97-5332-79FC-2B90C8ED7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233329-A06A-7F55-C5E7-45AC22815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3er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2C044C9-3FF1-5AEB-107F-22831D624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05563"/>
              </p:ext>
            </p:extLst>
          </p:nvPr>
        </p:nvGraphicFramePr>
        <p:xfrm>
          <a:off x="587917" y="640081"/>
          <a:ext cx="6640458" cy="290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55">
                  <a:extLst>
                    <a:ext uri="{9D8B030D-6E8A-4147-A177-3AD203B41FA5}">
                      <a16:colId xmlns:a16="http://schemas.microsoft.com/office/drawing/2014/main" val="2874337583"/>
                    </a:ext>
                  </a:extLst>
                </a:gridCol>
                <a:gridCol w="756879">
                  <a:extLst>
                    <a:ext uri="{9D8B030D-6E8A-4147-A177-3AD203B41FA5}">
                      <a16:colId xmlns:a16="http://schemas.microsoft.com/office/drawing/2014/main" val="3232117871"/>
                    </a:ext>
                  </a:extLst>
                </a:gridCol>
                <a:gridCol w="1073845">
                  <a:extLst>
                    <a:ext uri="{9D8B030D-6E8A-4147-A177-3AD203B41FA5}">
                      <a16:colId xmlns:a16="http://schemas.microsoft.com/office/drawing/2014/main" val="2905234867"/>
                    </a:ext>
                  </a:extLst>
                </a:gridCol>
                <a:gridCol w="1556500">
                  <a:extLst>
                    <a:ext uri="{9D8B030D-6E8A-4147-A177-3AD203B41FA5}">
                      <a16:colId xmlns:a16="http://schemas.microsoft.com/office/drawing/2014/main" val="639102340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2585519895"/>
                    </a:ext>
                  </a:extLst>
                </a:gridCol>
                <a:gridCol w="874541">
                  <a:extLst>
                    <a:ext uri="{9D8B030D-6E8A-4147-A177-3AD203B41FA5}">
                      <a16:colId xmlns:a16="http://schemas.microsoft.com/office/drawing/2014/main" val="3568988054"/>
                    </a:ext>
                  </a:extLst>
                </a:gridCol>
                <a:gridCol w="896152">
                  <a:extLst>
                    <a:ext uri="{9D8B030D-6E8A-4147-A177-3AD203B41FA5}">
                      <a16:colId xmlns:a16="http://schemas.microsoft.com/office/drawing/2014/main" val="1838801274"/>
                    </a:ext>
                  </a:extLst>
                </a:gridCol>
              </a:tblGrid>
              <a:tr h="36941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>
                          <a:effectLst/>
                        </a:rPr>
                        <a:t>Entreno con 50 epocas BATCH 5</a:t>
                      </a:r>
                      <a:endParaRPr lang="es-E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extLst>
                  <a:ext uri="{0D108BD9-81ED-4DB2-BD59-A6C34878D82A}">
                    <a16:rowId xmlns:a16="http://schemas.microsoft.com/office/drawing/2014/main" val="1508418092"/>
                  </a:ext>
                </a:extLst>
              </a:tr>
              <a:tr h="5768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1700" u="none" strike="noStrike">
                          <a:effectLst/>
                        </a:rPr>
                        <a:t>Mejor epoca:  77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extLst>
                  <a:ext uri="{0D108BD9-81ED-4DB2-BD59-A6C34878D82A}">
                    <a16:rowId xmlns:a16="http://schemas.microsoft.com/office/drawing/2014/main" val="2118059179"/>
                  </a:ext>
                </a:extLst>
              </a:tr>
              <a:tr h="576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700" u="none" strike="noStrike" dirty="0" err="1">
                          <a:effectLst/>
                        </a:rPr>
                        <a:t>Class</a:t>
                      </a:r>
                      <a:endParaRPr lang="es-E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700" u="none" strike="noStrike">
                          <a:effectLst/>
                        </a:rPr>
                        <a:t>image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700" u="none" strike="noStrike">
                          <a:effectLst/>
                        </a:rPr>
                        <a:t>instances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700" u="none" strike="noStrike">
                          <a:effectLst/>
                        </a:rPr>
                        <a:t>Box(Presicion)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700" u="none" strike="noStrike">
                          <a:effectLst/>
                        </a:rPr>
                        <a:t>Recall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700" u="none" strike="noStrike">
                          <a:effectLst/>
                        </a:rPr>
                        <a:t>mAP50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700" u="none" strike="noStrike" dirty="0">
                          <a:effectLst/>
                        </a:rPr>
                        <a:t>mAP50-95)</a:t>
                      </a:r>
                      <a:endParaRPr lang="es-E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extLst>
                  <a:ext uri="{0D108BD9-81ED-4DB2-BD59-A6C34878D82A}">
                    <a16:rowId xmlns:a16="http://schemas.microsoft.com/office/drawing/2014/main" val="2704036753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800" u="none" strike="noStrike">
                          <a:effectLst/>
                        </a:rPr>
                        <a:t>all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24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151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0,357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0,86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0,499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0,401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extLst>
                  <a:ext uri="{0D108BD9-81ED-4DB2-BD59-A6C34878D82A}">
                    <a16:rowId xmlns:a16="http://schemas.microsoft.com/office/drawing/2014/main" val="875631877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800" u="none" strike="noStrike">
                          <a:effectLst/>
                        </a:rPr>
                        <a:t>OK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12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54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0,35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1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0,655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0,528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extLst>
                  <a:ext uri="{0D108BD9-81ED-4DB2-BD59-A6C34878D82A}">
                    <a16:rowId xmlns:a16="http://schemas.microsoft.com/office/drawing/2014/main" val="3279737460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800" u="none" strike="noStrike">
                          <a:effectLst/>
                        </a:rPr>
                        <a:t>SP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10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43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0,371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0,581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0,366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0,295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extLst>
                  <a:ext uri="{0D108BD9-81ED-4DB2-BD59-A6C34878D82A}">
                    <a16:rowId xmlns:a16="http://schemas.microsoft.com/office/drawing/2014/main" val="3999861309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800" u="none" strike="noStrike">
                          <a:effectLst/>
                        </a:rPr>
                        <a:t>NC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" marR="14408" marT="144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8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54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0,349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1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>
                          <a:effectLst/>
                        </a:rPr>
                        <a:t>0,476</a:t>
                      </a:r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700" u="none" strike="noStrike" dirty="0">
                          <a:effectLst/>
                        </a:rPr>
                        <a:t>0,378</a:t>
                      </a:r>
                      <a:endParaRPr lang="es-E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8" marR="14408" marT="14408" marB="0" anchor="b"/>
                </a:tc>
                <a:extLst>
                  <a:ext uri="{0D108BD9-81ED-4DB2-BD59-A6C34878D82A}">
                    <a16:rowId xmlns:a16="http://schemas.microsoft.com/office/drawing/2014/main" val="2019523387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1F9A1DA-F073-2308-3206-CC0C183A2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A79B79-6D00-BAA6-FC0C-CA3261E9A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A409B6-8E0E-6A71-D4A1-E7BB07AA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9D492-D469-3131-6007-6C95857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Exitoso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291F62E-6904-E739-3FC7-DEB3ACF5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33243"/>
              </p:ext>
            </p:extLst>
          </p:nvPr>
        </p:nvGraphicFramePr>
        <p:xfrm>
          <a:off x="476593" y="706678"/>
          <a:ext cx="6863108" cy="3158656"/>
        </p:xfrm>
        <a:graphic>
          <a:graphicData uri="http://schemas.openxmlformats.org/drawingml/2006/table">
            <a:tbl>
              <a:tblPr>
                <a:noFill/>
                <a:tableStyleId>{69012ECD-51FC-41F1-AA8D-1B2483CD663E}</a:tableStyleId>
              </a:tblPr>
              <a:tblGrid>
                <a:gridCol w="735049">
                  <a:extLst>
                    <a:ext uri="{9D8B030D-6E8A-4147-A177-3AD203B41FA5}">
                      <a16:colId xmlns:a16="http://schemas.microsoft.com/office/drawing/2014/main" val="2338315192"/>
                    </a:ext>
                  </a:extLst>
                </a:gridCol>
                <a:gridCol w="854261">
                  <a:extLst>
                    <a:ext uri="{9D8B030D-6E8A-4147-A177-3AD203B41FA5}">
                      <a16:colId xmlns:a16="http://schemas.microsoft.com/office/drawing/2014/main" val="256047721"/>
                    </a:ext>
                  </a:extLst>
                </a:gridCol>
                <a:gridCol w="1100136">
                  <a:extLst>
                    <a:ext uri="{9D8B030D-6E8A-4147-A177-3AD203B41FA5}">
                      <a16:colId xmlns:a16="http://schemas.microsoft.com/office/drawing/2014/main" val="2903481666"/>
                    </a:ext>
                  </a:extLst>
                </a:gridCol>
                <a:gridCol w="1533391">
                  <a:extLst>
                    <a:ext uri="{9D8B030D-6E8A-4147-A177-3AD203B41FA5}">
                      <a16:colId xmlns:a16="http://schemas.microsoft.com/office/drawing/2014/main" val="2669639691"/>
                    </a:ext>
                  </a:extLst>
                </a:gridCol>
                <a:gridCol w="825948">
                  <a:extLst>
                    <a:ext uri="{9D8B030D-6E8A-4147-A177-3AD203B41FA5}">
                      <a16:colId xmlns:a16="http://schemas.microsoft.com/office/drawing/2014/main" val="1924309249"/>
                    </a:ext>
                  </a:extLst>
                </a:gridCol>
                <a:gridCol w="897475">
                  <a:extLst>
                    <a:ext uri="{9D8B030D-6E8A-4147-A177-3AD203B41FA5}">
                      <a16:colId xmlns:a16="http://schemas.microsoft.com/office/drawing/2014/main" val="2684004958"/>
                    </a:ext>
                  </a:extLst>
                </a:gridCol>
                <a:gridCol w="916848">
                  <a:extLst>
                    <a:ext uri="{9D8B030D-6E8A-4147-A177-3AD203B41FA5}">
                      <a16:colId xmlns:a16="http://schemas.microsoft.com/office/drawing/2014/main" val="2260888369"/>
                    </a:ext>
                  </a:extLst>
                </a:gridCol>
              </a:tblGrid>
              <a:tr h="42058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Entreno con 700 epocas BATCH 50</a:t>
                      </a:r>
                      <a:endParaRPr lang="es-ES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42049"/>
                  </a:ext>
                </a:extLst>
              </a:tr>
              <a:tr h="42058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Mejor epoca:  676</a:t>
                      </a:r>
                      <a:endParaRPr lang="es-ES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414698"/>
                  </a:ext>
                </a:extLst>
              </a:tr>
              <a:tr h="635164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Class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image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instances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Box(Presicion)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mAP50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mAP50-95)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766716"/>
                  </a:ext>
                </a:extLst>
              </a:tr>
              <a:tr h="420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122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792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0,995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0,931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143694"/>
                  </a:ext>
                </a:extLst>
              </a:tr>
              <a:tr h="420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OK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48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277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0,995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0,959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272475"/>
                  </a:ext>
                </a:extLst>
              </a:tr>
              <a:tr h="420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46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165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0,995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0,963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602356"/>
                  </a:ext>
                </a:extLst>
              </a:tr>
              <a:tr h="420582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NC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58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350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99,9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0,995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0,962</a:t>
                      </a:r>
                      <a:endParaRPr lang="es-E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666" marR="14707" marT="85833" marB="8583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17619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2D2DC106-38D7-4F45-DC2A-F54BE1F45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39AC51-A996-4241-674A-55A26736E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7664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408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4AD70B6D-42BC-FF2A-1A6B-CF6EB2ED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b="9179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F53F60-1B98-79A6-D8FB-934DAF7C3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3C6E76-CD55-A423-359B-BC1BE427E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0258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408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6BB48D65-B721-D44C-046A-30D681A8DB6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9179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A72750-4598-3A98-DFEC-9734EDB90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3E3279-BE3E-3542-0A71-4FCDD1473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2075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Cual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es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mejor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6F514813-BCC9-F2A9-CD21-3C447C84E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22695"/>
              </p:ext>
            </p:extLst>
          </p:nvPr>
        </p:nvGraphicFramePr>
        <p:xfrm>
          <a:off x="583929" y="843855"/>
          <a:ext cx="6755771" cy="2958188"/>
        </p:xfrm>
        <a:graphic>
          <a:graphicData uri="http://schemas.openxmlformats.org/drawingml/2006/table">
            <a:tbl>
              <a:tblPr/>
              <a:tblGrid>
                <a:gridCol w="703236">
                  <a:extLst>
                    <a:ext uri="{9D8B030D-6E8A-4147-A177-3AD203B41FA5}">
                      <a16:colId xmlns:a16="http://schemas.microsoft.com/office/drawing/2014/main" val="2480005659"/>
                    </a:ext>
                  </a:extLst>
                </a:gridCol>
                <a:gridCol w="1482137">
                  <a:extLst>
                    <a:ext uri="{9D8B030D-6E8A-4147-A177-3AD203B41FA5}">
                      <a16:colId xmlns:a16="http://schemas.microsoft.com/office/drawing/2014/main" val="2962066799"/>
                    </a:ext>
                  </a:extLst>
                </a:gridCol>
                <a:gridCol w="1523466">
                  <a:extLst>
                    <a:ext uri="{9D8B030D-6E8A-4147-A177-3AD203B41FA5}">
                      <a16:colId xmlns:a16="http://schemas.microsoft.com/office/drawing/2014/main" val="498698369"/>
                    </a:ext>
                  </a:extLst>
                </a:gridCol>
                <a:gridCol w="1523466">
                  <a:extLst>
                    <a:ext uri="{9D8B030D-6E8A-4147-A177-3AD203B41FA5}">
                      <a16:colId xmlns:a16="http://schemas.microsoft.com/office/drawing/2014/main" val="489974597"/>
                    </a:ext>
                  </a:extLst>
                </a:gridCol>
                <a:gridCol w="1523466">
                  <a:extLst>
                    <a:ext uri="{9D8B030D-6E8A-4147-A177-3AD203B41FA5}">
                      <a16:colId xmlns:a16="http://schemas.microsoft.com/office/drawing/2014/main" val="602430945"/>
                    </a:ext>
                  </a:extLst>
                </a:gridCol>
              </a:tblGrid>
              <a:tr h="560805">
                <a:tc>
                  <a:txBody>
                    <a:bodyPr/>
                    <a:lstStyle/>
                    <a:p>
                      <a:pPr algn="l" fontAlgn="b"/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50</a:t>
                      </a:r>
                      <a:endParaRPr lang="es-E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100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300</a:t>
                      </a:r>
                      <a:endParaRPr lang="es-E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700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16207"/>
                  </a:ext>
                </a:extLst>
              </a:tr>
              <a:tr h="560805">
                <a:tc>
                  <a:txBody>
                    <a:bodyPr/>
                    <a:lstStyle/>
                    <a:p>
                      <a:pPr algn="l" fontAlgn="b"/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mAP50-95)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mAP50-95)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mAP50-95)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mAP50-95)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09407"/>
                  </a:ext>
                </a:extLst>
              </a:tr>
              <a:tr h="447918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0,401</a:t>
                      </a:r>
                      <a:endParaRPr lang="es-E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0,812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0,896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0,931</a:t>
                      </a:r>
                      <a:endParaRPr lang="es-E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19195"/>
                  </a:ext>
                </a:extLst>
              </a:tr>
              <a:tr h="447918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0,528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0,834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0,866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0,959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911382"/>
                  </a:ext>
                </a:extLst>
              </a:tr>
              <a:tr h="447918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0,295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0,769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0,915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0,963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99957"/>
                  </a:ext>
                </a:extLst>
              </a:tr>
              <a:tr h="447918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NC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0,378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0,834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0,907</a:t>
                      </a:r>
                      <a:endParaRPr lang="es-E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0,962</a:t>
                      </a:r>
                      <a:endParaRPr lang="es-E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378" marR="19378" marT="1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08471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BC2B413F-3389-2BD1-96A8-27BE7C3C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7BD7D4-21D3-D341-AAF5-3788BF9AE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Diseño</a:t>
            </a:r>
            <a:r>
              <a:rPr sz="2800" dirty="0"/>
              <a:t> de un Sistema </a:t>
            </a:r>
            <a:r>
              <a:rPr sz="2800" dirty="0" err="1"/>
              <a:t>Basado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Detección de Pasta Térmica en Procesos Industriales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BA7C0-306E-347D-7EF2-C5E65F0E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 descr="Imagen que contiene tabla, hombre, mano, par&#10;&#10;Descripción generada automáticamente">
            <a:extLst>
              <a:ext uri="{FF2B5EF4-FFF2-40B4-BE49-F238E27FC236}">
                <a16:creationId xmlns:a16="http://schemas.microsoft.com/office/drawing/2014/main" id="{89B0F556-61E2-3F8D-4323-2F35CBE1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2" y="937708"/>
            <a:ext cx="7193037" cy="3187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FEEA74-6734-AAD9-07FF-0CEC0A19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4013241" cy="4195481"/>
          </a:xfrm>
        </p:spPr>
        <p:txBody>
          <a:bodyPr/>
          <a:lstStyle/>
          <a:p>
            <a:r>
              <a:rPr dirty="0"/>
              <a:t>• Backend: Flask.</a:t>
            </a:r>
          </a:p>
          <a:p>
            <a:r>
              <a:rPr dirty="0"/>
              <a:t>• Base de </a:t>
            </a:r>
            <a:r>
              <a:rPr dirty="0" err="1"/>
              <a:t>datos</a:t>
            </a:r>
            <a:r>
              <a:rPr dirty="0"/>
              <a:t>: SQLite.</a:t>
            </a:r>
          </a:p>
          <a:p>
            <a:r>
              <a:rPr dirty="0"/>
              <a:t>• </a:t>
            </a:r>
            <a:r>
              <a:rPr dirty="0" err="1"/>
              <a:t>Modelo</a:t>
            </a:r>
            <a:r>
              <a:rPr dirty="0"/>
              <a:t> de IA: YOLOv8.</a:t>
            </a:r>
          </a:p>
          <a:p>
            <a:r>
              <a:rPr dirty="0"/>
              <a:t>• Frontend: HTML </a:t>
            </a:r>
            <a:r>
              <a:rPr dirty="0" err="1"/>
              <a:t>dinámico</a:t>
            </a:r>
            <a:r>
              <a:rPr dirty="0"/>
              <a:t> y dashboard </a:t>
            </a:r>
            <a:r>
              <a:rPr dirty="0" err="1"/>
              <a:t>interactivo</a:t>
            </a:r>
            <a:r>
              <a:rPr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1A304F-1C6D-0A8A-9DDE-FB8B1680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938"/>
          <a:stretch/>
        </p:blipFill>
        <p:spPr>
          <a:xfrm>
            <a:off x="4934746" y="1631576"/>
            <a:ext cx="4013241" cy="44375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AB0449-79C7-2CDD-5792-6DF08A81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Soluciones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3950488" cy="4195481"/>
          </a:xfrm>
        </p:spPr>
        <p:txBody>
          <a:bodyPr/>
          <a:lstStyle/>
          <a:p>
            <a:r>
              <a:rPr dirty="0"/>
              <a:t>• </a:t>
            </a:r>
            <a:r>
              <a:rPr dirty="0" err="1"/>
              <a:t>Interfaz</a:t>
            </a:r>
            <a:r>
              <a:rPr dirty="0"/>
              <a:t> web moderna y </a:t>
            </a:r>
            <a:r>
              <a:rPr dirty="0" err="1"/>
              <a:t>accesible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Visualización</a:t>
            </a:r>
            <a:r>
              <a:rPr dirty="0"/>
              <a:t> de </a:t>
            </a:r>
            <a:r>
              <a:rPr dirty="0" err="1"/>
              <a:t>resultados</a:t>
            </a:r>
            <a:r>
              <a:rPr dirty="0"/>
              <a:t> con </a:t>
            </a:r>
            <a:r>
              <a:rPr dirty="0" err="1"/>
              <a:t>gráficos</a:t>
            </a:r>
            <a:r>
              <a:rPr dirty="0"/>
              <a:t> </a:t>
            </a:r>
            <a:r>
              <a:rPr dirty="0" err="1"/>
              <a:t>interactivos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Configuración</a:t>
            </a:r>
            <a:r>
              <a:rPr dirty="0"/>
              <a:t> </a:t>
            </a:r>
            <a:r>
              <a:rPr dirty="0" err="1"/>
              <a:t>personalizada</a:t>
            </a:r>
            <a:r>
              <a:rPr dirty="0"/>
              <a:t> y </a:t>
            </a:r>
            <a:r>
              <a:rPr dirty="0" err="1"/>
              <a:t>sistema</a:t>
            </a:r>
            <a:r>
              <a:rPr dirty="0"/>
              <a:t> de logs </a:t>
            </a:r>
            <a:r>
              <a:rPr dirty="0" err="1"/>
              <a:t>detallado</a:t>
            </a:r>
            <a:r>
              <a:rPr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EA8961-CE8C-21E3-F2A3-0B88FA58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8" y="336177"/>
            <a:ext cx="3813230" cy="22277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821B74-FABC-F54F-8BA1-FD46D941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63" y="2707644"/>
            <a:ext cx="3801385" cy="18352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D9B58D-B90D-AF5A-551D-E882AEDCD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59" y="4686603"/>
            <a:ext cx="3807634" cy="18352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88" y="1541936"/>
            <a:ext cx="7930202" cy="2061875"/>
          </a:xfrm>
        </p:spPr>
        <p:txBody>
          <a:bodyPr/>
          <a:lstStyle/>
          <a:p>
            <a:r>
              <a:rPr dirty="0"/>
              <a:t>La </a:t>
            </a:r>
            <a:r>
              <a:rPr dirty="0" err="1"/>
              <a:t>integración</a:t>
            </a:r>
            <a:r>
              <a:rPr dirty="0"/>
              <a:t> de IA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procesos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calidad</a:t>
            </a:r>
            <a:r>
              <a:rPr dirty="0"/>
              <a:t>, </a:t>
            </a:r>
            <a:r>
              <a:rPr dirty="0" err="1"/>
              <a:t>productividad</a:t>
            </a:r>
            <a:r>
              <a:rPr dirty="0"/>
              <a:t> y </a:t>
            </a:r>
            <a:r>
              <a:rPr dirty="0" err="1"/>
              <a:t>competitividad</a:t>
            </a:r>
            <a:r>
              <a:rPr dirty="0"/>
              <a:t>, </a:t>
            </a:r>
            <a:r>
              <a:rPr dirty="0" err="1"/>
              <a:t>sentando</a:t>
            </a:r>
            <a:r>
              <a:rPr dirty="0"/>
              <a:t> un </a:t>
            </a:r>
            <a:r>
              <a:rPr dirty="0" err="1"/>
              <a:t>precedente</a:t>
            </a:r>
            <a:r>
              <a:rPr dirty="0"/>
              <a:t> para </a:t>
            </a:r>
            <a:r>
              <a:rPr dirty="0" err="1"/>
              <a:t>futuras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2D7882-D108-71C6-2A00-238062C7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03" y="2942466"/>
            <a:ext cx="7040371" cy="34170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665453-B9FF-A7F2-4B8D-C44BABFF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345141"/>
            <a:ext cx="7055380" cy="1400530"/>
          </a:xfrm>
        </p:spPr>
        <p:txBody>
          <a:bodyPr/>
          <a:lstStyle/>
          <a:p>
            <a:r>
              <a:rPr dirty="0" err="1"/>
              <a:t>Trabajo</a:t>
            </a:r>
            <a:r>
              <a:rPr lang="es-ES" dirty="0"/>
              <a:t>s</a:t>
            </a:r>
            <a:r>
              <a:rPr dirty="0"/>
              <a:t> Futuro</a:t>
            </a:r>
            <a:r>
              <a:rPr lang="es-E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4" y="1443325"/>
            <a:ext cx="8176051" cy="5069534"/>
          </a:xfrm>
        </p:spPr>
        <p:txBody>
          <a:bodyPr>
            <a:normAutofit/>
          </a:bodyPr>
          <a:lstStyle/>
          <a:p>
            <a:r>
              <a:rPr dirty="0" err="1"/>
              <a:t>Optimización</a:t>
            </a:r>
            <a:r>
              <a:rPr dirty="0"/>
              <a:t> del </a:t>
            </a:r>
            <a:r>
              <a:rPr dirty="0" err="1"/>
              <a:t>rendimiento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hardware </a:t>
            </a:r>
            <a:r>
              <a:rPr dirty="0" err="1"/>
              <a:t>especializado</a:t>
            </a:r>
            <a:r>
              <a:rPr dirty="0"/>
              <a:t>.</a:t>
            </a:r>
            <a:endParaRPr lang="es-ES" dirty="0"/>
          </a:p>
          <a:p>
            <a:r>
              <a:rPr lang="es-ES" dirty="0"/>
              <a:t>Mejorar la resolución de el hardware de captura de </a:t>
            </a:r>
            <a:r>
              <a:rPr lang="es-ES" dirty="0" err="1"/>
              <a:t>imagenes</a:t>
            </a:r>
            <a:endParaRPr lang="es-ES" dirty="0"/>
          </a:p>
          <a:p>
            <a:r>
              <a:rPr lang="es-AR" dirty="0"/>
              <a:t>Reconocimiento de gestos para detener la captura.</a:t>
            </a:r>
          </a:p>
          <a:p>
            <a:r>
              <a:rPr lang="es-AR" dirty="0"/>
              <a:t>Generar la aplicación como un servicio de Windows</a:t>
            </a:r>
          </a:p>
          <a:p>
            <a:r>
              <a:rPr lang="es-AR" dirty="0"/>
              <a:t>Mejorar las graficas con datos específicos por slot de captura.</a:t>
            </a:r>
          </a:p>
          <a:p>
            <a:r>
              <a:rPr lang="es-AR" dirty="0"/>
              <a:t>Incluir la posibilidad de reentrenar el modelo con las imágenes capturadas.</a:t>
            </a:r>
          </a:p>
          <a:p>
            <a:r>
              <a:rPr lang="es-AR" dirty="0"/>
              <a:t>Agregar alertas sonoras para las detecciones positivas y negativas.</a:t>
            </a:r>
          </a:p>
          <a:p>
            <a:endParaRPr lang="es-ES" dirty="0"/>
          </a:p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0B069-CE27-66EF-9DDD-28E41C9E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¡Gracias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Atención</a:t>
            </a:r>
            <a:r>
              <a:rPr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83971" cy="4195481"/>
          </a:xfrm>
        </p:spPr>
        <p:txBody>
          <a:bodyPr/>
          <a:lstStyle/>
          <a:p>
            <a:r>
              <a:rPr dirty="0" err="1"/>
              <a:t>Esperamos</a:t>
            </a:r>
            <a:r>
              <a:rPr dirty="0"/>
              <a:t> que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presentación</a:t>
            </a:r>
            <a:r>
              <a:rPr dirty="0"/>
              <a:t> </a:t>
            </a:r>
            <a:r>
              <a:rPr dirty="0" err="1"/>
              <a:t>haya</a:t>
            </a:r>
            <a:r>
              <a:rPr dirty="0"/>
              <a:t> </a:t>
            </a:r>
            <a:r>
              <a:rPr dirty="0" err="1"/>
              <a:t>sido</a:t>
            </a:r>
            <a:r>
              <a:rPr dirty="0"/>
              <a:t> de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agrado</a:t>
            </a:r>
            <a:r>
              <a:rPr dirty="0"/>
              <a:t>. Estamos </a:t>
            </a:r>
            <a:r>
              <a:rPr dirty="0" err="1"/>
              <a:t>disponibles</a:t>
            </a:r>
            <a:r>
              <a:rPr dirty="0"/>
              <a:t> para </a:t>
            </a:r>
            <a:r>
              <a:rPr dirty="0" err="1"/>
              <a:t>preguntas</a:t>
            </a:r>
            <a:r>
              <a:rPr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E9E471-B645-5C73-41BD-5AC42C7C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FF0C3B-ED4F-70AF-27EA-9303F1B5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4348434"/>
            <a:ext cx="2249872" cy="2185716"/>
          </a:xfrm>
          <a:prstGeom prst="rect">
            <a:avLst/>
          </a:prstGeom>
          <a:effectLst>
            <a:glow rad="25400">
              <a:schemeClr val="tx1">
                <a:alpha val="76000"/>
              </a:schemeClr>
            </a:glow>
            <a:softEdge rad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CEF40A-126A-EF62-5F4B-D54AC0AE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9" y="6028927"/>
            <a:ext cx="1282691" cy="505223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proyecto aborda la detección de pasta térmica en dispositivos electrónicos utilizando IA para mejorar el control de calidad en la línea de producción de BGH S.A.</a:t>
            </a:r>
          </a:p>
        </p:txBody>
      </p:sp>
      <p:pic>
        <p:nvPicPr>
          <p:cNvPr id="5" name="Imagen 4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E49D6B6C-B1B1-24F1-61F2-EB5B84EA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02" y="3519377"/>
            <a:ext cx="4260850" cy="292870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7E597E-84B6-4C35-810C-B6946EF9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94E6F5-7DC8-A468-7BA3-08051973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 Identificado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Defectos comunes: Ausencia, exceso o distribución incorrecta de pasta térmica.</a:t>
            </a:r>
          </a:p>
          <a:p>
            <a:r>
              <a:t>• Limitaciones humanas en la inspección visual.</a:t>
            </a:r>
          </a:p>
          <a:p>
            <a:r>
              <a:t>• Necesidad de automatización para mejorar la precisión y consistencia.</a:t>
            </a:r>
          </a:p>
        </p:txBody>
      </p:sp>
      <p:pic>
        <p:nvPicPr>
          <p:cNvPr id="5" name="Imagen 4" descr="Imagen que contiene interior, verde, tabla, juguete&#10;&#10;Descripción generada automáticamente">
            <a:extLst>
              <a:ext uri="{FF2B5EF4-FFF2-40B4-BE49-F238E27FC236}">
                <a16:creationId xmlns:a16="http://schemas.microsoft.com/office/drawing/2014/main" id="{B38FA859-7FF3-257B-BA99-49ADBFB7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31" y="4065967"/>
            <a:ext cx="1733106" cy="17504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066E7A-B668-E0DA-E1C6-DDC5D4C4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5C8B78-3178-9047-9C84-31985B61A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El control manual de </a:t>
            </a:r>
            <a:r>
              <a:rPr dirty="0" err="1"/>
              <a:t>calidad</a:t>
            </a:r>
            <a:r>
              <a:rPr dirty="0"/>
              <a:t> </a:t>
            </a:r>
            <a:r>
              <a:rPr dirty="0" err="1"/>
              <a:t>presenta</a:t>
            </a:r>
            <a:r>
              <a:rPr dirty="0"/>
              <a:t> </a:t>
            </a:r>
            <a:r>
              <a:rPr dirty="0" err="1"/>
              <a:t>desafíos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humanos</a:t>
            </a:r>
            <a:r>
              <a:rPr dirty="0"/>
              <a:t>, </a:t>
            </a:r>
            <a:r>
              <a:rPr dirty="0" err="1"/>
              <a:t>subjetividad</a:t>
            </a:r>
            <a:r>
              <a:rPr dirty="0"/>
              <a:t> y </a:t>
            </a:r>
            <a:r>
              <a:rPr dirty="0" err="1"/>
              <a:t>falta</a:t>
            </a:r>
            <a:r>
              <a:rPr dirty="0"/>
              <a:t> de </a:t>
            </a:r>
            <a:r>
              <a:rPr dirty="0" err="1"/>
              <a:t>trazabilidad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un </a:t>
            </a:r>
            <a:r>
              <a:rPr dirty="0" err="1"/>
              <a:t>entorno</a:t>
            </a:r>
            <a:r>
              <a:rPr dirty="0"/>
              <a:t> de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producción</a:t>
            </a:r>
            <a:r>
              <a:rPr dirty="0"/>
              <a:t>.</a:t>
            </a:r>
            <a:endParaRPr lang="es-MX" dirty="0"/>
          </a:p>
          <a:p>
            <a:endParaRPr lang="es-MX" dirty="0"/>
          </a:p>
          <a:p>
            <a:r>
              <a:rPr lang="es-AR" sz="2400" dirty="0"/>
              <a:t>- Errores Humanos</a:t>
            </a:r>
          </a:p>
          <a:p>
            <a:r>
              <a:rPr lang="es-AR" sz="2400" dirty="0"/>
              <a:t>- Subjetividad</a:t>
            </a:r>
          </a:p>
          <a:p>
            <a:r>
              <a:rPr lang="es-AR" sz="2400" dirty="0"/>
              <a:t>- Falta de Trazabilidad</a:t>
            </a:r>
          </a:p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933086-02FC-7BD0-58B4-7CC91591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464655-8D44-4BD6-8387-047AC611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¿Es posible desarrollar un modelo de IA para la detección eficiente de pasta térmica en tiempo real, integrado al flujo de producción?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6791A7-A14D-E036-79A6-62F5D6EA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E2978E-6A63-5E97-0603-F4DA0246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Desarrollar un sistema automatizado basado en IA para mejorar la detección y calidad de la aplicación de pasta térmica en dispositivos ensamblados.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EB459-845A-2715-96A9-481FDAA0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FD4587-DCCC-8521-2B4D-BFBE9EFE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Definir criterios de calidad y generar un dataset etiquetado.</a:t>
            </a:r>
          </a:p>
          <a:p>
            <a:r>
              <a:t>• Preprocesar imágenes y diseñar un modelo de IA con precisión superior al 85%.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505940-E120-D089-795B-E676B5BA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95D053-535C-12D0-01D1-E38C95E7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Implementar una solución de detección en tiempo real.</a:t>
            </a:r>
          </a:p>
          <a:p>
            <a:r>
              <a:t>• Diseñar una interfaz de usuario intuitiva.</a:t>
            </a:r>
          </a:p>
          <a:p>
            <a:r>
              <a:t>• Validar el sistema en condiciones reales de producción.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6395CA-6DA8-1BD2-8AD7-33FB005F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10" y="390525"/>
            <a:ext cx="885841" cy="8858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D3DB96-1C47-B1F9-3AE4-AA3214AE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10" y="5125703"/>
            <a:ext cx="1449789" cy="1408447"/>
          </a:xfrm>
          <a:prstGeom prst="rect">
            <a:avLst/>
          </a:prstGeom>
          <a:effectLst>
            <a:glow rad="12700">
              <a:schemeClr val="tx1">
                <a:alpha val="76000"/>
              </a:schemeClr>
            </a:glow>
            <a:softEdge rad="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726</Words>
  <Application>Microsoft Office PowerPoint</Application>
  <PresentationFormat>Presentación en pantalla (4:3)</PresentationFormat>
  <Paragraphs>243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Bienvenidos al Proyecto Final</vt:lpstr>
      <vt:lpstr>Diseño de un Sistema Basado en IA</vt:lpstr>
      <vt:lpstr>Introducción</vt:lpstr>
      <vt:lpstr>Problema Identificado</vt:lpstr>
      <vt:lpstr>Contexto del Problema</vt:lpstr>
      <vt:lpstr>Pregunta de Investigación</vt:lpstr>
      <vt:lpstr>Objetivo General</vt:lpstr>
      <vt:lpstr>Objetivos Específicos (1/2)</vt:lpstr>
      <vt:lpstr>Objetivos Específicos (2/2)</vt:lpstr>
      <vt:lpstr>Metodología: Recolección de Datos</vt:lpstr>
      <vt:lpstr>Modelo del proyecto</vt:lpstr>
      <vt:lpstr>Métricas a tener en cuenta</vt:lpstr>
      <vt:lpstr>Modelo de referencia</vt:lpstr>
      <vt:lpstr>2do Modelo </vt:lpstr>
      <vt:lpstr>3er Modelo</vt:lpstr>
      <vt:lpstr>Modelo Exitoso</vt:lpstr>
      <vt:lpstr>Presentación de PowerPoint</vt:lpstr>
      <vt:lpstr>Presentación de PowerPoint</vt:lpstr>
      <vt:lpstr>Cual modelo es mejor?</vt:lpstr>
      <vt:lpstr>Arquitectura del Sistema</vt:lpstr>
      <vt:lpstr>Soluciones Implementadas</vt:lpstr>
      <vt:lpstr>Conclusiones</vt:lpstr>
      <vt:lpstr>Trabajos Futuros</vt:lpstr>
      <vt:lpstr>¡Gracias por su Atención!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Proyecto Final</dc:title>
  <dc:subject/>
  <dc:creator/>
  <cp:keywords/>
  <dc:description>generated using python-pptx</dc:description>
  <cp:lastModifiedBy>DESPACHOMAXI5</cp:lastModifiedBy>
  <cp:revision>19</cp:revision>
  <dcterms:created xsi:type="dcterms:W3CDTF">2013-01-27T09:14:16Z</dcterms:created>
  <dcterms:modified xsi:type="dcterms:W3CDTF">2024-12-02T17:56:18Z</dcterms:modified>
  <cp:category/>
</cp:coreProperties>
</file>