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6" r:id="rId6"/>
    <p:sldId id="261" r:id="rId7"/>
    <p:sldId id="269" r:id="rId8"/>
    <p:sldId id="270" r:id="rId9"/>
    <p:sldId id="258" r:id="rId10"/>
    <p:sldId id="265" r:id="rId11"/>
    <p:sldId id="262" r:id="rId12"/>
    <p:sldId id="259" r:id="rId13"/>
    <p:sldId id="271" r:id="rId14"/>
    <p:sldId id="260" r:id="rId15"/>
    <p:sldId id="26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1" d="100"/>
          <a:sy n="71"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5/27/2024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5/27/2024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s.wikipedia.org/wiki/SSE" TargetMode="External"/><Relationship Id="rId2" Type="http://schemas.openxmlformats.org/officeDocument/2006/relationships/hyperlink" Target="https://es.wikipedia.org/wiki/SIMD" TargetMode="External"/><Relationship Id="rId1" Type="http://schemas.openxmlformats.org/officeDocument/2006/relationships/slideLayout" Target="../slideLayouts/slideLayout2.xml"/><Relationship Id="rId5" Type="http://schemas.openxmlformats.org/officeDocument/2006/relationships/hyperlink" Target="https://es.wikipedia.org/wiki/CUDA" TargetMode="External"/><Relationship Id="rId4" Type="http://schemas.openxmlformats.org/officeDocument/2006/relationships/hyperlink" Target="https://en.wikipedia.org/wiki/Single_instruction,_multiple_threa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B691-BE73-45BC-8158-E7200BF751D4}"/>
              </a:ext>
            </a:extLst>
          </p:cNvPr>
          <p:cNvSpPr>
            <a:spLocks noGrp="1"/>
          </p:cNvSpPr>
          <p:nvPr>
            <p:ph type="ctrTitle"/>
          </p:nvPr>
        </p:nvSpPr>
        <p:spPr>
          <a:xfrm>
            <a:off x="680322" y="2781264"/>
            <a:ext cx="8144134" cy="1373070"/>
          </a:xfrm>
        </p:spPr>
        <p:txBody>
          <a:bodyPr/>
          <a:lstStyle/>
          <a:p>
            <a:r>
              <a:rPr lang="es-MX" dirty="0"/>
              <a:t>Maquinas SIMD</a:t>
            </a:r>
            <a:endParaRPr lang="es-AR" dirty="0"/>
          </a:p>
        </p:txBody>
      </p:sp>
      <p:sp>
        <p:nvSpPr>
          <p:cNvPr id="3" name="Subtitle 2">
            <a:extLst>
              <a:ext uri="{FF2B5EF4-FFF2-40B4-BE49-F238E27FC236}">
                <a16:creationId xmlns:a16="http://schemas.microsoft.com/office/drawing/2014/main" id="{F7BE1C45-2EED-4D70-A007-A3A1A8F5F272}"/>
              </a:ext>
            </a:extLst>
          </p:cNvPr>
          <p:cNvSpPr>
            <a:spLocks noGrp="1"/>
          </p:cNvSpPr>
          <p:nvPr>
            <p:ph type="subTitle" idx="1"/>
          </p:nvPr>
        </p:nvSpPr>
        <p:spPr/>
        <p:txBody>
          <a:bodyPr/>
          <a:lstStyle/>
          <a:p>
            <a:r>
              <a:rPr lang="es-AR" b="0" i="0" dirty="0">
                <a:solidFill>
                  <a:srgbClr val="202122"/>
                </a:solidFill>
                <a:effectLst/>
                <a:latin typeface="Arial" panose="020B0604020202020204" pitchFamily="34" charset="0"/>
              </a:rPr>
              <a:t>Una instrucción, múltiples datos</a:t>
            </a:r>
            <a:endParaRPr lang="es-AR" dirty="0"/>
          </a:p>
        </p:txBody>
      </p:sp>
    </p:spTree>
    <p:extLst>
      <p:ext uri="{BB962C8B-B14F-4D97-AF65-F5344CB8AC3E}">
        <p14:creationId xmlns:p14="http://schemas.microsoft.com/office/powerpoint/2010/main" val="94271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203389-653C-4584-BBA7-3A2681CB6F1C}"/>
              </a:ext>
            </a:extLst>
          </p:cNvPr>
          <p:cNvPicPr>
            <a:picLocks noChangeAspect="1"/>
          </p:cNvPicPr>
          <p:nvPr/>
        </p:nvPicPr>
        <p:blipFill>
          <a:blip r:embed="rId2"/>
          <a:stretch>
            <a:fillRect/>
          </a:stretch>
        </p:blipFill>
        <p:spPr>
          <a:xfrm>
            <a:off x="1571525" y="208088"/>
            <a:ext cx="9048950" cy="6441824"/>
          </a:xfrm>
          <a:prstGeom prst="rect">
            <a:avLst/>
          </a:prstGeom>
        </p:spPr>
      </p:pic>
    </p:spTree>
    <p:extLst>
      <p:ext uri="{BB962C8B-B14F-4D97-AF65-F5344CB8AC3E}">
        <p14:creationId xmlns:p14="http://schemas.microsoft.com/office/powerpoint/2010/main" val="61148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8295-9D58-4B9A-8782-CC3DBC857BC4}"/>
              </a:ext>
            </a:extLst>
          </p:cNvPr>
          <p:cNvSpPr>
            <a:spLocks noGrp="1"/>
          </p:cNvSpPr>
          <p:nvPr>
            <p:ph type="title"/>
          </p:nvPr>
        </p:nvSpPr>
        <p:spPr/>
        <p:txBody>
          <a:bodyPr/>
          <a:lstStyle/>
          <a:p>
            <a:r>
              <a:rPr lang="es-MX" dirty="0"/>
              <a:t>Aplicaciones</a:t>
            </a:r>
            <a:endParaRPr lang="es-AR" dirty="0"/>
          </a:p>
        </p:txBody>
      </p:sp>
      <p:sp>
        <p:nvSpPr>
          <p:cNvPr id="3" name="Content Placeholder 2">
            <a:extLst>
              <a:ext uri="{FF2B5EF4-FFF2-40B4-BE49-F238E27FC236}">
                <a16:creationId xmlns:a16="http://schemas.microsoft.com/office/drawing/2014/main" id="{89A9A89F-566B-451F-988E-853C9CCB9908}"/>
              </a:ext>
            </a:extLst>
          </p:cNvPr>
          <p:cNvSpPr>
            <a:spLocks noGrp="1"/>
          </p:cNvSpPr>
          <p:nvPr>
            <p:ph idx="1"/>
          </p:nvPr>
        </p:nvSpPr>
        <p:spPr/>
        <p:txBody>
          <a:bodyPr/>
          <a:lstStyle/>
          <a:p>
            <a:r>
              <a:rPr lang="es-MX" dirty="0"/>
              <a:t>Una aplicación que puede aprovechar SIMD es aquella en la que se agrega (o resta) el mismo valor a una gran cantidad de puntos de datos, una operación común en muchas aplicaciones multimedia.</a:t>
            </a:r>
          </a:p>
          <a:p>
            <a:r>
              <a:rPr lang="es-MX" dirty="0"/>
              <a:t>Muy usado en el procesamiento de imágenes y video, simulaciones físicas, criptografía, procesamiento de señales y muchas otras tareas que implican operaciones repetitivas en grandes conjuntos de datos.</a:t>
            </a:r>
            <a:endParaRPr lang="es-AR" dirty="0"/>
          </a:p>
        </p:txBody>
      </p:sp>
    </p:spTree>
    <p:extLst>
      <p:ext uri="{BB962C8B-B14F-4D97-AF65-F5344CB8AC3E}">
        <p14:creationId xmlns:p14="http://schemas.microsoft.com/office/powerpoint/2010/main" val="148705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63FC-518B-4254-86AB-4330C7359797}"/>
              </a:ext>
            </a:extLst>
          </p:cNvPr>
          <p:cNvSpPr>
            <a:spLocks noGrp="1"/>
          </p:cNvSpPr>
          <p:nvPr>
            <p:ph type="title"/>
          </p:nvPr>
        </p:nvSpPr>
        <p:spPr/>
        <p:txBody>
          <a:bodyPr/>
          <a:lstStyle/>
          <a:p>
            <a:r>
              <a:rPr lang="es-MX" dirty="0"/>
              <a:t>SIMD en GPU</a:t>
            </a:r>
            <a:endParaRPr lang="es-AR" dirty="0"/>
          </a:p>
        </p:txBody>
      </p:sp>
      <p:sp>
        <p:nvSpPr>
          <p:cNvPr id="3" name="Content Placeholder 2">
            <a:extLst>
              <a:ext uri="{FF2B5EF4-FFF2-40B4-BE49-F238E27FC236}">
                <a16:creationId xmlns:a16="http://schemas.microsoft.com/office/drawing/2014/main" id="{9593D2DE-F635-4EBC-AEBC-38C815EDF2A7}"/>
              </a:ext>
            </a:extLst>
          </p:cNvPr>
          <p:cNvSpPr>
            <a:spLocks noGrp="1"/>
          </p:cNvSpPr>
          <p:nvPr>
            <p:ph idx="1"/>
          </p:nvPr>
        </p:nvSpPr>
        <p:spPr/>
        <p:txBody>
          <a:bodyPr/>
          <a:lstStyle/>
          <a:p>
            <a:r>
              <a:rPr lang="es-AR" dirty="0"/>
              <a:t>AMD Radeon: utilizan la arquitectura GCN, y </a:t>
            </a:r>
            <a:r>
              <a:rPr lang="es-MX" dirty="0"/>
              <a:t>la tecnología HSA, que permite una integración más estrecha entre CPU y GPU, </a:t>
            </a:r>
            <a:r>
              <a:rPr lang="es-AR" dirty="0"/>
              <a:t>para ejecutar operaciones en paralelo</a:t>
            </a:r>
          </a:p>
          <a:p>
            <a:r>
              <a:rPr lang="es-AR" dirty="0"/>
              <a:t>Intel HD </a:t>
            </a:r>
            <a:r>
              <a:rPr lang="es-AR" dirty="0" err="1"/>
              <a:t>Graphics</a:t>
            </a:r>
            <a:r>
              <a:rPr lang="es-AR" dirty="0"/>
              <a:t>: OpenCL y DirectX Compute.</a:t>
            </a:r>
          </a:p>
          <a:p>
            <a:r>
              <a:rPr lang="es-AR" dirty="0"/>
              <a:t>NVIDIA : </a:t>
            </a:r>
            <a:r>
              <a:rPr lang="es-MX" dirty="0"/>
              <a:t>Las tarjetas gráficas NVIDIA utilizan CUDA, que es una plataforma de cómputo paralelo que aprovecha el paralelismo SIMD para acelerar una amplia gama de aplicaciones y Tensor Cores, que están diseñados específicamente para acelerar operaciones de aprendizaje profundo, </a:t>
            </a:r>
            <a:endParaRPr lang="es-AR" dirty="0"/>
          </a:p>
        </p:txBody>
      </p:sp>
    </p:spTree>
    <p:extLst>
      <p:ext uri="{BB962C8B-B14F-4D97-AF65-F5344CB8AC3E}">
        <p14:creationId xmlns:p14="http://schemas.microsoft.com/office/powerpoint/2010/main" val="151150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CC16-CA97-422F-9707-2CBA0BE014A5}"/>
              </a:ext>
            </a:extLst>
          </p:cNvPr>
          <p:cNvSpPr>
            <a:spLocks noGrp="1"/>
          </p:cNvSpPr>
          <p:nvPr>
            <p:ph type="title"/>
          </p:nvPr>
        </p:nvSpPr>
        <p:spPr/>
        <p:txBody>
          <a:bodyPr/>
          <a:lstStyle/>
          <a:p>
            <a:r>
              <a:rPr lang="es-MX" dirty="0"/>
              <a:t>SIMT en </a:t>
            </a:r>
            <a:r>
              <a:rPr lang="es-MX" dirty="0" err="1"/>
              <a:t>GPUs</a:t>
            </a:r>
            <a:endParaRPr lang="es-AR" dirty="0"/>
          </a:p>
        </p:txBody>
      </p:sp>
      <p:sp>
        <p:nvSpPr>
          <p:cNvPr id="3" name="Content Placeholder 2">
            <a:extLst>
              <a:ext uri="{FF2B5EF4-FFF2-40B4-BE49-F238E27FC236}">
                <a16:creationId xmlns:a16="http://schemas.microsoft.com/office/drawing/2014/main" id="{87DE6121-D165-4C9E-8BF9-1C3126F80A0B}"/>
              </a:ext>
            </a:extLst>
          </p:cNvPr>
          <p:cNvSpPr>
            <a:spLocks noGrp="1"/>
          </p:cNvSpPr>
          <p:nvPr>
            <p:ph idx="1"/>
          </p:nvPr>
        </p:nvSpPr>
        <p:spPr>
          <a:xfrm>
            <a:off x="680321" y="2336873"/>
            <a:ext cx="7213103" cy="3599316"/>
          </a:xfrm>
        </p:spPr>
        <p:txBody>
          <a:bodyPr/>
          <a:lstStyle/>
          <a:p>
            <a:r>
              <a:rPr lang="es-MX" dirty="0"/>
              <a:t>En CUDA, los programas se dividen en una jerarquía de bloques de hilos (</a:t>
            </a:r>
            <a:r>
              <a:rPr lang="es-MX" dirty="0" err="1"/>
              <a:t>threads</a:t>
            </a:r>
            <a:r>
              <a:rPr lang="es-MX" dirty="0"/>
              <a:t>) que se ejecutan en los CUDA </a:t>
            </a:r>
            <a:r>
              <a:rPr lang="es-MX" dirty="0" err="1"/>
              <a:t>cores</a:t>
            </a:r>
            <a:r>
              <a:rPr lang="es-MX" dirty="0"/>
              <a:t> de la GPU. Cada bloque de hilos está compuesto por múltiples hilos que ejecutan la misma secuencia de instrucciones (</a:t>
            </a:r>
            <a:r>
              <a:rPr lang="es-MX" dirty="0" err="1"/>
              <a:t>kernel</a:t>
            </a:r>
            <a:r>
              <a:rPr lang="es-MX" dirty="0"/>
              <a:t>) de manera simultánea. Los bloques de hilos se organizan en una cuadrícula de bloques (</a:t>
            </a:r>
            <a:r>
              <a:rPr lang="es-MX" dirty="0" err="1"/>
              <a:t>grid</a:t>
            </a:r>
            <a:r>
              <a:rPr lang="es-MX" dirty="0"/>
              <a:t>).</a:t>
            </a:r>
            <a:endParaRPr lang="es-AR" dirty="0"/>
          </a:p>
        </p:txBody>
      </p:sp>
      <p:pic>
        <p:nvPicPr>
          <p:cNvPr id="1026" name="Picture 2">
            <a:extLst>
              <a:ext uri="{FF2B5EF4-FFF2-40B4-BE49-F238E27FC236}">
                <a16:creationId xmlns:a16="http://schemas.microsoft.com/office/drawing/2014/main" id="{7C9755AA-E68A-4522-ACD8-FA51A2682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423" y="2336872"/>
            <a:ext cx="3723429" cy="359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42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FEB5-EB79-411F-8805-DF993B06AC4E}"/>
              </a:ext>
            </a:extLst>
          </p:cNvPr>
          <p:cNvSpPr>
            <a:spLocks noGrp="1"/>
          </p:cNvSpPr>
          <p:nvPr>
            <p:ph type="title"/>
          </p:nvPr>
        </p:nvSpPr>
        <p:spPr/>
        <p:txBody>
          <a:bodyPr/>
          <a:lstStyle/>
          <a:p>
            <a:r>
              <a:rPr lang="es-MX" dirty="0"/>
              <a:t>Ejemplos</a:t>
            </a:r>
            <a:endParaRPr lang="es-AR" dirty="0"/>
          </a:p>
        </p:txBody>
      </p:sp>
      <p:sp>
        <p:nvSpPr>
          <p:cNvPr id="3" name="Content Placeholder 2">
            <a:extLst>
              <a:ext uri="{FF2B5EF4-FFF2-40B4-BE49-F238E27FC236}">
                <a16:creationId xmlns:a16="http://schemas.microsoft.com/office/drawing/2014/main" id="{8921EE07-472F-4209-B723-7E20CBABDDAF}"/>
              </a:ext>
            </a:extLst>
          </p:cNvPr>
          <p:cNvSpPr>
            <a:spLocks noGrp="1"/>
          </p:cNvSpPr>
          <p:nvPr>
            <p:ph idx="1"/>
          </p:nvPr>
        </p:nvSpPr>
        <p:spPr/>
        <p:txBody>
          <a:bodyPr/>
          <a:lstStyle/>
          <a:p>
            <a:r>
              <a:rPr lang="es-MX" dirty="0"/>
              <a:t>Un ejemplo clásico de paralelismo de datos es invertir una imagen RGB para producir su negativo.</a:t>
            </a:r>
          </a:p>
          <a:p>
            <a:r>
              <a:rPr lang="es-MX" dirty="0">
                <a:latin typeface="Söhne"/>
              </a:rPr>
              <a:t>Algoritmos de compresión como MPEG, H.264 o HEVC requieren una gran cantidad de operaciones matriciales en los  píxeles </a:t>
            </a:r>
            <a:r>
              <a:rPr lang="es-MX" b="0" i="0" dirty="0">
                <a:effectLst/>
                <a:latin typeface="Söhne"/>
              </a:rPr>
              <a:t>de los fotogramas de vídeo</a:t>
            </a:r>
          </a:p>
          <a:p>
            <a:r>
              <a:rPr lang="es-MX" b="0" i="0" dirty="0">
                <a:effectLst/>
                <a:latin typeface="Söhne"/>
              </a:rPr>
              <a:t>Simulaciones en campos como la física, la química o la biología a menudo implican operaciones matriciales intensivas en grandes conjuntos de datos</a:t>
            </a:r>
            <a:endParaRPr lang="es-AR" dirty="0"/>
          </a:p>
        </p:txBody>
      </p:sp>
    </p:spTree>
    <p:extLst>
      <p:ext uri="{BB962C8B-B14F-4D97-AF65-F5344CB8AC3E}">
        <p14:creationId xmlns:p14="http://schemas.microsoft.com/office/powerpoint/2010/main" val="21984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2F5D-7005-46C2-AA52-BC5A22101C45}"/>
              </a:ext>
            </a:extLst>
          </p:cNvPr>
          <p:cNvSpPr>
            <a:spLocks noGrp="1"/>
          </p:cNvSpPr>
          <p:nvPr>
            <p:ph type="title"/>
          </p:nvPr>
        </p:nvSpPr>
        <p:spPr/>
        <p:txBody>
          <a:bodyPr/>
          <a:lstStyle/>
          <a:p>
            <a:r>
              <a:rPr lang="es-MX" dirty="0"/>
              <a:t>SIMD en programación</a:t>
            </a:r>
            <a:endParaRPr lang="es-AR" dirty="0"/>
          </a:p>
        </p:txBody>
      </p:sp>
      <p:sp>
        <p:nvSpPr>
          <p:cNvPr id="3" name="Content Placeholder 2">
            <a:extLst>
              <a:ext uri="{FF2B5EF4-FFF2-40B4-BE49-F238E27FC236}">
                <a16:creationId xmlns:a16="http://schemas.microsoft.com/office/drawing/2014/main" id="{6BD7D05C-DD30-4076-A22F-7584608C39D5}"/>
              </a:ext>
            </a:extLst>
          </p:cNvPr>
          <p:cNvSpPr>
            <a:spLocks noGrp="1"/>
          </p:cNvSpPr>
          <p:nvPr>
            <p:ph idx="1"/>
          </p:nvPr>
        </p:nvSpPr>
        <p:spPr/>
        <p:txBody>
          <a:bodyPr/>
          <a:lstStyle/>
          <a:p>
            <a:r>
              <a:rPr lang="es-MX" dirty="0"/>
              <a:t>En términos de lenguajes de programación, C, C++, Python, Java, JavaScript, </a:t>
            </a:r>
            <a:r>
              <a:rPr lang="es-MX" dirty="0" err="1"/>
              <a:t>Rust</a:t>
            </a:r>
            <a:r>
              <a:rPr lang="es-MX" dirty="0"/>
              <a:t> y </a:t>
            </a:r>
            <a:r>
              <a:rPr lang="es-MX" dirty="0" err="1"/>
              <a:t>Go</a:t>
            </a:r>
            <a:r>
              <a:rPr lang="es-MX" dirty="0"/>
              <a:t> pueden utilizar operaciones SIMD con ciertas bibliotecas o extensiones.</a:t>
            </a:r>
          </a:p>
          <a:p>
            <a:r>
              <a:rPr lang="es-MX" dirty="0"/>
              <a:t>Ej.: sumar dos vectores y almacenar resultado en c</a:t>
            </a:r>
            <a:endParaRPr lang="es-AR" dirty="0"/>
          </a:p>
        </p:txBody>
      </p:sp>
      <p:pic>
        <p:nvPicPr>
          <p:cNvPr id="6" name="Picture 5">
            <a:extLst>
              <a:ext uri="{FF2B5EF4-FFF2-40B4-BE49-F238E27FC236}">
                <a16:creationId xmlns:a16="http://schemas.microsoft.com/office/drawing/2014/main" id="{04CADFDC-0255-497C-98ED-8973384755A0}"/>
              </a:ext>
            </a:extLst>
          </p:cNvPr>
          <p:cNvPicPr>
            <a:picLocks noChangeAspect="1"/>
          </p:cNvPicPr>
          <p:nvPr/>
        </p:nvPicPr>
        <p:blipFill>
          <a:blip r:embed="rId2"/>
          <a:stretch>
            <a:fillRect/>
          </a:stretch>
        </p:blipFill>
        <p:spPr>
          <a:xfrm>
            <a:off x="2960995" y="3913819"/>
            <a:ext cx="6270009" cy="2647629"/>
          </a:xfrm>
          <a:prstGeom prst="rect">
            <a:avLst/>
          </a:prstGeom>
        </p:spPr>
      </p:pic>
    </p:spTree>
    <p:extLst>
      <p:ext uri="{BB962C8B-B14F-4D97-AF65-F5344CB8AC3E}">
        <p14:creationId xmlns:p14="http://schemas.microsoft.com/office/powerpoint/2010/main" val="1765807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6B8E-504E-4F9A-B5B3-E9CC5D7CB8F6}"/>
              </a:ext>
            </a:extLst>
          </p:cNvPr>
          <p:cNvSpPr>
            <a:spLocks noGrp="1"/>
          </p:cNvSpPr>
          <p:nvPr>
            <p:ph type="title"/>
          </p:nvPr>
        </p:nvSpPr>
        <p:spPr/>
        <p:txBody>
          <a:bodyPr/>
          <a:lstStyle/>
          <a:p>
            <a:r>
              <a:rPr lang="es-MX" dirty="0" err="1"/>
              <a:t>Bibliografia</a:t>
            </a:r>
            <a:endParaRPr lang="es-AR" dirty="0"/>
          </a:p>
        </p:txBody>
      </p:sp>
      <p:sp>
        <p:nvSpPr>
          <p:cNvPr id="3" name="Content Placeholder 2">
            <a:extLst>
              <a:ext uri="{FF2B5EF4-FFF2-40B4-BE49-F238E27FC236}">
                <a16:creationId xmlns:a16="http://schemas.microsoft.com/office/drawing/2014/main" id="{E124D7C2-8A07-40B2-A8CD-DEB4A4BBA53A}"/>
              </a:ext>
            </a:extLst>
          </p:cNvPr>
          <p:cNvSpPr>
            <a:spLocks noGrp="1"/>
          </p:cNvSpPr>
          <p:nvPr>
            <p:ph idx="1"/>
          </p:nvPr>
        </p:nvSpPr>
        <p:spPr/>
        <p:txBody>
          <a:bodyPr/>
          <a:lstStyle/>
          <a:p>
            <a:r>
              <a:rPr lang="es-AR" dirty="0">
                <a:hlinkClick r:id="rId2"/>
              </a:rPr>
              <a:t>https://es.wikipedia.org/wiki/SIMD</a:t>
            </a:r>
            <a:endParaRPr lang="es-AR" dirty="0"/>
          </a:p>
          <a:p>
            <a:r>
              <a:rPr lang="es-AR" dirty="0">
                <a:hlinkClick r:id="rId3"/>
              </a:rPr>
              <a:t>https://es.wikipedia.org/wiki/SSE</a:t>
            </a:r>
            <a:endParaRPr lang="es-AR" dirty="0"/>
          </a:p>
          <a:p>
            <a:r>
              <a:rPr lang="es-AR" dirty="0">
                <a:hlinkClick r:id="rId4"/>
              </a:rPr>
              <a:t>https://en.wikipedia.org/wiki/Single_instruction,_multiple_threads</a:t>
            </a:r>
            <a:endParaRPr lang="es-AR" dirty="0"/>
          </a:p>
          <a:p>
            <a:r>
              <a:rPr lang="es-AR" dirty="0">
                <a:hlinkClick r:id="rId5"/>
              </a:rPr>
              <a:t>https://es.wikipedia.org/wiki/CUDA</a:t>
            </a:r>
            <a:endParaRPr lang="es-AR" dirty="0"/>
          </a:p>
        </p:txBody>
      </p:sp>
    </p:spTree>
    <p:extLst>
      <p:ext uri="{BB962C8B-B14F-4D97-AF65-F5344CB8AC3E}">
        <p14:creationId xmlns:p14="http://schemas.microsoft.com/office/powerpoint/2010/main" val="328723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0D45-6050-4E9E-9FCD-94F0F1797845}"/>
              </a:ext>
            </a:extLst>
          </p:cNvPr>
          <p:cNvSpPr>
            <a:spLocks noGrp="1"/>
          </p:cNvSpPr>
          <p:nvPr>
            <p:ph type="title"/>
          </p:nvPr>
        </p:nvSpPr>
        <p:spPr>
          <a:xfrm>
            <a:off x="935815" y="807016"/>
            <a:ext cx="9613861" cy="1080938"/>
          </a:xfrm>
        </p:spPr>
        <p:txBody>
          <a:bodyPr>
            <a:normAutofit/>
          </a:bodyPr>
          <a:lstStyle/>
          <a:p>
            <a:r>
              <a:rPr lang="es-MX" dirty="0"/>
              <a:t>Definición</a:t>
            </a:r>
            <a:endParaRPr lang="es-AR" dirty="0"/>
          </a:p>
        </p:txBody>
      </p:sp>
      <p:sp>
        <p:nvSpPr>
          <p:cNvPr id="3" name="Content Placeholder 2">
            <a:extLst>
              <a:ext uri="{FF2B5EF4-FFF2-40B4-BE49-F238E27FC236}">
                <a16:creationId xmlns:a16="http://schemas.microsoft.com/office/drawing/2014/main" id="{E91C4084-08AC-43EB-B8CD-5A88973D364C}"/>
              </a:ext>
            </a:extLst>
          </p:cNvPr>
          <p:cNvSpPr>
            <a:spLocks noGrp="1"/>
          </p:cNvSpPr>
          <p:nvPr>
            <p:ph idx="1"/>
          </p:nvPr>
        </p:nvSpPr>
        <p:spPr/>
        <p:txBody>
          <a:bodyPr/>
          <a:lstStyle/>
          <a:p>
            <a:r>
              <a:rPr lang="es-MX" b="0" i="0" dirty="0">
                <a:effectLst/>
                <a:latin typeface="Arial" panose="020B0604020202020204" pitchFamily="34" charset="0"/>
              </a:rPr>
              <a:t>Es uno de los tipos de arquitectura informática paralela. </a:t>
            </a:r>
          </a:p>
          <a:p>
            <a:r>
              <a:rPr lang="es-MX" b="0" i="0" dirty="0">
                <a:effectLst/>
                <a:latin typeface="Arial" panose="020B0604020202020204" pitchFamily="34" charset="0"/>
              </a:rPr>
              <a:t>Se utiliza una sola instrucción para operar en múltiples puntos de datos simultáneamente. </a:t>
            </a:r>
          </a:p>
          <a:p>
            <a:r>
              <a:rPr lang="es-MX" b="0" i="0" dirty="0">
                <a:effectLst/>
                <a:latin typeface="Arial" panose="020B0604020202020204" pitchFamily="34" charset="0"/>
              </a:rPr>
              <a:t>una única unidad de control común despacha las instrucciones a diferentes unidades de procesamiento</a:t>
            </a:r>
          </a:p>
          <a:p>
            <a:r>
              <a:rPr lang="es-MX" dirty="0"/>
              <a:t>SIMD trata de explotar el paralelismo en el flujo de datos</a:t>
            </a:r>
            <a:endParaRPr lang="es-AR" dirty="0"/>
          </a:p>
        </p:txBody>
      </p:sp>
    </p:spTree>
    <p:extLst>
      <p:ext uri="{BB962C8B-B14F-4D97-AF65-F5344CB8AC3E}">
        <p14:creationId xmlns:p14="http://schemas.microsoft.com/office/powerpoint/2010/main" val="26516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C10A-01E2-4458-BC22-090B80A3BC7B}"/>
              </a:ext>
            </a:extLst>
          </p:cNvPr>
          <p:cNvSpPr>
            <a:spLocks noGrp="1"/>
          </p:cNvSpPr>
          <p:nvPr>
            <p:ph type="title"/>
          </p:nvPr>
        </p:nvSpPr>
        <p:spPr/>
        <p:txBody>
          <a:bodyPr/>
          <a:lstStyle/>
          <a:p>
            <a:r>
              <a:rPr lang="es-MX" dirty="0"/>
              <a:t>FUNCIONAMIENTO</a:t>
            </a:r>
            <a:endParaRPr lang="es-AR" dirty="0"/>
          </a:p>
        </p:txBody>
      </p:sp>
      <p:sp>
        <p:nvSpPr>
          <p:cNvPr id="3" name="Content Placeholder 2">
            <a:extLst>
              <a:ext uri="{FF2B5EF4-FFF2-40B4-BE49-F238E27FC236}">
                <a16:creationId xmlns:a16="http://schemas.microsoft.com/office/drawing/2014/main" id="{5EDA2836-1EA6-44DC-A581-ED42493F423F}"/>
              </a:ext>
            </a:extLst>
          </p:cNvPr>
          <p:cNvSpPr>
            <a:spLocks noGrp="1"/>
          </p:cNvSpPr>
          <p:nvPr>
            <p:ph idx="1"/>
          </p:nvPr>
        </p:nvSpPr>
        <p:spPr/>
        <p:txBody>
          <a:bodyPr/>
          <a:lstStyle/>
          <a:p>
            <a:r>
              <a:rPr lang="es-MX" dirty="0"/>
              <a:t>En una máquina SIMD, varios elementos procesados se supervisan por una unidad de control. Todas las unidades de procesamiento reciben la misma instrucción desde la unidad de control, pero operan con diferentes conjuntos de datos, los cuales provienen de distintos flujos de datos</a:t>
            </a:r>
            <a:endParaRPr lang="es-AR" dirty="0"/>
          </a:p>
        </p:txBody>
      </p:sp>
      <p:pic>
        <p:nvPicPr>
          <p:cNvPr id="4" name="Imagen 3">
            <a:extLst>
              <a:ext uri="{FF2B5EF4-FFF2-40B4-BE49-F238E27FC236}">
                <a16:creationId xmlns:a16="http://schemas.microsoft.com/office/drawing/2014/main" id="{5618E249-76F0-4B37-8FA4-801B2EA9DA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35431" y="3998538"/>
            <a:ext cx="5318125" cy="2276475"/>
          </a:xfrm>
          <a:prstGeom prst="rect">
            <a:avLst/>
          </a:prstGeom>
          <a:noFill/>
        </p:spPr>
      </p:pic>
    </p:spTree>
    <p:extLst>
      <p:ext uri="{BB962C8B-B14F-4D97-AF65-F5344CB8AC3E}">
        <p14:creationId xmlns:p14="http://schemas.microsoft.com/office/powerpoint/2010/main" val="325820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A376-D2C3-4035-902F-5C1FD98E8D18}"/>
              </a:ext>
            </a:extLst>
          </p:cNvPr>
          <p:cNvSpPr>
            <a:spLocks noGrp="1"/>
          </p:cNvSpPr>
          <p:nvPr>
            <p:ph type="title"/>
          </p:nvPr>
        </p:nvSpPr>
        <p:spPr/>
        <p:txBody>
          <a:bodyPr/>
          <a:lstStyle/>
          <a:p>
            <a:r>
              <a:rPr lang="es-MX" dirty="0"/>
              <a:t>FUNCIONAMIENTO</a:t>
            </a:r>
            <a:endParaRPr lang="es-AR" dirty="0"/>
          </a:p>
        </p:txBody>
      </p:sp>
      <p:sp>
        <p:nvSpPr>
          <p:cNvPr id="3" name="Content Placeholder 2">
            <a:extLst>
              <a:ext uri="{FF2B5EF4-FFF2-40B4-BE49-F238E27FC236}">
                <a16:creationId xmlns:a16="http://schemas.microsoft.com/office/drawing/2014/main" id="{4CE6F92B-7EF4-4284-BBD0-EE971DC67E32}"/>
              </a:ext>
            </a:extLst>
          </p:cNvPr>
          <p:cNvSpPr>
            <a:spLocks noGrp="1"/>
          </p:cNvSpPr>
          <p:nvPr>
            <p:ph idx="1"/>
          </p:nvPr>
        </p:nvSpPr>
        <p:spPr>
          <a:xfrm>
            <a:off x="176654" y="2054485"/>
            <a:ext cx="6043208" cy="3599316"/>
          </a:xfrm>
        </p:spPr>
        <p:txBody>
          <a:bodyPr>
            <a:normAutofit fontScale="92500" lnSpcReduction="20000"/>
          </a:bodyPr>
          <a:lstStyle/>
          <a:p>
            <a:r>
              <a:rPr lang="es-MX" dirty="0"/>
              <a:t>Cada unidad de procesamiento ejecuta la misma instrucción al mismo tiempo, y los procesadores operan de manera síncrona. El potencial de </a:t>
            </a:r>
            <a:r>
              <a:rPr lang="es-MX" dirty="0" err="1"/>
              <a:t>speedup</a:t>
            </a:r>
            <a:r>
              <a:rPr lang="es-MX" dirty="0"/>
              <a:t> o aceleración de las máquinas SIMD es proporcional a la cantidad de hardware disponible. El paralelismo hace que las máquinas SIMD desarrollen altas velocidades.</a:t>
            </a:r>
          </a:p>
          <a:p>
            <a:r>
              <a:rPr lang="es-MX" dirty="0"/>
              <a:t>Las máquinas SIMD dieron respuesta a aplicaciones científicas y de ingeniería que realizaban operaciones sobre estructuras muy regulares, como pueden ser </a:t>
            </a:r>
            <a:r>
              <a:rPr lang="es-MX" dirty="0" err="1"/>
              <a:t>arrays</a:t>
            </a:r>
            <a:r>
              <a:rPr lang="es-MX" dirty="0"/>
              <a:t> o vectores</a:t>
            </a:r>
            <a:endParaRPr lang="es-AR" dirty="0"/>
          </a:p>
        </p:txBody>
      </p:sp>
      <p:pic>
        <p:nvPicPr>
          <p:cNvPr id="4" name="Imagen 1">
            <a:extLst>
              <a:ext uri="{FF2B5EF4-FFF2-40B4-BE49-F238E27FC236}">
                <a16:creationId xmlns:a16="http://schemas.microsoft.com/office/drawing/2014/main" id="{336F790C-B26A-46E1-99AC-0E14F5161285}"/>
              </a:ext>
            </a:extLst>
          </p:cNvPr>
          <p:cNvPicPr/>
          <p:nvPr/>
        </p:nvPicPr>
        <p:blipFill>
          <a:blip r:embed="rId2"/>
          <a:stretch>
            <a:fillRect/>
          </a:stretch>
        </p:blipFill>
        <p:spPr>
          <a:xfrm>
            <a:off x="6096000" y="2105420"/>
            <a:ext cx="5919346" cy="3999351"/>
          </a:xfrm>
          <a:prstGeom prst="rect">
            <a:avLst/>
          </a:prstGeom>
        </p:spPr>
      </p:pic>
    </p:spTree>
    <p:extLst>
      <p:ext uri="{BB962C8B-B14F-4D97-AF65-F5344CB8AC3E}">
        <p14:creationId xmlns:p14="http://schemas.microsoft.com/office/powerpoint/2010/main" val="228161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193931-CD5A-48EB-B407-BE2FD07540F7}"/>
              </a:ext>
            </a:extLst>
          </p:cNvPr>
          <p:cNvSpPr>
            <a:spLocks noGrp="1"/>
          </p:cNvSpPr>
          <p:nvPr>
            <p:ph sz="half" idx="2"/>
          </p:nvPr>
        </p:nvSpPr>
        <p:spPr>
          <a:xfrm>
            <a:off x="535567" y="2336873"/>
            <a:ext cx="4698355" cy="2906179"/>
          </a:xfrm>
        </p:spPr>
        <p:txBody>
          <a:bodyPr/>
          <a:lstStyle/>
          <a:p>
            <a:r>
              <a:rPr lang="es-MX" dirty="0"/>
              <a:t>Data Pool: Memoria Compartida</a:t>
            </a:r>
          </a:p>
          <a:p>
            <a:r>
              <a:rPr lang="es-MX" dirty="0"/>
              <a:t>PU: Unidad de Proceso</a:t>
            </a:r>
          </a:p>
          <a:p>
            <a:r>
              <a:rPr lang="es-AR" dirty="0" err="1"/>
              <a:t>Instruction</a:t>
            </a:r>
            <a:r>
              <a:rPr lang="es-AR" dirty="0"/>
              <a:t> Pool: Secuencia de Instrucciones</a:t>
            </a:r>
          </a:p>
        </p:txBody>
      </p:sp>
      <p:sp>
        <p:nvSpPr>
          <p:cNvPr id="5" name="Text Placeholder 4">
            <a:extLst>
              <a:ext uri="{FF2B5EF4-FFF2-40B4-BE49-F238E27FC236}">
                <a16:creationId xmlns:a16="http://schemas.microsoft.com/office/drawing/2014/main" id="{52D79EAC-DFB8-4315-978F-558F2B2BE381}"/>
              </a:ext>
            </a:extLst>
          </p:cNvPr>
          <p:cNvSpPr>
            <a:spLocks noGrp="1"/>
          </p:cNvSpPr>
          <p:nvPr>
            <p:ph type="body" sz="quarter" idx="3"/>
          </p:nvPr>
        </p:nvSpPr>
        <p:spPr/>
        <p:txBody>
          <a:bodyPr/>
          <a:lstStyle/>
          <a:p>
            <a:endParaRPr lang="es-AR" dirty="0"/>
          </a:p>
        </p:txBody>
      </p:sp>
      <p:sp>
        <p:nvSpPr>
          <p:cNvPr id="6" name="Content Placeholder 5">
            <a:extLst>
              <a:ext uri="{FF2B5EF4-FFF2-40B4-BE49-F238E27FC236}">
                <a16:creationId xmlns:a16="http://schemas.microsoft.com/office/drawing/2014/main" id="{D7A3E8C9-A653-4361-BAE4-C7BE8EA2134B}"/>
              </a:ext>
            </a:extLst>
          </p:cNvPr>
          <p:cNvSpPr>
            <a:spLocks noGrp="1"/>
          </p:cNvSpPr>
          <p:nvPr>
            <p:ph sz="quarter" idx="4"/>
          </p:nvPr>
        </p:nvSpPr>
        <p:spPr/>
        <p:txBody>
          <a:bodyPr/>
          <a:lstStyle/>
          <a:p>
            <a:endParaRPr lang="es-AR"/>
          </a:p>
        </p:txBody>
      </p:sp>
      <p:pic>
        <p:nvPicPr>
          <p:cNvPr id="7" name="Picture 6">
            <a:extLst>
              <a:ext uri="{FF2B5EF4-FFF2-40B4-BE49-F238E27FC236}">
                <a16:creationId xmlns:a16="http://schemas.microsoft.com/office/drawing/2014/main" id="{3EE9C48A-1CD2-4524-BE83-28A57D61EE2E}"/>
              </a:ext>
            </a:extLst>
          </p:cNvPr>
          <p:cNvPicPr>
            <a:picLocks noChangeAspect="1"/>
          </p:cNvPicPr>
          <p:nvPr/>
        </p:nvPicPr>
        <p:blipFill>
          <a:blip r:embed="rId2"/>
          <a:stretch>
            <a:fillRect/>
          </a:stretch>
        </p:blipFill>
        <p:spPr>
          <a:xfrm>
            <a:off x="5499657" y="2137854"/>
            <a:ext cx="4794525" cy="4690485"/>
          </a:xfrm>
          <a:prstGeom prst="rect">
            <a:avLst/>
          </a:prstGeom>
        </p:spPr>
      </p:pic>
    </p:spTree>
    <p:extLst>
      <p:ext uri="{BB962C8B-B14F-4D97-AF65-F5344CB8AC3E}">
        <p14:creationId xmlns:p14="http://schemas.microsoft.com/office/powerpoint/2010/main" val="321816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595D-05AD-4033-BBD0-7862B99F54C4}"/>
              </a:ext>
            </a:extLst>
          </p:cNvPr>
          <p:cNvSpPr>
            <a:spLocks noGrp="1"/>
          </p:cNvSpPr>
          <p:nvPr>
            <p:ph type="title"/>
          </p:nvPr>
        </p:nvSpPr>
        <p:spPr/>
        <p:txBody>
          <a:bodyPr/>
          <a:lstStyle/>
          <a:p>
            <a:r>
              <a:rPr lang="es-MX" dirty="0"/>
              <a:t>Características</a:t>
            </a:r>
            <a:endParaRPr lang="es-AR" dirty="0"/>
          </a:p>
        </p:txBody>
      </p:sp>
      <p:sp>
        <p:nvSpPr>
          <p:cNvPr id="3" name="Content Placeholder 2">
            <a:extLst>
              <a:ext uri="{FF2B5EF4-FFF2-40B4-BE49-F238E27FC236}">
                <a16:creationId xmlns:a16="http://schemas.microsoft.com/office/drawing/2014/main" id="{93B03F31-D3BD-48F8-92B2-3EEBA51E6090}"/>
              </a:ext>
            </a:extLst>
          </p:cNvPr>
          <p:cNvSpPr>
            <a:spLocks noGrp="1"/>
          </p:cNvSpPr>
          <p:nvPr>
            <p:ph idx="1"/>
          </p:nvPr>
        </p:nvSpPr>
        <p:spPr/>
        <p:txBody>
          <a:bodyPr/>
          <a:lstStyle/>
          <a:p>
            <a:r>
              <a:rPr lang="es-MX" b="0" i="0" dirty="0">
                <a:solidFill>
                  <a:schemeClr val="bg1"/>
                </a:solidFill>
                <a:effectLst/>
                <a:latin typeface="arial" panose="020B0604020202020204" pitchFamily="34" charset="0"/>
              </a:rPr>
              <a:t>La unidad básica del SIMD es el vector, razón por la cual la computación SIMD también se conoce como procesamiento vectorial.</a:t>
            </a:r>
          </a:p>
          <a:p>
            <a:r>
              <a:rPr lang="es-MX" b="0" i="0" dirty="0">
                <a:solidFill>
                  <a:schemeClr val="bg1"/>
                </a:solidFill>
                <a:effectLst/>
                <a:latin typeface="arial" panose="020B0604020202020204" pitchFamily="34" charset="0"/>
              </a:rPr>
              <a:t>Pertenece a las clasificaciones Flynn</a:t>
            </a:r>
          </a:p>
          <a:p>
            <a:endParaRPr lang="es-AR" dirty="0">
              <a:solidFill>
                <a:schemeClr val="bg1"/>
              </a:solidFill>
            </a:endParaRPr>
          </a:p>
        </p:txBody>
      </p:sp>
      <p:pic>
        <p:nvPicPr>
          <p:cNvPr id="5" name="Picture 4">
            <a:extLst>
              <a:ext uri="{FF2B5EF4-FFF2-40B4-BE49-F238E27FC236}">
                <a16:creationId xmlns:a16="http://schemas.microsoft.com/office/drawing/2014/main" id="{41C1115E-AFC7-4C1F-8F8D-F6B6A065532C}"/>
              </a:ext>
            </a:extLst>
          </p:cNvPr>
          <p:cNvPicPr>
            <a:picLocks noChangeAspect="1"/>
          </p:cNvPicPr>
          <p:nvPr/>
        </p:nvPicPr>
        <p:blipFill>
          <a:blip r:embed="rId2"/>
          <a:stretch>
            <a:fillRect/>
          </a:stretch>
        </p:blipFill>
        <p:spPr>
          <a:xfrm>
            <a:off x="6325702" y="3128864"/>
            <a:ext cx="5709415" cy="3484843"/>
          </a:xfrm>
          <a:prstGeom prst="rect">
            <a:avLst/>
          </a:prstGeom>
        </p:spPr>
      </p:pic>
    </p:spTree>
    <p:extLst>
      <p:ext uri="{BB962C8B-B14F-4D97-AF65-F5344CB8AC3E}">
        <p14:creationId xmlns:p14="http://schemas.microsoft.com/office/powerpoint/2010/main" val="199732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7B43-FD5B-42AE-B2C4-63559717E555}"/>
              </a:ext>
            </a:extLst>
          </p:cNvPr>
          <p:cNvSpPr>
            <a:spLocks noGrp="1"/>
          </p:cNvSpPr>
          <p:nvPr>
            <p:ph type="title"/>
          </p:nvPr>
        </p:nvSpPr>
        <p:spPr/>
        <p:txBody>
          <a:bodyPr/>
          <a:lstStyle/>
          <a:p>
            <a:r>
              <a:rPr lang="es-MX" dirty="0"/>
              <a:t>Tipos de procesadores</a:t>
            </a:r>
            <a:endParaRPr lang="es-AR" dirty="0"/>
          </a:p>
        </p:txBody>
      </p:sp>
      <p:sp>
        <p:nvSpPr>
          <p:cNvPr id="3" name="Content Placeholder 2">
            <a:extLst>
              <a:ext uri="{FF2B5EF4-FFF2-40B4-BE49-F238E27FC236}">
                <a16:creationId xmlns:a16="http://schemas.microsoft.com/office/drawing/2014/main" id="{52D38AED-1F90-4B61-A1D5-2ED6B8BCA290}"/>
              </a:ext>
            </a:extLst>
          </p:cNvPr>
          <p:cNvSpPr>
            <a:spLocks noGrp="1"/>
          </p:cNvSpPr>
          <p:nvPr>
            <p:ph idx="1"/>
          </p:nvPr>
        </p:nvSpPr>
        <p:spPr/>
        <p:txBody>
          <a:bodyPr/>
          <a:lstStyle/>
          <a:p>
            <a:r>
              <a:rPr lang="es-MX" dirty="0"/>
              <a:t>Matriciales: Los array </a:t>
            </a:r>
            <a:r>
              <a:rPr lang="es-MX" dirty="0" err="1"/>
              <a:t>processors</a:t>
            </a:r>
            <a:r>
              <a:rPr lang="es-MX" dirty="0"/>
              <a:t> básicamente consisten en un gran número de procesadores idénticos que realizan la misma secuencia de instrucciones en datos diferentes. Cada procesador, en paralelo con el resto de procesadores, realiza la misma instrucción sobre los datos que le toca procesar. </a:t>
            </a:r>
          </a:p>
          <a:p>
            <a:r>
              <a:rPr lang="es-MX" dirty="0"/>
              <a:t>Vectoriales: Los vector </a:t>
            </a:r>
            <a:r>
              <a:rPr lang="es-MX" dirty="0" err="1"/>
              <a:t>processors</a:t>
            </a:r>
            <a:r>
              <a:rPr lang="es-MX" dirty="0"/>
              <a:t>, desde el punto de vista del programador, son lo mismo que los computadores array </a:t>
            </a:r>
            <a:r>
              <a:rPr lang="es-MX" dirty="0" err="1"/>
              <a:t>processors</a:t>
            </a:r>
            <a:r>
              <a:rPr lang="es-MX" dirty="0"/>
              <a:t>. En cambio, el procesamiento de los datos no se hace en paralelo. Los datos son procesados por una única unidad funcional muy segmentada.</a:t>
            </a:r>
            <a:endParaRPr lang="es-AR" dirty="0"/>
          </a:p>
        </p:txBody>
      </p:sp>
    </p:spTree>
    <p:extLst>
      <p:ext uri="{BB962C8B-B14F-4D97-AF65-F5344CB8AC3E}">
        <p14:creationId xmlns:p14="http://schemas.microsoft.com/office/powerpoint/2010/main" val="186519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2FAABB-FDEF-46DD-AEB4-A9A8D8B5C646}"/>
              </a:ext>
            </a:extLst>
          </p:cNvPr>
          <p:cNvPicPr>
            <a:picLocks noChangeAspect="1"/>
          </p:cNvPicPr>
          <p:nvPr/>
        </p:nvPicPr>
        <p:blipFill>
          <a:blip r:embed="rId2"/>
          <a:stretch>
            <a:fillRect/>
          </a:stretch>
        </p:blipFill>
        <p:spPr>
          <a:xfrm>
            <a:off x="1356651" y="771154"/>
            <a:ext cx="9478698" cy="5315692"/>
          </a:xfrm>
          <a:prstGeom prst="rect">
            <a:avLst/>
          </a:prstGeom>
        </p:spPr>
      </p:pic>
    </p:spTree>
    <p:extLst>
      <p:ext uri="{BB962C8B-B14F-4D97-AF65-F5344CB8AC3E}">
        <p14:creationId xmlns:p14="http://schemas.microsoft.com/office/powerpoint/2010/main" val="277828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35DA-2EDE-489C-A503-169722314B0E}"/>
              </a:ext>
            </a:extLst>
          </p:cNvPr>
          <p:cNvSpPr>
            <a:spLocks noGrp="1"/>
          </p:cNvSpPr>
          <p:nvPr>
            <p:ph type="title"/>
          </p:nvPr>
        </p:nvSpPr>
        <p:spPr/>
        <p:txBody>
          <a:bodyPr/>
          <a:lstStyle/>
          <a:p>
            <a:r>
              <a:rPr lang="es-MX" dirty="0"/>
              <a:t>SIMD en INTEL y AMD</a:t>
            </a:r>
            <a:endParaRPr lang="es-AR" dirty="0"/>
          </a:p>
        </p:txBody>
      </p:sp>
      <p:sp>
        <p:nvSpPr>
          <p:cNvPr id="3" name="Content Placeholder 2">
            <a:extLst>
              <a:ext uri="{FF2B5EF4-FFF2-40B4-BE49-F238E27FC236}">
                <a16:creationId xmlns:a16="http://schemas.microsoft.com/office/drawing/2014/main" id="{49B44DA5-C2ED-457D-A8F8-3FF0D295D18B}"/>
              </a:ext>
            </a:extLst>
          </p:cNvPr>
          <p:cNvSpPr>
            <a:spLocks noGrp="1"/>
          </p:cNvSpPr>
          <p:nvPr>
            <p:ph idx="1"/>
          </p:nvPr>
        </p:nvSpPr>
        <p:spPr>
          <a:xfrm>
            <a:off x="680321" y="2350320"/>
            <a:ext cx="3891680" cy="3599316"/>
          </a:xfrm>
        </p:spPr>
        <p:txBody>
          <a:bodyPr/>
          <a:lstStyle/>
          <a:p>
            <a:r>
              <a:rPr lang="es-MX" dirty="0"/>
              <a:t>Intel i5 10400f</a:t>
            </a:r>
          </a:p>
          <a:p>
            <a:endParaRPr lang="es-MX" dirty="0"/>
          </a:p>
          <a:p>
            <a:endParaRPr lang="es-MX" dirty="0"/>
          </a:p>
          <a:p>
            <a:endParaRPr lang="es-MX" dirty="0"/>
          </a:p>
          <a:p>
            <a:endParaRPr lang="es-MX" dirty="0"/>
          </a:p>
          <a:p>
            <a:r>
              <a:rPr lang="es-AR" dirty="0"/>
              <a:t>Ryzen 5 5600G </a:t>
            </a:r>
          </a:p>
        </p:txBody>
      </p:sp>
      <p:pic>
        <p:nvPicPr>
          <p:cNvPr id="5" name="Picture 4">
            <a:extLst>
              <a:ext uri="{FF2B5EF4-FFF2-40B4-BE49-F238E27FC236}">
                <a16:creationId xmlns:a16="http://schemas.microsoft.com/office/drawing/2014/main" id="{5B733A76-9FBD-449D-B2BF-A4E706464257}"/>
              </a:ext>
            </a:extLst>
          </p:cNvPr>
          <p:cNvPicPr>
            <a:picLocks noChangeAspect="1"/>
          </p:cNvPicPr>
          <p:nvPr/>
        </p:nvPicPr>
        <p:blipFill>
          <a:blip r:embed="rId2"/>
          <a:stretch>
            <a:fillRect/>
          </a:stretch>
        </p:blipFill>
        <p:spPr>
          <a:xfrm>
            <a:off x="3663857" y="2404108"/>
            <a:ext cx="6630325" cy="562053"/>
          </a:xfrm>
          <a:prstGeom prst="rect">
            <a:avLst/>
          </a:prstGeom>
        </p:spPr>
      </p:pic>
      <p:pic>
        <p:nvPicPr>
          <p:cNvPr id="7" name="Picture 6">
            <a:extLst>
              <a:ext uri="{FF2B5EF4-FFF2-40B4-BE49-F238E27FC236}">
                <a16:creationId xmlns:a16="http://schemas.microsoft.com/office/drawing/2014/main" id="{941A8CAC-1982-459B-B4D9-2239453256A8}"/>
              </a:ext>
            </a:extLst>
          </p:cNvPr>
          <p:cNvPicPr>
            <a:picLocks noChangeAspect="1"/>
          </p:cNvPicPr>
          <p:nvPr/>
        </p:nvPicPr>
        <p:blipFill>
          <a:blip r:embed="rId3"/>
          <a:stretch>
            <a:fillRect/>
          </a:stretch>
        </p:blipFill>
        <p:spPr>
          <a:xfrm>
            <a:off x="3663857" y="4396857"/>
            <a:ext cx="2286319" cy="571580"/>
          </a:xfrm>
          <a:prstGeom prst="rect">
            <a:avLst/>
          </a:prstGeom>
        </p:spPr>
      </p:pic>
      <p:sp>
        <p:nvSpPr>
          <p:cNvPr id="9" name="TextBox 8">
            <a:extLst>
              <a:ext uri="{FF2B5EF4-FFF2-40B4-BE49-F238E27FC236}">
                <a16:creationId xmlns:a16="http://schemas.microsoft.com/office/drawing/2014/main" id="{5C3DB58E-29E8-4696-B6C2-5F0003F4E8AE}"/>
              </a:ext>
            </a:extLst>
          </p:cNvPr>
          <p:cNvSpPr txBox="1"/>
          <p:nvPr/>
        </p:nvSpPr>
        <p:spPr>
          <a:xfrm>
            <a:off x="3583176" y="3178160"/>
            <a:ext cx="6098240" cy="923330"/>
          </a:xfrm>
          <a:prstGeom prst="rect">
            <a:avLst/>
          </a:prstGeom>
          <a:noFill/>
        </p:spPr>
        <p:txBody>
          <a:bodyPr wrap="square">
            <a:spAutoFit/>
          </a:bodyPr>
          <a:lstStyle/>
          <a:p>
            <a:r>
              <a:rPr lang="es-MX" dirty="0"/>
              <a:t>Las extensiones SSE son instrucciones adicionales que pueden aumentar el desempeño cuando se realizan las mismas operaciones en varios objetos de datos.</a:t>
            </a:r>
            <a:endParaRPr lang="es-AR" dirty="0"/>
          </a:p>
        </p:txBody>
      </p:sp>
      <p:sp>
        <p:nvSpPr>
          <p:cNvPr id="11" name="TextBox 10">
            <a:extLst>
              <a:ext uri="{FF2B5EF4-FFF2-40B4-BE49-F238E27FC236}">
                <a16:creationId xmlns:a16="http://schemas.microsoft.com/office/drawing/2014/main" id="{2A3C5535-B1CC-4224-8CF2-FA252D66388E}"/>
              </a:ext>
            </a:extLst>
          </p:cNvPr>
          <p:cNvSpPr txBox="1"/>
          <p:nvPr/>
        </p:nvSpPr>
        <p:spPr>
          <a:xfrm>
            <a:off x="3583176" y="5254311"/>
            <a:ext cx="6098240" cy="646331"/>
          </a:xfrm>
          <a:prstGeom prst="rect">
            <a:avLst/>
          </a:prstGeom>
          <a:noFill/>
        </p:spPr>
        <p:txBody>
          <a:bodyPr wrap="square">
            <a:spAutoFit/>
          </a:bodyPr>
          <a:lstStyle/>
          <a:p>
            <a:r>
              <a:rPr lang="es-MX" dirty="0"/>
              <a:t>MMX es un Conjunto de instrucciones SIMD diseñado por Intel </a:t>
            </a:r>
            <a:endParaRPr lang="es-AR" dirty="0"/>
          </a:p>
        </p:txBody>
      </p:sp>
    </p:spTree>
    <p:extLst>
      <p:ext uri="{BB962C8B-B14F-4D97-AF65-F5344CB8AC3E}">
        <p14:creationId xmlns:p14="http://schemas.microsoft.com/office/powerpoint/2010/main" val="17638867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486</TotalTime>
  <Words>753</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vt:lpstr>
      <vt:lpstr>Söhne</vt:lpstr>
      <vt:lpstr>Trebuchet MS</vt:lpstr>
      <vt:lpstr>Berlin</vt:lpstr>
      <vt:lpstr>Maquinas SIMD</vt:lpstr>
      <vt:lpstr>Definición</vt:lpstr>
      <vt:lpstr>FUNCIONAMIENTO</vt:lpstr>
      <vt:lpstr>FUNCIONAMIENTO</vt:lpstr>
      <vt:lpstr>PowerPoint Presentation</vt:lpstr>
      <vt:lpstr>Características</vt:lpstr>
      <vt:lpstr>Tipos de procesadores</vt:lpstr>
      <vt:lpstr>PowerPoint Presentation</vt:lpstr>
      <vt:lpstr>SIMD en INTEL y AMD</vt:lpstr>
      <vt:lpstr>PowerPoint Presentation</vt:lpstr>
      <vt:lpstr>Aplicaciones</vt:lpstr>
      <vt:lpstr>SIMD en GPU</vt:lpstr>
      <vt:lpstr>SIMT en GPUs</vt:lpstr>
      <vt:lpstr>Ejemplos</vt:lpstr>
      <vt:lpstr>SIMD en programación</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Maquinas SIMD</dc:title>
  <dc:creator>emiagustinchoque@outlook.com.ar</dc:creator>
  <cp:lastModifiedBy>Emiliano Choque</cp:lastModifiedBy>
  <cp:revision>26</cp:revision>
  <dcterms:created xsi:type="dcterms:W3CDTF">2024-05-04T23:17:15Z</dcterms:created>
  <dcterms:modified xsi:type="dcterms:W3CDTF">2024-05-27T16:27:32Z</dcterms:modified>
</cp:coreProperties>
</file>