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Montserrat"/>
      <p:bold r:id="rId18"/>
      <p:boldItalic r:id="rId19"/>
    </p:embeddedFont>
    <p:embeddedFont>
      <p:font typeface="Montserrat Medium"/>
      <p:regular r:id="rId20"/>
      <p:bold r:id="rId21"/>
      <p:italic r:id="rId22"/>
      <p:boldItalic r:id="rId23"/>
    </p:embeddedFont>
    <p:embeddedFont>
      <p:font typeface="Open Sans"/>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g4aod/ei8OK3rPLQxQPnFZjpR0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22" Type="http://schemas.openxmlformats.org/officeDocument/2006/relationships/font" Target="fonts/MontserratMedium-italic.fntdata"/><Relationship Id="rId21" Type="http://schemas.openxmlformats.org/officeDocument/2006/relationships/font" Target="fonts/MontserratMedium-bold.fntdata"/><Relationship Id="rId24" Type="http://schemas.openxmlformats.org/officeDocument/2006/relationships/font" Target="fonts/OpenSans-bold.fntdata"/><Relationship Id="rId23"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83" name="Shape 83"/>
        <p:cNvGrpSpPr/>
        <p:nvPr/>
      </p:nvGrpSpPr>
      <p:grpSpPr>
        <a:xfrm>
          <a:off x="0" y="0"/>
          <a:ext cx="0" cy="0"/>
          <a:chOff x="0" y="0"/>
          <a:chExt cx="0" cy="0"/>
        </a:xfrm>
      </p:grpSpPr>
      <p:sp>
        <p:nvSpPr>
          <p:cNvPr id="84" name="Google Shape;84;p1"/>
          <p:cNvSpPr/>
          <p:nvPr/>
        </p:nvSpPr>
        <p:spPr>
          <a:xfrm rot="-7618981">
            <a:off x="10991549" y="1654328"/>
            <a:ext cx="8709156" cy="13473402"/>
          </a:xfrm>
          <a:custGeom>
            <a:rect b="b" l="l" r="r" t="t"/>
            <a:pathLst>
              <a:path extrusionOk="0" h="13473402" w="8709156">
                <a:moveTo>
                  <a:pt x="0" y="0"/>
                </a:moveTo>
                <a:lnTo>
                  <a:pt x="8709155" y="0"/>
                </a:lnTo>
                <a:lnTo>
                  <a:pt x="8709155" y="13473402"/>
                </a:lnTo>
                <a:lnTo>
                  <a:pt x="0" y="13473402"/>
                </a:lnTo>
                <a:lnTo>
                  <a:pt x="0" y="0"/>
                </a:lnTo>
                <a:close/>
              </a:path>
            </a:pathLst>
          </a:custGeom>
          <a:blipFill rotWithShape="1">
            <a:blip r:embed="rId3">
              <a:alphaModFix amt="38000"/>
            </a:blip>
            <a:stretch>
              <a:fillRect b="0" l="-54702" r="0" t="0"/>
            </a:stretch>
          </a:blipFill>
          <a:ln>
            <a:noFill/>
          </a:ln>
        </p:spPr>
      </p:sp>
      <p:sp>
        <p:nvSpPr>
          <p:cNvPr id="85" name="Google Shape;85;p1"/>
          <p:cNvSpPr/>
          <p:nvPr/>
        </p:nvSpPr>
        <p:spPr>
          <a:xfrm rot="-2700000">
            <a:off x="13280419" y="6853929"/>
            <a:ext cx="5958712" cy="4767271"/>
          </a:xfrm>
          <a:custGeom>
            <a:rect b="b" l="l" r="r" t="t"/>
            <a:pathLst>
              <a:path extrusionOk="0" h="4767271" w="5958712">
                <a:moveTo>
                  <a:pt x="0" y="0"/>
                </a:moveTo>
                <a:lnTo>
                  <a:pt x="5958712" y="0"/>
                </a:lnTo>
                <a:lnTo>
                  <a:pt x="5958712" y="4767271"/>
                </a:lnTo>
                <a:lnTo>
                  <a:pt x="0" y="4767271"/>
                </a:lnTo>
                <a:lnTo>
                  <a:pt x="0" y="0"/>
                </a:lnTo>
                <a:close/>
              </a:path>
            </a:pathLst>
          </a:custGeom>
          <a:blipFill rotWithShape="1">
            <a:blip r:embed="rId4">
              <a:alphaModFix/>
            </a:blip>
            <a:stretch>
              <a:fillRect b="-47649" l="0" r="0" t="0"/>
            </a:stretch>
          </a:blipFill>
          <a:ln>
            <a:noFill/>
          </a:ln>
        </p:spPr>
      </p:sp>
      <p:sp>
        <p:nvSpPr>
          <p:cNvPr id="86" name="Google Shape;86;p1"/>
          <p:cNvSpPr/>
          <p:nvPr/>
        </p:nvSpPr>
        <p:spPr>
          <a:xfrm rot="2896841">
            <a:off x="-2741325" y="-5931318"/>
            <a:ext cx="9142169" cy="14143291"/>
          </a:xfrm>
          <a:custGeom>
            <a:rect b="b" l="l" r="r" t="t"/>
            <a:pathLst>
              <a:path extrusionOk="0" h="14143291" w="9142169">
                <a:moveTo>
                  <a:pt x="0" y="0"/>
                </a:moveTo>
                <a:lnTo>
                  <a:pt x="9142169" y="0"/>
                </a:lnTo>
                <a:lnTo>
                  <a:pt x="9142169" y="14143290"/>
                </a:lnTo>
                <a:lnTo>
                  <a:pt x="0" y="14143290"/>
                </a:lnTo>
                <a:lnTo>
                  <a:pt x="0" y="0"/>
                </a:lnTo>
                <a:close/>
              </a:path>
            </a:pathLst>
          </a:custGeom>
          <a:blipFill rotWithShape="1">
            <a:blip r:embed="rId3">
              <a:alphaModFix amt="38000"/>
            </a:blip>
            <a:stretch>
              <a:fillRect b="0" l="-54702" r="0" t="0"/>
            </a:stretch>
          </a:blipFill>
          <a:ln>
            <a:noFill/>
          </a:ln>
        </p:spPr>
      </p:sp>
      <p:sp>
        <p:nvSpPr>
          <p:cNvPr id="87" name="Google Shape;87;p1"/>
          <p:cNvSpPr/>
          <p:nvPr/>
        </p:nvSpPr>
        <p:spPr>
          <a:xfrm rot="8100000">
            <a:off x="-812191" y="-1470041"/>
            <a:ext cx="6254976" cy="5193581"/>
          </a:xfrm>
          <a:custGeom>
            <a:rect b="b" l="l" r="r" t="t"/>
            <a:pathLst>
              <a:path extrusionOk="0" h="5193581" w="6254976">
                <a:moveTo>
                  <a:pt x="0" y="0"/>
                </a:moveTo>
                <a:lnTo>
                  <a:pt x="6254975" y="0"/>
                </a:lnTo>
                <a:lnTo>
                  <a:pt x="6254975" y="5193580"/>
                </a:lnTo>
                <a:lnTo>
                  <a:pt x="0" y="5193580"/>
                </a:lnTo>
                <a:lnTo>
                  <a:pt x="0" y="0"/>
                </a:lnTo>
                <a:close/>
              </a:path>
            </a:pathLst>
          </a:custGeom>
          <a:blipFill rotWithShape="1">
            <a:blip r:embed="rId4">
              <a:alphaModFix/>
            </a:blip>
            <a:stretch>
              <a:fillRect b="-42267" l="0" r="0" t="0"/>
            </a:stretch>
          </a:blipFill>
          <a:ln>
            <a:noFill/>
          </a:ln>
        </p:spPr>
      </p:sp>
      <p:sp>
        <p:nvSpPr>
          <p:cNvPr id="88" name="Google Shape;88;p1"/>
          <p:cNvSpPr txBox="1"/>
          <p:nvPr/>
        </p:nvSpPr>
        <p:spPr>
          <a:xfrm>
            <a:off x="1829760" y="1726890"/>
            <a:ext cx="14231550" cy="544246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0645" u="none" cap="none" strike="noStrike">
                <a:solidFill>
                  <a:srgbClr val="FFFFFF"/>
                </a:solidFill>
                <a:latin typeface="Montserrat"/>
                <a:ea typeface="Montserrat"/>
                <a:cs typeface="Montserrat"/>
                <a:sym typeface="Montserrat"/>
              </a:rPr>
              <a:t>ENTORNOS ALÁMBRICOS </a:t>
            </a:r>
            <a:endParaRPr/>
          </a:p>
          <a:p>
            <a:pPr indent="0" lvl="0" marL="0" marR="0" rtl="0" algn="ctr">
              <a:lnSpc>
                <a:spcPct val="100000"/>
              </a:lnSpc>
              <a:spcBef>
                <a:spcPts val="0"/>
              </a:spcBef>
              <a:spcAft>
                <a:spcPts val="0"/>
              </a:spcAft>
              <a:buNone/>
            </a:pPr>
            <a:r>
              <a:rPr b="1" i="0" lang="en-US" sz="10645" u="none" cap="none" strike="noStrike">
                <a:solidFill>
                  <a:srgbClr val="FFFFFF"/>
                </a:solidFill>
                <a:latin typeface="Montserrat"/>
                <a:ea typeface="Montserrat"/>
                <a:cs typeface="Montserrat"/>
                <a:sym typeface="Montserrat"/>
              </a:rPr>
              <a:t>E INALÁMBRICOS</a:t>
            </a:r>
            <a:endParaRPr/>
          </a:p>
        </p:txBody>
      </p:sp>
      <p:sp>
        <p:nvSpPr>
          <p:cNvPr id="89" name="Google Shape;89;p1"/>
          <p:cNvSpPr txBox="1"/>
          <p:nvPr/>
        </p:nvSpPr>
        <p:spPr>
          <a:xfrm>
            <a:off x="300929" y="8746392"/>
            <a:ext cx="4028735"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FFFFFF"/>
                </a:solidFill>
                <a:latin typeface="Open Sans"/>
                <a:ea typeface="Open Sans"/>
                <a:cs typeface="Open Sans"/>
                <a:sym typeface="Open Sans"/>
              </a:rPr>
              <a:t>Integrantes:</a:t>
            </a:r>
            <a:endParaRPr/>
          </a:p>
        </p:txBody>
      </p:sp>
      <p:sp>
        <p:nvSpPr>
          <p:cNvPr id="90" name="Google Shape;90;p1"/>
          <p:cNvSpPr txBox="1"/>
          <p:nvPr/>
        </p:nvSpPr>
        <p:spPr>
          <a:xfrm>
            <a:off x="4662097" y="8934767"/>
            <a:ext cx="9623822"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FFFFFF"/>
                </a:solidFill>
                <a:latin typeface="Open Sans"/>
                <a:ea typeface="Open Sans"/>
                <a:cs typeface="Open Sans"/>
                <a:sym typeface="Open Sans"/>
              </a:rPr>
              <a:t>Alvarez Claudia, Almazán Michael, Ochoa Mario.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250" name="Shape 250"/>
        <p:cNvGrpSpPr/>
        <p:nvPr/>
      </p:nvGrpSpPr>
      <p:grpSpPr>
        <a:xfrm>
          <a:off x="0" y="0"/>
          <a:ext cx="0" cy="0"/>
          <a:chOff x="0" y="0"/>
          <a:chExt cx="0" cy="0"/>
        </a:xfrm>
      </p:grpSpPr>
      <p:grpSp>
        <p:nvGrpSpPr>
          <p:cNvPr id="251" name="Google Shape;251;p10"/>
          <p:cNvGrpSpPr/>
          <p:nvPr/>
        </p:nvGrpSpPr>
        <p:grpSpPr>
          <a:xfrm rot="10800000">
            <a:off x="-208578" y="-2898062"/>
            <a:ext cx="18634982" cy="8833792"/>
            <a:chOff x="0" y="0"/>
            <a:chExt cx="24846642" cy="11778389"/>
          </a:xfrm>
        </p:grpSpPr>
        <p:sp>
          <p:nvSpPr>
            <p:cNvPr id="252" name="Google Shape;252;p10"/>
            <p:cNvSpPr/>
            <p:nvPr/>
          </p:nvSpPr>
          <p:spPr>
            <a:xfrm rot="-5400000">
              <a:off x="2176353"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253" name="Google Shape;253;p10"/>
            <p:cNvSpPr/>
            <p:nvPr/>
          </p:nvSpPr>
          <p:spPr>
            <a:xfrm rot="-5400000">
              <a:off x="14356765"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254" name="Google Shape;254;p10"/>
            <p:cNvSpPr/>
            <p:nvPr/>
          </p:nvSpPr>
          <p:spPr>
            <a:xfrm flipH="1">
              <a:off x="5643314" y="4293020"/>
              <a:ext cx="6401281" cy="7485369"/>
            </a:xfrm>
            <a:custGeom>
              <a:rect b="b" l="l" r="r" t="t"/>
              <a:pathLst>
                <a:path extrusionOk="0" h="7485369" w="6401281">
                  <a:moveTo>
                    <a:pt x="6401281" y="0"/>
                  </a:moveTo>
                  <a:lnTo>
                    <a:pt x="0" y="0"/>
                  </a:lnTo>
                  <a:lnTo>
                    <a:pt x="0" y="7485369"/>
                  </a:lnTo>
                  <a:lnTo>
                    <a:pt x="6401281" y="7485369"/>
                  </a:lnTo>
                  <a:lnTo>
                    <a:pt x="6401281" y="0"/>
                  </a:lnTo>
                  <a:close/>
                </a:path>
              </a:pathLst>
            </a:custGeom>
            <a:blipFill rotWithShape="1">
              <a:blip r:embed="rId4">
                <a:alphaModFix amt="50000"/>
              </a:blip>
              <a:stretch>
                <a:fillRect b="0" l="0" r="0" t="0"/>
              </a:stretch>
            </a:blipFill>
            <a:ln>
              <a:noFill/>
            </a:ln>
          </p:spPr>
        </p:sp>
        <p:sp>
          <p:nvSpPr>
            <p:cNvPr id="255" name="Google Shape;255;p10"/>
            <p:cNvSpPr/>
            <p:nvPr/>
          </p:nvSpPr>
          <p:spPr>
            <a:xfrm>
              <a:off x="0" y="5173538"/>
              <a:ext cx="5473214" cy="2951215"/>
            </a:xfrm>
            <a:custGeom>
              <a:rect b="b" l="l" r="r" t="t"/>
              <a:pathLst>
                <a:path extrusionOk="0" h="2951215" w="5473214">
                  <a:moveTo>
                    <a:pt x="0" y="0"/>
                  </a:moveTo>
                  <a:lnTo>
                    <a:pt x="5473214" y="0"/>
                  </a:lnTo>
                  <a:lnTo>
                    <a:pt x="5473214" y="2951215"/>
                  </a:lnTo>
                  <a:lnTo>
                    <a:pt x="0" y="2951215"/>
                  </a:lnTo>
                  <a:lnTo>
                    <a:pt x="0" y="0"/>
                  </a:lnTo>
                  <a:close/>
                </a:path>
              </a:pathLst>
            </a:custGeom>
            <a:blipFill rotWithShape="1">
              <a:blip r:embed="rId4">
                <a:alphaModFix amt="50000"/>
              </a:blip>
              <a:stretch>
                <a:fillRect b="-153633" l="-16954" r="0" t="0"/>
              </a:stretch>
            </a:blipFill>
            <a:ln>
              <a:noFill/>
            </a:ln>
          </p:spPr>
        </p:sp>
        <p:sp>
          <p:nvSpPr>
            <p:cNvPr id="256" name="Google Shape;256;p10"/>
            <p:cNvSpPr/>
            <p:nvPr/>
          </p:nvSpPr>
          <p:spPr>
            <a:xfrm flipH="1">
              <a:off x="18445361" y="4115773"/>
              <a:ext cx="6401281" cy="7485369"/>
            </a:xfrm>
            <a:custGeom>
              <a:rect b="b" l="l" r="r" t="t"/>
              <a:pathLst>
                <a:path extrusionOk="0" h="7485369" w="6401281">
                  <a:moveTo>
                    <a:pt x="6401280" y="0"/>
                  </a:moveTo>
                  <a:lnTo>
                    <a:pt x="0" y="0"/>
                  </a:lnTo>
                  <a:lnTo>
                    <a:pt x="0" y="7485369"/>
                  </a:lnTo>
                  <a:lnTo>
                    <a:pt x="6401280" y="7485369"/>
                  </a:lnTo>
                  <a:lnTo>
                    <a:pt x="6401280" y="0"/>
                  </a:lnTo>
                  <a:close/>
                </a:path>
              </a:pathLst>
            </a:custGeom>
            <a:blipFill rotWithShape="1">
              <a:blip r:embed="rId4">
                <a:alphaModFix amt="60000"/>
              </a:blip>
              <a:stretch>
                <a:fillRect b="0" l="0" r="0" t="0"/>
              </a:stretch>
            </a:blipFill>
            <a:ln>
              <a:noFill/>
            </a:ln>
          </p:spPr>
        </p:sp>
        <p:sp>
          <p:nvSpPr>
            <p:cNvPr id="257" name="Google Shape;257;p10"/>
            <p:cNvSpPr/>
            <p:nvPr/>
          </p:nvSpPr>
          <p:spPr>
            <a:xfrm>
              <a:off x="11872315" y="5173538"/>
              <a:ext cx="6401281" cy="3160789"/>
            </a:xfrm>
            <a:custGeom>
              <a:rect b="b" l="l" r="r" t="t"/>
              <a:pathLst>
                <a:path extrusionOk="0" h="3160789" w="6401281">
                  <a:moveTo>
                    <a:pt x="0" y="0"/>
                  </a:moveTo>
                  <a:lnTo>
                    <a:pt x="6401281" y="0"/>
                  </a:lnTo>
                  <a:lnTo>
                    <a:pt x="6401281" y="3160789"/>
                  </a:lnTo>
                  <a:lnTo>
                    <a:pt x="0" y="3160789"/>
                  </a:lnTo>
                  <a:lnTo>
                    <a:pt x="0" y="0"/>
                  </a:lnTo>
                  <a:close/>
                </a:path>
              </a:pathLst>
            </a:custGeom>
            <a:blipFill rotWithShape="1">
              <a:blip r:embed="rId4">
                <a:alphaModFix amt="50000"/>
              </a:blip>
              <a:stretch>
                <a:fillRect b="-136815" l="0" r="0" t="0"/>
              </a:stretch>
            </a:blipFill>
            <a:ln>
              <a:noFill/>
            </a:ln>
          </p:spPr>
        </p:sp>
      </p:grpSp>
      <p:sp>
        <p:nvSpPr>
          <p:cNvPr id="258" name="Google Shape;258;p10"/>
          <p:cNvSpPr txBox="1"/>
          <p:nvPr/>
        </p:nvSpPr>
        <p:spPr>
          <a:xfrm>
            <a:off x="9227629" y="4177922"/>
            <a:ext cx="3759299" cy="2252374"/>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Es fácil añadir nuevos dispositivos a una red inalámbrica sin necesidad de tendido adicional de cables, lo que facilita la expansión de la red.</a:t>
            </a:r>
            <a:endParaRPr/>
          </a:p>
        </p:txBody>
      </p:sp>
      <p:cxnSp>
        <p:nvCxnSpPr>
          <p:cNvPr id="259" name="Google Shape;259;p10"/>
          <p:cNvCxnSpPr/>
          <p:nvPr/>
        </p:nvCxnSpPr>
        <p:spPr>
          <a:xfrm rot="10800000">
            <a:off x="9210247" y="4216407"/>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260" name="Google Shape;260;p10"/>
          <p:cNvCxnSpPr/>
          <p:nvPr/>
        </p:nvCxnSpPr>
        <p:spPr>
          <a:xfrm rot="10800000">
            <a:off x="4987874" y="4216022"/>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261" name="Google Shape;261;p10"/>
          <p:cNvCxnSpPr/>
          <p:nvPr/>
        </p:nvCxnSpPr>
        <p:spPr>
          <a:xfrm rot="10800000">
            <a:off x="13005977" y="4216215"/>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sp>
        <p:nvSpPr>
          <p:cNvPr id="262" name="Google Shape;262;p10"/>
          <p:cNvSpPr/>
          <p:nvPr/>
        </p:nvSpPr>
        <p:spPr>
          <a:xfrm>
            <a:off x="5528061" y="1212318"/>
            <a:ext cx="1263286" cy="1228546"/>
          </a:xfrm>
          <a:custGeom>
            <a:rect b="b" l="l" r="r" t="t"/>
            <a:pathLst>
              <a:path extrusionOk="0" h="1228546" w="1263286">
                <a:moveTo>
                  <a:pt x="0" y="0"/>
                </a:moveTo>
                <a:lnTo>
                  <a:pt x="1263286" y="0"/>
                </a:lnTo>
                <a:lnTo>
                  <a:pt x="1263286" y="1228545"/>
                </a:lnTo>
                <a:lnTo>
                  <a:pt x="0" y="1228545"/>
                </a:lnTo>
                <a:lnTo>
                  <a:pt x="0" y="0"/>
                </a:lnTo>
                <a:close/>
              </a:path>
            </a:pathLst>
          </a:custGeom>
          <a:blipFill rotWithShape="1">
            <a:blip r:embed="rId5">
              <a:alphaModFix/>
            </a:blip>
            <a:stretch>
              <a:fillRect b="0" l="0" r="0" t="0"/>
            </a:stretch>
          </a:blipFill>
          <a:ln>
            <a:noFill/>
          </a:ln>
        </p:spPr>
      </p:sp>
      <p:sp>
        <p:nvSpPr>
          <p:cNvPr id="263" name="Google Shape;263;p10"/>
          <p:cNvSpPr txBox="1"/>
          <p:nvPr/>
        </p:nvSpPr>
        <p:spPr>
          <a:xfrm>
            <a:off x="1028700" y="1662875"/>
            <a:ext cx="6918755" cy="7779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879" u="none" cap="none" strike="noStrike">
                <a:solidFill>
                  <a:srgbClr val="DBA8FA"/>
                </a:solidFill>
                <a:latin typeface="Montserrat"/>
                <a:ea typeface="Montserrat"/>
                <a:cs typeface="Montserrat"/>
                <a:sym typeface="Montserrat"/>
              </a:rPr>
              <a:t>VENTAJAS</a:t>
            </a:r>
            <a:endParaRPr/>
          </a:p>
        </p:txBody>
      </p:sp>
      <p:sp>
        <p:nvSpPr>
          <p:cNvPr id="264" name="Google Shape;264;p10"/>
          <p:cNvSpPr txBox="1"/>
          <p:nvPr/>
        </p:nvSpPr>
        <p:spPr>
          <a:xfrm>
            <a:off x="1028700" y="3118855"/>
            <a:ext cx="3908002" cy="733425"/>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Movilidad y conveniencia</a:t>
            </a:r>
            <a:endParaRPr/>
          </a:p>
        </p:txBody>
      </p:sp>
      <p:sp>
        <p:nvSpPr>
          <p:cNvPr id="265" name="Google Shape;265;p10"/>
          <p:cNvSpPr txBox="1"/>
          <p:nvPr/>
        </p:nvSpPr>
        <p:spPr>
          <a:xfrm>
            <a:off x="5236792" y="4178307"/>
            <a:ext cx="3759299" cy="2252374"/>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 configuración de una red inalámbrica es generalmente más sencilla y rápida que la de una red alámbrica, ya que no se requiere la instalación de cables físicos.</a:t>
            </a:r>
            <a:endParaRPr/>
          </a:p>
        </p:txBody>
      </p:sp>
      <p:sp>
        <p:nvSpPr>
          <p:cNvPr id="266" name="Google Shape;266;p10"/>
          <p:cNvSpPr txBox="1"/>
          <p:nvPr/>
        </p:nvSpPr>
        <p:spPr>
          <a:xfrm>
            <a:off x="1028700" y="4178307"/>
            <a:ext cx="3759299" cy="3008591"/>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Los entornos inalámbricos permiten a los usuarios moverse libremente mientras permanecen conectados, lo que es ideal para dispositivos portátiles como laptops, teléfonos inteligentes y tabletas.</a:t>
            </a:r>
            <a:endParaRPr/>
          </a:p>
        </p:txBody>
      </p:sp>
      <p:sp>
        <p:nvSpPr>
          <p:cNvPr id="267" name="Google Shape;267;p10"/>
          <p:cNvSpPr txBox="1"/>
          <p:nvPr/>
        </p:nvSpPr>
        <p:spPr>
          <a:xfrm>
            <a:off x="5933126" y="3118855"/>
            <a:ext cx="2366632" cy="733425"/>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Facilidad de instalación</a:t>
            </a:r>
            <a:endParaRPr/>
          </a:p>
        </p:txBody>
      </p:sp>
      <p:sp>
        <p:nvSpPr>
          <p:cNvPr id="268" name="Google Shape;268;p10"/>
          <p:cNvSpPr txBox="1"/>
          <p:nvPr/>
        </p:nvSpPr>
        <p:spPr>
          <a:xfrm>
            <a:off x="9947027" y="3118855"/>
            <a:ext cx="2320503"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Escalabilidad</a:t>
            </a:r>
            <a:endParaRPr/>
          </a:p>
        </p:txBody>
      </p:sp>
      <p:sp>
        <p:nvSpPr>
          <p:cNvPr id="269" name="Google Shape;269;p10"/>
          <p:cNvSpPr txBox="1"/>
          <p:nvPr/>
        </p:nvSpPr>
        <p:spPr>
          <a:xfrm>
            <a:off x="13988913" y="3118855"/>
            <a:ext cx="2631629"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Acceso remoto</a:t>
            </a:r>
            <a:endParaRPr/>
          </a:p>
        </p:txBody>
      </p:sp>
      <p:sp>
        <p:nvSpPr>
          <p:cNvPr id="270" name="Google Shape;270;p10"/>
          <p:cNvSpPr txBox="1"/>
          <p:nvPr/>
        </p:nvSpPr>
        <p:spPr>
          <a:xfrm>
            <a:off x="13425078" y="4177922"/>
            <a:ext cx="3759299" cy="2630483"/>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Los entornos inalámbricos permiten el acceso a la red desde prácticamente cualquier lugar dentro del área de cobertura, lo que es útil para aplicaciones de teletrabajo y acceso remoto.</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274" name="Shape 274"/>
        <p:cNvGrpSpPr/>
        <p:nvPr/>
      </p:nvGrpSpPr>
      <p:grpSpPr>
        <a:xfrm>
          <a:off x="0" y="0"/>
          <a:ext cx="0" cy="0"/>
          <a:chOff x="0" y="0"/>
          <a:chExt cx="0" cy="0"/>
        </a:xfrm>
      </p:grpSpPr>
      <p:grpSp>
        <p:nvGrpSpPr>
          <p:cNvPr id="275" name="Google Shape;275;p11"/>
          <p:cNvGrpSpPr/>
          <p:nvPr/>
        </p:nvGrpSpPr>
        <p:grpSpPr>
          <a:xfrm rot="10800000">
            <a:off x="-208578" y="-2898062"/>
            <a:ext cx="18634982" cy="8833792"/>
            <a:chOff x="0" y="0"/>
            <a:chExt cx="24846642" cy="11778389"/>
          </a:xfrm>
        </p:grpSpPr>
        <p:sp>
          <p:nvSpPr>
            <p:cNvPr id="276" name="Google Shape;276;p11"/>
            <p:cNvSpPr/>
            <p:nvPr/>
          </p:nvSpPr>
          <p:spPr>
            <a:xfrm rot="-5400000">
              <a:off x="2176353"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277" name="Google Shape;277;p11"/>
            <p:cNvSpPr/>
            <p:nvPr/>
          </p:nvSpPr>
          <p:spPr>
            <a:xfrm rot="-5400000">
              <a:off x="14356765"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278" name="Google Shape;278;p11"/>
            <p:cNvSpPr/>
            <p:nvPr/>
          </p:nvSpPr>
          <p:spPr>
            <a:xfrm flipH="1">
              <a:off x="5643314" y="4293020"/>
              <a:ext cx="6401281" cy="7485369"/>
            </a:xfrm>
            <a:custGeom>
              <a:rect b="b" l="l" r="r" t="t"/>
              <a:pathLst>
                <a:path extrusionOk="0" h="7485369" w="6401281">
                  <a:moveTo>
                    <a:pt x="6401281" y="0"/>
                  </a:moveTo>
                  <a:lnTo>
                    <a:pt x="0" y="0"/>
                  </a:lnTo>
                  <a:lnTo>
                    <a:pt x="0" y="7485369"/>
                  </a:lnTo>
                  <a:lnTo>
                    <a:pt x="6401281" y="7485369"/>
                  </a:lnTo>
                  <a:lnTo>
                    <a:pt x="6401281" y="0"/>
                  </a:lnTo>
                  <a:close/>
                </a:path>
              </a:pathLst>
            </a:custGeom>
            <a:blipFill rotWithShape="1">
              <a:blip r:embed="rId4">
                <a:alphaModFix amt="50000"/>
              </a:blip>
              <a:stretch>
                <a:fillRect b="0" l="0" r="0" t="0"/>
              </a:stretch>
            </a:blipFill>
            <a:ln>
              <a:noFill/>
            </a:ln>
          </p:spPr>
        </p:sp>
        <p:sp>
          <p:nvSpPr>
            <p:cNvPr id="279" name="Google Shape;279;p11"/>
            <p:cNvSpPr/>
            <p:nvPr/>
          </p:nvSpPr>
          <p:spPr>
            <a:xfrm>
              <a:off x="0" y="5173538"/>
              <a:ext cx="5473214" cy="2951215"/>
            </a:xfrm>
            <a:custGeom>
              <a:rect b="b" l="l" r="r" t="t"/>
              <a:pathLst>
                <a:path extrusionOk="0" h="2951215" w="5473214">
                  <a:moveTo>
                    <a:pt x="0" y="0"/>
                  </a:moveTo>
                  <a:lnTo>
                    <a:pt x="5473214" y="0"/>
                  </a:lnTo>
                  <a:lnTo>
                    <a:pt x="5473214" y="2951215"/>
                  </a:lnTo>
                  <a:lnTo>
                    <a:pt x="0" y="2951215"/>
                  </a:lnTo>
                  <a:lnTo>
                    <a:pt x="0" y="0"/>
                  </a:lnTo>
                  <a:close/>
                </a:path>
              </a:pathLst>
            </a:custGeom>
            <a:blipFill rotWithShape="1">
              <a:blip r:embed="rId4">
                <a:alphaModFix amt="50000"/>
              </a:blip>
              <a:stretch>
                <a:fillRect b="-153633" l="-16954" r="0" t="0"/>
              </a:stretch>
            </a:blipFill>
            <a:ln>
              <a:noFill/>
            </a:ln>
          </p:spPr>
        </p:sp>
        <p:sp>
          <p:nvSpPr>
            <p:cNvPr id="280" name="Google Shape;280;p11"/>
            <p:cNvSpPr/>
            <p:nvPr/>
          </p:nvSpPr>
          <p:spPr>
            <a:xfrm flipH="1">
              <a:off x="18445361" y="4115773"/>
              <a:ext cx="6401281" cy="7485369"/>
            </a:xfrm>
            <a:custGeom>
              <a:rect b="b" l="l" r="r" t="t"/>
              <a:pathLst>
                <a:path extrusionOk="0" h="7485369" w="6401281">
                  <a:moveTo>
                    <a:pt x="6401280" y="0"/>
                  </a:moveTo>
                  <a:lnTo>
                    <a:pt x="0" y="0"/>
                  </a:lnTo>
                  <a:lnTo>
                    <a:pt x="0" y="7485369"/>
                  </a:lnTo>
                  <a:lnTo>
                    <a:pt x="6401280" y="7485369"/>
                  </a:lnTo>
                  <a:lnTo>
                    <a:pt x="6401280" y="0"/>
                  </a:lnTo>
                  <a:close/>
                </a:path>
              </a:pathLst>
            </a:custGeom>
            <a:blipFill rotWithShape="1">
              <a:blip r:embed="rId4">
                <a:alphaModFix amt="60000"/>
              </a:blip>
              <a:stretch>
                <a:fillRect b="0" l="0" r="0" t="0"/>
              </a:stretch>
            </a:blipFill>
            <a:ln>
              <a:noFill/>
            </a:ln>
          </p:spPr>
        </p:sp>
        <p:sp>
          <p:nvSpPr>
            <p:cNvPr id="281" name="Google Shape;281;p11"/>
            <p:cNvSpPr/>
            <p:nvPr/>
          </p:nvSpPr>
          <p:spPr>
            <a:xfrm>
              <a:off x="11872315" y="5173538"/>
              <a:ext cx="6401281" cy="3160789"/>
            </a:xfrm>
            <a:custGeom>
              <a:rect b="b" l="l" r="r" t="t"/>
              <a:pathLst>
                <a:path extrusionOk="0" h="3160789" w="6401281">
                  <a:moveTo>
                    <a:pt x="0" y="0"/>
                  </a:moveTo>
                  <a:lnTo>
                    <a:pt x="6401281" y="0"/>
                  </a:lnTo>
                  <a:lnTo>
                    <a:pt x="6401281" y="3160789"/>
                  </a:lnTo>
                  <a:lnTo>
                    <a:pt x="0" y="3160789"/>
                  </a:lnTo>
                  <a:lnTo>
                    <a:pt x="0" y="0"/>
                  </a:lnTo>
                  <a:close/>
                </a:path>
              </a:pathLst>
            </a:custGeom>
            <a:blipFill rotWithShape="1">
              <a:blip r:embed="rId4">
                <a:alphaModFix amt="50000"/>
              </a:blip>
              <a:stretch>
                <a:fillRect b="-136815" l="0" r="0" t="0"/>
              </a:stretch>
            </a:blipFill>
            <a:ln>
              <a:noFill/>
            </a:ln>
          </p:spPr>
        </p:sp>
      </p:grpSp>
      <p:sp>
        <p:nvSpPr>
          <p:cNvPr id="282" name="Google Shape;282;p11"/>
          <p:cNvSpPr txBox="1"/>
          <p:nvPr/>
        </p:nvSpPr>
        <p:spPr>
          <a:xfrm>
            <a:off x="9227629" y="4177922"/>
            <a:ext cx="3759299" cy="2630483"/>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Aunque las tecnologías inalámbricas han mejorado significativamente, las conexiones alámbricas aún suelen ofrecer mayores velocidades y un ancho de banda más consistente.</a:t>
            </a:r>
            <a:endParaRPr/>
          </a:p>
        </p:txBody>
      </p:sp>
      <p:cxnSp>
        <p:nvCxnSpPr>
          <p:cNvPr id="283" name="Google Shape;283;p11"/>
          <p:cNvCxnSpPr/>
          <p:nvPr/>
        </p:nvCxnSpPr>
        <p:spPr>
          <a:xfrm rot="10800000">
            <a:off x="9210247" y="4216407"/>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284" name="Google Shape;284;p11"/>
          <p:cNvCxnSpPr/>
          <p:nvPr/>
        </p:nvCxnSpPr>
        <p:spPr>
          <a:xfrm rot="10800000">
            <a:off x="4987874" y="4216022"/>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285" name="Google Shape;285;p11"/>
          <p:cNvCxnSpPr/>
          <p:nvPr/>
        </p:nvCxnSpPr>
        <p:spPr>
          <a:xfrm rot="10800000">
            <a:off x="13005977" y="4216215"/>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sp>
        <p:nvSpPr>
          <p:cNvPr id="286" name="Google Shape;286;p11"/>
          <p:cNvSpPr/>
          <p:nvPr/>
        </p:nvSpPr>
        <p:spPr>
          <a:xfrm>
            <a:off x="6960964" y="1428816"/>
            <a:ext cx="1361152" cy="1361152"/>
          </a:xfrm>
          <a:custGeom>
            <a:rect b="b" l="l" r="r" t="t"/>
            <a:pathLst>
              <a:path extrusionOk="0" h="1361152" w="1361152">
                <a:moveTo>
                  <a:pt x="0" y="0"/>
                </a:moveTo>
                <a:lnTo>
                  <a:pt x="1361152" y="0"/>
                </a:lnTo>
                <a:lnTo>
                  <a:pt x="1361152" y="1361151"/>
                </a:lnTo>
                <a:lnTo>
                  <a:pt x="0" y="1361151"/>
                </a:lnTo>
                <a:lnTo>
                  <a:pt x="0" y="0"/>
                </a:lnTo>
                <a:close/>
              </a:path>
            </a:pathLst>
          </a:custGeom>
          <a:blipFill rotWithShape="1">
            <a:blip r:embed="rId5">
              <a:alphaModFix/>
            </a:blip>
            <a:stretch>
              <a:fillRect b="0" l="0" r="0" t="0"/>
            </a:stretch>
          </a:blipFill>
          <a:ln>
            <a:noFill/>
          </a:ln>
        </p:spPr>
      </p:sp>
      <p:sp>
        <p:nvSpPr>
          <p:cNvPr id="287" name="Google Shape;287;p11"/>
          <p:cNvSpPr txBox="1"/>
          <p:nvPr/>
        </p:nvSpPr>
        <p:spPr>
          <a:xfrm>
            <a:off x="1028700" y="1662875"/>
            <a:ext cx="6918755" cy="7779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879" u="none" cap="none" strike="noStrike">
                <a:solidFill>
                  <a:srgbClr val="DBA8FA"/>
                </a:solidFill>
                <a:latin typeface="Montserrat"/>
                <a:ea typeface="Montserrat"/>
                <a:cs typeface="Montserrat"/>
                <a:sym typeface="Montserrat"/>
              </a:rPr>
              <a:t>DESVENTAJAS</a:t>
            </a:r>
            <a:endParaRPr/>
          </a:p>
        </p:txBody>
      </p:sp>
      <p:sp>
        <p:nvSpPr>
          <p:cNvPr id="288" name="Google Shape;288;p11"/>
          <p:cNvSpPr txBox="1"/>
          <p:nvPr/>
        </p:nvSpPr>
        <p:spPr>
          <a:xfrm>
            <a:off x="954349" y="3118855"/>
            <a:ext cx="3908002"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Medium"/>
                <a:ea typeface="Montserrat Medium"/>
                <a:cs typeface="Montserrat Medium"/>
                <a:sym typeface="Montserrat Medium"/>
              </a:rPr>
              <a:t>Seguridad</a:t>
            </a:r>
            <a:endParaRPr/>
          </a:p>
        </p:txBody>
      </p:sp>
      <p:sp>
        <p:nvSpPr>
          <p:cNvPr id="289" name="Google Shape;289;p11"/>
          <p:cNvSpPr txBox="1"/>
          <p:nvPr/>
        </p:nvSpPr>
        <p:spPr>
          <a:xfrm>
            <a:off x="5236792" y="4178307"/>
            <a:ext cx="3759299" cy="3008591"/>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Las señales inalámbricas pueden sufrir interferencias de otros dispositivos electrónicos, así como de obstáculos físicos como paredes y muebles, lo que puede afectar la calidad y estabilidad de la conexión.</a:t>
            </a:r>
            <a:endParaRPr/>
          </a:p>
        </p:txBody>
      </p:sp>
      <p:sp>
        <p:nvSpPr>
          <p:cNvPr id="290" name="Google Shape;290;p11"/>
          <p:cNvSpPr txBox="1"/>
          <p:nvPr/>
        </p:nvSpPr>
        <p:spPr>
          <a:xfrm>
            <a:off x="1028700" y="4178307"/>
            <a:ext cx="3759299" cy="4142917"/>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Las redes inalámbricas son más vulnerables a accesos no autorizados y hackeos, ya que las señales pueden ser interceptadas por cualquier dispositivo dentro del rango de transmisión. Esto requiere la implementación de medidas de seguridad robustas, como cifrado y contraseñas seguras.</a:t>
            </a:r>
            <a:endParaRPr/>
          </a:p>
        </p:txBody>
      </p:sp>
      <p:sp>
        <p:nvSpPr>
          <p:cNvPr id="291" name="Google Shape;291;p11"/>
          <p:cNvSpPr txBox="1"/>
          <p:nvPr/>
        </p:nvSpPr>
        <p:spPr>
          <a:xfrm>
            <a:off x="5535324" y="3118855"/>
            <a:ext cx="3162237" cy="733425"/>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Interferencia y calidad de señal</a:t>
            </a:r>
            <a:endParaRPr/>
          </a:p>
        </p:txBody>
      </p:sp>
      <p:sp>
        <p:nvSpPr>
          <p:cNvPr id="292" name="Google Shape;292;p11"/>
          <p:cNvSpPr txBox="1"/>
          <p:nvPr/>
        </p:nvSpPr>
        <p:spPr>
          <a:xfrm>
            <a:off x="9668889" y="3118855"/>
            <a:ext cx="2876779" cy="733425"/>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Ancho de banda y velocidad</a:t>
            </a:r>
            <a:endParaRPr/>
          </a:p>
        </p:txBody>
      </p:sp>
      <p:sp>
        <p:nvSpPr>
          <p:cNvPr id="293" name="Google Shape;293;p11"/>
          <p:cNvSpPr txBox="1"/>
          <p:nvPr/>
        </p:nvSpPr>
        <p:spPr>
          <a:xfrm>
            <a:off x="13988913" y="3118855"/>
            <a:ext cx="2631629"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Latencia</a:t>
            </a:r>
            <a:endParaRPr/>
          </a:p>
        </p:txBody>
      </p:sp>
      <p:sp>
        <p:nvSpPr>
          <p:cNvPr id="294" name="Google Shape;294;p11"/>
          <p:cNvSpPr txBox="1"/>
          <p:nvPr/>
        </p:nvSpPr>
        <p:spPr>
          <a:xfrm>
            <a:off x="13425078" y="4177922"/>
            <a:ext cx="3759299" cy="3386700"/>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Las redes inalámbricas pueden tener mayor latencia en comparación con las alámbricas, lo que puede afectar el rendimiento en aplicaciones que requieren comunicación en tiempo real, como juegos en línea y videoconferencias.</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298" name="Shape 298"/>
        <p:cNvGrpSpPr/>
        <p:nvPr/>
      </p:nvGrpSpPr>
      <p:grpSpPr>
        <a:xfrm>
          <a:off x="0" y="0"/>
          <a:ext cx="0" cy="0"/>
          <a:chOff x="0" y="0"/>
          <a:chExt cx="0" cy="0"/>
        </a:xfrm>
      </p:grpSpPr>
      <p:sp>
        <p:nvSpPr>
          <p:cNvPr id="299" name="Google Shape;299;p12"/>
          <p:cNvSpPr/>
          <p:nvPr/>
        </p:nvSpPr>
        <p:spPr>
          <a:xfrm rot="7197504">
            <a:off x="12123806" y="-4069943"/>
            <a:ext cx="5839651" cy="10860947"/>
          </a:xfrm>
          <a:custGeom>
            <a:rect b="b" l="l" r="r" t="t"/>
            <a:pathLst>
              <a:path extrusionOk="0" h="10860947" w="5839651">
                <a:moveTo>
                  <a:pt x="0" y="0"/>
                </a:moveTo>
                <a:lnTo>
                  <a:pt x="5839651" y="0"/>
                </a:lnTo>
                <a:lnTo>
                  <a:pt x="5839651" y="10860948"/>
                </a:lnTo>
                <a:lnTo>
                  <a:pt x="0" y="10860948"/>
                </a:lnTo>
                <a:lnTo>
                  <a:pt x="0" y="0"/>
                </a:lnTo>
                <a:close/>
              </a:path>
            </a:pathLst>
          </a:custGeom>
          <a:blipFill rotWithShape="1">
            <a:blip r:embed="rId3">
              <a:alphaModFix amt="38000"/>
            </a:blip>
            <a:stretch>
              <a:fillRect b="0" l="-85984" r="0" t="0"/>
            </a:stretch>
          </a:blipFill>
          <a:ln>
            <a:noFill/>
          </a:ln>
        </p:spPr>
      </p:sp>
      <p:sp>
        <p:nvSpPr>
          <p:cNvPr id="300" name="Google Shape;300;p12"/>
          <p:cNvSpPr/>
          <p:nvPr/>
        </p:nvSpPr>
        <p:spPr>
          <a:xfrm rot="4494060">
            <a:off x="1678023" y="-4166024"/>
            <a:ext cx="4981440" cy="10860947"/>
          </a:xfrm>
          <a:custGeom>
            <a:rect b="b" l="l" r="r" t="t"/>
            <a:pathLst>
              <a:path extrusionOk="0" h="10860947" w="4981440">
                <a:moveTo>
                  <a:pt x="0" y="0"/>
                </a:moveTo>
                <a:lnTo>
                  <a:pt x="4981440" y="0"/>
                </a:lnTo>
                <a:lnTo>
                  <a:pt x="4981440" y="10860947"/>
                </a:lnTo>
                <a:lnTo>
                  <a:pt x="0" y="10860947"/>
                </a:lnTo>
                <a:lnTo>
                  <a:pt x="0" y="0"/>
                </a:lnTo>
                <a:close/>
              </a:path>
            </a:pathLst>
          </a:custGeom>
          <a:blipFill rotWithShape="1">
            <a:blip r:embed="rId3">
              <a:alphaModFix amt="38000"/>
            </a:blip>
            <a:stretch>
              <a:fillRect b="0" l="-118026" r="0" t="0"/>
            </a:stretch>
          </a:blipFill>
          <a:ln>
            <a:noFill/>
          </a:ln>
        </p:spPr>
      </p:sp>
      <p:sp>
        <p:nvSpPr>
          <p:cNvPr id="301" name="Google Shape;301;p12"/>
          <p:cNvSpPr/>
          <p:nvPr/>
        </p:nvSpPr>
        <p:spPr>
          <a:xfrm flipH="1" rot="8545686">
            <a:off x="-1172762" y="-5835041"/>
            <a:ext cx="8234929" cy="9629554"/>
          </a:xfrm>
          <a:custGeom>
            <a:rect b="b" l="l" r="r" t="t"/>
            <a:pathLst>
              <a:path extrusionOk="0" h="9629554" w="8234929">
                <a:moveTo>
                  <a:pt x="0" y="9629553"/>
                </a:moveTo>
                <a:lnTo>
                  <a:pt x="8234928" y="9629553"/>
                </a:lnTo>
                <a:lnTo>
                  <a:pt x="8234928" y="0"/>
                </a:lnTo>
                <a:lnTo>
                  <a:pt x="0" y="0"/>
                </a:lnTo>
                <a:lnTo>
                  <a:pt x="0" y="9629553"/>
                </a:lnTo>
                <a:close/>
              </a:path>
            </a:pathLst>
          </a:custGeom>
          <a:blipFill rotWithShape="1">
            <a:blip r:embed="rId4">
              <a:alphaModFix amt="60000"/>
            </a:blip>
            <a:stretch>
              <a:fillRect b="0" l="0" r="0" t="0"/>
            </a:stretch>
          </a:blipFill>
          <a:ln>
            <a:noFill/>
          </a:ln>
        </p:spPr>
      </p:sp>
      <p:sp>
        <p:nvSpPr>
          <p:cNvPr id="302" name="Google Shape;302;p12"/>
          <p:cNvSpPr/>
          <p:nvPr/>
        </p:nvSpPr>
        <p:spPr>
          <a:xfrm rot="-10724526">
            <a:off x="14785698" y="26816"/>
            <a:ext cx="3464992" cy="3437120"/>
          </a:xfrm>
          <a:custGeom>
            <a:rect b="b" l="l" r="r" t="t"/>
            <a:pathLst>
              <a:path extrusionOk="0" h="3437120" w="3464992">
                <a:moveTo>
                  <a:pt x="0" y="0"/>
                </a:moveTo>
                <a:lnTo>
                  <a:pt x="3464993" y="0"/>
                </a:lnTo>
                <a:lnTo>
                  <a:pt x="3464993" y="3437120"/>
                </a:lnTo>
                <a:lnTo>
                  <a:pt x="0" y="3437120"/>
                </a:lnTo>
                <a:lnTo>
                  <a:pt x="0" y="0"/>
                </a:lnTo>
                <a:close/>
              </a:path>
            </a:pathLst>
          </a:custGeom>
          <a:blipFill rotWithShape="1">
            <a:blip r:embed="rId5">
              <a:alphaModFix amt="60000"/>
            </a:blip>
            <a:stretch>
              <a:fillRect b="-121062" l="-7744" r="-77884" t="0"/>
            </a:stretch>
          </a:blipFill>
          <a:ln>
            <a:noFill/>
          </a:ln>
        </p:spPr>
      </p:sp>
      <p:sp>
        <p:nvSpPr>
          <p:cNvPr id="303" name="Google Shape;303;p12"/>
          <p:cNvSpPr txBox="1"/>
          <p:nvPr/>
        </p:nvSpPr>
        <p:spPr>
          <a:xfrm>
            <a:off x="2065049" y="2748123"/>
            <a:ext cx="14157903" cy="588344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370" u="none" cap="none" strike="noStrike">
                <a:solidFill>
                  <a:srgbClr val="FFFFFF"/>
                </a:solidFill>
                <a:latin typeface="Montserrat"/>
                <a:ea typeface="Montserrat"/>
                <a:cs typeface="Montserrat"/>
                <a:sym typeface="Montserrat"/>
              </a:rPr>
              <a:t>Las redes alámbricas son ideales para aplicaciones que requieren alta velocidad, baja latencia, y una conexión estable y segura, aunque presentan desafíos en cuanto a costo y movilidad.</a:t>
            </a:r>
            <a:endParaRPr/>
          </a:p>
          <a:p>
            <a:pPr indent="0" lvl="0" marL="0" marR="0" rtl="0" algn="ctr">
              <a:lnSpc>
                <a:spcPct val="100000"/>
              </a:lnSpc>
              <a:spcBef>
                <a:spcPts val="0"/>
              </a:spcBef>
              <a:spcAft>
                <a:spcPts val="0"/>
              </a:spcAft>
              <a:buNone/>
            </a:pPr>
            <a:r>
              <a:t/>
            </a:r>
            <a:endParaRPr b="0" i="0" sz="337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b="0" i="0" lang="en-US" sz="3370" u="none" cap="none" strike="noStrike">
                <a:solidFill>
                  <a:srgbClr val="FFFFFF"/>
                </a:solidFill>
                <a:latin typeface="Montserrat"/>
                <a:ea typeface="Montserrat"/>
                <a:cs typeface="Montserrat"/>
                <a:sym typeface="Montserrat"/>
              </a:rPr>
              <a:t> Por otro lado, las redes inalámbricas ofrecen una gran flexibilidad y facilidad de instalación, con la ventaja de la movilidad, pero pueden enfrentarse a problemas de interferencia, seguridad y calidad de señal. </a:t>
            </a:r>
            <a:endParaRPr/>
          </a:p>
          <a:p>
            <a:pPr indent="0" lvl="0" marL="0" marR="0" rtl="0" algn="ctr">
              <a:lnSpc>
                <a:spcPct val="100000"/>
              </a:lnSpc>
              <a:spcBef>
                <a:spcPts val="0"/>
              </a:spcBef>
              <a:spcAft>
                <a:spcPts val="0"/>
              </a:spcAft>
              <a:buNone/>
            </a:pPr>
            <a:r>
              <a:t/>
            </a:r>
            <a:endParaRPr b="0" i="0" sz="337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b="0" i="0" lang="en-US" sz="3370" u="none" cap="none" strike="noStrike">
                <a:solidFill>
                  <a:srgbClr val="FFFFFF"/>
                </a:solidFill>
                <a:latin typeface="Montserrat"/>
                <a:ea typeface="Montserrat"/>
                <a:cs typeface="Montserrat"/>
                <a:sym typeface="Montserrat"/>
              </a:rPr>
              <a:t>La elección entre un entorno alámbrico e inalámbrico depende de las necesidades específicas del usuario o la organización, y a menudo, una combinación de ambas tecnologías puede proporcionar un equilibrio óptimo entre rendimiento y conveniencia.</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94" name="Shape 94"/>
        <p:cNvGrpSpPr/>
        <p:nvPr/>
      </p:nvGrpSpPr>
      <p:grpSpPr>
        <a:xfrm>
          <a:off x="0" y="0"/>
          <a:ext cx="0" cy="0"/>
          <a:chOff x="0" y="0"/>
          <a:chExt cx="0" cy="0"/>
        </a:xfrm>
      </p:grpSpPr>
      <p:sp>
        <p:nvSpPr>
          <p:cNvPr id="95" name="Google Shape;95;p2"/>
          <p:cNvSpPr/>
          <p:nvPr/>
        </p:nvSpPr>
        <p:spPr>
          <a:xfrm>
            <a:off x="-167243" y="0"/>
            <a:ext cx="8231724" cy="10287000"/>
          </a:xfrm>
          <a:custGeom>
            <a:rect b="b" l="l" r="r" t="t"/>
            <a:pathLst>
              <a:path extrusionOk="0" h="10287000" w="8231724">
                <a:moveTo>
                  <a:pt x="0" y="0"/>
                </a:moveTo>
                <a:lnTo>
                  <a:pt x="8231724" y="0"/>
                </a:lnTo>
                <a:lnTo>
                  <a:pt x="8231724" y="10287000"/>
                </a:lnTo>
                <a:lnTo>
                  <a:pt x="0" y="10287000"/>
                </a:lnTo>
                <a:lnTo>
                  <a:pt x="0" y="0"/>
                </a:lnTo>
                <a:close/>
              </a:path>
            </a:pathLst>
          </a:custGeom>
          <a:blipFill rotWithShape="1">
            <a:blip r:embed="rId3">
              <a:alphaModFix amt="38000"/>
            </a:blip>
            <a:stretch>
              <a:fillRect b="0" l="-24965" r="0" t="0"/>
            </a:stretch>
          </a:blipFill>
          <a:ln>
            <a:noFill/>
          </a:ln>
        </p:spPr>
      </p:sp>
      <p:sp>
        <p:nvSpPr>
          <p:cNvPr id="96" name="Google Shape;96;p2"/>
          <p:cNvSpPr/>
          <p:nvPr/>
        </p:nvSpPr>
        <p:spPr>
          <a:xfrm>
            <a:off x="-233384" y="-214686"/>
            <a:ext cx="7269966" cy="9231914"/>
          </a:xfrm>
          <a:custGeom>
            <a:rect b="b" l="l" r="r" t="t"/>
            <a:pathLst>
              <a:path extrusionOk="0" h="9231914" w="7269966">
                <a:moveTo>
                  <a:pt x="0" y="0"/>
                </a:moveTo>
                <a:lnTo>
                  <a:pt x="7269966" y="0"/>
                </a:lnTo>
                <a:lnTo>
                  <a:pt x="7269966" y="9231914"/>
                </a:lnTo>
                <a:lnTo>
                  <a:pt x="0" y="9231914"/>
                </a:lnTo>
                <a:lnTo>
                  <a:pt x="0" y="0"/>
                </a:lnTo>
                <a:close/>
              </a:path>
            </a:pathLst>
          </a:custGeom>
          <a:blipFill rotWithShape="1">
            <a:blip r:embed="rId4">
              <a:alphaModFix/>
            </a:blip>
            <a:stretch>
              <a:fillRect b="0" l="-24536" r="0" t="-14677"/>
            </a:stretch>
          </a:blipFill>
          <a:ln>
            <a:noFill/>
          </a:ln>
        </p:spPr>
      </p:sp>
      <p:sp>
        <p:nvSpPr>
          <p:cNvPr id="97" name="Google Shape;97;p2"/>
          <p:cNvSpPr/>
          <p:nvPr/>
        </p:nvSpPr>
        <p:spPr>
          <a:xfrm rot="-7666874">
            <a:off x="13103689" y="4419625"/>
            <a:ext cx="5128495" cy="9502927"/>
          </a:xfrm>
          <a:custGeom>
            <a:rect b="b" l="l" r="r" t="t"/>
            <a:pathLst>
              <a:path extrusionOk="0" h="9502927" w="5128495">
                <a:moveTo>
                  <a:pt x="0" y="0"/>
                </a:moveTo>
                <a:lnTo>
                  <a:pt x="5128495" y="0"/>
                </a:lnTo>
                <a:lnTo>
                  <a:pt x="5128495" y="9502926"/>
                </a:lnTo>
                <a:lnTo>
                  <a:pt x="0" y="9502926"/>
                </a:lnTo>
                <a:lnTo>
                  <a:pt x="0" y="0"/>
                </a:lnTo>
                <a:close/>
              </a:path>
            </a:pathLst>
          </a:custGeom>
          <a:blipFill rotWithShape="1">
            <a:blip r:embed="rId3">
              <a:alphaModFix amt="38000"/>
            </a:blip>
            <a:stretch>
              <a:fillRect b="0" l="-85294" r="0" t="0"/>
            </a:stretch>
          </a:blipFill>
          <a:ln>
            <a:noFill/>
          </a:ln>
        </p:spPr>
      </p:sp>
      <p:sp>
        <p:nvSpPr>
          <p:cNvPr id="98" name="Google Shape;98;p2"/>
          <p:cNvSpPr/>
          <p:nvPr/>
        </p:nvSpPr>
        <p:spPr>
          <a:xfrm flipH="1">
            <a:off x="15727862" y="7747456"/>
            <a:ext cx="2560138" cy="2539544"/>
          </a:xfrm>
          <a:custGeom>
            <a:rect b="b" l="l" r="r" t="t"/>
            <a:pathLst>
              <a:path extrusionOk="0" h="2539544" w="2560138">
                <a:moveTo>
                  <a:pt x="2560138" y="0"/>
                </a:moveTo>
                <a:lnTo>
                  <a:pt x="0" y="0"/>
                </a:lnTo>
                <a:lnTo>
                  <a:pt x="0" y="2539544"/>
                </a:lnTo>
                <a:lnTo>
                  <a:pt x="2560138" y="2539544"/>
                </a:lnTo>
                <a:lnTo>
                  <a:pt x="2560138" y="0"/>
                </a:lnTo>
                <a:close/>
              </a:path>
            </a:pathLst>
          </a:custGeom>
          <a:blipFill rotWithShape="1">
            <a:blip r:embed="rId5">
              <a:alphaModFix/>
            </a:blip>
            <a:stretch>
              <a:fillRect b="-121062" l="-7744" r="-77884" t="0"/>
            </a:stretch>
          </a:blipFill>
          <a:ln>
            <a:noFill/>
          </a:ln>
        </p:spPr>
      </p:sp>
      <p:sp>
        <p:nvSpPr>
          <p:cNvPr id="99" name="Google Shape;99;p2"/>
          <p:cNvSpPr txBox="1"/>
          <p:nvPr/>
        </p:nvSpPr>
        <p:spPr>
          <a:xfrm>
            <a:off x="6021973" y="1114425"/>
            <a:ext cx="11732051" cy="6699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5000" u="none" cap="none" strike="noStrike">
                <a:solidFill>
                  <a:srgbClr val="DBA8FA"/>
                </a:solidFill>
                <a:latin typeface="Montserrat"/>
                <a:ea typeface="Montserrat"/>
                <a:cs typeface="Montserrat"/>
                <a:sym typeface="Montserrat"/>
              </a:rPr>
              <a:t>ENTORNOS ALÁMBRICOS</a:t>
            </a:r>
            <a:endParaRPr/>
          </a:p>
        </p:txBody>
      </p:sp>
      <p:sp>
        <p:nvSpPr>
          <p:cNvPr id="100" name="Google Shape;100;p2"/>
          <p:cNvSpPr txBox="1"/>
          <p:nvPr/>
        </p:nvSpPr>
        <p:spPr>
          <a:xfrm>
            <a:off x="7036582" y="2767205"/>
            <a:ext cx="10717441" cy="470496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2997" u="none" cap="none" strike="noStrike">
                <a:solidFill>
                  <a:srgbClr val="FFFFFF"/>
                </a:solidFill>
                <a:latin typeface="Montserrat Medium"/>
                <a:ea typeface="Montserrat Medium"/>
                <a:cs typeface="Montserrat Medium"/>
                <a:sym typeface="Montserrat Medium"/>
              </a:rPr>
              <a:t>Los entornos alámbricos se refieren a sistemas de comunicación de red que utilizan cables físicos para la transmisión de datos entre dispositivos. Estos cables pueden ser de distintos tipos, como cables de par trenzado, coaxiales o fibra óptica, y son empleados en una variedad de entornos, desde redes domésticas hasta infraestructuras empresariales y de telecomunicaciones.</a:t>
            </a:r>
            <a:endParaRPr/>
          </a:p>
          <a:p>
            <a:pPr indent="0" lvl="0" marL="0" marR="0" rtl="0" algn="l">
              <a:lnSpc>
                <a:spcPct val="140006"/>
              </a:lnSpc>
              <a:spcBef>
                <a:spcPts val="0"/>
              </a:spcBef>
              <a:spcAft>
                <a:spcPts val="0"/>
              </a:spcAft>
              <a:buNone/>
            </a:pPr>
            <a:r>
              <a:t/>
            </a:r>
            <a:endParaRPr b="0" i="0" sz="2997" u="none" cap="none" strike="noStrike">
              <a:solidFill>
                <a:srgbClr val="FFFFFF"/>
              </a:solidFill>
              <a:latin typeface="Montserrat Medium"/>
              <a:ea typeface="Montserrat Medium"/>
              <a:cs typeface="Montserrat Medium"/>
              <a:sym typeface="Montserrat Medium"/>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104" name="Shape 104"/>
        <p:cNvGrpSpPr/>
        <p:nvPr/>
      </p:nvGrpSpPr>
      <p:grpSpPr>
        <a:xfrm>
          <a:off x="0" y="0"/>
          <a:ext cx="0" cy="0"/>
          <a:chOff x="0" y="0"/>
          <a:chExt cx="0" cy="0"/>
        </a:xfrm>
      </p:grpSpPr>
      <p:grpSp>
        <p:nvGrpSpPr>
          <p:cNvPr id="105" name="Google Shape;105;p3"/>
          <p:cNvGrpSpPr/>
          <p:nvPr/>
        </p:nvGrpSpPr>
        <p:grpSpPr>
          <a:xfrm>
            <a:off x="-125649" y="4114800"/>
            <a:ext cx="18604989" cy="9053316"/>
            <a:chOff x="0" y="0"/>
            <a:chExt cx="24806652" cy="12071087"/>
          </a:xfrm>
        </p:grpSpPr>
        <p:sp>
          <p:nvSpPr>
            <p:cNvPr id="106" name="Google Shape;106;p3"/>
            <p:cNvSpPr/>
            <p:nvPr/>
          </p:nvSpPr>
          <p:spPr>
            <a:xfrm rot="-5400000">
              <a:off x="2159346"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107" name="Google Shape;107;p3"/>
            <p:cNvSpPr/>
            <p:nvPr/>
          </p:nvSpPr>
          <p:spPr>
            <a:xfrm rot="-5400000">
              <a:off x="14339759"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108" name="Google Shape;108;p3"/>
            <p:cNvSpPr/>
            <p:nvPr/>
          </p:nvSpPr>
          <p:spPr>
            <a:xfrm flipH="1">
              <a:off x="5603325" y="4585718"/>
              <a:ext cx="6401281" cy="7485369"/>
            </a:xfrm>
            <a:custGeom>
              <a:rect b="b" l="l" r="r" t="t"/>
              <a:pathLst>
                <a:path extrusionOk="0" h="7485369" w="6401281">
                  <a:moveTo>
                    <a:pt x="6401280" y="0"/>
                  </a:moveTo>
                  <a:lnTo>
                    <a:pt x="0" y="0"/>
                  </a:lnTo>
                  <a:lnTo>
                    <a:pt x="0" y="7485368"/>
                  </a:lnTo>
                  <a:lnTo>
                    <a:pt x="6401280" y="7485368"/>
                  </a:lnTo>
                  <a:lnTo>
                    <a:pt x="6401280" y="0"/>
                  </a:lnTo>
                  <a:close/>
                </a:path>
              </a:pathLst>
            </a:custGeom>
            <a:blipFill rotWithShape="1">
              <a:blip r:embed="rId4">
                <a:alphaModFix amt="50000"/>
              </a:blip>
              <a:stretch>
                <a:fillRect b="0" l="0" r="0" t="0"/>
              </a:stretch>
            </a:blipFill>
            <a:ln>
              <a:noFill/>
            </a:ln>
          </p:spPr>
        </p:sp>
        <p:sp>
          <p:nvSpPr>
            <p:cNvPr id="109" name="Google Shape;109;p3"/>
            <p:cNvSpPr/>
            <p:nvPr/>
          </p:nvSpPr>
          <p:spPr>
            <a:xfrm>
              <a:off x="0" y="5466235"/>
              <a:ext cx="5433225" cy="3020155"/>
            </a:xfrm>
            <a:custGeom>
              <a:rect b="b" l="l" r="r" t="t"/>
              <a:pathLst>
                <a:path extrusionOk="0" h="3020155" w="5433225">
                  <a:moveTo>
                    <a:pt x="0" y="0"/>
                  </a:moveTo>
                  <a:lnTo>
                    <a:pt x="5433225" y="0"/>
                  </a:lnTo>
                  <a:lnTo>
                    <a:pt x="5433225" y="3020155"/>
                  </a:lnTo>
                  <a:lnTo>
                    <a:pt x="0" y="3020155"/>
                  </a:lnTo>
                  <a:lnTo>
                    <a:pt x="0" y="0"/>
                  </a:lnTo>
                  <a:close/>
                </a:path>
              </a:pathLst>
            </a:custGeom>
            <a:blipFill rotWithShape="1">
              <a:blip r:embed="rId4">
                <a:alphaModFix amt="50000"/>
              </a:blip>
              <a:stretch>
                <a:fillRect b="-147843" l="-17816" r="0" t="0"/>
              </a:stretch>
            </a:blipFill>
            <a:ln>
              <a:noFill/>
            </a:ln>
          </p:spPr>
        </p:sp>
        <p:sp>
          <p:nvSpPr>
            <p:cNvPr id="110" name="Google Shape;110;p3"/>
            <p:cNvSpPr/>
            <p:nvPr/>
          </p:nvSpPr>
          <p:spPr>
            <a:xfrm flipH="1">
              <a:off x="18405371" y="4408471"/>
              <a:ext cx="6401281" cy="7485369"/>
            </a:xfrm>
            <a:custGeom>
              <a:rect b="b" l="l" r="r" t="t"/>
              <a:pathLst>
                <a:path extrusionOk="0" h="7485369" w="6401281">
                  <a:moveTo>
                    <a:pt x="6401281" y="0"/>
                  </a:moveTo>
                  <a:lnTo>
                    <a:pt x="0" y="0"/>
                  </a:lnTo>
                  <a:lnTo>
                    <a:pt x="0" y="7485368"/>
                  </a:lnTo>
                  <a:lnTo>
                    <a:pt x="6401281" y="7485368"/>
                  </a:lnTo>
                  <a:lnTo>
                    <a:pt x="6401281" y="0"/>
                  </a:lnTo>
                  <a:close/>
                </a:path>
              </a:pathLst>
            </a:custGeom>
            <a:blipFill rotWithShape="1">
              <a:blip r:embed="rId4">
                <a:alphaModFix amt="60000"/>
              </a:blip>
              <a:stretch>
                <a:fillRect b="0" l="0" r="0" t="0"/>
              </a:stretch>
            </a:blipFill>
            <a:ln>
              <a:noFill/>
            </a:ln>
          </p:spPr>
        </p:sp>
        <p:sp>
          <p:nvSpPr>
            <p:cNvPr id="111" name="Google Shape;111;p3"/>
            <p:cNvSpPr/>
            <p:nvPr/>
          </p:nvSpPr>
          <p:spPr>
            <a:xfrm>
              <a:off x="11832325" y="5466235"/>
              <a:ext cx="6401281" cy="2909238"/>
            </a:xfrm>
            <a:custGeom>
              <a:rect b="b" l="l" r="r" t="t"/>
              <a:pathLst>
                <a:path extrusionOk="0" h="2909238" w="6401281">
                  <a:moveTo>
                    <a:pt x="0" y="0"/>
                  </a:moveTo>
                  <a:lnTo>
                    <a:pt x="6401281" y="0"/>
                  </a:lnTo>
                  <a:lnTo>
                    <a:pt x="6401281" y="2909238"/>
                  </a:lnTo>
                  <a:lnTo>
                    <a:pt x="0" y="2909238"/>
                  </a:lnTo>
                  <a:lnTo>
                    <a:pt x="0" y="0"/>
                  </a:lnTo>
                  <a:close/>
                </a:path>
              </a:pathLst>
            </a:custGeom>
            <a:blipFill rotWithShape="1">
              <a:blip r:embed="rId4">
                <a:alphaModFix amt="50000"/>
              </a:blip>
              <a:stretch>
                <a:fillRect b="-157294" l="0" r="0" t="0"/>
              </a:stretch>
            </a:blipFill>
            <a:ln>
              <a:noFill/>
            </a:ln>
          </p:spPr>
        </p:sp>
      </p:grpSp>
      <p:cxnSp>
        <p:nvCxnSpPr>
          <p:cNvPr id="112" name="Google Shape;112;p3"/>
          <p:cNvCxnSpPr/>
          <p:nvPr/>
        </p:nvCxnSpPr>
        <p:spPr>
          <a:xfrm rot="-5400000">
            <a:off x="4680574" y="5431184"/>
            <a:ext cx="3937167" cy="0"/>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113" name="Google Shape;113;p3"/>
          <p:cNvCxnSpPr/>
          <p:nvPr/>
        </p:nvCxnSpPr>
        <p:spPr>
          <a:xfrm rot="-5400000">
            <a:off x="9670259" y="5431184"/>
            <a:ext cx="3937167" cy="0"/>
          </a:xfrm>
          <a:prstGeom prst="straightConnector1">
            <a:avLst/>
          </a:prstGeom>
          <a:noFill/>
          <a:ln cap="flat" cmpd="sng" w="38100">
            <a:solidFill>
              <a:srgbClr val="DBA8FA">
                <a:alpha val="33333"/>
              </a:srgbClr>
            </a:solidFill>
            <a:prstDash val="solid"/>
            <a:round/>
            <a:headEnd len="sm" w="sm" type="none"/>
            <a:tailEnd len="sm" w="sm" type="none"/>
          </a:ln>
        </p:spPr>
      </p:cxnSp>
      <p:sp>
        <p:nvSpPr>
          <p:cNvPr id="114" name="Google Shape;114;p3"/>
          <p:cNvSpPr/>
          <p:nvPr/>
        </p:nvSpPr>
        <p:spPr>
          <a:xfrm>
            <a:off x="2520889" y="3004479"/>
            <a:ext cx="2013589" cy="1933820"/>
          </a:xfrm>
          <a:custGeom>
            <a:rect b="b" l="l" r="r" t="t"/>
            <a:pathLst>
              <a:path extrusionOk="0" h="1933820" w="2013589">
                <a:moveTo>
                  <a:pt x="0" y="0"/>
                </a:moveTo>
                <a:lnTo>
                  <a:pt x="2013589" y="0"/>
                </a:lnTo>
                <a:lnTo>
                  <a:pt x="2013589" y="1933820"/>
                </a:lnTo>
                <a:lnTo>
                  <a:pt x="0" y="1933820"/>
                </a:lnTo>
                <a:lnTo>
                  <a:pt x="0" y="0"/>
                </a:lnTo>
                <a:close/>
              </a:path>
            </a:pathLst>
          </a:custGeom>
          <a:blipFill rotWithShape="1">
            <a:blip r:embed="rId5">
              <a:alphaModFix/>
            </a:blip>
            <a:stretch>
              <a:fillRect b="0" l="0" r="-35731" t="-40093"/>
            </a:stretch>
          </a:blipFill>
          <a:ln>
            <a:noFill/>
          </a:ln>
        </p:spPr>
      </p:sp>
      <p:sp>
        <p:nvSpPr>
          <p:cNvPr id="115" name="Google Shape;115;p3"/>
          <p:cNvSpPr/>
          <p:nvPr/>
        </p:nvSpPr>
        <p:spPr>
          <a:xfrm>
            <a:off x="8155984" y="2896577"/>
            <a:ext cx="2041723" cy="2041723"/>
          </a:xfrm>
          <a:custGeom>
            <a:rect b="b" l="l" r="r" t="t"/>
            <a:pathLst>
              <a:path extrusionOk="0" h="2041723" w="2041723">
                <a:moveTo>
                  <a:pt x="0" y="0"/>
                </a:moveTo>
                <a:lnTo>
                  <a:pt x="2041723" y="0"/>
                </a:lnTo>
                <a:lnTo>
                  <a:pt x="2041723" y="2041722"/>
                </a:lnTo>
                <a:lnTo>
                  <a:pt x="0" y="2041722"/>
                </a:lnTo>
                <a:lnTo>
                  <a:pt x="0" y="0"/>
                </a:lnTo>
                <a:close/>
              </a:path>
            </a:pathLst>
          </a:custGeom>
          <a:blipFill rotWithShape="1">
            <a:blip r:embed="rId6">
              <a:alphaModFix/>
            </a:blip>
            <a:stretch>
              <a:fillRect b="0" l="0" r="0" t="0"/>
            </a:stretch>
          </a:blipFill>
          <a:ln>
            <a:noFill/>
          </a:ln>
        </p:spPr>
      </p:sp>
      <p:sp>
        <p:nvSpPr>
          <p:cNvPr id="116" name="Google Shape;116;p3"/>
          <p:cNvSpPr/>
          <p:nvPr/>
        </p:nvSpPr>
        <p:spPr>
          <a:xfrm>
            <a:off x="13576730" y="2896577"/>
            <a:ext cx="1942724" cy="2149626"/>
          </a:xfrm>
          <a:custGeom>
            <a:rect b="b" l="l" r="r" t="t"/>
            <a:pathLst>
              <a:path extrusionOk="0" h="2149626" w="1942724">
                <a:moveTo>
                  <a:pt x="0" y="0"/>
                </a:moveTo>
                <a:lnTo>
                  <a:pt x="1942724" y="0"/>
                </a:lnTo>
                <a:lnTo>
                  <a:pt x="1942724" y="2149625"/>
                </a:lnTo>
                <a:lnTo>
                  <a:pt x="0" y="2149625"/>
                </a:lnTo>
                <a:lnTo>
                  <a:pt x="0" y="0"/>
                </a:lnTo>
                <a:close/>
              </a:path>
            </a:pathLst>
          </a:custGeom>
          <a:blipFill rotWithShape="1">
            <a:blip r:embed="rId7">
              <a:alphaModFix/>
            </a:blip>
            <a:stretch>
              <a:fillRect b="0" l="0" r="0" t="0"/>
            </a:stretch>
          </a:blipFill>
          <a:ln>
            <a:noFill/>
          </a:ln>
        </p:spPr>
      </p:sp>
      <p:sp>
        <p:nvSpPr>
          <p:cNvPr id="117" name="Google Shape;117;p3"/>
          <p:cNvSpPr txBox="1"/>
          <p:nvPr/>
        </p:nvSpPr>
        <p:spPr>
          <a:xfrm>
            <a:off x="1028700" y="738403"/>
            <a:ext cx="8704270" cy="91713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857" u="none" cap="none" strike="noStrike">
                <a:solidFill>
                  <a:srgbClr val="DBA8FA"/>
                </a:solidFill>
                <a:latin typeface="Montserrat"/>
                <a:ea typeface="Montserrat"/>
                <a:cs typeface="Montserrat"/>
                <a:sym typeface="Montserrat"/>
              </a:rPr>
              <a:t>CARACTERÍSTICAS</a:t>
            </a:r>
            <a:endParaRPr/>
          </a:p>
        </p:txBody>
      </p:sp>
      <p:sp>
        <p:nvSpPr>
          <p:cNvPr id="118" name="Google Shape;118;p3"/>
          <p:cNvSpPr txBox="1"/>
          <p:nvPr/>
        </p:nvSpPr>
        <p:spPr>
          <a:xfrm>
            <a:off x="1028700" y="1796250"/>
            <a:ext cx="4997967" cy="626921"/>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727" u="none" cap="none" strike="noStrike">
                <a:solidFill>
                  <a:srgbClr val="FFFFFF"/>
                </a:solidFill>
                <a:latin typeface="Montserrat Medium"/>
                <a:ea typeface="Montserrat Medium"/>
                <a:cs typeface="Montserrat Medium"/>
                <a:sym typeface="Montserrat Medium"/>
              </a:rPr>
              <a:t>Tipos de cables:</a:t>
            </a:r>
            <a:endParaRPr/>
          </a:p>
        </p:txBody>
      </p:sp>
      <p:sp>
        <p:nvSpPr>
          <p:cNvPr id="119" name="Google Shape;119;p3"/>
          <p:cNvSpPr txBox="1"/>
          <p:nvPr/>
        </p:nvSpPr>
        <p:spPr>
          <a:xfrm>
            <a:off x="1745650" y="4979527"/>
            <a:ext cx="3564067" cy="1098163"/>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CABLES DE PAR TRENZADO</a:t>
            </a:r>
            <a:endParaRPr/>
          </a:p>
        </p:txBody>
      </p:sp>
      <p:sp>
        <p:nvSpPr>
          <p:cNvPr id="120" name="Google Shape;120;p3"/>
          <p:cNvSpPr txBox="1"/>
          <p:nvPr/>
        </p:nvSpPr>
        <p:spPr>
          <a:xfrm>
            <a:off x="7287333" y="4979527"/>
            <a:ext cx="3564067" cy="1098163"/>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CABLES COAXIALES</a:t>
            </a:r>
            <a:endParaRPr/>
          </a:p>
        </p:txBody>
      </p:sp>
      <p:sp>
        <p:nvSpPr>
          <p:cNvPr id="121" name="Google Shape;121;p3"/>
          <p:cNvSpPr txBox="1"/>
          <p:nvPr/>
        </p:nvSpPr>
        <p:spPr>
          <a:xfrm>
            <a:off x="12849238" y="5076825"/>
            <a:ext cx="3564067"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FIBRA ÓPTICA</a:t>
            </a:r>
            <a:endParaRPr/>
          </a:p>
        </p:txBody>
      </p:sp>
      <p:sp>
        <p:nvSpPr>
          <p:cNvPr id="122" name="Google Shape;122;p3"/>
          <p:cNvSpPr txBox="1"/>
          <p:nvPr/>
        </p:nvSpPr>
        <p:spPr>
          <a:xfrm>
            <a:off x="1028700" y="6249140"/>
            <a:ext cx="4997967" cy="20726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Son comunes en redes Ethernet y consisten en pares de cables de cobre trenzados para reducir la interferencia electromagnética.</a:t>
            </a:r>
            <a:endParaRPr/>
          </a:p>
        </p:txBody>
      </p:sp>
      <p:sp>
        <p:nvSpPr>
          <p:cNvPr id="123" name="Google Shape;123;p3"/>
          <p:cNvSpPr txBox="1"/>
          <p:nvPr/>
        </p:nvSpPr>
        <p:spPr>
          <a:xfrm>
            <a:off x="6645016" y="6249140"/>
            <a:ext cx="4997967" cy="20726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Utilizados en televisión por cable y algunas conexiones de internet, ofrecen buena protección contra interferencias.</a:t>
            </a:r>
            <a:endParaRPr/>
          </a:p>
        </p:txBody>
      </p:sp>
      <p:sp>
        <p:nvSpPr>
          <p:cNvPr id="124" name="Google Shape;124;p3"/>
          <p:cNvSpPr txBox="1"/>
          <p:nvPr/>
        </p:nvSpPr>
        <p:spPr>
          <a:xfrm>
            <a:off x="12132287" y="6249140"/>
            <a:ext cx="4997967" cy="24917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Utiliza filamentos de vidrio o plástico para transmitir datos como pulsos de luz, ofreciendo velocidades extremadamente altas y gran capacidad de datos.</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128" name="Shape 128"/>
        <p:cNvGrpSpPr/>
        <p:nvPr/>
      </p:nvGrpSpPr>
      <p:grpSpPr>
        <a:xfrm>
          <a:off x="0" y="0"/>
          <a:ext cx="0" cy="0"/>
          <a:chOff x="0" y="0"/>
          <a:chExt cx="0" cy="0"/>
        </a:xfrm>
      </p:grpSpPr>
      <p:grpSp>
        <p:nvGrpSpPr>
          <p:cNvPr id="129" name="Google Shape;129;p4"/>
          <p:cNvGrpSpPr/>
          <p:nvPr/>
        </p:nvGrpSpPr>
        <p:grpSpPr>
          <a:xfrm>
            <a:off x="-125649" y="4114800"/>
            <a:ext cx="18604989" cy="9053316"/>
            <a:chOff x="0" y="0"/>
            <a:chExt cx="24806652" cy="12071087"/>
          </a:xfrm>
        </p:grpSpPr>
        <p:sp>
          <p:nvSpPr>
            <p:cNvPr id="130" name="Google Shape;130;p4"/>
            <p:cNvSpPr/>
            <p:nvPr/>
          </p:nvSpPr>
          <p:spPr>
            <a:xfrm rot="-5400000">
              <a:off x="2159346"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131" name="Google Shape;131;p4"/>
            <p:cNvSpPr/>
            <p:nvPr/>
          </p:nvSpPr>
          <p:spPr>
            <a:xfrm rot="-5400000">
              <a:off x="14339759"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132" name="Google Shape;132;p4"/>
            <p:cNvSpPr/>
            <p:nvPr/>
          </p:nvSpPr>
          <p:spPr>
            <a:xfrm flipH="1">
              <a:off x="5603325" y="4585718"/>
              <a:ext cx="6401281" cy="7485369"/>
            </a:xfrm>
            <a:custGeom>
              <a:rect b="b" l="l" r="r" t="t"/>
              <a:pathLst>
                <a:path extrusionOk="0" h="7485369" w="6401281">
                  <a:moveTo>
                    <a:pt x="6401280" y="0"/>
                  </a:moveTo>
                  <a:lnTo>
                    <a:pt x="0" y="0"/>
                  </a:lnTo>
                  <a:lnTo>
                    <a:pt x="0" y="7485368"/>
                  </a:lnTo>
                  <a:lnTo>
                    <a:pt x="6401280" y="7485368"/>
                  </a:lnTo>
                  <a:lnTo>
                    <a:pt x="6401280" y="0"/>
                  </a:lnTo>
                  <a:close/>
                </a:path>
              </a:pathLst>
            </a:custGeom>
            <a:blipFill rotWithShape="1">
              <a:blip r:embed="rId4">
                <a:alphaModFix amt="50000"/>
              </a:blip>
              <a:stretch>
                <a:fillRect b="0" l="0" r="0" t="0"/>
              </a:stretch>
            </a:blipFill>
            <a:ln>
              <a:noFill/>
            </a:ln>
          </p:spPr>
        </p:sp>
        <p:sp>
          <p:nvSpPr>
            <p:cNvPr id="133" name="Google Shape;133;p4"/>
            <p:cNvSpPr/>
            <p:nvPr/>
          </p:nvSpPr>
          <p:spPr>
            <a:xfrm>
              <a:off x="0" y="5466235"/>
              <a:ext cx="5433225" cy="3020155"/>
            </a:xfrm>
            <a:custGeom>
              <a:rect b="b" l="l" r="r" t="t"/>
              <a:pathLst>
                <a:path extrusionOk="0" h="3020155" w="5433225">
                  <a:moveTo>
                    <a:pt x="0" y="0"/>
                  </a:moveTo>
                  <a:lnTo>
                    <a:pt x="5433225" y="0"/>
                  </a:lnTo>
                  <a:lnTo>
                    <a:pt x="5433225" y="3020155"/>
                  </a:lnTo>
                  <a:lnTo>
                    <a:pt x="0" y="3020155"/>
                  </a:lnTo>
                  <a:lnTo>
                    <a:pt x="0" y="0"/>
                  </a:lnTo>
                  <a:close/>
                </a:path>
              </a:pathLst>
            </a:custGeom>
            <a:blipFill rotWithShape="1">
              <a:blip r:embed="rId4">
                <a:alphaModFix amt="50000"/>
              </a:blip>
              <a:stretch>
                <a:fillRect b="-147843" l="-17816" r="0" t="0"/>
              </a:stretch>
            </a:blipFill>
            <a:ln>
              <a:noFill/>
            </a:ln>
          </p:spPr>
        </p:sp>
        <p:sp>
          <p:nvSpPr>
            <p:cNvPr id="134" name="Google Shape;134;p4"/>
            <p:cNvSpPr/>
            <p:nvPr/>
          </p:nvSpPr>
          <p:spPr>
            <a:xfrm flipH="1">
              <a:off x="18405371" y="4408471"/>
              <a:ext cx="6401281" cy="7485369"/>
            </a:xfrm>
            <a:custGeom>
              <a:rect b="b" l="l" r="r" t="t"/>
              <a:pathLst>
                <a:path extrusionOk="0" h="7485369" w="6401281">
                  <a:moveTo>
                    <a:pt x="6401281" y="0"/>
                  </a:moveTo>
                  <a:lnTo>
                    <a:pt x="0" y="0"/>
                  </a:lnTo>
                  <a:lnTo>
                    <a:pt x="0" y="7485368"/>
                  </a:lnTo>
                  <a:lnTo>
                    <a:pt x="6401281" y="7485368"/>
                  </a:lnTo>
                  <a:lnTo>
                    <a:pt x="6401281" y="0"/>
                  </a:lnTo>
                  <a:close/>
                </a:path>
              </a:pathLst>
            </a:custGeom>
            <a:blipFill rotWithShape="1">
              <a:blip r:embed="rId4">
                <a:alphaModFix amt="60000"/>
              </a:blip>
              <a:stretch>
                <a:fillRect b="0" l="0" r="0" t="0"/>
              </a:stretch>
            </a:blipFill>
            <a:ln>
              <a:noFill/>
            </a:ln>
          </p:spPr>
        </p:sp>
        <p:sp>
          <p:nvSpPr>
            <p:cNvPr id="135" name="Google Shape;135;p4"/>
            <p:cNvSpPr/>
            <p:nvPr/>
          </p:nvSpPr>
          <p:spPr>
            <a:xfrm>
              <a:off x="11832325" y="5466235"/>
              <a:ext cx="6401281" cy="2909238"/>
            </a:xfrm>
            <a:custGeom>
              <a:rect b="b" l="l" r="r" t="t"/>
              <a:pathLst>
                <a:path extrusionOk="0" h="2909238" w="6401281">
                  <a:moveTo>
                    <a:pt x="0" y="0"/>
                  </a:moveTo>
                  <a:lnTo>
                    <a:pt x="6401281" y="0"/>
                  </a:lnTo>
                  <a:lnTo>
                    <a:pt x="6401281" y="2909238"/>
                  </a:lnTo>
                  <a:lnTo>
                    <a:pt x="0" y="2909238"/>
                  </a:lnTo>
                  <a:lnTo>
                    <a:pt x="0" y="0"/>
                  </a:lnTo>
                  <a:close/>
                </a:path>
              </a:pathLst>
            </a:custGeom>
            <a:blipFill rotWithShape="1">
              <a:blip r:embed="rId4">
                <a:alphaModFix amt="50000"/>
              </a:blip>
              <a:stretch>
                <a:fillRect b="-157294" l="0" r="0" t="0"/>
              </a:stretch>
            </a:blipFill>
            <a:ln>
              <a:noFill/>
            </a:ln>
          </p:spPr>
        </p:sp>
      </p:grpSp>
      <p:sp>
        <p:nvSpPr>
          <p:cNvPr id="136" name="Google Shape;136;p4"/>
          <p:cNvSpPr txBox="1"/>
          <p:nvPr/>
        </p:nvSpPr>
        <p:spPr>
          <a:xfrm>
            <a:off x="1028700" y="738403"/>
            <a:ext cx="8704270" cy="91713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857" u="none" cap="none" strike="noStrike">
                <a:solidFill>
                  <a:srgbClr val="DBA8FA"/>
                </a:solidFill>
                <a:latin typeface="Montserrat"/>
                <a:ea typeface="Montserrat"/>
                <a:cs typeface="Montserrat"/>
                <a:sym typeface="Montserrat"/>
              </a:rPr>
              <a:t>CARACTERÍSTICAS</a:t>
            </a:r>
            <a:endParaRPr/>
          </a:p>
        </p:txBody>
      </p:sp>
      <p:sp>
        <p:nvSpPr>
          <p:cNvPr id="137" name="Google Shape;137;p4"/>
          <p:cNvSpPr txBox="1"/>
          <p:nvPr/>
        </p:nvSpPr>
        <p:spPr>
          <a:xfrm>
            <a:off x="1028700" y="2022374"/>
            <a:ext cx="4380973"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ANCHO DE BANDA:</a:t>
            </a:r>
            <a:endParaRPr/>
          </a:p>
        </p:txBody>
      </p:sp>
      <p:cxnSp>
        <p:nvCxnSpPr>
          <p:cNvPr id="138" name="Google Shape;138;p4"/>
          <p:cNvCxnSpPr/>
          <p:nvPr/>
        </p:nvCxnSpPr>
        <p:spPr>
          <a:xfrm rot="10800000">
            <a:off x="6241663" y="3497580"/>
            <a:ext cx="0" cy="3937167"/>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139" name="Google Shape;139;p4"/>
          <p:cNvCxnSpPr/>
          <p:nvPr/>
        </p:nvCxnSpPr>
        <p:spPr>
          <a:xfrm rot="10800000">
            <a:off x="12113237" y="3483986"/>
            <a:ext cx="0" cy="3937167"/>
          </a:xfrm>
          <a:prstGeom prst="straightConnector1">
            <a:avLst/>
          </a:prstGeom>
          <a:noFill/>
          <a:ln cap="flat" cmpd="sng" w="38100">
            <a:solidFill>
              <a:srgbClr val="DBA8FA">
                <a:alpha val="33333"/>
              </a:srgbClr>
            </a:solidFill>
            <a:prstDash val="solid"/>
            <a:round/>
            <a:headEnd len="sm" w="sm" type="none"/>
            <a:tailEnd len="sm" w="sm" type="none"/>
          </a:ln>
        </p:spPr>
      </p:cxnSp>
      <p:sp>
        <p:nvSpPr>
          <p:cNvPr id="140" name="Google Shape;140;p4"/>
          <p:cNvSpPr txBox="1"/>
          <p:nvPr/>
        </p:nvSpPr>
        <p:spPr>
          <a:xfrm>
            <a:off x="720203" y="3445886"/>
            <a:ext cx="4997967" cy="29108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Los cables alámbricos, especialmente los de fibra óptica, pueden soportar un ancho de banda muy amplio, permitiendo la transmisión de grandes volúmenes de datos a altas velocidades.</a:t>
            </a:r>
            <a:endParaRPr/>
          </a:p>
        </p:txBody>
      </p:sp>
      <p:sp>
        <p:nvSpPr>
          <p:cNvPr id="141" name="Google Shape;141;p4"/>
          <p:cNvSpPr txBox="1"/>
          <p:nvPr/>
        </p:nvSpPr>
        <p:spPr>
          <a:xfrm>
            <a:off x="12637112" y="3459480"/>
            <a:ext cx="4997967" cy="24917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Las conexiones alámbricas proporcionan una estabilidad y fiabilidad superiores, ya que no están sujetas a las mismas interferencias ambientales que las conexiones inalámbricas.</a:t>
            </a:r>
            <a:endParaRPr/>
          </a:p>
        </p:txBody>
      </p:sp>
      <p:sp>
        <p:nvSpPr>
          <p:cNvPr id="142" name="Google Shape;142;p4"/>
          <p:cNvSpPr txBox="1"/>
          <p:nvPr/>
        </p:nvSpPr>
        <p:spPr>
          <a:xfrm>
            <a:off x="6953513" y="2022374"/>
            <a:ext cx="4380973"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LATENCIA:</a:t>
            </a:r>
            <a:endParaRPr/>
          </a:p>
        </p:txBody>
      </p:sp>
      <p:sp>
        <p:nvSpPr>
          <p:cNvPr id="143" name="Google Shape;143;p4"/>
          <p:cNvSpPr txBox="1"/>
          <p:nvPr/>
        </p:nvSpPr>
        <p:spPr>
          <a:xfrm>
            <a:off x="6645016" y="3459480"/>
            <a:ext cx="4997967" cy="33299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La latencia en las redes alámbricas tiende a ser baja, ya que la transmisión de datos a través de cables es directa y está menos sujeta a las fluctuaciones que pueden afectar a las señales inalámbricas.</a:t>
            </a:r>
            <a:endParaRPr/>
          </a:p>
        </p:txBody>
      </p:sp>
      <p:sp>
        <p:nvSpPr>
          <p:cNvPr id="144" name="Google Shape;144;p4"/>
          <p:cNvSpPr txBox="1"/>
          <p:nvPr/>
        </p:nvSpPr>
        <p:spPr>
          <a:xfrm>
            <a:off x="12945609" y="2022374"/>
            <a:ext cx="4380973" cy="1098163"/>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ESTABILIDAD Y FIABILIDAD:</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148" name="Shape 148"/>
        <p:cNvGrpSpPr/>
        <p:nvPr/>
      </p:nvGrpSpPr>
      <p:grpSpPr>
        <a:xfrm>
          <a:off x="0" y="0"/>
          <a:ext cx="0" cy="0"/>
          <a:chOff x="0" y="0"/>
          <a:chExt cx="0" cy="0"/>
        </a:xfrm>
      </p:grpSpPr>
      <p:grpSp>
        <p:nvGrpSpPr>
          <p:cNvPr id="149" name="Google Shape;149;p5"/>
          <p:cNvGrpSpPr/>
          <p:nvPr/>
        </p:nvGrpSpPr>
        <p:grpSpPr>
          <a:xfrm rot="10800000">
            <a:off x="-208578" y="-2898062"/>
            <a:ext cx="18634982" cy="8833792"/>
            <a:chOff x="0" y="0"/>
            <a:chExt cx="24846642" cy="11778389"/>
          </a:xfrm>
        </p:grpSpPr>
        <p:sp>
          <p:nvSpPr>
            <p:cNvPr id="150" name="Google Shape;150;p5"/>
            <p:cNvSpPr/>
            <p:nvPr/>
          </p:nvSpPr>
          <p:spPr>
            <a:xfrm rot="-5400000">
              <a:off x="2176353"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151" name="Google Shape;151;p5"/>
            <p:cNvSpPr/>
            <p:nvPr/>
          </p:nvSpPr>
          <p:spPr>
            <a:xfrm rot="-5400000">
              <a:off x="14356765"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152" name="Google Shape;152;p5"/>
            <p:cNvSpPr/>
            <p:nvPr/>
          </p:nvSpPr>
          <p:spPr>
            <a:xfrm flipH="1">
              <a:off x="5643314" y="4293020"/>
              <a:ext cx="6401281" cy="7485369"/>
            </a:xfrm>
            <a:custGeom>
              <a:rect b="b" l="l" r="r" t="t"/>
              <a:pathLst>
                <a:path extrusionOk="0" h="7485369" w="6401281">
                  <a:moveTo>
                    <a:pt x="6401281" y="0"/>
                  </a:moveTo>
                  <a:lnTo>
                    <a:pt x="0" y="0"/>
                  </a:lnTo>
                  <a:lnTo>
                    <a:pt x="0" y="7485369"/>
                  </a:lnTo>
                  <a:lnTo>
                    <a:pt x="6401281" y="7485369"/>
                  </a:lnTo>
                  <a:lnTo>
                    <a:pt x="6401281" y="0"/>
                  </a:lnTo>
                  <a:close/>
                </a:path>
              </a:pathLst>
            </a:custGeom>
            <a:blipFill rotWithShape="1">
              <a:blip r:embed="rId4">
                <a:alphaModFix amt="50000"/>
              </a:blip>
              <a:stretch>
                <a:fillRect b="0" l="0" r="0" t="0"/>
              </a:stretch>
            </a:blipFill>
            <a:ln>
              <a:noFill/>
            </a:ln>
          </p:spPr>
        </p:sp>
        <p:sp>
          <p:nvSpPr>
            <p:cNvPr id="153" name="Google Shape;153;p5"/>
            <p:cNvSpPr/>
            <p:nvPr/>
          </p:nvSpPr>
          <p:spPr>
            <a:xfrm>
              <a:off x="0" y="5173538"/>
              <a:ext cx="5473214" cy="2951215"/>
            </a:xfrm>
            <a:custGeom>
              <a:rect b="b" l="l" r="r" t="t"/>
              <a:pathLst>
                <a:path extrusionOk="0" h="2951215" w="5473214">
                  <a:moveTo>
                    <a:pt x="0" y="0"/>
                  </a:moveTo>
                  <a:lnTo>
                    <a:pt x="5473214" y="0"/>
                  </a:lnTo>
                  <a:lnTo>
                    <a:pt x="5473214" y="2951215"/>
                  </a:lnTo>
                  <a:lnTo>
                    <a:pt x="0" y="2951215"/>
                  </a:lnTo>
                  <a:lnTo>
                    <a:pt x="0" y="0"/>
                  </a:lnTo>
                  <a:close/>
                </a:path>
              </a:pathLst>
            </a:custGeom>
            <a:blipFill rotWithShape="1">
              <a:blip r:embed="rId4">
                <a:alphaModFix amt="50000"/>
              </a:blip>
              <a:stretch>
                <a:fillRect b="-153633" l="-16954" r="0" t="0"/>
              </a:stretch>
            </a:blipFill>
            <a:ln>
              <a:noFill/>
            </a:ln>
          </p:spPr>
        </p:sp>
        <p:sp>
          <p:nvSpPr>
            <p:cNvPr id="154" name="Google Shape;154;p5"/>
            <p:cNvSpPr/>
            <p:nvPr/>
          </p:nvSpPr>
          <p:spPr>
            <a:xfrm flipH="1">
              <a:off x="18445361" y="4115773"/>
              <a:ext cx="6401281" cy="7485369"/>
            </a:xfrm>
            <a:custGeom>
              <a:rect b="b" l="l" r="r" t="t"/>
              <a:pathLst>
                <a:path extrusionOk="0" h="7485369" w="6401281">
                  <a:moveTo>
                    <a:pt x="6401280" y="0"/>
                  </a:moveTo>
                  <a:lnTo>
                    <a:pt x="0" y="0"/>
                  </a:lnTo>
                  <a:lnTo>
                    <a:pt x="0" y="7485369"/>
                  </a:lnTo>
                  <a:lnTo>
                    <a:pt x="6401280" y="7485369"/>
                  </a:lnTo>
                  <a:lnTo>
                    <a:pt x="6401280" y="0"/>
                  </a:lnTo>
                  <a:close/>
                </a:path>
              </a:pathLst>
            </a:custGeom>
            <a:blipFill rotWithShape="1">
              <a:blip r:embed="rId4">
                <a:alphaModFix amt="60000"/>
              </a:blip>
              <a:stretch>
                <a:fillRect b="0" l="0" r="0" t="0"/>
              </a:stretch>
            </a:blipFill>
            <a:ln>
              <a:noFill/>
            </a:ln>
          </p:spPr>
        </p:sp>
        <p:sp>
          <p:nvSpPr>
            <p:cNvPr id="155" name="Google Shape;155;p5"/>
            <p:cNvSpPr/>
            <p:nvPr/>
          </p:nvSpPr>
          <p:spPr>
            <a:xfrm>
              <a:off x="11872315" y="5173538"/>
              <a:ext cx="6401281" cy="3160789"/>
            </a:xfrm>
            <a:custGeom>
              <a:rect b="b" l="l" r="r" t="t"/>
              <a:pathLst>
                <a:path extrusionOk="0" h="3160789" w="6401281">
                  <a:moveTo>
                    <a:pt x="0" y="0"/>
                  </a:moveTo>
                  <a:lnTo>
                    <a:pt x="6401281" y="0"/>
                  </a:lnTo>
                  <a:lnTo>
                    <a:pt x="6401281" y="3160789"/>
                  </a:lnTo>
                  <a:lnTo>
                    <a:pt x="0" y="3160789"/>
                  </a:lnTo>
                  <a:lnTo>
                    <a:pt x="0" y="0"/>
                  </a:lnTo>
                  <a:close/>
                </a:path>
              </a:pathLst>
            </a:custGeom>
            <a:blipFill rotWithShape="1">
              <a:blip r:embed="rId4">
                <a:alphaModFix amt="50000"/>
              </a:blip>
              <a:stretch>
                <a:fillRect b="-136815" l="0" r="0" t="0"/>
              </a:stretch>
            </a:blipFill>
            <a:ln>
              <a:noFill/>
            </a:ln>
          </p:spPr>
        </p:sp>
      </p:grpSp>
      <p:sp>
        <p:nvSpPr>
          <p:cNvPr id="156" name="Google Shape;156;p5"/>
          <p:cNvSpPr txBox="1"/>
          <p:nvPr/>
        </p:nvSpPr>
        <p:spPr>
          <a:xfrm>
            <a:off x="9227629" y="4177922"/>
            <a:ext cx="3759299" cy="3764809"/>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Las conexiones alámbricas son menos propensas a interferencias electromagnéticas y otros factores ambientales que pueden afectar la calidad de la señal en redes inalámbricas. Esto las hace más fiables y consistentes para aplicaciones críticas.</a:t>
            </a:r>
            <a:endParaRPr/>
          </a:p>
        </p:txBody>
      </p:sp>
      <p:cxnSp>
        <p:nvCxnSpPr>
          <p:cNvPr id="157" name="Google Shape;157;p5"/>
          <p:cNvCxnSpPr/>
          <p:nvPr/>
        </p:nvCxnSpPr>
        <p:spPr>
          <a:xfrm rot="10800000">
            <a:off x="9210247" y="4216407"/>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158" name="Google Shape;158;p5"/>
          <p:cNvCxnSpPr/>
          <p:nvPr/>
        </p:nvCxnSpPr>
        <p:spPr>
          <a:xfrm rot="10800000">
            <a:off x="4987874" y="4216022"/>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159" name="Google Shape;159;p5"/>
          <p:cNvCxnSpPr/>
          <p:nvPr/>
        </p:nvCxnSpPr>
        <p:spPr>
          <a:xfrm rot="10800000">
            <a:off x="13005977" y="4216215"/>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sp>
        <p:nvSpPr>
          <p:cNvPr id="160" name="Google Shape;160;p5"/>
          <p:cNvSpPr/>
          <p:nvPr/>
        </p:nvSpPr>
        <p:spPr>
          <a:xfrm>
            <a:off x="5236792" y="1309520"/>
            <a:ext cx="1163335" cy="1131343"/>
          </a:xfrm>
          <a:custGeom>
            <a:rect b="b" l="l" r="r" t="t"/>
            <a:pathLst>
              <a:path extrusionOk="0" h="1131343" w="1163335">
                <a:moveTo>
                  <a:pt x="0" y="0"/>
                </a:moveTo>
                <a:lnTo>
                  <a:pt x="1163335" y="0"/>
                </a:lnTo>
                <a:lnTo>
                  <a:pt x="1163335" y="1131343"/>
                </a:lnTo>
                <a:lnTo>
                  <a:pt x="0" y="1131343"/>
                </a:lnTo>
                <a:lnTo>
                  <a:pt x="0" y="0"/>
                </a:lnTo>
                <a:close/>
              </a:path>
            </a:pathLst>
          </a:custGeom>
          <a:blipFill rotWithShape="1">
            <a:blip r:embed="rId5">
              <a:alphaModFix/>
            </a:blip>
            <a:stretch>
              <a:fillRect b="0" l="0" r="0" t="0"/>
            </a:stretch>
          </a:blipFill>
          <a:ln>
            <a:noFill/>
          </a:ln>
        </p:spPr>
      </p:sp>
      <p:sp>
        <p:nvSpPr>
          <p:cNvPr id="161" name="Google Shape;161;p5"/>
          <p:cNvSpPr txBox="1"/>
          <p:nvPr/>
        </p:nvSpPr>
        <p:spPr>
          <a:xfrm>
            <a:off x="1028700" y="1662875"/>
            <a:ext cx="6918755" cy="7779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879" u="none" cap="none" strike="noStrike">
                <a:solidFill>
                  <a:srgbClr val="DBA8FA"/>
                </a:solidFill>
                <a:latin typeface="Montserrat"/>
                <a:ea typeface="Montserrat"/>
                <a:cs typeface="Montserrat"/>
                <a:sym typeface="Montserrat"/>
              </a:rPr>
              <a:t>VENTAJAS</a:t>
            </a:r>
            <a:endParaRPr/>
          </a:p>
        </p:txBody>
      </p:sp>
      <p:sp>
        <p:nvSpPr>
          <p:cNvPr id="162" name="Google Shape;162;p5"/>
          <p:cNvSpPr txBox="1"/>
          <p:nvPr/>
        </p:nvSpPr>
        <p:spPr>
          <a:xfrm>
            <a:off x="954349" y="3118855"/>
            <a:ext cx="3908002"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Medium"/>
                <a:ea typeface="Montserrat Medium"/>
                <a:cs typeface="Montserrat Medium"/>
                <a:sym typeface="Montserrat Medium"/>
              </a:rPr>
              <a:t>Velocidad y capacidad</a:t>
            </a:r>
            <a:endParaRPr/>
          </a:p>
        </p:txBody>
      </p:sp>
      <p:sp>
        <p:nvSpPr>
          <p:cNvPr id="163" name="Google Shape;163;p5"/>
          <p:cNvSpPr txBox="1"/>
          <p:nvPr/>
        </p:nvSpPr>
        <p:spPr>
          <a:xfrm>
            <a:off x="5236792" y="4178307"/>
            <a:ext cx="3759299" cy="3764809"/>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Las conexiones alámbricas ofrecen una mayor seguridad física, ya que interceptar o acceder a los datos requiere acceso físico al cable. Esto reduce significativamente el riesgo de accesos no autorizados y hackeos en comparación con las redes inalámbricas.</a:t>
            </a:r>
            <a:endParaRPr/>
          </a:p>
        </p:txBody>
      </p:sp>
      <p:sp>
        <p:nvSpPr>
          <p:cNvPr id="164" name="Google Shape;164;p5"/>
          <p:cNvSpPr txBox="1"/>
          <p:nvPr/>
        </p:nvSpPr>
        <p:spPr>
          <a:xfrm>
            <a:off x="1028700" y="4178307"/>
            <a:ext cx="3759299" cy="4521026"/>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Las redes alámbricas pueden alcanzar velocidades de transmisión muy altas, especialmente con el uso de fibra óptica. Esto es crucial para aplicaciones que requieren un gran ancho de banda, como la transmisión de video en alta definición, grandes transferencias de archivos y aplicaciones industriales.</a:t>
            </a:r>
            <a:endParaRPr/>
          </a:p>
        </p:txBody>
      </p:sp>
      <p:sp>
        <p:nvSpPr>
          <p:cNvPr id="165" name="Google Shape;165;p5"/>
          <p:cNvSpPr txBox="1"/>
          <p:nvPr/>
        </p:nvSpPr>
        <p:spPr>
          <a:xfrm>
            <a:off x="6187063" y="3118855"/>
            <a:ext cx="1830495"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Medium"/>
                <a:ea typeface="Montserrat Medium"/>
                <a:cs typeface="Montserrat Medium"/>
                <a:sym typeface="Montserrat Medium"/>
              </a:rPr>
              <a:t>Seguridad</a:t>
            </a:r>
            <a:endParaRPr/>
          </a:p>
        </p:txBody>
      </p:sp>
      <p:sp>
        <p:nvSpPr>
          <p:cNvPr id="166" name="Google Shape;166;p5"/>
          <p:cNvSpPr txBox="1"/>
          <p:nvPr/>
        </p:nvSpPr>
        <p:spPr>
          <a:xfrm>
            <a:off x="9947027" y="3118855"/>
            <a:ext cx="2320503" cy="733425"/>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Fiabilidad y consistencia</a:t>
            </a:r>
            <a:endParaRPr/>
          </a:p>
        </p:txBody>
      </p:sp>
      <p:sp>
        <p:nvSpPr>
          <p:cNvPr id="167" name="Google Shape;167;p5"/>
          <p:cNvSpPr txBox="1"/>
          <p:nvPr/>
        </p:nvSpPr>
        <p:spPr>
          <a:xfrm>
            <a:off x="13988913" y="3118855"/>
            <a:ext cx="2631629"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Menor latencia</a:t>
            </a:r>
            <a:endParaRPr/>
          </a:p>
        </p:txBody>
      </p:sp>
      <p:sp>
        <p:nvSpPr>
          <p:cNvPr id="168" name="Google Shape;168;p5"/>
          <p:cNvSpPr txBox="1"/>
          <p:nvPr/>
        </p:nvSpPr>
        <p:spPr>
          <a:xfrm>
            <a:off x="13425078" y="4177922"/>
            <a:ext cx="3759299" cy="3386700"/>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Las conexiones alámbricas suelen tener una menor latencia en comparación con las inalámbricas, lo que es esencial para aplicaciones en tiempo real como juegos en línea, videoconferencias y sistemas de control industrial.</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172" name="Shape 172"/>
        <p:cNvGrpSpPr/>
        <p:nvPr/>
      </p:nvGrpSpPr>
      <p:grpSpPr>
        <a:xfrm>
          <a:off x="0" y="0"/>
          <a:ext cx="0" cy="0"/>
          <a:chOff x="0" y="0"/>
          <a:chExt cx="0" cy="0"/>
        </a:xfrm>
      </p:grpSpPr>
      <p:grpSp>
        <p:nvGrpSpPr>
          <p:cNvPr id="173" name="Google Shape;173;p6"/>
          <p:cNvGrpSpPr/>
          <p:nvPr/>
        </p:nvGrpSpPr>
        <p:grpSpPr>
          <a:xfrm rot="10800000">
            <a:off x="-208578" y="-2898062"/>
            <a:ext cx="18634982" cy="8833792"/>
            <a:chOff x="0" y="0"/>
            <a:chExt cx="24846642" cy="11778389"/>
          </a:xfrm>
        </p:grpSpPr>
        <p:sp>
          <p:nvSpPr>
            <p:cNvPr id="174" name="Google Shape;174;p6"/>
            <p:cNvSpPr/>
            <p:nvPr/>
          </p:nvSpPr>
          <p:spPr>
            <a:xfrm rot="-5400000">
              <a:off x="2176353"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175" name="Google Shape;175;p6"/>
            <p:cNvSpPr/>
            <p:nvPr/>
          </p:nvSpPr>
          <p:spPr>
            <a:xfrm rot="-5400000">
              <a:off x="14356765"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176" name="Google Shape;176;p6"/>
            <p:cNvSpPr/>
            <p:nvPr/>
          </p:nvSpPr>
          <p:spPr>
            <a:xfrm flipH="1">
              <a:off x="5643314" y="4293020"/>
              <a:ext cx="6401281" cy="7485369"/>
            </a:xfrm>
            <a:custGeom>
              <a:rect b="b" l="l" r="r" t="t"/>
              <a:pathLst>
                <a:path extrusionOk="0" h="7485369" w="6401281">
                  <a:moveTo>
                    <a:pt x="6401281" y="0"/>
                  </a:moveTo>
                  <a:lnTo>
                    <a:pt x="0" y="0"/>
                  </a:lnTo>
                  <a:lnTo>
                    <a:pt x="0" y="7485369"/>
                  </a:lnTo>
                  <a:lnTo>
                    <a:pt x="6401281" y="7485369"/>
                  </a:lnTo>
                  <a:lnTo>
                    <a:pt x="6401281" y="0"/>
                  </a:lnTo>
                  <a:close/>
                </a:path>
              </a:pathLst>
            </a:custGeom>
            <a:blipFill rotWithShape="1">
              <a:blip r:embed="rId4">
                <a:alphaModFix amt="50000"/>
              </a:blip>
              <a:stretch>
                <a:fillRect b="0" l="0" r="0" t="0"/>
              </a:stretch>
            </a:blipFill>
            <a:ln>
              <a:noFill/>
            </a:ln>
          </p:spPr>
        </p:sp>
        <p:sp>
          <p:nvSpPr>
            <p:cNvPr id="177" name="Google Shape;177;p6"/>
            <p:cNvSpPr/>
            <p:nvPr/>
          </p:nvSpPr>
          <p:spPr>
            <a:xfrm>
              <a:off x="0" y="5173538"/>
              <a:ext cx="5473214" cy="2951215"/>
            </a:xfrm>
            <a:custGeom>
              <a:rect b="b" l="l" r="r" t="t"/>
              <a:pathLst>
                <a:path extrusionOk="0" h="2951215" w="5473214">
                  <a:moveTo>
                    <a:pt x="0" y="0"/>
                  </a:moveTo>
                  <a:lnTo>
                    <a:pt x="5473214" y="0"/>
                  </a:lnTo>
                  <a:lnTo>
                    <a:pt x="5473214" y="2951215"/>
                  </a:lnTo>
                  <a:lnTo>
                    <a:pt x="0" y="2951215"/>
                  </a:lnTo>
                  <a:lnTo>
                    <a:pt x="0" y="0"/>
                  </a:lnTo>
                  <a:close/>
                </a:path>
              </a:pathLst>
            </a:custGeom>
            <a:blipFill rotWithShape="1">
              <a:blip r:embed="rId4">
                <a:alphaModFix amt="50000"/>
              </a:blip>
              <a:stretch>
                <a:fillRect b="-153633" l="-16954" r="0" t="0"/>
              </a:stretch>
            </a:blipFill>
            <a:ln>
              <a:noFill/>
            </a:ln>
          </p:spPr>
        </p:sp>
        <p:sp>
          <p:nvSpPr>
            <p:cNvPr id="178" name="Google Shape;178;p6"/>
            <p:cNvSpPr/>
            <p:nvPr/>
          </p:nvSpPr>
          <p:spPr>
            <a:xfrm flipH="1">
              <a:off x="18445361" y="4115773"/>
              <a:ext cx="6401281" cy="7485369"/>
            </a:xfrm>
            <a:custGeom>
              <a:rect b="b" l="l" r="r" t="t"/>
              <a:pathLst>
                <a:path extrusionOk="0" h="7485369" w="6401281">
                  <a:moveTo>
                    <a:pt x="6401280" y="0"/>
                  </a:moveTo>
                  <a:lnTo>
                    <a:pt x="0" y="0"/>
                  </a:lnTo>
                  <a:lnTo>
                    <a:pt x="0" y="7485369"/>
                  </a:lnTo>
                  <a:lnTo>
                    <a:pt x="6401280" y="7485369"/>
                  </a:lnTo>
                  <a:lnTo>
                    <a:pt x="6401280" y="0"/>
                  </a:lnTo>
                  <a:close/>
                </a:path>
              </a:pathLst>
            </a:custGeom>
            <a:blipFill rotWithShape="1">
              <a:blip r:embed="rId4">
                <a:alphaModFix amt="60000"/>
              </a:blip>
              <a:stretch>
                <a:fillRect b="0" l="0" r="0" t="0"/>
              </a:stretch>
            </a:blipFill>
            <a:ln>
              <a:noFill/>
            </a:ln>
          </p:spPr>
        </p:sp>
        <p:sp>
          <p:nvSpPr>
            <p:cNvPr id="179" name="Google Shape;179;p6"/>
            <p:cNvSpPr/>
            <p:nvPr/>
          </p:nvSpPr>
          <p:spPr>
            <a:xfrm>
              <a:off x="11872315" y="5173538"/>
              <a:ext cx="6401281" cy="3160789"/>
            </a:xfrm>
            <a:custGeom>
              <a:rect b="b" l="l" r="r" t="t"/>
              <a:pathLst>
                <a:path extrusionOk="0" h="3160789" w="6401281">
                  <a:moveTo>
                    <a:pt x="0" y="0"/>
                  </a:moveTo>
                  <a:lnTo>
                    <a:pt x="6401281" y="0"/>
                  </a:lnTo>
                  <a:lnTo>
                    <a:pt x="6401281" y="3160789"/>
                  </a:lnTo>
                  <a:lnTo>
                    <a:pt x="0" y="3160789"/>
                  </a:lnTo>
                  <a:lnTo>
                    <a:pt x="0" y="0"/>
                  </a:lnTo>
                  <a:close/>
                </a:path>
              </a:pathLst>
            </a:custGeom>
            <a:blipFill rotWithShape="1">
              <a:blip r:embed="rId4">
                <a:alphaModFix amt="50000"/>
              </a:blip>
              <a:stretch>
                <a:fillRect b="-136815" l="0" r="0" t="0"/>
              </a:stretch>
            </a:blipFill>
            <a:ln>
              <a:noFill/>
            </a:ln>
          </p:spPr>
        </p:sp>
      </p:grpSp>
      <p:sp>
        <p:nvSpPr>
          <p:cNvPr id="180" name="Google Shape;180;p6"/>
          <p:cNvSpPr txBox="1"/>
          <p:nvPr/>
        </p:nvSpPr>
        <p:spPr>
          <a:xfrm>
            <a:off x="9227629" y="4177922"/>
            <a:ext cx="3759299" cy="3764809"/>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Los cables pueden sufrir daños físicos debido a factores como desgaste, roedores o accidentes. La reparación o el reemplazo de estos cables puede ser costoso y laborioso, especialmente si están enterrados o ubicados en lugares de difícil acceso.</a:t>
            </a:r>
            <a:endParaRPr/>
          </a:p>
        </p:txBody>
      </p:sp>
      <p:cxnSp>
        <p:nvCxnSpPr>
          <p:cNvPr id="181" name="Google Shape;181;p6"/>
          <p:cNvCxnSpPr/>
          <p:nvPr/>
        </p:nvCxnSpPr>
        <p:spPr>
          <a:xfrm rot="10800000">
            <a:off x="9210247" y="4216407"/>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182" name="Google Shape;182;p6"/>
          <p:cNvCxnSpPr/>
          <p:nvPr/>
        </p:nvCxnSpPr>
        <p:spPr>
          <a:xfrm rot="10800000">
            <a:off x="4987874" y="4216022"/>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183" name="Google Shape;183;p6"/>
          <p:cNvCxnSpPr/>
          <p:nvPr/>
        </p:nvCxnSpPr>
        <p:spPr>
          <a:xfrm rot="10800000">
            <a:off x="13005977" y="4216215"/>
            <a:ext cx="34763" cy="3439415"/>
          </a:xfrm>
          <a:prstGeom prst="straightConnector1">
            <a:avLst/>
          </a:prstGeom>
          <a:noFill/>
          <a:ln cap="flat" cmpd="sng" w="38100">
            <a:solidFill>
              <a:srgbClr val="DBA8FA">
                <a:alpha val="33333"/>
              </a:srgbClr>
            </a:solidFill>
            <a:prstDash val="solid"/>
            <a:round/>
            <a:headEnd len="sm" w="sm" type="none"/>
            <a:tailEnd len="sm" w="sm" type="none"/>
          </a:ln>
        </p:spPr>
      </p:cxnSp>
      <p:sp>
        <p:nvSpPr>
          <p:cNvPr id="184" name="Google Shape;184;p6"/>
          <p:cNvSpPr/>
          <p:nvPr/>
        </p:nvSpPr>
        <p:spPr>
          <a:xfrm>
            <a:off x="6922621" y="1232759"/>
            <a:ext cx="1208104" cy="1208104"/>
          </a:xfrm>
          <a:custGeom>
            <a:rect b="b" l="l" r="r" t="t"/>
            <a:pathLst>
              <a:path extrusionOk="0" h="1208104" w="1208104">
                <a:moveTo>
                  <a:pt x="0" y="0"/>
                </a:moveTo>
                <a:lnTo>
                  <a:pt x="1208104" y="0"/>
                </a:lnTo>
                <a:lnTo>
                  <a:pt x="1208104" y="1208104"/>
                </a:lnTo>
                <a:lnTo>
                  <a:pt x="0" y="1208104"/>
                </a:lnTo>
                <a:lnTo>
                  <a:pt x="0" y="0"/>
                </a:lnTo>
                <a:close/>
              </a:path>
            </a:pathLst>
          </a:custGeom>
          <a:blipFill rotWithShape="1">
            <a:blip r:embed="rId5">
              <a:alphaModFix/>
            </a:blip>
            <a:stretch>
              <a:fillRect b="0" l="0" r="0" t="0"/>
            </a:stretch>
          </a:blipFill>
          <a:ln>
            <a:noFill/>
          </a:ln>
        </p:spPr>
      </p:sp>
      <p:sp>
        <p:nvSpPr>
          <p:cNvPr id="185" name="Google Shape;185;p6"/>
          <p:cNvSpPr txBox="1"/>
          <p:nvPr/>
        </p:nvSpPr>
        <p:spPr>
          <a:xfrm>
            <a:off x="1028700" y="1662875"/>
            <a:ext cx="6918755" cy="7779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879" u="none" cap="none" strike="noStrike">
                <a:solidFill>
                  <a:srgbClr val="DBA8FA"/>
                </a:solidFill>
                <a:latin typeface="Montserrat"/>
                <a:ea typeface="Montserrat"/>
                <a:cs typeface="Montserrat"/>
                <a:sym typeface="Montserrat"/>
              </a:rPr>
              <a:t>DESVENTAJAS</a:t>
            </a:r>
            <a:endParaRPr/>
          </a:p>
        </p:txBody>
      </p:sp>
      <p:sp>
        <p:nvSpPr>
          <p:cNvPr id="186" name="Google Shape;186;p6"/>
          <p:cNvSpPr txBox="1"/>
          <p:nvPr/>
        </p:nvSpPr>
        <p:spPr>
          <a:xfrm>
            <a:off x="954349" y="3118855"/>
            <a:ext cx="3908002"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Medium"/>
                <a:ea typeface="Montserrat Medium"/>
                <a:cs typeface="Montserrat Medium"/>
                <a:sym typeface="Montserrat Medium"/>
              </a:rPr>
              <a:t>Costo de instalación</a:t>
            </a:r>
            <a:endParaRPr/>
          </a:p>
        </p:txBody>
      </p:sp>
      <p:sp>
        <p:nvSpPr>
          <p:cNvPr id="187" name="Google Shape;187;p6"/>
          <p:cNvSpPr txBox="1"/>
          <p:nvPr/>
        </p:nvSpPr>
        <p:spPr>
          <a:xfrm>
            <a:off x="5236792" y="4178307"/>
            <a:ext cx="3759299" cy="3386700"/>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Una desventaja importante de las redes alámbricas es la falta de movilidad. Los dispositivos deben estar físicamente conectados a la red mediante cables, lo que limita la flexibilidad y la capacidad de los usuarios para moverse libremente.</a:t>
            </a:r>
            <a:endParaRPr/>
          </a:p>
        </p:txBody>
      </p:sp>
      <p:sp>
        <p:nvSpPr>
          <p:cNvPr id="188" name="Google Shape;188;p6"/>
          <p:cNvSpPr txBox="1"/>
          <p:nvPr/>
        </p:nvSpPr>
        <p:spPr>
          <a:xfrm>
            <a:off x="1028700" y="4178307"/>
            <a:ext cx="3759299" cy="4142917"/>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La instalación de una red alámbrica puede ser costosa, especialmente en edificios grandes o en entornos donde se requiere realizar obra civil significativa para tender los cables. Esto incluye costos de material, mano de obra y posibles interrupciones durante la instalación.</a:t>
            </a:r>
            <a:endParaRPr/>
          </a:p>
        </p:txBody>
      </p:sp>
      <p:sp>
        <p:nvSpPr>
          <p:cNvPr id="189" name="Google Shape;189;p6"/>
          <p:cNvSpPr txBox="1"/>
          <p:nvPr/>
        </p:nvSpPr>
        <p:spPr>
          <a:xfrm>
            <a:off x="5535324" y="3118855"/>
            <a:ext cx="3162237"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Medium"/>
                <a:ea typeface="Montserrat Medium"/>
                <a:cs typeface="Montserrat Medium"/>
                <a:sym typeface="Montserrat Medium"/>
              </a:rPr>
              <a:t>Movilidad limitada</a:t>
            </a:r>
            <a:endParaRPr/>
          </a:p>
        </p:txBody>
      </p:sp>
      <p:sp>
        <p:nvSpPr>
          <p:cNvPr id="190" name="Google Shape;190;p6"/>
          <p:cNvSpPr txBox="1"/>
          <p:nvPr/>
        </p:nvSpPr>
        <p:spPr>
          <a:xfrm>
            <a:off x="9668889" y="3118855"/>
            <a:ext cx="2876779" cy="733425"/>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Medium"/>
                <a:ea typeface="Montserrat Medium"/>
                <a:cs typeface="Montserrat Medium"/>
                <a:sym typeface="Montserrat Medium"/>
              </a:rPr>
              <a:t>Mantenimiento y reparación</a:t>
            </a:r>
            <a:endParaRPr/>
          </a:p>
        </p:txBody>
      </p:sp>
      <p:sp>
        <p:nvSpPr>
          <p:cNvPr id="191" name="Google Shape;191;p6"/>
          <p:cNvSpPr txBox="1"/>
          <p:nvPr/>
        </p:nvSpPr>
        <p:spPr>
          <a:xfrm>
            <a:off x="13988913" y="3118855"/>
            <a:ext cx="2631629" cy="733425"/>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Montserrat"/>
                <a:ea typeface="Montserrat"/>
                <a:cs typeface="Montserrat"/>
                <a:sym typeface="Montserrat"/>
              </a:rPr>
              <a:t>Expansión y flexibilidad</a:t>
            </a:r>
            <a:endParaRPr/>
          </a:p>
        </p:txBody>
      </p:sp>
      <p:sp>
        <p:nvSpPr>
          <p:cNvPr id="192" name="Google Shape;192;p6"/>
          <p:cNvSpPr txBox="1"/>
          <p:nvPr/>
        </p:nvSpPr>
        <p:spPr>
          <a:xfrm>
            <a:off x="13425078" y="4177922"/>
            <a:ext cx="3759299" cy="3764809"/>
          </a:xfrm>
          <a:prstGeom prst="rect">
            <a:avLst/>
          </a:prstGeom>
          <a:noFill/>
          <a:ln>
            <a:noFill/>
          </a:ln>
        </p:spPr>
        <p:txBody>
          <a:bodyPr anchorCtr="0" anchor="t" bIns="0" lIns="0" spcFirstLastPara="1" rIns="0" wrap="square" tIns="0">
            <a:spAutoFit/>
          </a:bodyPr>
          <a:lstStyle/>
          <a:p>
            <a:pPr indent="0" lvl="0" marL="0" marR="0" rtl="0" algn="ctr">
              <a:lnSpc>
                <a:spcPct val="140046"/>
              </a:lnSpc>
              <a:spcBef>
                <a:spcPts val="0"/>
              </a:spcBef>
              <a:spcAft>
                <a:spcPts val="0"/>
              </a:spcAft>
              <a:buNone/>
            </a:pPr>
            <a:r>
              <a:rPr b="0" i="0" lang="en-US" sz="2140" u="none" cap="none" strike="noStrike">
                <a:solidFill>
                  <a:srgbClr val="FFFFFF"/>
                </a:solidFill>
                <a:latin typeface="Open Sans"/>
                <a:ea typeface="Open Sans"/>
                <a:cs typeface="Open Sans"/>
                <a:sym typeface="Open Sans"/>
              </a:rPr>
              <a:t>Añadir nuevos dispositivos a una red alámbrica puede requerir la instalación de cables adicionales, lo que puede ser complicado y costoso. Esto contrasta con las redes inalámbricas, donde añadir nuevos dispositivos es más sencillo y rápido.</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196" name="Shape 196"/>
        <p:cNvGrpSpPr/>
        <p:nvPr/>
      </p:nvGrpSpPr>
      <p:grpSpPr>
        <a:xfrm>
          <a:off x="0" y="0"/>
          <a:ext cx="0" cy="0"/>
          <a:chOff x="0" y="0"/>
          <a:chExt cx="0" cy="0"/>
        </a:xfrm>
      </p:grpSpPr>
      <p:sp>
        <p:nvSpPr>
          <p:cNvPr id="197" name="Google Shape;197;p7"/>
          <p:cNvSpPr/>
          <p:nvPr/>
        </p:nvSpPr>
        <p:spPr>
          <a:xfrm>
            <a:off x="-167243" y="0"/>
            <a:ext cx="8231724" cy="10287000"/>
          </a:xfrm>
          <a:custGeom>
            <a:rect b="b" l="l" r="r" t="t"/>
            <a:pathLst>
              <a:path extrusionOk="0" h="10287000" w="8231724">
                <a:moveTo>
                  <a:pt x="0" y="0"/>
                </a:moveTo>
                <a:lnTo>
                  <a:pt x="8231724" y="0"/>
                </a:lnTo>
                <a:lnTo>
                  <a:pt x="8231724" y="10287000"/>
                </a:lnTo>
                <a:lnTo>
                  <a:pt x="0" y="10287000"/>
                </a:lnTo>
                <a:lnTo>
                  <a:pt x="0" y="0"/>
                </a:lnTo>
                <a:close/>
              </a:path>
            </a:pathLst>
          </a:custGeom>
          <a:blipFill rotWithShape="1">
            <a:blip r:embed="rId3">
              <a:alphaModFix amt="38000"/>
            </a:blip>
            <a:stretch>
              <a:fillRect b="0" l="-24965" r="0" t="0"/>
            </a:stretch>
          </a:blipFill>
          <a:ln>
            <a:noFill/>
          </a:ln>
        </p:spPr>
      </p:sp>
      <p:sp>
        <p:nvSpPr>
          <p:cNvPr id="198" name="Google Shape;198;p7"/>
          <p:cNvSpPr/>
          <p:nvPr/>
        </p:nvSpPr>
        <p:spPr>
          <a:xfrm>
            <a:off x="-233384" y="-214686"/>
            <a:ext cx="7269966" cy="9231914"/>
          </a:xfrm>
          <a:custGeom>
            <a:rect b="b" l="l" r="r" t="t"/>
            <a:pathLst>
              <a:path extrusionOk="0" h="9231914" w="7269966">
                <a:moveTo>
                  <a:pt x="0" y="0"/>
                </a:moveTo>
                <a:lnTo>
                  <a:pt x="7269966" y="0"/>
                </a:lnTo>
                <a:lnTo>
                  <a:pt x="7269966" y="9231914"/>
                </a:lnTo>
                <a:lnTo>
                  <a:pt x="0" y="9231914"/>
                </a:lnTo>
                <a:lnTo>
                  <a:pt x="0" y="0"/>
                </a:lnTo>
                <a:close/>
              </a:path>
            </a:pathLst>
          </a:custGeom>
          <a:blipFill rotWithShape="1">
            <a:blip r:embed="rId4">
              <a:alphaModFix/>
            </a:blip>
            <a:stretch>
              <a:fillRect b="0" l="-24536" r="0" t="-14677"/>
            </a:stretch>
          </a:blipFill>
          <a:ln>
            <a:noFill/>
          </a:ln>
        </p:spPr>
      </p:sp>
      <p:sp>
        <p:nvSpPr>
          <p:cNvPr id="199" name="Google Shape;199;p7"/>
          <p:cNvSpPr/>
          <p:nvPr/>
        </p:nvSpPr>
        <p:spPr>
          <a:xfrm rot="-7666874">
            <a:off x="13103689" y="4419625"/>
            <a:ext cx="5128495" cy="9502927"/>
          </a:xfrm>
          <a:custGeom>
            <a:rect b="b" l="l" r="r" t="t"/>
            <a:pathLst>
              <a:path extrusionOk="0" h="9502927" w="5128495">
                <a:moveTo>
                  <a:pt x="0" y="0"/>
                </a:moveTo>
                <a:lnTo>
                  <a:pt x="5128495" y="0"/>
                </a:lnTo>
                <a:lnTo>
                  <a:pt x="5128495" y="9502926"/>
                </a:lnTo>
                <a:lnTo>
                  <a:pt x="0" y="9502926"/>
                </a:lnTo>
                <a:lnTo>
                  <a:pt x="0" y="0"/>
                </a:lnTo>
                <a:close/>
              </a:path>
            </a:pathLst>
          </a:custGeom>
          <a:blipFill rotWithShape="1">
            <a:blip r:embed="rId3">
              <a:alphaModFix amt="38000"/>
            </a:blip>
            <a:stretch>
              <a:fillRect b="0" l="-85294" r="0" t="0"/>
            </a:stretch>
          </a:blipFill>
          <a:ln>
            <a:noFill/>
          </a:ln>
        </p:spPr>
      </p:sp>
      <p:sp>
        <p:nvSpPr>
          <p:cNvPr id="200" name="Google Shape;200;p7"/>
          <p:cNvSpPr/>
          <p:nvPr/>
        </p:nvSpPr>
        <p:spPr>
          <a:xfrm flipH="1">
            <a:off x="15727862" y="7747456"/>
            <a:ext cx="2560138" cy="2539544"/>
          </a:xfrm>
          <a:custGeom>
            <a:rect b="b" l="l" r="r" t="t"/>
            <a:pathLst>
              <a:path extrusionOk="0" h="2539544" w="2560138">
                <a:moveTo>
                  <a:pt x="2560138" y="0"/>
                </a:moveTo>
                <a:lnTo>
                  <a:pt x="0" y="0"/>
                </a:lnTo>
                <a:lnTo>
                  <a:pt x="0" y="2539544"/>
                </a:lnTo>
                <a:lnTo>
                  <a:pt x="2560138" y="2539544"/>
                </a:lnTo>
                <a:lnTo>
                  <a:pt x="2560138" y="0"/>
                </a:lnTo>
                <a:close/>
              </a:path>
            </a:pathLst>
          </a:custGeom>
          <a:blipFill rotWithShape="1">
            <a:blip r:embed="rId5">
              <a:alphaModFix/>
            </a:blip>
            <a:stretch>
              <a:fillRect b="-121062" l="-7744" r="-77884" t="0"/>
            </a:stretch>
          </a:blipFill>
          <a:ln>
            <a:noFill/>
          </a:ln>
        </p:spPr>
      </p:sp>
      <p:sp>
        <p:nvSpPr>
          <p:cNvPr id="201" name="Google Shape;201;p7"/>
          <p:cNvSpPr txBox="1"/>
          <p:nvPr/>
        </p:nvSpPr>
        <p:spPr>
          <a:xfrm>
            <a:off x="6021973" y="1114425"/>
            <a:ext cx="11732051" cy="6699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5000" u="none" cap="none" strike="noStrike">
                <a:solidFill>
                  <a:srgbClr val="DBA8FA"/>
                </a:solidFill>
                <a:latin typeface="Montserrat"/>
                <a:ea typeface="Montserrat"/>
                <a:cs typeface="Montserrat"/>
                <a:sym typeface="Montserrat"/>
              </a:rPr>
              <a:t>ENTORNOS INALÁMBRICOS</a:t>
            </a:r>
            <a:endParaRPr/>
          </a:p>
        </p:txBody>
      </p:sp>
      <p:sp>
        <p:nvSpPr>
          <p:cNvPr id="202" name="Google Shape;202;p7"/>
          <p:cNvSpPr txBox="1"/>
          <p:nvPr/>
        </p:nvSpPr>
        <p:spPr>
          <a:xfrm>
            <a:off x="7036582" y="2767205"/>
            <a:ext cx="10717441" cy="4179023"/>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2997" u="none" cap="none" strike="noStrike">
                <a:solidFill>
                  <a:srgbClr val="FFFFFF"/>
                </a:solidFill>
                <a:latin typeface="Montserrat"/>
                <a:ea typeface="Montserrat"/>
                <a:cs typeface="Montserrat"/>
                <a:sym typeface="Montserrat"/>
              </a:rPr>
              <a:t>Los entornos inalámbricos se refieren a sistemas de comunicación de red que utilizan ondas de radio u otros medios de transmisión sin cables físicos para conectar dispositivos. Estos entornos incluyen redes Wi-Fi, Bluetooth, y tecnologías de comunicación móvil como 4G y 5G, y son ampliamente utilizados en aplicaciones domésticas, empresariales y públicas debido a su conveniencia y flexibilidad.</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206" name="Shape 206"/>
        <p:cNvGrpSpPr/>
        <p:nvPr/>
      </p:nvGrpSpPr>
      <p:grpSpPr>
        <a:xfrm>
          <a:off x="0" y="0"/>
          <a:ext cx="0" cy="0"/>
          <a:chOff x="0" y="0"/>
          <a:chExt cx="0" cy="0"/>
        </a:xfrm>
      </p:grpSpPr>
      <p:grpSp>
        <p:nvGrpSpPr>
          <p:cNvPr id="207" name="Google Shape;207;p8"/>
          <p:cNvGrpSpPr/>
          <p:nvPr/>
        </p:nvGrpSpPr>
        <p:grpSpPr>
          <a:xfrm>
            <a:off x="-125649" y="4114800"/>
            <a:ext cx="18604989" cy="9053316"/>
            <a:chOff x="0" y="0"/>
            <a:chExt cx="24806652" cy="12071087"/>
          </a:xfrm>
        </p:grpSpPr>
        <p:sp>
          <p:nvSpPr>
            <p:cNvPr id="208" name="Google Shape;208;p8"/>
            <p:cNvSpPr/>
            <p:nvPr/>
          </p:nvSpPr>
          <p:spPr>
            <a:xfrm rot="-5400000">
              <a:off x="2159346"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209" name="Google Shape;209;p8"/>
            <p:cNvSpPr/>
            <p:nvPr/>
          </p:nvSpPr>
          <p:spPr>
            <a:xfrm rot="-5400000">
              <a:off x="14339759"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210" name="Google Shape;210;p8"/>
            <p:cNvSpPr/>
            <p:nvPr/>
          </p:nvSpPr>
          <p:spPr>
            <a:xfrm flipH="1">
              <a:off x="5603325" y="4585718"/>
              <a:ext cx="6401281" cy="7485369"/>
            </a:xfrm>
            <a:custGeom>
              <a:rect b="b" l="l" r="r" t="t"/>
              <a:pathLst>
                <a:path extrusionOk="0" h="7485369" w="6401281">
                  <a:moveTo>
                    <a:pt x="6401280" y="0"/>
                  </a:moveTo>
                  <a:lnTo>
                    <a:pt x="0" y="0"/>
                  </a:lnTo>
                  <a:lnTo>
                    <a:pt x="0" y="7485368"/>
                  </a:lnTo>
                  <a:lnTo>
                    <a:pt x="6401280" y="7485368"/>
                  </a:lnTo>
                  <a:lnTo>
                    <a:pt x="6401280" y="0"/>
                  </a:lnTo>
                  <a:close/>
                </a:path>
              </a:pathLst>
            </a:custGeom>
            <a:blipFill rotWithShape="1">
              <a:blip r:embed="rId4">
                <a:alphaModFix amt="50000"/>
              </a:blip>
              <a:stretch>
                <a:fillRect b="0" l="0" r="0" t="0"/>
              </a:stretch>
            </a:blipFill>
            <a:ln>
              <a:noFill/>
            </a:ln>
          </p:spPr>
        </p:sp>
        <p:sp>
          <p:nvSpPr>
            <p:cNvPr id="211" name="Google Shape;211;p8"/>
            <p:cNvSpPr/>
            <p:nvPr/>
          </p:nvSpPr>
          <p:spPr>
            <a:xfrm>
              <a:off x="0" y="5466235"/>
              <a:ext cx="5433225" cy="3020155"/>
            </a:xfrm>
            <a:custGeom>
              <a:rect b="b" l="l" r="r" t="t"/>
              <a:pathLst>
                <a:path extrusionOk="0" h="3020155" w="5433225">
                  <a:moveTo>
                    <a:pt x="0" y="0"/>
                  </a:moveTo>
                  <a:lnTo>
                    <a:pt x="5433225" y="0"/>
                  </a:lnTo>
                  <a:lnTo>
                    <a:pt x="5433225" y="3020155"/>
                  </a:lnTo>
                  <a:lnTo>
                    <a:pt x="0" y="3020155"/>
                  </a:lnTo>
                  <a:lnTo>
                    <a:pt x="0" y="0"/>
                  </a:lnTo>
                  <a:close/>
                </a:path>
              </a:pathLst>
            </a:custGeom>
            <a:blipFill rotWithShape="1">
              <a:blip r:embed="rId4">
                <a:alphaModFix amt="50000"/>
              </a:blip>
              <a:stretch>
                <a:fillRect b="-147843" l="-17816" r="0" t="0"/>
              </a:stretch>
            </a:blipFill>
            <a:ln>
              <a:noFill/>
            </a:ln>
          </p:spPr>
        </p:sp>
        <p:sp>
          <p:nvSpPr>
            <p:cNvPr id="212" name="Google Shape;212;p8"/>
            <p:cNvSpPr/>
            <p:nvPr/>
          </p:nvSpPr>
          <p:spPr>
            <a:xfrm flipH="1">
              <a:off x="18405371" y="4408471"/>
              <a:ext cx="6401281" cy="7485369"/>
            </a:xfrm>
            <a:custGeom>
              <a:rect b="b" l="l" r="r" t="t"/>
              <a:pathLst>
                <a:path extrusionOk="0" h="7485369" w="6401281">
                  <a:moveTo>
                    <a:pt x="6401281" y="0"/>
                  </a:moveTo>
                  <a:lnTo>
                    <a:pt x="0" y="0"/>
                  </a:lnTo>
                  <a:lnTo>
                    <a:pt x="0" y="7485368"/>
                  </a:lnTo>
                  <a:lnTo>
                    <a:pt x="6401281" y="7485368"/>
                  </a:lnTo>
                  <a:lnTo>
                    <a:pt x="6401281" y="0"/>
                  </a:lnTo>
                  <a:close/>
                </a:path>
              </a:pathLst>
            </a:custGeom>
            <a:blipFill rotWithShape="1">
              <a:blip r:embed="rId4">
                <a:alphaModFix amt="60000"/>
              </a:blip>
              <a:stretch>
                <a:fillRect b="0" l="0" r="0" t="0"/>
              </a:stretch>
            </a:blipFill>
            <a:ln>
              <a:noFill/>
            </a:ln>
          </p:spPr>
        </p:sp>
        <p:sp>
          <p:nvSpPr>
            <p:cNvPr id="213" name="Google Shape;213;p8"/>
            <p:cNvSpPr/>
            <p:nvPr/>
          </p:nvSpPr>
          <p:spPr>
            <a:xfrm>
              <a:off x="11832325" y="5466235"/>
              <a:ext cx="6401281" cy="2909238"/>
            </a:xfrm>
            <a:custGeom>
              <a:rect b="b" l="l" r="r" t="t"/>
              <a:pathLst>
                <a:path extrusionOk="0" h="2909238" w="6401281">
                  <a:moveTo>
                    <a:pt x="0" y="0"/>
                  </a:moveTo>
                  <a:lnTo>
                    <a:pt x="6401281" y="0"/>
                  </a:lnTo>
                  <a:lnTo>
                    <a:pt x="6401281" y="2909238"/>
                  </a:lnTo>
                  <a:lnTo>
                    <a:pt x="0" y="2909238"/>
                  </a:lnTo>
                  <a:lnTo>
                    <a:pt x="0" y="0"/>
                  </a:lnTo>
                  <a:close/>
                </a:path>
              </a:pathLst>
            </a:custGeom>
            <a:blipFill rotWithShape="1">
              <a:blip r:embed="rId4">
                <a:alphaModFix amt="50000"/>
              </a:blip>
              <a:stretch>
                <a:fillRect b="-157294" l="0" r="0" t="0"/>
              </a:stretch>
            </a:blipFill>
            <a:ln>
              <a:noFill/>
            </a:ln>
          </p:spPr>
        </p:sp>
      </p:grpSp>
      <p:cxnSp>
        <p:nvCxnSpPr>
          <p:cNvPr id="214" name="Google Shape;214;p8"/>
          <p:cNvCxnSpPr/>
          <p:nvPr/>
        </p:nvCxnSpPr>
        <p:spPr>
          <a:xfrm rot="-5400000">
            <a:off x="4680574" y="5431184"/>
            <a:ext cx="3937167" cy="0"/>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215" name="Google Shape;215;p8"/>
          <p:cNvCxnSpPr/>
          <p:nvPr/>
        </p:nvCxnSpPr>
        <p:spPr>
          <a:xfrm rot="-5400000">
            <a:off x="9670259" y="5431184"/>
            <a:ext cx="3937167" cy="0"/>
          </a:xfrm>
          <a:prstGeom prst="straightConnector1">
            <a:avLst/>
          </a:prstGeom>
          <a:noFill/>
          <a:ln cap="flat" cmpd="sng" w="38100">
            <a:solidFill>
              <a:srgbClr val="DBA8FA">
                <a:alpha val="33333"/>
              </a:srgbClr>
            </a:solidFill>
            <a:prstDash val="solid"/>
            <a:round/>
            <a:headEnd len="sm" w="sm" type="none"/>
            <a:tailEnd len="sm" w="sm" type="none"/>
          </a:ln>
        </p:spPr>
      </p:cxnSp>
      <p:sp>
        <p:nvSpPr>
          <p:cNvPr id="216" name="Google Shape;216;p8"/>
          <p:cNvSpPr/>
          <p:nvPr/>
        </p:nvSpPr>
        <p:spPr>
          <a:xfrm>
            <a:off x="2349504" y="3187624"/>
            <a:ext cx="2356359" cy="1858578"/>
          </a:xfrm>
          <a:custGeom>
            <a:rect b="b" l="l" r="r" t="t"/>
            <a:pathLst>
              <a:path extrusionOk="0" h="1858578" w="2356359">
                <a:moveTo>
                  <a:pt x="0" y="0"/>
                </a:moveTo>
                <a:lnTo>
                  <a:pt x="2356359" y="0"/>
                </a:lnTo>
                <a:lnTo>
                  <a:pt x="2356359" y="1858578"/>
                </a:lnTo>
                <a:lnTo>
                  <a:pt x="0" y="1858578"/>
                </a:lnTo>
                <a:lnTo>
                  <a:pt x="0" y="0"/>
                </a:lnTo>
                <a:close/>
              </a:path>
            </a:pathLst>
          </a:custGeom>
          <a:blipFill rotWithShape="1">
            <a:blip r:embed="rId5">
              <a:alphaModFix/>
            </a:blip>
            <a:stretch>
              <a:fillRect b="0" l="0" r="0" t="0"/>
            </a:stretch>
          </a:blipFill>
          <a:ln>
            <a:noFill/>
          </a:ln>
        </p:spPr>
      </p:sp>
      <p:sp>
        <p:nvSpPr>
          <p:cNvPr id="217" name="Google Shape;217;p8"/>
          <p:cNvSpPr/>
          <p:nvPr/>
        </p:nvSpPr>
        <p:spPr>
          <a:xfrm>
            <a:off x="8247556" y="3360400"/>
            <a:ext cx="1685802" cy="1685802"/>
          </a:xfrm>
          <a:custGeom>
            <a:rect b="b" l="l" r="r" t="t"/>
            <a:pathLst>
              <a:path extrusionOk="0" h="1685802" w="1685802">
                <a:moveTo>
                  <a:pt x="0" y="0"/>
                </a:moveTo>
                <a:lnTo>
                  <a:pt x="1685802" y="0"/>
                </a:lnTo>
                <a:lnTo>
                  <a:pt x="1685802" y="1685802"/>
                </a:lnTo>
                <a:lnTo>
                  <a:pt x="0" y="1685802"/>
                </a:lnTo>
                <a:lnTo>
                  <a:pt x="0" y="0"/>
                </a:lnTo>
                <a:close/>
              </a:path>
            </a:pathLst>
          </a:custGeom>
          <a:blipFill rotWithShape="1">
            <a:blip r:embed="rId6">
              <a:alphaModFix/>
            </a:blip>
            <a:stretch>
              <a:fillRect b="0" l="0" r="0" t="0"/>
            </a:stretch>
          </a:blipFill>
          <a:ln>
            <a:noFill/>
          </a:ln>
        </p:spPr>
      </p:sp>
      <p:sp>
        <p:nvSpPr>
          <p:cNvPr id="218" name="Google Shape;218;p8"/>
          <p:cNvSpPr/>
          <p:nvPr/>
        </p:nvSpPr>
        <p:spPr>
          <a:xfrm>
            <a:off x="14089188" y="3187624"/>
            <a:ext cx="1084166" cy="1818308"/>
          </a:xfrm>
          <a:custGeom>
            <a:rect b="b" l="l" r="r" t="t"/>
            <a:pathLst>
              <a:path extrusionOk="0" h="1818308" w="1084166">
                <a:moveTo>
                  <a:pt x="0" y="0"/>
                </a:moveTo>
                <a:lnTo>
                  <a:pt x="1084166" y="0"/>
                </a:lnTo>
                <a:lnTo>
                  <a:pt x="1084166" y="1818308"/>
                </a:lnTo>
                <a:lnTo>
                  <a:pt x="0" y="1818308"/>
                </a:lnTo>
                <a:lnTo>
                  <a:pt x="0" y="0"/>
                </a:lnTo>
                <a:close/>
              </a:path>
            </a:pathLst>
          </a:custGeom>
          <a:blipFill rotWithShape="1">
            <a:blip r:embed="rId7">
              <a:alphaModFix/>
            </a:blip>
            <a:stretch>
              <a:fillRect b="0" l="0" r="0" t="0"/>
            </a:stretch>
          </a:blipFill>
          <a:ln>
            <a:noFill/>
          </a:ln>
        </p:spPr>
      </p:sp>
      <p:sp>
        <p:nvSpPr>
          <p:cNvPr id="219" name="Google Shape;219;p8"/>
          <p:cNvSpPr txBox="1"/>
          <p:nvPr/>
        </p:nvSpPr>
        <p:spPr>
          <a:xfrm>
            <a:off x="1028700" y="738403"/>
            <a:ext cx="8704270" cy="91713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857" u="none" cap="none" strike="noStrike">
                <a:solidFill>
                  <a:srgbClr val="DBA8FA"/>
                </a:solidFill>
                <a:latin typeface="Montserrat"/>
                <a:ea typeface="Montserrat"/>
                <a:cs typeface="Montserrat"/>
                <a:sym typeface="Montserrat"/>
              </a:rPr>
              <a:t>CARACTERÍSTICAS</a:t>
            </a:r>
            <a:endParaRPr/>
          </a:p>
        </p:txBody>
      </p:sp>
      <p:sp>
        <p:nvSpPr>
          <p:cNvPr id="220" name="Google Shape;220;p8"/>
          <p:cNvSpPr txBox="1"/>
          <p:nvPr/>
        </p:nvSpPr>
        <p:spPr>
          <a:xfrm>
            <a:off x="1028700" y="1796250"/>
            <a:ext cx="5620458" cy="626921"/>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727" u="none" cap="none" strike="noStrike">
                <a:solidFill>
                  <a:srgbClr val="FFFFFF"/>
                </a:solidFill>
                <a:latin typeface="Montserrat"/>
                <a:ea typeface="Montserrat"/>
                <a:cs typeface="Montserrat"/>
                <a:sym typeface="Montserrat"/>
              </a:rPr>
              <a:t>Medios de transmisión:</a:t>
            </a:r>
            <a:endParaRPr/>
          </a:p>
        </p:txBody>
      </p:sp>
      <p:sp>
        <p:nvSpPr>
          <p:cNvPr id="221" name="Google Shape;221;p8"/>
          <p:cNvSpPr txBox="1"/>
          <p:nvPr/>
        </p:nvSpPr>
        <p:spPr>
          <a:xfrm>
            <a:off x="1745650" y="5237399"/>
            <a:ext cx="3564067"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WI-FI</a:t>
            </a:r>
            <a:endParaRPr/>
          </a:p>
        </p:txBody>
      </p:sp>
      <p:sp>
        <p:nvSpPr>
          <p:cNvPr id="222" name="Google Shape;222;p8"/>
          <p:cNvSpPr txBox="1"/>
          <p:nvPr/>
        </p:nvSpPr>
        <p:spPr>
          <a:xfrm>
            <a:off x="7287333" y="5237399"/>
            <a:ext cx="3564067"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0" i="0" lang="en-US" sz="3170" u="none" cap="none" strike="noStrike">
                <a:solidFill>
                  <a:srgbClr val="FFFFFF"/>
                </a:solidFill>
                <a:latin typeface="Montserrat"/>
                <a:ea typeface="Montserrat"/>
                <a:cs typeface="Montserrat"/>
                <a:sym typeface="Montserrat"/>
              </a:rPr>
              <a:t>BLUETOOTH</a:t>
            </a:r>
            <a:endParaRPr/>
          </a:p>
        </p:txBody>
      </p:sp>
      <p:sp>
        <p:nvSpPr>
          <p:cNvPr id="223" name="Google Shape;223;p8"/>
          <p:cNvSpPr txBox="1"/>
          <p:nvPr/>
        </p:nvSpPr>
        <p:spPr>
          <a:xfrm>
            <a:off x="12003242" y="4939257"/>
            <a:ext cx="5256058" cy="1098163"/>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COMUNICACIÓN MÓVIL (4G/5G)</a:t>
            </a:r>
            <a:endParaRPr/>
          </a:p>
        </p:txBody>
      </p:sp>
      <p:sp>
        <p:nvSpPr>
          <p:cNvPr id="224" name="Google Shape;224;p8"/>
          <p:cNvSpPr txBox="1"/>
          <p:nvPr/>
        </p:nvSpPr>
        <p:spPr>
          <a:xfrm>
            <a:off x="1028700" y="5999320"/>
            <a:ext cx="4997967" cy="20726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Utiliza ondas de radio en frecuencias específicas (generalmente 2.4 GHz y 5 GHz) para proporcionar conectividad a internet y redes locales.</a:t>
            </a:r>
            <a:endParaRPr/>
          </a:p>
        </p:txBody>
      </p:sp>
      <p:sp>
        <p:nvSpPr>
          <p:cNvPr id="225" name="Google Shape;225;p8"/>
          <p:cNvSpPr txBox="1"/>
          <p:nvPr/>
        </p:nvSpPr>
        <p:spPr>
          <a:xfrm>
            <a:off x="6570382" y="5999320"/>
            <a:ext cx="4997967" cy="20726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Una tecnología de corto alcance que permite la comunicación entre dispositivos como teléfonos, auriculares y dispositivos de entrada.</a:t>
            </a:r>
            <a:endParaRPr/>
          </a:p>
        </p:txBody>
      </p:sp>
      <p:sp>
        <p:nvSpPr>
          <p:cNvPr id="226" name="Google Shape;226;p8"/>
          <p:cNvSpPr txBox="1"/>
          <p:nvPr/>
        </p:nvSpPr>
        <p:spPr>
          <a:xfrm>
            <a:off x="12132287" y="5999320"/>
            <a:ext cx="4997967" cy="20726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Utiliza una red de torres celulares para proporcionar conectividad a internet y servicios de comunicación en amplias áreas geográficas.</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0D3B"/>
        </a:solidFill>
      </p:bgPr>
    </p:bg>
    <p:spTree>
      <p:nvGrpSpPr>
        <p:cNvPr id="230" name="Shape 230"/>
        <p:cNvGrpSpPr/>
        <p:nvPr/>
      </p:nvGrpSpPr>
      <p:grpSpPr>
        <a:xfrm>
          <a:off x="0" y="0"/>
          <a:ext cx="0" cy="0"/>
          <a:chOff x="0" y="0"/>
          <a:chExt cx="0" cy="0"/>
        </a:xfrm>
      </p:grpSpPr>
      <p:grpSp>
        <p:nvGrpSpPr>
          <p:cNvPr id="231" name="Google Shape;231;p9"/>
          <p:cNvGrpSpPr/>
          <p:nvPr/>
        </p:nvGrpSpPr>
        <p:grpSpPr>
          <a:xfrm>
            <a:off x="-125649" y="4114800"/>
            <a:ext cx="18604989" cy="9053316"/>
            <a:chOff x="0" y="0"/>
            <a:chExt cx="24806652" cy="12071087"/>
          </a:xfrm>
        </p:grpSpPr>
        <p:sp>
          <p:nvSpPr>
            <p:cNvPr id="232" name="Google Shape;232;p9"/>
            <p:cNvSpPr/>
            <p:nvPr/>
          </p:nvSpPr>
          <p:spPr>
            <a:xfrm rot="-5400000">
              <a:off x="2159346" y="-1991814"/>
              <a:ext cx="8208371" cy="12192000"/>
            </a:xfrm>
            <a:custGeom>
              <a:rect b="b" l="l" r="r" t="t"/>
              <a:pathLst>
                <a:path extrusionOk="0" h="12192000" w="8208371">
                  <a:moveTo>
                    <a:pt x="0" y="0"/>
                  </a:moveTo>
                  <a:lnTo>
                    <a:pt x="8208371" y="0"/>
                  </a:lnTo>
                  <a:lnTo>
                    <a:pt x="8208371" y="12192000"/>
                  </a:lnTo>
                  <a:lnTo>
                    <a:pt x="0" y="12192000"/>
                  </a:lnTo>
                  <a:lnTo>
                    <a:pt x="0" y="0"/>
                  </a:lnTo>
                  <a:close/>
                </a:path>
              </a:pathLst>
            </a:custGeom>
            <a:blipFill rotWithShape="1">
              <a:blip r:embed="rId3">
                <a:alphaModFix amt="38000"/>
              </a:blip>
              <a:stretch>
                <a:fillRect b="0" l="-48528" r="0" t="0"/>
              </a:stretch>
            </a:blipFill>
            <a:ln>
              <a:noFill/>
            </a:ln>
          </p:spPr>
        </p:sp>
        <p:sp>
          <p:nvSpPr>
            <p:cNvPr id="233" name="Google Shape;233;p9"/>
            <p:cNvSpPr/>
            <p:nvPr/>
          </p:nvSpPr>
          <p:spPr>
            <a:xfrm rot="-5400000">
              <a:off x="14339759" y="-1980227"/>
              <a:ext cx="8231546" cy="12192000"/>
            </a:xfrm>
            <a:custGeom>
              <a:rect b="b" l="l" r="r" t="t"/>
              <a:pathLst>
                <a:path extrusionOk="0" h="12192000" w="8231546">
                  <a:moveTo>
                    <a:pt x="0" y="0"/>
                  </a:moveTo>
                  <a:lnTo>
                    <a:pt x="8231546" y="0"/>
                  </a:lnTo>
                  <a:lnTo>
                    <a:pt x="8231546" y="12192000"/>
                  </a:lnTo>
                  <a:lnTo>
                    <a:pt x="0" y="12192000"/>
                  </a:lnTo>
                  <a:lnTo>
                    <a:pt x="0" y="0"/>
                  </a:lnTo>
                  <a:close/>
                </a:path>
              </a:pathLst>
            </a:custGeom>
            <a:blipFill rotWithShape="1">
              <a:blip r:embed="rId3">
                <a:alphaModFix amt="38000"/>
              </a:blip>
              <a:stretch>
                <a:fillRect b="0" l="-48110" r="0" t="0"/>
              </a:stretch>
            </a:blipFill>
            <a:ln>
              <a:noFill/>
            </a:ln>
          </p:spPr>
        </p:sp>
        <p:sp>
          <p:nvSpPr>
            <p:cNvPr id="234" name="Google Shape;234;p9"/>
            <p:cNvSpPr/>
            <p:nvPr/>
          </p:nvSpPr>
          <p:spPr>
            <a:xfrm flipH="1">
              <a:off x="5603325" y="4585718"/>
              <a:ext cx="6401281" cy="7485369"/>
            </a:xfrm>
            <a:custGeom>
              <a:rect b="b" l="l" r="r" t="t"/>
              <a:pathLst>
                <a:path extrusionOk="0" h="7485369" w="6401281">
                  <a:moveTo>
                    <a:pt x="6401280" y="0"/>
                  </a:moveTo>
                  <a:lnTo>
                    <a:pt x="0" y="0"/>
                  </a:lnTo>
                  <a:lnTo>
                    <a:pt x="0" y="7485368"/>
                  </a:lnTo>
                  <a:lnTo>
                    <a:pt x="6401280" y="7485368"/>
                  </a:lnTo>
                  <a:lnTo>
                    <a:pt x="6401280" y="0"/>
                  </a:lnTo>
                  <a:close/>
                </a:path>
              </a:pathLst>
            </a:custGeom>
            <a:blipFill rotWithShape="1">
              <a:blip r:embed="rId4">
                <a:alphaModFix amt="50000"/>
              </a:blip>
              <a:stretch>
                <a:fillRect b="0" l="0" r="0" t="0"/>
              </a:stretch>
            </a:blipFill>
            <a:ln>
              <a:noFill/>
            </a:ln>
          </p:spPr>
        </p:sp>
        <p:sp>
          <p:nvSpPr>
            <p:cNvPr id="235" name="Google Shape;235;p9"/>
            <p:cNvSpPr/>
            <p:nvPr/>
          </p:nvSpPr>
          <p:spPr>
            <a:xfrm>
              <a:off x="0" y="5466235"/>
              <a:ext cx="5433225" cy="3020155"/>
            </a:xfrm>
            <a:custGeom>
              <a:rect b="b" l="l" r="r" t="t"/>
              <a:pathLst>
                <a:path extrusionOk="0" h="3020155" w="5433225">
                  <a:moveTo>
                    <a:pt x="0" y="0"/>
                  </a:moveTo>
                  <a:lnTo>
                    <a:pt x="5433225" y="0"/>
                  </a:lnTo>
                  <a:lnTo>
                    <a:pt x="5433225" y="3020155"/>
                  </a:lnTo>
                  <a:lnTo>
                    <a:pt x="0" y="3020155"/>
                  </a:lnTo>
                  <a:lnTo>
                    <a:pt x="0" y="0"/>
                  </a:lnTo>
                  <a:close/>
                </a:path>
              </a:pathLst>
            </a:custGeom>
            <a:blipFill rotWithShape="1">
              <a:blip r:embed="rId4">
                <a:alphaModFix amt="50000"/>
              </a:blip>
              <a:stretch>
                <a:fillRect b="-147843" l="-17816" r="0" t="0"/>
              </a:stretch>
            </a:blipFill>
            <a:ln>
              <a:noFill/>
            </a:ln>
          </p:spPr>
        </p:sp>
        <p:sp>
          <p:nvSpPr>
            <p:cNvPr id="236" name="Google Shape;236;p9"/>
            <p:cNvSpPr/>
            <p:nvPr/>
          </p:nvSpPr>
          <p:spPr>
            <a:xfrm flipH="1">
              <a:off x="18405371" y="4408471"/>
              <a:ext cx="6401281" cy="7485369"/>
            </a:xfrm>
            <a:custGeom>
              <a:rect b="b" l="l" r="r" t="t"/>
              <a:pathLst>
                <a:path extrusionOk="0" h="7485369" w="6401281">
                  <a:moveTo>
                    <a:pt x="6401281" y="0"/>
                  </a:moveTo>
                  <a:lnTo>
                    <a:pt x="0" y="0"/>
                  </a:lnTo>
                  <a:lnTo>
                    <a:pt x="0" y="7485368"/>
                  </a:lnTo>
                  <a:lnTo>
                    <a:pt x="6401281" y="7485368"/>
                  </a:lnTo>
                  <a:lnTo>
                    <a:pt x="6401281" y="0"/>
                  </a:lnTo>
                  <a:close/>
                </a:path>
              </a:pathLst>
            </a:custGeom>
            <a:blipFill rotWithShape="1">
              <a:blip r:embed="rId4">
                <a:alphaModFix amt="60000"/>
              </a:blip>
              <a:stretch>
                <a:fillRect b="0" l="0" r="0" t="0"/>
              </a:stretch>
            </a:blipFill>
            <a:ln>
              <a:noFill/>
            </a:ln>
          </p:spPr>
        </p:sp>
        <p:sp>
          <p:nvSpPr>
            <p:cNvPr id="237" name="Google Shape;237;p9"/>
            <p:cNvSpPr/>
            <p:nvPr/>
          </p:nvSpPr>
          <p:spPr>
            <a:xfrm>
              <a:off x="11832325" y="5466235"/>
              <a:ext cx="6401281" cy="2909238"/>
            </a:xfrm>
            <a:custGeom>
              <a:rect b="b" l="l" r="r" t="t"/>
              <a:pathLst>
                <a:path extrusionOk="0" h="2909238" w="6401281">
                  <a:moveTo>
                    <a:pt x="0" y="0"/>
                  </a:moveTo>
                  <a:lnTo>
                    <a:pt x="6401281" y="0"/>
                  </a:lnTo>
                  <a:lnTo>
                    <a:pt x="6401281" y="2909238"/>
                  </a:lnTo>
                  <a:lnTo>
                    <a:pt x="0" y="2909238"/>
                  </a:lnTo>
                  <a:lnTo>
                    <a:pt x="0" y="0"/>
                  </a:lnTo>
                  <a:close/>
                </a:path>
              </a:pathLst>
            </a:custGeom>
            <a:blipFill rotWithShape="1">
              <a:blip r:embed="rId4">
                <a:alphaModFix amt="50000"/>
              </a:blip>
              <a:stretch>
                <a:fillRect b="-157294" l="0" r="0" t="0"/>
              </a:stretch>
            </a:blipFill>
            <a:ln>
              <a:noFill/>
            </a:ln>
          </p:spPr>
        </p:sp>
      </p:grpSp>
      <p:cxnSp>
        <p:nvCxnSpPr>
          <p:cNvPr id="238" name="Google Shape;238;p9"/>
          <p:cNvCxnSpPr/>
          <p:nvPr/>
        </p:nvCxnSpPr>
        <p:spPr>
          <a:xfrm rot="10800000">
            <a:off x="6241663" y="3497580"/>
            <a:ext cx="0" cy="3937167"/>
          </a:xfrm>
          <a:prstGeom prst="straightConnector1">
            <a:avLst/>
          </a:prstGeom>
          <a:noFill/>
          <a:ln cap="flat" cmpd="sng" w="38100">
            <a:solidFill>
              <a:srgbClr val="DBA8FA">
                <a:alpha val="33333"/>
              </a:srgbClr>
            </a:solidFill>
            <a:prstDash val="solid"/>
            <a:round/>
            <a:headEnd len="sm" w="sm" type="none"/>
            <a:tailEnd len="sm" w="sm" type="none"/>
          </a:ln>
        </p:spPr>
      </p:cxnSp>
      <p:cxnSp>
        <p:nvCxnSpPr>
          <p:cNvPr id="239" name="Google Shape;239;p9"/>
          <p:cNvCxnSpPr/>
          <p:nvPr/>
        </p:nvCxnSpPr>
        <p:spPr>
          <a:xfrm rot="10800000">
            <a:off x="12113237" y="3483986"/>
            <a:ext cx="0" cy="3937167"/>
          </a:xfrm>
          <a:prstGeom prst="straightConnector1">
            <a:avLst/>
          </a:prstGeom>
          <a:noFill/>
          <a:ln cap="flat" cmpd="sng" w="38100">
            <a:solidFill>
              <a:srgbClr val="DBA8FA">
                <a:alpha val="33333"/>
              </a:srgbClr>
            </a:solidFill>
            <a:prstDash val="solid"/>
            <a:round/>
            <a:headEnd len="sm" w="sm" type="none"/>
            <a:tailEnd len="sm" w="sm" type="none"/>
          </a:ln>
        </p:spPr>
      </p:cxnSp>
      <p:sp>
        <p:nvSpPr>
          <p:cNvPr id="240" name="Google Shape;240;p9"/>
          <p:cNvSpPr txBox="1"/>
          <p:nvPr/>
        </p:nvSpPr>
        <p:spPr>
          <a:xfrm>
            <a:off x="1028700" y="738403"/>
            <a:ext cx="8704270" cy="91713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857" u="none" cap="none" strike="noStrike">
                <a:solidFill>
                  <a:srgbClr val="DBA8FA"/>
                </a:solidFill>
                <a:latin typeface="Montserrat"/>
                <a:ea typeface="Montserrat"/>
                <a:cs typeface="Montserrat"/>
                <a:sym typeface="Montserrat"/>
              </a:rPr>
              <a:t>CARACTERÍSTICAS</a:t>
            </a:r>
            <a:endParaRPr/>
          </a:p>
        </p:txBody>
      </p:sp>
      <p:sp>
        <p:nvSpPr>
          <p:cNvPr id="241" name="Google Shape;241;p9"/>
          <p:cNvSpPr txBox="1"/>
          <p:nvPr/>
        </p:nvSpPr>
        <p:spPr>
          <a:xfrm>
            <a:off x="999861" y="2941837"/>
            <a:ext cx="4380973"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COBERTURA</a:t>
            </a:r>
            <a:endParaRPr/>
          </a:p>
        </p:txBody>
      </p:sp>
      <p:sp>
        <p:nvSpPr>
          <p:cNvPr id="242" name="Google Shape;242;p9"/>
          <p:cNvSpPr txBox="1"/>
          <p:nvPr/>
        </p:nvSpPr>
        <p:spPr>
          <a:xfrm>
            <a:off x="840353" y="3864986"/>
            <a:ext cx="4998000" cy="29547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La cobertura puede variar desde unos pocos metros (Bluetooth) hasta varios kilómetros (4G/5G), con Wi-Fi ofreciendo cobertura intermedia dependiendo del entorno y los puntos de acceso.</a:t>
            </a:r>
            <a:endParaRPr/>
          </a:p>
        </p:txBody>
      </p:sp>
      <p:sp>
        <p:nvSpPr>
          <p:cNvPr id="243" name="Google Shape;243;p9"/>
          <p:cNvSpPr txBox="1"/>
          <p:nvPr/>
        </p:nvSpPr>
        <p:spPr>
          <a:xfrm>
            <a:off x="12637112" y="3864986"/>
            <a:ext cx="4997967" cy="29108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Las señales inalámbricas pueden ser susceptibles a interferencias de otros dispositivos electrónicos, paredes y obstáculos físicos, lo que puede afectar la calidad de la conexión.</a:t>
            </a:r>
            <a:endParaRPr/>
          </a:p>
        </p:txBody>
      </p:sp>
      <p:sp>
        <p:nvSpPr>
          <p:cNvPr id="244" name="Google Shape;244;p9"/>
          <p:cNvSpPr txBox="1"/>
          <p:nvPr/>
        </p:nvSpPr>
        <p:spPr>
          <a:xfrm>
            <a:off x="6953513" y="2941837"/>
            <a:ext cx="4380973"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FLEXIBILIDAD</a:t>
            </a:r>
            <a:endParaRPr/>
          </a:p>
        </p:txBody>
      </p:sp>
      <p:sp>
        <p:nvSpPr>
          <p:cNvPr id="245" name="Google Shape;245;p9"/>
          <p:cNvSpPr txBox="1"/>
          <p:nvPr/>
        </p:nvSpPr>
        <p:spPr>
          <a:xfrm>
            <a:off x="6645016" y="3864986"/>
            <a:ext cx="4997967" cy="249174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Montserrat"/>
                <a:ea typeface="Montserrat"/>
                <a:cs typeface="Montserrat"/>
                <a:sym typeface="Montserrat"/>
              </a:rPr>
              <a:t>Los entornos inalámbricos permiten la conexión de dispositivos sin la necesidad de cables físicos, ofreciendo gran flexibilidad y movilidad a los usuarios.</a:t>
            </a:r>
            <a:endParaRPr/>
          </a:p>
        </p:txBody>
      </p:sp>
      <p:sp>
        <p:nvSpPr>
          <p:cNvPr id="246" name="Google Shape;246;p9"/>
          <p:cNvSpPr txBox="1"/>
          <p:nvPr/>
        </p:nvSpPr>
        <p:spPr>
          <a:xfrm>
            <a:off x="12945609" y="2941837"/>
            <a:ext cx="4380973" cy="542149"/>
          </a:xfrm>
          <a:prstGeom prst="rect">
            <a:avLst/>
          </a:prstGeom>
          <a:noFill/>
          <a:ln>
            <a:noFill/>
          </a:ln>
        </p:spPr>
        <p:txBody>
          <a:bodyPr anchorCtr="0" anchor="t" bIns="0" lIns="0" spcFirstLastPara="1" rIns="0" wrap="square" tIns="0">
            <a:spAutoFit/>
          </a:bodyPr>
          <a:lstStyle/>
          <a:p>
            <a:pPr indent="0" lvl="0" marL="0" marR="0" rtl="0" algn="ctr">
              <a:lnSpc>
                <a:spcPct val="140031"/>
              </a:lnSpc>
              <a:spcBef>
                <a:spcPts val="0"/>
              </a:spcBef>
              <a:spcAft>
                <a:spcPts val="0"/>
              </a:spcAft>
              <a:buNone/>
            </a:pPr>
            <a:r>
              <a:rPr b="1" i="0" lang="en-US" sz="3170" u="none" cap="none" strike="noStrike">
                <a:solidFill>
                  <a:srgbClr val="FFFFFF"/>
                </a:solidFill>
                <a:latin typeface="Montserrat"/>
                <a:ea typeface="Montserrat"/>
                <a:cs typeface="Montserrat"/>
                <a:sym typeface="Montserrat"/>
              </a:rPr>
              <a:t>INTERFERENCIA</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