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7"/>
  </p:notesMasterIdLst>
  <p:sldIdLst>
    <p:sldId id="257" r:id="rId2"/>
    <p:sldId id="261" r:id="rId3"/>
    <p:sldId id="258" r:id="rId4"/>
    <p:sldId id="259" r:id="rId5"/>
    <p:sldId id="260" r:id="rId6"/>
  </p:sldIdLst>
  <p:sldSz cx="9144000" cy="5143500" type="screen16x9"/>
  <p:notesSz cx="6858000" cy="9144000"/>
  <p:embeddedFontLst>
    <p:embeddedFont>
      <p:font typeface="Amatic SC" panose="00000500000000000000" pitchFamily="2" charset="-79"/>
      <p:regular r:id="rId8"/>
      <p:bold r:id="rId9"/>
    </p:embeddedFont>
    <p:embeddedFont>
      <p:font typeface="Calibri" panose="020F0502020204030204" pitchFamily="34" charset="0"/>
      <p:regular r:id="rId10"/>
      <p:bold r:id="rId11"/>
      <p:italic r:id="rId12"/>
      <p:boldItalic r:id="rId13"/>
    </p:embeddedFont>
    <p:embeddedFont>
      <p:font typeface="Inter Medium" panose="020B0604020202020204" charset="0"/>
      <p:regular r:id="rId14"/>
      <p:bold r:id="rId15"/>
    </p:embeddedFont>
    <p:embeddedFont>
      <p:font typeface="Poppins" panose="00000500000000000000" pitchFamily="2" charset="0"/>
      <p:regular r:id="rId16"/>
      <p:bold r:id="rId17"/>
      <p:italic r:id="rId18"/>
      <p:boldItalic r:id="rId19"/>
    </p:embeddedFont>
    <p:embeddedFont>
      <p:font typeface="Source Code Pro" panose="020B0509030403020204"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SLIDES_API114467053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SLIDES_API114467053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cb1db32f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cb1db32f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bcb1db32f9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bcb1db32f9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b1db32f9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cb1db32f9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rtl="0">
              <a:spcBef>
                <a:spcPts val="0"/>
              </a:spcBef>
              <a:spcAft>
                <a:spcPts val="0"/>
              </a:spcAft>
              <a:buSzPts val="4200"/>
              <a:buNone/>
              <a:defRPr/>
            </a:lvl1pPr>
            <a:lvl2pPr lvl="1" rtl="0">
              <a:spcBef>
                <a:spcPts val="0"/>
              </a:spcBef>
              <a:spcAft>
                <a:spcPts val="0"/>
              </a:spcAft>
              <a:buSzPts val="4200"/>
              <a:buNone/>
              <a:defRPr>
                <a:latin typeface="Poppins"/>
                <a:ea typeface="Poppins"/>
                <a:cs typeface="Poppins"/>
                <a:sym typeface="Poppins"/>
              </a:defRPr>
            </a:lvl2pPr>
            <a:lvl3pPr lvl="2" rtl="0">
              <a:spcBef>
                <a:spcPts val="0"/>
              </a:spcBef>
              <a:spcAft>
                <a:spcPts val="0"/>
              </a:spcAft>
              <a:buSzPts val="4200"/>
              <a:buNone/>
              <a:defRPr>
                <a:latin typeface="Poppins"/>
                <a:ea typeface="Poppins"/>
                <a:cs typeface="Poppins"/>
                <a:sym typeface="Poppins"/>
              </a:defRPr>
            </a:lvl3pPr>
            <a:lvl4pPr lvl="3" rtl="0">
              <a:spcBef>
                <a:spcPts val="0"/>
              </a:spcBef>
              <a:spcAft>
                <a:spcPts val="0"/>
              </a:spcAft>
              <a:buSzPts val="4200"/>
              <a:buNone/>
              <a:defRPr>
                <a:latin typeface="Poppins"/>
                <a:ea typeface="Poppins"/>
                <a:cs typeface="Poppins"/>
                <a:sym typeface="Poppins"/>
              </a:defRPr>
            </a:lvl4pPr>
            <a:lvl5pPr lvl="4" rtl="0">
              <a:spcBef>
                <a:spcPts val="0"/>
              </a:spcBef>
              <a:spcAft>
                <a:spcPts val="0"/>
              </a:spcAft>
              <a:buSzPts val="4200"/>
              <a:buNone/>
              <a:defRPr>
                <a:latin typeface="Poppins"/>
                <a:ea typeface="Poppins"/>
                <a:cs typeface="Poppins"/>
                <a:sym typeface="Poppins"/>
              </a:defRPr>
            </a:lvl5pPr>
            <a:lvl6pPr lvl="5" rtl="0">
              <a:spcBef>
                <a:spcPts val="0"/>
              </a:spcBef>
              <a:spcAft>
                <a:spcPts val="0"/>
              </a:spcAft>
              <a:buSzPts val="4200"/>
              <a:buNone/>
              <a:defRPr>
                <a:latin typeface="Poppins"/>
                <a:ea typeface="Poppins"/>
                <a:cs typeface="Poppins"/>
                <a:sym typeface="Poppins"/>
              </a:defRPr>
            </a:lvl6pPr>
            <a:lvl7pPr lvl="6" rtl="0">
              <a:spcBef>
                <a:spcPts val="0"/>
              </a:spcBef>
              <a:spcAft>
                <a:spcPts val="0"/>
              </a:spcAft>
              <a:buSzPts val="4200"/>
              <a:buNone/>
              <a:defRPr>
                <a:latin typeface="Poppins"/>
                <a:ea typeface="Poppins"/>
                <a:cs typeface="Poppins"/>
                <a:sym typeface="Poppins"/>
              </a:defRPr>
            </a:lvl7pPr>
            <a:lvl8pPr lvl="7" rtl="0">
              <a:spcBef>
                <a:spcPts val="0"/>
              </a:spcBef>
              <a:spcAft>
                <a:spcPts val="0"/>
              </a:spcAft>
              <a:buSzPts val="4200"/>
              <a:buNone/>
              <a:defRPr>
                <a:latin typeface="Poppins"/>
                <a:ea typeface="Poppins"/>
                <a:cs typeface="Poppins"/>
                <a:sym typeface="Poppins"/>
              </a:defRPr>
            </a:lvl8pPr>
            <a:lvl9pPr lvl="8" rtl="0">
              <a:spcBef>
                <a:spcPts val="0"/>
              </a:spcBef>
              <a:spcAft>
                <a:spcPts val="0"/>
              </a:spcAft>
              <a:buSzPts val="4200"/>
              <a:buNone/>
              <a:defRPr>
                <a:latin typeface="Poppins"/>
                <a:ea typeface="Poppins"/>
                <a:cs typeface="Poppins"/>
                <a:sym typeface="Poppins"/>
              </a:defRPr>
            </a:lvl9pPr>
          </a:lstStyle>
          <a:p>
            <a:endParaRPr/>
          </a:p>
        </p:txBody>
      </p:sp>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
        <p:nvSpPr>
          <p:cNvPr id="55" name="Google Shape;55;p13"/>
          <p:cNvSpPr txBox="1">
            <a:spLocks noGrp="1"/>
          </p:cNvSpPr>
          <p:nvPr>
            <p:ph type="body" idx="1"/>
          </p:nvPr>
        </p:nvSpPr>
        <p:spPr>
          <a:xfrm>
            <a:off x="1161225" y="1463850"/>
            <a:ext cx="3099300" cy="507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sz="1607"/>
            </a:lvl1pPr>
            <a:lvl2pPr marL="914400" lvl="1" indent="-304800" algn="ctr" rtl="0">
              <a:spcBef>
                <a:spcPts val="0"/>
              </a:spcBef>
              <a:spcAft>
                <a:spcPts val="0"/>
              </a:spcAft>
              <a:buSzPts val="1200"/>
              <a:buChar char="○"/>
              <a:defRPr sz="1200"/>
            </a:lvl2pPr>
            <a:lvl3pPr marL="1371600" lvl="2" indent="-304800" algn="ctr" rtl="0">
              <a:spcBef>
                <a:spcPts val="0"/>
              </a:spcBef>
              <a:spcAft>
                <a:spcPts val="0"/>
              </a:spcAft>
              <a:buSzPts val="1200"/>
              <a:buChar char="■"/>
              <a:defRPr sz="1200"/>
            </a:lvl3pPr>
            <a:lvl4pPr marL="1828800" lvl="3" indent="-304800" algn="ctr" rtl="0">
              <a:spcBef>
                <a:spcPts val="0"/>
              </a:spcBef>
              <a:spcAft>
                <a:spcPts val="0"/>
              </a:spcAft>
              <a:buSzPts val="1200"/>
              <a:buChar char="●"/>
              <a:defRPr sz="1200"/>
            </a:lvl4pPr>
            <a:lvl5pPr marL="2286000" lvl="4" indent="-304800" algn="ctr" rtl="0">
              <a:spcBef>
                <a:spcPts val="0"/>
              </a:spcBef>
              <a:spcAft>
                <a:spcPts val="0"/>
              </a:spcAft>
              <a:buSzPts val="1200"/>
              <a:buChar char="○"/>
              <a:defRPr sz="1200"/>
            </a:lvl5pPr>
            <a:lvl6pPr marL="2743200" lvl="5" indent="-304800" algn="ctr" rtl="0">
              <a:spcBef>
                <a:spcPts val="0"/>
              </a:spcBef>
              <a:spcAft>
                <a:spcPts val="0"/>
              </a:spcAft>
              <a:buSzPts val="1200"/>
              <a:buChar char="■"/>
              <a:defRPr sz="1200"/>
            </a:lvl6pPr>
            <a:lvl7pPr marL="3200400" lvl="6" indent="-304800" algn="ctr" rtl="0">
              <a:spcBef>
                <a:spcPts val="0"/>
              </a:spcBef>
              <a:spcAft>
                <a:spcPts val="0"/>
              </a:spcAft>
              <a:buSzPts val="1200"/>
              <a:buChar char="●"/>
              <a:defRPr sz="1200"/>
            </a:lvl7pPr>
            <a:lvl8pPr marL="3657600" lvl="7" indent="-304800" algn="ctr" rtl="0">
              <a:spcBef>
                <a:spcPts val="0"/>
              </a:spcBef>
              <a:spcAft>
                <a:spcPts val="0"/>
              </a:spcAft>
              <a:buSzPts val="1200"/>
              <a:buChar char="○"/>
              <a:defRPr sz="1200"/>
            </a:lvl8pPr>
            <a:lvl9pPr marL="4114800" lvl="8" indent="-304800" algn="ctr" rtl="0">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732150" y="558413"/>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4400" dirty="0">
                <a:solidFill>
                  <a:srgbClr val="08170F"/>
                </a:solidFill>
                <a:latin typeface="Amatic SC" panose="00000500000000000000" pitchFamily="2" charset="-79"/>
                <a:ea typeface="Krona One"/>
                <a:cs typeface="Amatic SC" panose="00000500000000000000" pitchFamily="2" charset="-79"/>
                <a:sym typeface="Krona One"/>
              </a:rPr>
              <a:t>¿Qué es el análisis de Sistemas?</a:t>
            </a:r>
            <a:endParaRPr sz="4400" dirty="0">
              <a:solidFill>
                <a:srgbClr val="08170F"/>
              </a:solidFill>
              <a:latin typeface="Amatic SC" panose="00000500000000000000" pitchFamily="2" charset="-79"/>
              <a:ea typeface="Krona One"/>
              <a:cs typeface="Amatic SC" panose="00000500000000000000" pitchFamily="2" charset="-79"/>
              <a:sym typeface="Krona One"/>
            </a:endParaRPr>
          </a:p>
        </p:txBody>
      </p:sp>
      <p:sp>
        <p:nvSpPr>
          <p:cNvPr id="88" name="Google Shape;88;p19"/>
          <p:cNvSpPr txBox="1">
            <a:spLocks noGrp="1"/>
          </p:cNvSpPr>
          <p:nvPr>
            <p:ph type="body" idx="1"/>
          </p:nvPr>
        </p:nvSpPr>
        <p:spPr>
          <a:xfrm>
            <a:off x="901700" y="997400"/>
            <a:ext cx="7745275" cy="22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rgbClr val="202020"/>
              </a:solidFill>
              <a:latin typeface="Arial"/>
              <a:ea typeface="Arial"/>
              <a:cs typeface="Arial"/>
              <a:sym typeface="Arial"/>
            </a:endParaRPr>
          </a:p>
          <a:p>
            <a:pPr marL="0" lvl="0" indent="0" algn="just" rtl="0">
              <a:spcBef>
                <a:spcPts val="1200"/>
              </a:spcBef>
              <a:spcAft>
                <a:spcPts val="0"/>
              </a:spcAft>
              <a:buNone/>
            </a:pPr>
            <a:r>
              <a:rPr lang="es" sz="1800" dirty="0">
                <a:solidFill>
                  <a:schemeClr val="accent1"/>
                </a:solidFill>
                <a:latin typeface="Calibri" panose="020F0502020204030204" pitchFamily="34" charset="0"/>
                <a:ea typeface="Calibri" panose="020F0502020204030204" pitchFamily="34" charset="0"/>
                <a:cs typeface="Calibri" panose="020F0502020204030204" pitchFamily="34" charset="0"/>
                <a:sym typeface="Arial"/>
              </a:rPr>
              <a:t>El análisis de un sistema está presente en cada organización o empresa que hace uso de sistemas informáticos. Pues, permite adaptar o mejorar un sistema existente o incluso proyectar un nuevo diseño.</a:t>
            </a:r>
            <a:endParaRPr sz="1800" dirty="0">
              <a:solidFill>
                <a:schemeClr val="accent1"/>
              </a:solidFill>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spcBef>
                <a:spcPts val="1200"/>
              </a:spcBef>
              <a:spcAft>
                <a:spcPts val="1200"/>
              </a:spcAft>
              <a:buNone/>
            </a:pPr>
            <a:r>
              <a:rPr lang="es" sz="1800" dirty="0">
                <a:solidFill>
                  <a:schemeClr val="accent1"/>
                </a:solidFill>
                <a:latin typeface="Calibri" panose="020F0502020204030204" pitchFamily="34" charset="0"/>
                <a:ea typeface="Calibri" panose="020F0502020204030204" pitchFamily="34" charset="0"/>
                <a:cs typeface="Calibri" panose="020F0502020204030204" pitchFamily="34" charset="0"/>
                <a:sym typeface="Arial"/>
              </a:rPr>
              <a:t>Por consiguiente el análisis de un sistema acompaña todo el ciclo de vida ya que, siempre se revisarán los objetivos, los límites,las especificaciones, estructuras, funcionalidades y producción. Señalando la direccionalidad que se debe llevar en cada momento, para que el sistema sea útil.</a:t>
            </a:r>
            <a:endParaRPr sz="1800" dirty="0">
              <a:solidFill>
                <a:schemeClr val="accent1"/>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3" name="Conector recto 2">
            <a:extLst>
              <a:ext uri="{FF2B5EF4-FFF2-40B4-BE49-F238E27FC236}">
                <a16:creationId xmlns:a16="http://schemas.microsoft.com/office/drawing/2014/main" id="{2F3AE5DA-D8F7-4CA6-9A52-FA8135F798A9}"/>
              </a:ext>
            </a:extLst>
          </p:cNvPr>
          <p:cNvCxnSpPr/>
          <p:nvPr/>
        </p:nvCxnSpPr>
        <p:spPr>
          <a:xfrm>
            <a:off x="3124200" y="1422400"/>
            <a:ext cx="60198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F3D62-A5A2-4546-8857-0048B13F5143}"/>
              </a:ext>
            </a:extLst>
          </p:cNvPr>
          <p:cNvSpPr>
            <a:spLocks noGrp="1"/>
          </p:cNvSpPr>
          <p:nvPr>
            <p:ph type="ctrTitle"/>
          </p:nvPr>
        </p:nvSpPr>
        <p:spPr>
          <a:xfrm>
            <a:off x="0" y="748792"/>
            <a:ext cx="5336628" cy="2690400"/>
          </a:xfrm>
        </p:spPr>
        <p:txBody>
          <a:bodyPr>
            <a:normAutofit fontScale="90000"/>
          </a:bodyPr>
          <a:lstStyle/>
          <a:p>
            <a:pPr marL="228600" algn="l">
              <a:lnSpc>
                <a:spcPct val="107000"/>
              </a:lnSpc>
              <a:spcAft>
                <a:spcPts val="800"/>
              </a:spcAft>
            </a:pPr>
            <a:r>
              <a:rPr lang="es-ES" sz="1800" b="0" dirty="0">
                <a:effectLst/>
                <a:latin typeface="Calibri" panose="020F0502020204030204" pitchFamily="34" charset="0"/>
                <a:ea typeface="Calibri" panose="020F0502020204030204" pitchFamily="34" charset="0"/>
                <a:cs typeface="Times New Roman" panose="02020603050405020304" pitchFamily="18" charset="0"/>
              </a:rPr>
              <a:t>El ciclo de vida de un proyecto de software está compuesto por etapas que permiten gestionar el proyecto de manera ordenada, en esa gestión pasaremos por etapas de:</a:t>
            </a:r>
            <a:br>
              <a:rPr lang="es-AR" sz="1800" b="0" dirty="0">
                <a:effectLst/>
                <a:latin typeface="Calibri" panose="020F0502020204030204" pitchFamily="34" charset="0"/>
                <a:ea typeface="Calibri" panose="020F0502020204030204" pitchFamily="34" charset="0"/>
                <a:cs typeface="Times New Roman" panose="02020603050405020304" pitchFamily="18" charset="0"/>
              </a:rPr>
            </a:br>
            <a:r>
              <a:rPr lang="es-ES" sz="1800" b="0" i="1" dirty="0">
                <a:effectLst/>
                <a:latin typeface="Calibri" panose="020F0502020204030204" pitchFamily="34" charset="0"/>
                <a:ea typeface="Calibri" panose="020F0502020204030204" pitchFamily="34" charset="0"/>
                <a:cs typeface="Times New Roman" panose="02020603050405020304" pitchFamily="18" charset="0"/>
              </a:rPr>
              <a:t>Planificación, Análisis, Diseño, Implementación, Pruebas, Instalación, Uso y Mantenimiento.</a:t>
            </a:r>
            <a:br>
              <a:rPr lang="es-ES" sz="1800" b="0" i="1" dirty="0">
                <a:effectLst/>
                <a:latin typeface="Calibri" panose="020F0502020204030204" pitchFamily="34" charset="0"/>
                <a:ea typeface="Calibri" panose="020F0502020204030204" pitchFamily="34" charset="0"/>
                <a:cs typeface="Times New Roman" panose="02020603050405020304" pitchFamily="18" charset="0"/>
              </a:rPr>
            </a:br>
            <a:br>
              <a:rPr lang="es-ES" sz="1800" b="0" i="1" dirty="0">
                <a:effectLst/>
                <a:latin typeface="Calibri" panose="020F0502020204030204" pitchFamily="34" charset="0"/>
                <a:ea typeface="Calibri" panose="020F0502020204030204" pitchFamily="34" charset="0"/>
                <a:cs typeface="Times New Roman" panose="02020603050405020304" pitchFamily="18" charset="0"/>
              </a:rPr>
            </a:br>
            <a:br>
              <a:rPr lang="es-AR" sz="1800" b="0" dirty="0">
                <a:effectLst/>
                <a:latin typeface="Calibri" panose="020F0502020204030204" pitchFamily="34" charset="0"/>
                <a:ea typeface="Calibri" panose="020F0502020204030204" pitchFamily="34" charset="0"/>
                <a:cs typeface="Times New Roman" panose="02020603050405020304" pitchFamily="18" charset="0"/>
              </a:rPr>
            </a:br>
            <a:r>
              <a:rPr lang="es-ES" sz="1800" b="0" i="1" dirty="0">
                <a:effectLst/>
                <a:latin typeface="Calibri" panose="020F0502020204030204" pitchFamily="34" charset="0"/>
                <a:ea typeface="Calibri" panose="020F0502020204030204" pitchFamily="34" charset="0"/>
                <a:cs typeface="Times New Roman" panose="02020603050405020304" pitchFamily="18" charset="0"/>
              </a:rPr>
              <a:t>A veces en el desarrollo, esas etapas se van solapando, revisando, retroalimentándose y controlando el curso del fujo de desarrollo del software. </a:t>
            </a:r>
            <a:endParaRPr lang="es-AR" b="0" dirty="0"/>
          </a:p>
        </p:txBody>
      </p:sp>
      <p:pic>
        <p:nvPicPr>
          <p:cNvPr id="4" name="Imagen 3">
            <a:extLst>
              <a:ext uri="{FF2B5EF4-FFF2-40B4-BE49-F238E27FC236}">
                <a16:creationId xmlns:a16="http://schemas.microsoft.com/office/drawing/2014/main" id="{28035D3B-7BCC-4AB6-AA43-366CAB3416DB}"/>
              </a:ext>
            </a:extLst>
          </p:cNvPr>
          <p:cNvPicPr/>
          <p:nvPr/>
        </p:nvPicPr>
        <p:blipFill>
          <a:blip r:embed="rId2" cstate="print">
            <a:clrChange>
              <a:clrFrom>
                <a:srgbClr val="FFFFFF"/>
              </a:clrFrom>
              <a:clrTo>
                <a:srgbClr val="FFFFFF">
                  <a:alpha val="0"/>
                </a:srgbClr>
              </a:clrTo>
            </a:clrChange>
            <a:duotone>
              <a:prstClr val="black"/>
              <a:schemeClr val="tx1">
                <a:lumMod val="60000"/>
                <a:lumOff val="40000"/>
                <a:tint val="45000"/>
                <a:satMod val="400000"/>
              </a:schemeClr>
            </a:duotone>
            <a:extLst>
              <a:ext uri="{28A0092B-C50C-407E-A947-70E740481C1C}">
                <a14:useLocalDpi xmlns:a14="http://schemas.microsoft.com/office/drawing/2010/main" val="0"/>
              </a:ext>
            </a:extLst>
          </a:blip>
          <a:srcRect/>
          <a:stretch>
            <a:fillRect/>
          </a:stretch>
        </p:blipFill>
        <p:spPr bwMode="auto">
          <a:xfrm>
            <a:off x="4278411" y="78828"/>
            <a:ext cx="5961292" cy="4477407"/>
          </a:xfrm>
          <a:prstGeom prst="rect">
            <a:avLst/>
          </a:prstGeom>
          <a:noFill/>
          <a:ln>
            <a:noFill/>
          </a:ln>
        </p:spPr>
      </p:pic>
      <p:sp>
        <p:nvSpPr>
          <p:cNvPr id="5" name="CuadroTexto 4">
            <a:extLst>
              <a:ext uri="{FF2B5EF4-FFF2-40B4-BE49-F238E27FC236}">
                <a16:creationId xmlns:a16="http://schemas.microsoft.com/office/drawing/2014/main" id="{B9232955-7C88-4C40-B357-BAFF26A7D83F}"/>
              </a:ext>
            </a:extLst>
          </p:cNvPr>
          <p:cNvSpPr txBox="1"/>
          <p:nvPr/>
        </p:nvSpPr>
        <p:spPr>
          <a:xfrm>
            <a:off x="417787" y="3838903"/>
            <a:ext cx="5210504" cy="1138773"/>
          </a:xfrm>
          <a:prstGeom prst="rect">
            <a:avLst/>
          </a:prstGeom>
          <a:noFill/>
        </p:spPr>
        <p:txBody>
          <a:bodyPr wrap="square" rtlCol="0">
            <a:spAutoFit/>
          </a:bodyPr>
          <a:lstStyle/>
          <a:p>
            <a:pPr algn="ctr"/>
            <a:r>
              <a:rPr lang="es-ES"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Normalmente, encontramos una fase inicial, un proceso de desarrollo y un producto final. A este patrón se le denomina ciclo de vida de un software.</a:t>
            </a:r>
            <a:endParaRPr lang="es-A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
        <p:nvSpPr>
          <p:cNvPr id="6" name="Google Shape;87;p19">
            <a:extLst>
              <a:ext uri="{FF2B5EF4-FFF2-40B4-BE49-F238E27FC236}">
                <a16:creationId xmlns:a16="http://schemas.microsoft.com/office/drawing/2014/main" id="{64AD5E49-6F14-4599-9C7B-AE79465F1F0C}"/>
              </a:ext>
            </a:extLst>
          </p:cNvPr>
          <p:cNvSpPr txBox="1">
            <a:spLocks/>
          </p:cNvSpPr>
          <p:nvPr/>
        </p:nvSpPr>
        <p:spPr>
          <a:xfrm>
            <a:off x="-2849250" y="48022"/>
            <a:ext cx="7679700" cy="72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8000"/>
              <a:buFont typeface="Amatic SC"/>
              <a:buNone/>
              <a:defRPr sz="80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8000"/>
              <a:buFont typeface="Amatic SC"/>
              <a:buNone/>
              <a:defRPr sz="80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8000"/>
              <a:buFont typeface="Amatic SC"/>
              <a:buNone/>
              <a:defRPr sz="80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8000"/>
              <a:buFont typeface="Amatic SC"/>
              <a:buNone/>
              <a:defRPr sz="80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8000"/>
              <a:buFont typeface="Amatic SC"/>
              <a:buNone/>
              <a:defRPr sz="80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8000"/>
              <a:buFont typeface="Amatic SC"/>
              <a:buNone/>
              <a:defRPr sz="80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8000"/>
              <a:buFont typeface="Amatic SC"/>
              <a:buNone/>
              <a:defRPr sz="80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8000"/>
              <a:buFont typeface="Amatic SC"/>
              <a:buNone/>
              <a:defRPr sz="80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8000"/>
              <a:buFont typeface="Amatic SC"/>
              <a:buNone/>
              <a:defRPr sz="8000" b="1" i="0" u="none" strike="noStrike" cap="none">
                <a:solidFill>
                  <a:schemeClr val="accent1"/>
                </a:solidFill>
                <a:latin typeface="Amatic SC"/>
                <a:ea typeface="Amatic SC"/>
                <a:cs typeface="Amatic SC"/>
                <a:sym typeface="Amatic SC"/>
              </a:defRPr>
            </a:lvl9pPr>
          </a:lstStyle>
          <a:p>
            <a:r>
              <a:rPr lang="es-ES" sz="4400" dirty="0">
                <a:solidFill>
                  <a:srgbClr val="08170F"/>
                </a:solidFill>
                <a:latin typeface="Amatic SC" panose="00000500000000000000" pitchFamily="2" charset="-79"/>
                <a:ea typeface="Krona One"/>
                <a:cs typeface="Amatic SC" panose="00000500000000000000" pitchFamily="2" charset="-79"/>
                <a:sym typeface="Krona One"/>
              </a:rPr>
              <a:t>etapas</a:t>
            </a:r>
          </a:p>
        </p:txBody>
      </p:sp>
    </p:spTree>
    <p:extLst>
      <p:ext uri="{BB962C8B-B14F-4D97-AF65-F5344CB8AC3E}">
        <p14:creationId xmlns:p14="http://schemas.microsoft.com/office/powerpoint/2010/main" val="412132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8" name="Explosión: 8 puntos 7">
            <a:extLst>
              <a:ext uri="{FF2B5EF4-FFF2-40B4-BE49-F238E27FC236}">
                <a16:creationId xmlns:a16="http://schemas.microsoft.com/office/drawing/2014/main" id="{DC330AC9-96FF-4F67-8062-5D610B46A454}"/>
              </a:ext>
            </a:extLst>
          </p:cNvPr>
          <p:cNvSpPr/>
          <p:nvPr/>
        </p:nvSpPr>
        <p:spPr>
          <a:xfrm>
            <a:off x="4974283" y="2353514"/>
            <a:ext cx="3941379" cy="1600200"/>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2" name="Explosión: 8 puntos 1">
            <a:extLst>
              <a:ext uri="{FF2B5EF4-FFF2-40B4-BE49-F238E27FC236}">
                <a16:creationId xmlns:a16="http://schemas.microsoft.com/office/drawing/2014/main" id="{DC955C64-C24F-4D72-83AA-EFC1E0365990}"/>
              </a:ext>
            </a:extLst>
          </p:cNvPr>
          <p:cNvSpPr/>
          <p:nvPr/>
        </p:nvSpPr>
        <p:spPr>
          <a:xfrm>
            <a:off x="559677" y="2224316"/>
            <a:ext cx="3941379" cy="1600200"/>
          </a:xfrm>
          <a:prstGeom prst="irregularSeal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93" name="Google Shape;93;p20"/>
          <p:cNvSpPr txBox="1">
            <a:spLocks noGrp="1"/>
          </p:cNvSpPr>
          <p:nvPr>
            <p:ph type="title"/>
          </p:nvPr>
        </p:nvSpPr>
        <p:spPr>
          <a:xfrm>
            <a:off x="732150" y="108389"/>
            <a:ext cx="7679700" cy="1477297"/>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s" dirty="0"/>
              <a:t>En el análisis de un Sistema se puede seguir modelos, estos pueden tener enfoques</a:t>
            </a:r>
            <a:endParaRPr dirty="0"/>
          </a:p>
        </p:txBody>
      </p:sp>
      <p:sp>
        <p:nvSpPr>
          <p:cNvPr id="94" name="Google Shape;94;p20"/>
          <p:cNvSpPr txBox="1">
            <a:spLocks noGrp="1"/>
          </p:cNvSpPr>
          <p:nvPr>
            <p:ph type="body" idx="1"/>
          </p:nvPr>
        </p:nvSpPr>
        <p:spPr>
          <a:xfrm>
            <a:off x="1647261" y="2746061"/>
            <a:ext cx="3437645" cy="507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852"/>
              <a:buNone/>
            </a:pPr>
            <a:r>
              <a:rPr lang="es" dirty="0">
                <a:latin typeface="+mj-lt"/>
              </a:rPr>
              <a:t>ESTRUCTURADOS</a:t>
            </a:r>
            <a:endParaRPr dirty="0">
              <a:latin typeface="+mj-lt"/>
            </a:endParaRPr>
          </a:p>
        </p:txBody>
      </p:sp>
      <p:sp>
        <p:nvSpPr>
          <p:cNvPr id="95" name="Google Shape;95;p20"/>
          <p:cNvSpPr txBox="1">
            <a:spLocks noGrp="1"/>
          </p:cNvSpPr>
          <p:nvPr>
            <p:ph type="body" idx="1"/>
          </p:nvPr>
        </p:nvSpPr>
        <p:spPr>
          <a:xfrm>
            <a:off x="5395323" y="2900114"/>
            <a:ext cx="3099300" cy="5070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852"/>
              <a:buNone/>
            </a:pPr>
            <a:r>
              <a:rPr lang="es" dirty="0">
                <a:latin typeface="+mn-lt"/>
              </a:rPr>
              <a:t>FUNCIONALES</a:t>
            </a:r>
            <a:endParaRPr sz="1607" dirty="0">
              <a:latin typeface="+mn-lt"/>
            </a:endParaRPr>
          </a:p>
        </p:txBody>
      </p:sp>
      <p:sp>
        <p:nvSpPr>
          <p:cNvPr id="3" name="Flecha: hacia la izquierda 2">
            <a:extLst>
              <a:ext uri="{FF2B5EF4-FFF2-40B4-BE49-F238E27FC236}">
                <a16:creationId xmlns:a16="http://schemas.microsoft.com/office/drawing/2014/main" id="{536DB302-C5D4-4616-A0D5-AC87D00E9066}"/>
              </a:ext>
            </a:extLst>
          </p:cNvPr>
          <p:cNvSpPr/>
          <p:nvPr/>
        </p:nvSpPr>
        <p:spPr>
          <a:xfrm rot="18773849">
            <a:off x="3019097" y="1587086"/>
            <a:ext cx="394138" cy="5070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0" name="Flecha: hacia la izquierda 9">
            <a:extLst>
              <a:ext uri="{FF2B5EF4-FFF2-40B4-BE49-F238E27FC236}">
                <a16:creationId xmlns:a16="http://schemas.microsoft.com/office/drawing/2014/main" id="{94C1C9B5-4675-46E8-AA28-84EDCA49FEBC}"/>
              </a:ext>
            </a:extLst>
          </p:cNvPr>
          <p:cNvSpPr/>
          <p:nvPr/>
        </p:nvSpPr>
        <p:spPr>
          <a:xfrm rot="14564129">
            <a:off x="5581823" y="1553413"/>
            <a:ext cx="394138" cy="5070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491225" y="-15234"/>
            <a:ext cx="7679700" cy="861744"/>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s" sz="4400" dirty="0"/>
              <a:t>MODELOS ESTRUCTURADOS</a:t>
            </a:r>
            <a:endParaRPr sz="4400" dirty="0"/>
          </a:p>
        </p:txBody>
      </p:sp>
      <p:sp>
        <p:nvSpPr>
          <p:cNvPr id="103" name="Google Shape;103;p21"/>
          <p:cNvSpPr txBox="1"/>
          <p:nvPr/>
        </p:nvSpPr>
        <p:spPr>
          <a:xfrm>
            <a:off x="85081" y="601867"/>
            <a:ext cx="6642300" cy="4900542"/>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s"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Es uno de los </a:t>
            </a:r>
            <a:r>
              <a:rPr lang="es" sz="1800"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métodos</a:t>
            </a:r>
            <a:r>
              <a:rPr lang="es"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 usado para el análisis de un sistema manual o automatizado, y, permite el desarrollar las especificaciones para realizar modificaciones al sistema existente, o, de nuevos sistemas.</a:t>
            </a:r>
            <a:endParaRPr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15000"/>
              </a:lnSpc>
              <a:spcBef>
                <a:spcPts val="1200"/>
              </a:spcBef>
              <a:spcAft>
                <a:spcPts val="0"/>
              </a:spcAft>
              <a:buNone/>
            </a:pPr>
            <a:r>
              <a:rPr lang="es"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Entonces, las características del </a:t>
            </a:r>
            <a:r>
              <a:rPr lang="es" sz="1800"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análisis de un sistema</a:t>
            </a:r>
            <a:r>
              <a:rPr lang="es"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 estructurado son:</a:t>
            </a:r>
            <a:endParaRPr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317500" algn="l" rtl="0">
              <a:lnSpc>
                <a:spcPct val="115000"/>
              </a:lnSpc>
              <a:spcBef>
                <a:spcPts val="1200"/>
              </a:spcBef>
              <a:spcAft>
                <a:spcPts val="0"/>
              </a:spcAft>
              <a:buClr>
                <a:srgbClr val="202020"/>
              </a:buClr>
              <a:buSzPts val="1400"/>
              <a:buChar char="●"/>
            </a:pPr>
            <a:r>
              <a:rPr lang="es"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Determinar el qué debe hacer el sistema.</a:t>
            </a:r>
            <a:endParaRPr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317500" algn="just" rtl="0">
              <a:lnSpc>
                <a:spcPct val="115000"/>
              </a:lnSpc>
              <a:spcBef>
                <a:spcPts val="0"/>
              </a:spcBef>
              <a:spcAft>
                <a:spcPts val="0"/>
              </a:spcAft>
              <a:buClr>
                <a:srgbClr val="202020"/>
              </a:buClr>
              <a:buSzPts val="1400"/>
              <a:buChar char="●"/>
            </a:pPr>
            <a:r>
              <a:rPr lang="es"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Observación de los elementos lógicos y los componentes físicos por separado.</a:t>
            </a:r>
            <a:endParaRPr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317500" algn="l" rtl="0">
              <a:lnSpc>
                <a:spcPct val="115000"/>
              </a:lnSpc>
              <a:spcBef>
                <a:spcPts val="0"/>
              </a:spcBef>
              <a:spcAft>
                <a:spcPts val="0"/>
              </a:spcAft>
              <a:buClr>
                <a:srgbClr val="202020"/>
              </a:buClr>
              <a:buSzPts val="1400"/>
              <a:buChar char="●"/>
            </a:pPr>
            <a:r>
              <a:rPr lang="es"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Desarrolla eficientemente un diseño físico aplicado a su uso.</a:t>
            </a:r>
            <a:endParaRPr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317500" algn="just" rtl="0">
              <a:lnSpc>
                <a:spcPct val="115000"/>
              </a:lnSpc>
              <a:spcBef>
                <a:spcPts val="0"/>
              </a:spcBef>
              <a:spcAft>
                <a:spcPts val="0"/>
              </a:spcAft>
              <a:buClr>
                <a:srgbClr val="202020"/>
              </a:buClr>
              <a:buSzPts val="1400"/>
              <a:buChar char="●"/>
            </a:pPr>
            <a:r>
              <a:rPr lang="es"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Hace uso de símbolos como iconos, gráficos o convencionales, e  identifica o describe los componentes del sistema</a:t>
            </a:r>
            <a:endParaRPr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0" algn="l" rtl="0">
              <a:lnSpc>
                <a:spcPct val="115000"/>
              </a:lnSpc>
              <a:spcBef>
                <a:spcPts val="1200"/>
              </a:spcBef>
              <a:spcAft>
                <a:spcPts val="1200"/>
              </a:spcAft>
              <a:buNone/>
            </a:pPr>
            <a:endParaRPr sz="1900" dirty="0">
              <a:solidFill>
                <a:srgbClr val="202020"/>
              </a:solidFill>
              <a:highlight>
                <a:srgbClr val="FFFFFF"/>
              </a:highlight>
            </a:endParaRPr>
          </a:p>
        </p:txBody>
      </p:sp>
      <p:sp>
        <p:nvSpPr>
          <p:cNvPr id="104" name="Google Shape;104;p21"/>
          <p:cNvSpPr txBox="1"/>
          <p:nvPr/>
        </p:nvSpPr>
        <p:spPr>
          <a:xfrm>
            <a:off x="6977413" y="1153025"/>
            <a:ext cx="2132100" cy="406877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s" sz="1600"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Mapa conceptual</a:t>
            </a:r>
            <a:r>
              <a:rPr lang="es" sz="16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 o </a:t>
            </a:r>
            <a:r>
              <a:rPr lang="es" sz="1600"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mapa mental</a:t>
            </a:r>
            <a:r>
              <a:rPr lang="es" sz="16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 de los datos del proyecto.</a:t>
            </a:r>
            <a:endParaRPr sz="16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15000"/>
              </a:lnSpc>
              <a:spcBef>
                <a:spcPts val="1200"/>
              </a:spcBef>
              <a:spcAft>
                <a:spcPts val="0"/>
              </a:spcAft>
              <a:buNone/>
            </a:pPr>
            <a:r>
              <a:rPr lang="es" sz="1600"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Diagrama de flujo</a:t>
            </a:r>
            <a:r>
              <a:rPr lang="es" sz="16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 de datos. </a:t>
            </a:r>
            <a:r>
              <a:rPr lang="es" sz="1600"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Diagrama físico</a:t>
            </a:r>
            <a:r>
              <a:rPr lang="es" sz="16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 de datos.</a:t>
            </a:r>
            <a:r>
              <a:rPr lang="es" sz="1600"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Diagrama lógico</a:t>
            </a:r>
            <a:r>
              <a:rPr lang="es" sz="16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 de datos. </a:t>
            </a:r>
          </a:p>
          <a:p>
            <a:pPr marL="0" lvl="0" indent="0" algn="just" rtl="0">
              <a:lnSpc>
                <a:spcPct val="115000"/>
              </a:lnSpc>
              <a:spcBef>
                <a:spcPts val="1200"/>
              </a:spcBef>
              <a:spcAft>
                <a:spcPts val="0"/>
              </a:spcAft>
              <a:buNone/>
            </a:pPr>
            <a:r>
              <a:rPr lang="es" sz="1600"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Diccionario de Datos</a:t>
            </a:r>
          </a:p>
          <a:p>
            <a:pPr marL="0" lvl="0" indent="0" rtl="0">
              <a:lnSpc>
                <a:spcPct val="115000"/>
              </a:lnSpc>
              <a:spcBef>
                <a:spcPts val="1200"/>
              </a:spcBef>
              <a:spcAft>
                <a:spcPts val="0"/>
              </a:spcAft>
              <a:buNone/>
            </a:pPr>
            <a:r>
              <a:rPr lang="es" sz="1600"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Diagramas de Estructura</a:t>
            </a:r>
          </a:p>
          <a:p>
            <a:pPr marL="0" lvl="0" indent="0" algn="just" rtl="0">
              <a:lnSpc>
                <a:spcPct val="115000"/>
              </a:lnSpc>
              <a:spcBef>
                <a:spcPts val="1200"/>
              </a:spcBef>
              <a:spcAft>
                <a:spcPts val="0"/>
              </a:spcAft>
              <a:buNone/>
            </a:pPr>
            <a:endParaRPr sz="16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105" name="Google Shape;105;p21"/>
          <p:cNvSpPr/>
          <p:nvPr/>
        </p:nvSpPr>
        <p:spPr>
          <a:xfrm>
            <a:off x="6488171" y="193454"/>
            <a:ext cx="2689308" cy="1058076"/>
          </a:xfrm>
          <a:prstGeom prst="irregularSeal1">
            <a:avLst/>
          </a:prstGeom>
          <a:solidFill>
            <a:schemeClr val="tx1">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Medium"/>
              <a:ea typeface="Inter Medium"/>
              <a:cs typeface="Inter Medium"/>
              <a:sym typeface="Inter Medium"/>
            </a:endParaRPr>
          </a:p>
        </p:txBody>
      </p:sp>
      <p:sp>
        <p:nvSpPr>
          <p:cNvPr id="106" name="Google Shape;106;p21"/>
          <p:cNvSpPr txBox="1"/>
          <p:nvPr/>
        </p:nvSpPr>
        <p:spPr>
          <a:xfrm>
            <a:off x="7184545" y="445025"/>
            <a:ext cx="21750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b="1" dirty="0">
                <a:solidFill>
                  <a:schemeClr val="dk2"/>
                </a:solidFill>
                <a:latin typeface="Amatic SC" panose="00000500000000000000" pitchFamily="2" charset="-79"/>
                <a:ea typeface="Inter"/>
                <a:cs typeface="Amatic SC" panose="00000500000000000000" pitchFamily="2" charset="-79"/>
                <a:sym typeface="Inter"/>
              </a:rPr>
              <a:t>HERRAMIENTAS</a:t>
            </a:r>
            <a:endParaRPr sz="2400" b="1" dirty="0">
              <a:solidFill>
                <a:schemeClr val="dk2"/>
              </a:solidFill>
              <a:latin typeface="Amatic SC" panose="00000500000000000000" pitchFamily="2" charset="-79"/>
              <a:ea typeface="Inter"/>
              <a:cs typeface="Amatic SC" panose="00000500000000000000" pitchFamily="2" charset="-79"/>
              <a:sym typeface="Inter"/>
            </a:endParaRPr>
          </a:p>
        </p:txBody>
      </p:sp>
      <p:sp>
        <p:nvSpPr>
          <p:cNvPr id="107" name="Google Shape;107;p21"/>
          <p:cNvSpPr/>
          <p:nvPr/>
        </p:nvSpPr>
        <p:spPr>
          <a:xfrm>
            <a:off x="7705363" y="1079780"/>
            <a:ext cx="338100" cy="343500"/>
          </a:xfrm>
          <a:prstGeom prst="downArrow">
            <a:avLst>
              <a:gd name="adj1" fmla="val 50000"/>
              <a:gd name="adj2" fmla="val 50000"/>
            </a:avLst>
          </a:prstGeom>
          <a:solidFill>
            <a:schemeClr val="tx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732150" y="301188"/>
            <a:ext cx="7679700" cy="8313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s" dirty="0"/>
              <a:t>MODELOS FUNCIONALES</a:t>
            </a:r>
            <a:endParaRPr dirty="0"/>
          </a:p>
        </p:txBody>
      </p:sp>
      <p:sp>
        <p:nvSpPr>
          <p:cNvPr id="113" name="Google Shape;113;p22"/>
          <p:cNvSpPr txBox="1"/>
          <p:nvPr/>
        </p:nvSpPr>
        <p:spPr>
          <a:xfrm>
            <a:off x="244175" y="874025"/>
            <a:ext cx="8802600" cy="1448058"/>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s"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Estan basados en la función que los clientes solicitan, y permite definir todas las funcionalidades que debe cumplir la aplicación, por eso es imprescindible para el éxito de un proyecto de software.</a:t>
            </a:r>
            <a:endParaRPr sz="1800"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114" name="Google Shape;114;p22"/>
          <p:cNvSpPr txBox="1"/>
          <p:nvPr/>
        </p:nvSpPr>
        <p:spPr>
          <a:xfrm>
            <a:off x="457806" y="2451053"/>
            <a:ext cx="3814649" cy="1825085"/>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spAutoFit/>
          </a:bodyPr>
          <a:lstStyle/>
          <a:p>
            <a:pPr marL="457200" lvl="0" indent="-298450" algn="just" rtl="0">
              <a:lnSpc>
                <a:spcPct val="115000"/>
              </a:lnSpc>
              <a:spcBef>
                <a:spcPts val="1200"/>
              </a:spcBef>
              <a:spcAft>
                <a:spcPts val="0"/>
              </a:spcAft>
              <a:buClr>
                <a:srgbClr val="202020"/>
              </a:buClr>
              <a:buSzPts val="1100"/>
              <a:buChar char="●"/>
            </a:pPr>
            <a:r>
              <a:rPr lang="es"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Front-end:</a:t>
            </a:r>
            <a:r>
              <a:rPr lang="es"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 es lo visible del proyecto, define la arquitectura de la aplicación web y se centra en que la estructura y organización del contenido para que sea accesible al cliente. Se utiliza </a:t>
            </a:r>
            <a:r>
              <a:rPr lang="es"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metodología </a:t>
            </a:r>
            <a:r>
              <a:rPr lang="es"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y procesos que se basan en la experiencia del cliente.</a:t>
            </a:r>
            <a:endParaRPr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115" name="Google Shape;115;p22"/>
          <p:cNvSpPr txBox="1"/>
          <p:nvPr/>
        </p:nvSpPr>
        <p:spPr>
          <a:xfrm>
            <a:off x="4572000" y="2372584"/>
            <a:ext cx="4114193" cy="2568365"/>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spAutoFit/>
          </a:bodyPr>
          <a:lstStyle/>
          <a:p>
            <a:pPr marL="457200" lvl="0" indent="-298450" algn="just" rtl="0">
              <a:lnSpc>
                <a:spcPct val="115000"/>
              </a:lnSpc>
              <a:spcBef>
                <a:spcPts val="1200"/>
              </a:spcBef>
              <a:spcAft>
                <a:spcPts val="0"/>
              </a:spcAft>
              <a:buClr>
                <a:srgbClr val="202020"/>
              </a:buClr>
              <a:buSzPts val="1100"/>
              <a:buChar char="●"/>
            </a:pPr>
            <a:r>
              <a:rPr lang="es" b="1"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Back-end: </a:t>
            </a:r>
            <a:r>
              <a:rPr lang="es"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rPr>
              <a:t>es lo oculto que permanece oculto del usuario pero solo tiene acceso a ella el administrador o responsable de gestionar el sistema de datos (información). Entonces, es aquí donde se estudia la parte lógica del proyecto para que todo funcione correctamente, es decir, se define el desarrollo de los procesos (ejemplo: generación de factura, renovación de inventario, entre otros).</a:t>
            </a:r>
            <a:endParaRPr dirty="0">
              <a:solidFill>
                <a:srgbClr val="20202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8" name="Flecha: hacia la izquierda 7">
            <a:extLst>
              <a:ext uri="{FF2B5EF4-FFF2-40B4-BE49-F238E27FC236}">
                <a16:creationId xmlns:a16="http://schemas.microsoft.com/office/drawing/2014/main" id="{D661EEEF-34FF-40A6-8ADE-C29B66DE945B}"/>
              </a:ext>
            </a:extLst>
          </p:cNvPr>
          <p:cNvSpPr/>
          <p:nvPr/>
        </p:nvSpPr>
        <p:spPr>
          <a:xfrm rot="17760870">
            <a:off x="3777677" y="1917774"/>
            <a:ext cx="394138" cy="5070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9" name="Flecha: hacia la izquierda 8">
            <a:extLst>
              <a:ext uri="{FF2B5EF4-FFF2-40B4-BE49-F238E27FC236}">
                <a16:creationId xmlns:a16="http://schemas.microsoft.com/office/drawing/2014/main" id="{171114D8-AC4F-45E6-A1C4-F583C142529C}"/>
              </a:ext>
            </a:extLst>
          </p:cNvPr>
          <p:cNvSpPr/>
          <p:nvPr/>
        </p:nvSpPr>
        <p:spPr>
          <a:xfrm rot="14564129">
            <a:off x="4973550" y="1914363"/>
            <a:ext cx="394138" cy="5070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506</Words>
  <Application>Microsoft Office PowerPoint</Application>
  <PresentationFormat>Presentación en pantalla (16:9)</PresentationFormat>
  <Paragraphs>26</Paragraphs>
  <Slides>5</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Inter Medium</vt:lpstr>
      <vt:lpstr>Arial</vt:lpstr>
      <vt:lpstr>Poppins</vt:lpstr>
      <vt:lpstr>Calibri</vt:lpstr>
      <vt:lpstr>Source Code Pro</vt:lpstr>
      <vt:lpstr>Amatic SC</vt:lpstr>
      <vt:lpstr>Beach Day</vt:lpstr>
      <vt:lpstr>¿Qué es el análisis de Sistemas?</vt:lpstr>
      <vt:lpstr>El ciclo de vida de un proyecto de software está compuesto por etapas que permiten gestionar el proyecto de manera ordenada, en esa gestión pasaremos por etapas de: Planificación, Análisis, Diseño, Implementación, Pruebas, Instalación, Uso y Mantenimiento.   A veces en el desarrollo, esas etapas se van solapando, revisando, retroalimentándose y controlando el curso del fujo de desarrollo del software. </vt:lpstr>
      <vt:lpstr>En el análisis de un Sistema se puede seguir modelos, estos pueden tener enfoques</vt:lpstr>
      <vt:lpstr>MODELOS ESTRUCTURADOS</vt:lpstr>
      <vt:lpstr>MODELOS FUNCIONALES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DEL ANÁLISIS DE SISTEMA</dc:title>
  <cp:lastModifiedBy>Cecilia Ramos</cp:lastModifiedBy>
  <cp:revision>17</cp:revision>
  <dcterms:modified xsi:type="dcterms:W3CDTF">2024-04-01T18:41:12Z</dcterms:modified>
</cp:coreProperties>
</file>