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315" r:id="rId3"/>
    <p:sldId id="316" r:id="rId4"/>
    <p:sldId id="256" r:id="rId5"/>
    <p:sldId id="263" r:id="rId6"/>
    <p:sldId id="264" r:id="rId7"/>
    <p:sldId id="340" r:id="rId8"/>
    <p:sldId id="276" r:id="rId9"/>
    <p:sldId id="339" r:id="rId10"/>
    <p:sldId id="265" r:id="rId11"/>
    <p:sldId id="341" r:id="rId12"/>
    <p:sldId id="270" r:id="rId13"/>
    <p:sldId id="271" r:id="rId14"/>
    <p:sldId id="342" r:id="rId15"/>
    <p:sldId id="343" r:id="rId16"/>
    <p:sldId id="272" r:id="rId17"/>
    <p:sldId id="344" r:id="rId18"/>
    <p:sldId id="277" r:id="rId1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F43"/>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p:cViewPr varScale="1">
        <p:scale>
          <a:sx n="71" d="100"/>
          <a:sy n="71" d="100"/>
        </p:scale>
        <p:origin x="42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B97230CD-0615-47A5-A99E-0598F5EF22F0}" type="datetimeFigureOut">
              <a:rPr lang="es-AR" smtClean="0"/>
              <a:t>3/3/2024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9A2B378-4161-4B30-B08C-004BCE58B83E}" type="slidenum">
              <a:rPr lang="es-AR" smtClean="0"/>
              <a:t>‹Nº›</a:t>
            </a:fld>
            <a:endParaRPr lang="es-AR"/>
          </a:p>
        </p:txBody>
      </p:sp>
    </p:spTree>
    <p:extLst>
      <p:ext uri="{BB962C8B-B14F-4D97-AF65-F5344CB8AC3E}">
        <p14:creationId xmlns:p14="http://schemas.microsoft.com/office/powerpoint/2010/main" val="390371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97230CD-0615-47A5-A99E-0598F5EF22F0}" type="datetimeFigureOut">
              <a:rPr lang="es-AR" smtClean="0"/>
              <a:t>3/3/2024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9A2B378-4161-4B30-B08C-004BCE58B83E}" type="slidenum">
              <a:rPr lang="es-AR" smtClean="0"/>
              <a:t>‹Nº›</a:t>
            </a:fld>
            <a:endParaRPr lang="es-AR"/>
          </a:p>
        </p:txBody>
      </p:sp>
    </p:spTree>
    <p:extLst>
      <p:ext uri="{BB962C8B-B14F-4D97-AF65-F5344CB8AC3E}">
        <p14:creationId xmlns:p14="http://schemas.microsoft.com/office/powerpoint/2010/main" val="105155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97230CD-0615-47A5-A99E-0598F5EF22F0}" type="datetimeFigureOut">
              <a:rPr lang="es-AR" smtClean="0"/>
              <a:t>3/3/2024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9A2B378-4161-4B30-B08C-004BCE58B83E}" type="slidenum">
              <a:rPr lang="es-AR" smtClean="0"/>
              <a:t>‹Nº›</a:t>
            </a:fld>
            <a:endParaRPr lang="es-AR"/>
          </a:p>
        </p:txBody>
      </p:sp>
    </p:spTree>
    <p:extLst>
      <p:ext uri="{BB962C8B-B14F-4D97-AF65-F5344CB8AC3E}">
        <p14:creationId xmlns:p14="http://schemas.microsoft.com/office/powerpoint/2010/main" val="289577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97230CD-0615-47A5-A99E-0598F5EF22F0}" type="datetimeFigureOut">
              <a:rPr lang="es-AR" smtClean="0"/>
              <a:t>3/3/2024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9A2B378-4161-4B30-B08C-004BCE58B83E}" type="slidenum">
              <a:rPr lang="es-AR" smtClean="0"/>
              <a:t>‹Nº›</a:t>
            </a:fld>
            <a:endParaRPr lang="es-AR"/>
          </a:p>
        </p:txBody>
      </p:sp>
    </p:spTree>
    <p:extLst>
      <p:ext uri="{BB962C8B-B14F-4D97-AF65-F5344CB8AC3E}">
        <p14:creationId xmlns:p14="http://schemas.microsoft.com/office/powerpoint/2010/main" val="1349377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97230CD-0615-47A5-A99E-0598F5EF22F0}" type="datetimeFigureOut">
              <a:rPr lang="es-AR" smtClean="0"/>
              <a:t>3/3/2024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9A2B378-4161-4B30-B08C-004BCE58B83E}" type="slidenum">
              <a:rPr lang="es-AR" smtClean="0"/>
              <a:t>‹Nº›</a:t>
            </a:fld>
            <a:endParaRPr lang="es-AR"/>
          </a:p>
        </p:txBody>
      </p:sp>
    </p:spTree>
    <p:extLst>
      <p:ext uri="{BB962C8B-B14F-4D97-AF65-F5344CB8AC3E}">
        <p14:creationId xmlns:p14="http://schemas.microsoft.com/office/powerpoint/2010/main" val="138006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B97230CD-0615-47A5-A99E-0598F5EF22F0}" type="datetimeFigureOut">
              <a:rPr lang="es-AR" smtClean="0"/>
              <a:t>3/3/2024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9A2B378-4161-4B30-B08C-004BCE58B83E}" type="slidenum">
              <a:rPr lang="es-AR" smtClean="0"/>
              <a:t>‹Nº›</a:t>
            </a:fld>
            <a:endParaRPr lang="es-AR"/>
          </a:p>
        </p:txBody>
      </p:sp>
    </p:spTree>
    <p:extLst>
      <p:ext uri="{BB962C8B-B14F-4D97-AF65-F5344CB8AC3E}">
        <p14:creationId xmlns:p14="http://schemas.microsoft.com/office/powerpoint/2010/main" val="1164714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B97230CD-0615-47A5-A99E-0598F5EF22F0}" type="datetimeFigureOut">
              <a:rPr lang="es-AR" smtClean="0"/>
              <a:t>3/3/2024</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E9A2B378-4161-4B30-B08C-004BCE58B83E}" type="slidenum">
              <a:rPr lang="es-AR" smtClean="0"/>
              <a:t>‹Nº›</a:t>
            </a:fld>
            <a:endParaRPr lang="es-AR"/>
          </a:p>
        </p:txBody>
      </p:sp>
    </p:spTree>
    <p:extLst>
      <p:ext uri="{BB962C8B-B14F-4D97-AF65-F5344CB8AC3E}">
        <p14:creationId xmlns:p14="http://schemas.microsoft.com/office/powerpoint/2010/main" val="376033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B97230CD-0615-47A5-A99E-0598F5EF22F0}" type="datetimeFigureOut">
              <a:rPr lang="es-AR" smtClean="0"/>
              <a:t>3/3/2024</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E9A2B378-4161-4B30-B08C-004BCE58B83E}" type="slidenum">
              <a:rPr lang="es-AR" smtClean="0"/>
              <a:t>‹Nº›</a:t>
            </a:fld>
            <a:endParaRPr lang="es-AR"/>
          </a:p>
        </p:txBody>
      </p:sp>
    </p:spTree>
    <p:extLst>
      <p:ext uri="{BB962C8B-B14F-4D97-AF65-F5344CB8AC3E}">
        <p14:creationId xmlns:p14="http://schemas.microsoft.com/office/powerpoint/2010/main" val="178441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97230CD-0615-47A5-A99E-0598F5EF22F0}" type="datetimeFigureOut">
              <a:rPr lang="es-AR" smtClean="0"/>
              <a:t>3/3/2024</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E9A2B378-4161-4B30-B08C-004BCE58B83E}" type="slidenum">
              <a:rPr lang="es-AR" smtClean="0"/>
              <a:t>‹Nº›</a:t>
            </a:fld>
            <a:endParaRPr lang="es-AR"/>
          </a:p>
        </p:txBody>
      </p:sp>
    </p:spTree>
    <p:extLst>
      <p:ext uri="{BB962C8B-B14F-4D97-AF65-F5344CB8AC3E}">
        <p14:creationId xmlns:p14="http://schemas.microsoft.com/office/powerpoint/2010/main" val="115417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97230CD-0615-47A5-A99E-0598F5EF22F0}" type="datetimeFigureOut">
              <a:rPr lang="es-AR" smtClean="0"/>
              <a:t>3/3/2024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9A2B378-4161-4B30-B08C-004BCE58B83E}" type="slidenum">
              <a:rPr lang="es-AR" smtClean="0"/>
              <a:t>‹Nº›</a:t>
            </a:fld>
            <a:endParaRPr lang="es-AR"/>
          </a:p>
        </p:txBody>
      </p:sp>
    </p:spTree>
    <p:extLst>
      <p:ext uri="{BB962C8B-B14F-4D97-AF65-F5344CB8AC3E}">
        <p14:creationId xmlns:p14="http://schemas.microsoft.com/office/powerpoint/2010/main" val="3409283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97230CD-0615-47A5-A99E-0598F5EF22F0}" type="datetimeFigureOut">
              <a:rPr lang="es-AR" smtClean="0"/>
              <a:t>3/3/2024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9A2B378-4161-4B30-B08C-004BCE58B83E}" type="slidenum">
              <a:rPr lang="es-AR" smtClean="0"/>
              <a:t>‹Nº›</a:t>
            </a:fld>
            <a:endParaRPr lang="es-AR"/>
          </a:p>
        </p:txBody>
      </p:sp>
    </p:spTree>
    <p:extLst>
      <p:ext uri="{BB962C8B-B14F-4D97-AF65-F5344CB8AC3E}">
        <p14:creationId xmlns:p14="http://schemas.microsoft.com/office/powerpoint/2010/main" val="40593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230CD-0615-47A5-A99E-0598F5EF22F0}" type="datetimeFigureOut">
              <a:rPr lang="es-AR" smtClean="0"/>
              <a:t>3/3/2024</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2B378-4161-4B30-B08C-004BCE58B83E}" type="slidenum">
              <a:rPr lang="es-AR" smtClean="0"/>
              <a:t>‹Nº›</a:t>
            </a:fld>
            <a:endParaRPr lang="es-AR"/>
          </a:p>
        </p:txBody>
      </p:sp>
    </p:spTree>
    <p:extLst>
      <p:ext uri="{BB962C8B-B14F-4D97-AF65-F5344CB8AC3E}">
        <p14:creationId xmlns:p14="http://schemas.microsoft.com/office/powerpoint/2010/main" val="3876547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0" y="44624"/>
            <a:ext cx="9144000" cy="6640544"/>
            <a:chOff x="320206" y="44624"/>
            <a:chExt cx="8644282" cy="6640544"/>
          </a:xfrm>
        </p:grpSpPr>
        <p:pic>
          <p:nvPicPr>
            <p:cNvPr id="3" name="Imagen 2"/>
            <p:cNvPicPr>
              <a:picLocks noChangeAspect="1"/>
            </p:cNvPicPr>
            <p:nvPr/>
          </p:nvPicPr>
          <p:blipFill>
            <a:blip r:embed="rId2"/>
            <a:stretch>
              <a:fillRect/>
            </a:stretch>
          </p:blipFill>
          <p:spPr>
            <a:xfrm>
              <a:off x="320206" y="104138"/>
              <a:ext cx="8631775" cy="6581030"/>
            </a:xfrm>
            <a:prstGeom prst="rect">
              <a:avLst/>
            </a:prstGeom>
          </p:spPr>
        </p:pic>
        <p:sp>
          <p:nvSpPr>
            <p:cNvPr id="8" name="Rectángulo 7"/>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2" name="CuadroTexto 1"/>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6" name="Rectángulo 5"/>
          <p:cNvSpPr/>
          <p:nvPr/>
        </p:nvSpPr>
        <p:spPr>
          <a:xfrm>
            <a:off x="2626762" y="3653704"/>
            <a:ext cx="4104456" cy="369332"/>
          </a:xfrm>
          <a:prstGeom prst="rect">
            <a:avLst/>
          </a:prstGeom>
        </p:spPr>
        <p:txBody>
          <a:bodyPr wrap="square">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b="1" dirty="0" smtClean="0">
                <a:solidFill>
                  <a:schemeClr val="tx2">
                    <a:lumMod val="75000"/>
                  </a:schemeClr>
                </a:solidFill>
              </a:rPr>
              <a:t>Profesor Mauricio Prades</a:t>
            </a:r>
            <a:endParaRPr lang="es-MX" b="1" dirty="0">
              <a:solidFill>
                <a:schemeClr val="tx2">
                  <a:lumMod val="75000"/>
                </a:schemeClr>
              </a:solidFill>
            </a:endParaRPr>
          </a:p>
        </p:txBody>
      </p:sp>
      <p:sp>
        <p:nvSpPr>
          <p:cNvPr id="7" name="Rectángulo 6"/>
          <p:cNvSpPr/>
          <p:nvPr/>
        </p:nvSpPr>
        <p:spPr>
          <a:xfrm>
            <a:off x="2356799" y="4221088"/>
            <a:ext cx="4558587" cy="369332"/>
          </a:xfrm>
          <a:prstGeom prst="rect">
            <a:avLst/>
          </a:prstGeom>
        </p:spPr>
        <p:txBody>
          <a:bodyPr wrap="square">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b="1" dirty="0" smtClean="0">
                <a:solidFill>
                  <a:schemeClr val="tx2">
                    <a:lumMod val="75000"/>
                  </a:schemeClr>
                </a:solidFill>
              </a:rPr>
              <a:t>mauricioprades@yahoo.com.ar</a:t>
            </a:r>
            <a:endParaRPr lang="es-MX" b="1" dirty="0">
              <a:solidFill>
                <a:schemeClr val="tx2">
                  <a:lumMod val="75000"/>
                </a:schemeClr>
              </a:solidFill>
            </a:endParaRPr>
          </a:p>
        </p:txBody>
      </p:sp>
      <p:sp>
        <p:nvSpPr>
          <p:cNvPr id="15" name="Rectángulo 14"/>
          <p:cNvSpPr/>
          <p:nvPr/>
        </p:nvSpPr>
        <p:spPr>
          <a:xfrm>
            <a:off x="1043608" y="1871245"/>
            <a:ext cx="6984776" cy="1107996"/>
          </a:xfrm>
          <a:prstGeom prst="rect">
            <a:avLst/>
          </a:prstGeom>
        </p:spPr>
        <p:txBody>
          <a:bodyPr wrap="square">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6600" b="1" dirty="0" smtClean="0">
                <a:solidFill>
                  <a:srgbClr val="00B0F0"/>
                </a:solidFill>
              </a:rPr>
              <a:t>P</a:t>
            </a:r>
            <a:r>
              <a:rPr lang="es-MX" sz="4400" b="1" dirty="0" smtClean="0">
                <a:solidFill>
                  <a:srgbClr val="00B0F0"/>
                </a:solidFill>
              </a:rPr>
              <a:t>rogramación </a:t>
            </a:r>
            <a:r>
              <a:rPr lang="es-MX" sz="6600" b="1" dirty="0" smtClean="0">
                <a:solidFill>
                  <a:srgbClr val="00B0F0"/>
                </a:solidFill>
              </a:rPr>
              <a:t>E</a:t>
            </a:r>
            <a:r>
              <a:rPr lang="es-MX" sz="4400" b="1" dirty="0" smtClean="0">
                <a:solidFill>
                  <a:srgbClr val="00B0F0"/>
                </a:solidFill>
              </a:rPr>
              <a:t>structurada</a:t>
            </a:r>
            <a:endParaRPr lang="es-MX" sz="4400" b="1" dirty="0">
              <a:solidFill>
                <a:srgbClr val="00B0F0"/>
              </a:solidFill>
            </a:endParaRPr>
          </a:p>
        </p:txBody>
      </p:sp>
    </p:spTree>
    <p:extLst>
      <p:ext uri="{BB962C8B-B14F-4D97-AF65-F5344CB8AC3E}">
        <p14:creationId xmlns:p14="http://schemas.microsoft.com/office/powerpoint/2010/main" val="1548006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0" y="44624"/>
            <a:ext cx="9144000" cy="6640544"/>
            <a:chOff x="320206" y="44624"/>
            <a:chExt cx="8644282" cy="6640544"/>
          </a:xfrm>
        </p:grpSpPr>
        <p:pic>
          <p:nvPicPr>
            <p:cNvPr id="5" name="Imagen 4"/>
            <p:cNvPicPr>
              <a:picLocks noChangeAspect="1"/>
            </p:cNvPicPr>
            <p:nvPr/>
          </p:nvPicPr>
          <p:blipFill>
            <a:blip r:embed="rId2"/>
            <a:stretch>
              <a:fillRect/>
            </a:stretch>
          </p:blipFill>
          <p:spPr>
            <a:xfrm>
              <a:off x="320206" y="104138"/>
              <a:ext cx="8631775" cy="6581030"/>
            </a:xfrm>
            <a:prstGeom prst="rect">
              <a:avLst/>
            </a:prstGeom>
          </p:spPr>
        </p:pic>
        <p:sp>
          <p:nvSpPr>
            <p:cNvPr id="6" name="Rectángulo 5"/>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7" name="CuadroTexto 6"/>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4" name="Rectángulo 3"/>
          <p:cNvSpPr/>
          <p:nvPr/>
        </p:nvSpPr>
        <p:spPr>
          <a:xfrm>
            <a:off x="640949" y="685599"/>
            <a:ext cx="7848872" cy="4539704"/>
          </a:xfrm>
          <a:prstGeom prst="rect">
            <a:avLst/>
          </a:prstGeom>
        </p:spPr>
        <p:txBody>
          <a:bodyPr wrap="square">
            <a:spAutoFit/>
          </a:bodyPr>
          <a:lstStyle/>
          <a:p>
            <a:endParaRPr lang="es-ES" sz="1100" dirty="0"/>
          </a:p>
          <a:p>
            <a:endParaRPr lang="es-ES" sz="1100" dirty="0" smtClean="0"/>
          </a:p>
          <a:p>
            <a:pPr algn="just"/>
            <a:r>
              <a:rPr lang="es-ES" sz="1600" b="1" dirty="0"/>
              <a:t>Estructuras de control</a:t>
            </a:r>
          </a:p>
          <a:p>
            <a:pPr algn="just"/>
            <a:r>
              <a:rPr lang="es-ES" sz="1600" dirty="0" smtClean="0"/>
              <a:t>Al </a:t>
            </a:r>
            <a:r>
              <a:rPr lang="es-ES" sz="1600" dirty="0"/>
              <a:t>programar de forma lógica y clara estas estructuras de control admitidas, la programación estructurada permite un enfoque eficiente de las funciones con cualquier grado de dificultad.</a:t>
            </a:r>
          </a:p>
          <a:p>
            <a:pPr algn="just"/>
            <a:endParaRPr lang="es-ES" sz="1600" dirty="0"/>
          </a:p>
          <a:p>
            <a:pPr algn="just"/>
            <a:r>
              <a:rPr lang="es-ES" sz="1600" b="1" dirty="0"/>
              <a:t>Estructura de secuencia o lineal</a:t>
            </a:r>
          </a:p>
          <a:p>
            <a:pPr algn="just"/>
            <a:r>
              <a:rPr lang="es-ES" sz="1600" dirty="0"/>
              <a:t>Esta estructura es simplemente la secuencia o sucesión de dos o más operaciones o comandos.</a:t>
            </a:r>
          </a:p>
          <a:p>
            <a:pPr algn="just"/>
            <a:endParaRPr lang="es-ES" sz="1600" dirty="0"/>
          </a:p>
          <a:p>
            <a:pPr algn="just"/>
            <a:r>
              <a:rPr lang="es-ES" sz="1600" b="1" dirty="0"/>
              <a:t>Estructura de decisión o de alternativas</a:t>
            </a:r>
          </a:p>
          <a:p>
            <a:pPr algn="just"/>
            <a:r>
              <a:rPr lang="es-ES" sz="1600" dirty="0"/>
              <a:t>Es la selección de un comando entre dos posibles alternativas. También se permite elegir entre más de dos alternativas.</a:t>
            </a:r>
          </a:p>
          <a:p>
            <a:pPr algn="just"/>
            <a:endParaRPr lang="es-ES" sz="1600" dirty="0"/>
          </a:p>
          <a:p>
            <a:pPr algn="just"/>
            <a:r>
              <a:rPr lang="es-ES" sz="1600" b="1" dirty="0"/>
              <a:t>Estructura de ciclo o repetitiva con una pregunta inicial</a:t>
            </a:r>
          </a:p>
          <a:p>
            <a:pPr algn="just"/>
            <a:r>
              <a:rPr lang="es-ES" sz="1600" dirty="0"/>
              <a:t>Se repiten ciertos comandos siempre que se cumpla una determinada condición. También el ciclo se puede realizar con un contador.</a:t>
            </a:r>
          </a:p>
          <a:p>
            <a:endParaRPr lang="es-ES" sz="1100" dirty="0"/>
          </a:p>
        </p:txBody>
      </p:sp>
    </p:spTree>
    <p:extLst>
      <p:ext uri="{BB962C8B-B14F-4D97-AF65-F5344CB8AC3E}">
        <p14:creationId xmlns:p14="http://schemas.microsoft.com/office/powerpoint/2010/main" val="3512053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0" y="44624"/>
            <a:ext cx="9144000" cy="6640544"/>
            <a:chOff x="320206" y="44624"/>
            <a:chExt cx="8644282" cy="6640544"/>
          </a:xfrm>
        </p:grpSpPr>
        <p:pic>
          <p:nvPicPr>
            <p:cNvPr id="5" name="Imagen 4"/>
            <p:cNvPicPr>
              <a:picLocks noChangeAspect="1"/>
            </p:cNvPicPr>
            <p:nvPr/>
          </p:nvPicPr>
          <p:blipFill>
            <a:blip r:embed="rId2"/>
            <a:stretch>
              <a:fillRect/>
            </a:stretch>
          </p:blipFill>
          <p:spPr>
            <a:xfrm>
              <a:off x="320206" y="104138"/>
              <a:ext cx="8631775" cy="6581030"/>
            </a:xfrm>
            <a:prstGeom prst="rect">
              <a:avLst/>
            </a:prstGeom>
          </p:spPr>
        </p:pic>
        <p:sp>
          <p:nvSpPr>
            <p:cNvPr id="6" name="Rectángulo 5"/>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7" name="CuadroTexto 6"/>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4" name="Rectángulo 3"/>
          <p:cNvSpPr/>
          <p:nvPr/>
        </p:nvSpPr>
        <p:spPr>
          <a:xfrm>
            <a:off x="640949" y="908720"/>
            <a:ext cx="7848872" cy="3647152"/>
          </a:xfrm>
          <a:prstGeom prst="rect">
            <a:avLst/>
          </a:prstGeom>
        </p:spPr>
        <p:txBody>
          <a:bodyPr wrap="square">
            <a:spAutoFit/>
          </a:bodyPr>
          <a:lstStyle/>
          <a:p>
            <a:endParaRPr lang="es-ES" sz="1100" dirty="0"/>
          </a:p>
          <a:p>
            <a:endParaRPr lang="es-ES" sz="1100" dirty="0" smtClean="0"/>
          </a:p>
          <a:p>
            <a:r>
              <a:rPr lang="es-ES" sz="1100" dirty="0" smtClean="0"/>
              <a:t>.</a:t>
            </a:r>
            <a:endParaRPr lang="es-ES" sz="1100" dirty="0"/>
          </a:p>
          <a:p>
            <a:pPr algn="just"/>
            <a:endParaRPr lang="es-ES" sz="1600" dirty="0"/>
          </a:p>
          <a:p>
            <a:pPr algn="just"/>
            <a:r>
              <a:rPr lang="es-ES" b="1" dirty="0" smtClean="0"/>
              <a:t>Independiente del lenguaje de programación</a:t>
            </a:r>
          </a:p>
          <a:p>
            <a:pPr algn="just"/>
            <a:endParaRPr lang="es-ES" sz="1600" b="1" dirty="0" smtClean="0"/>
          </a:p>
          <a:p>
            <a:pPr algn="just"/>
            <a:r>
              <a:rPr lang="es-ES" sz="1600" dirty="0" smtClean="0"/>
              <a:t>La programación estructurada se basa en módulos funcionales bien definidos, jerarquizados según la naturaleza específica del problema. </a:t>
            </a:r>
            <a:r>
              <a:rPr lang="es-ES" b="1" dirty="0" smtClean="0"/>
              <a:t>Esta programación es un método independiente del lenguaje de programación, actuando más bien como un estilo de programar</a:t>
            </a:r>
            <a:r>
              <a:rPr lang="es-ES" sz="1600" dirty="0" smtClean="0"/>
              <a:t>.</a:t>
            </a:r>
          </a:p>
          <a:p>
            <a:pPr algn="just"/>
            <a:endParaRPr lang="es-ES" sz="1600" dirty="0" smtClean="0"/>
          </a:p>
          <a:p>
            <a:pPr algn="just"/>
            <a:r>
              <a:rPr lang="es-ES" sz="1600" dirty="0" smtClean="0"/>
              <a:t>La programación estructurada permite que los programas se escriban en pseudocódigo, independientemente del lenguaje de la máquina, cercano al natural, convertible en cualquier lenguaje de programación.</a:t>
            </a:r>
          </a:p>
          <a:p>
            <a:pPr algn="just"/>
            <a:endParaRPr lang="es-ES" sz="1600" dirty="0" smtClean="0"/>
          </a:p>
        </p:txBody>
      </p:sp>
    </p:spTree>
    <p:extLst>
      <p:ext uri="{BB962C8B-B14F-4D97-AF65-F5344CB8AC3E}">
        <p14:creationId xmlns:p14="http://schemas.microsoft.com/office/powerpoint/2010/main" val="2201572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0" y="44624"/>
            <a:ext cx="9144000" cy="6640544"/>
            <a:chOff x="320206" y="44624"/>
            <a:chExt cx="8644282" cy="6640544"/>
          </a:xfrm>
        </p:grpSpPr>
        <p:pic>
          <p:nvPicPr>
            <p:cNvPr id="4" name="Imagen 3"/>
            <p:cNvPicPr>
              <a:picLocks noChangeAspect="1"/>
            </p:cNvPicPr>
            <p:nvPr/>
          </p:nvPicPr>
          <p:blipFill>
            <a:blip r:embed="rId2"/>
            <a:stretch>
              <a:fillRect/>
            </a:stretch>
          </p:blipFill>
          <p:spPr>
            <a:xfrm>
              <a:off x="320206" y="104138"/>
              <a:ext cx="8631775" cy="6581030"/>
            </a:xfrm>
            <a:prstGeom prst="rect">
              <a:avLst/>
            </a:prstGeom>
          </p:spPr>
        </p:pic>
        <p:sp>
          <p:nvSpPr>
            <p:cNvPr id="5" name="Rectángulo 4"/>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6" name="CuadroTexto 5"/>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2" name="Rectángulo 1"/>
          <p:cNvSpPr/>
          <p:nvPr/>
        </p:nvSpPr>
        <p:spPr>
          <a:xfrm>
            <a:off x="1000989" y="1700808"/>
            <a:ext cx="7128792" cy="2277547"/>
          </a:xfrm>
          <a:prstGeom prst="rect">
            <a:avLst/>
          </a:prstGeom>
        </p:spPr>
        <p:txBody>
          <a:bodyPr wrap="square">
            <a:spAutoFit/>
          </a:bodyPr>
          <a:lstStyle/>
          <a:p>
            <a:endParaRPr lang="es-ES" sz="1100" dirty="0"/>
          </a:p>
          <a:p>
            <a:pPr algn="ctr"/>
            <a:r>
              <a:rPr lang="es-ES" sz="2400" b="1" i="1" dirty="0"/>
              <a:t>La programación estructurada ha funcionado bien para millones de programas y miles de millones de líneas de código. </a:t>
            </a:r>
            <a:endParaRPr lang="es-ES" sz="2400" b="1" i="1" dirty="0" smtClean="0"/>
          </a:p>
          <a:p>
            <a:pPr algn="ctr"/>
            <a:endParaRPr lang="es-ES" sz="2400" b="1" i="1" dirty="0"/>
          </a:p>
          <a:p>
            <a:pPr algn="ctr"/>
            <a:r>
              <a:rPr lang="es-ES" sz="2400" b="1" i="1" dirty="0" smtClean="0">
                <a:solidFill>
                  <a:srgbClr val="00B050"/>
                </a:solidFill>
              </a:rPr>
              <a:t>No </a:t>
            </a:r>
            <a:r>
              <a:rPr lang="es-ES" sz="2400" b="1" i="1" dirty="0">
                <a:solidFill>
                  <a:srgbClr val="00B050"/>
                </a:solidFill>
              </a:rPr>
              <a:t>hay ninguna razón para desecharla.</a:t>
            </a:r>
          </a:p>
          <a:p>
            <a:endParaRPr lang="es-ES" sz="1100" dirty="0"/>
          </a:p>
        </p:txBody>
      </p:sp>
    </p:spTree>
    <p:extLst>
      <p:ext uri="{BB962C8B-B14F-4D97-AF65-F5344CB8AC3E}">
        <p14:creationId xmlns:p14="http://schemas.microsoft.com/office/powerpoint/2010/main" val="1063232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26818" y="-99392"/>
            <a:ext cx="9144000" cy="6640544"/>
            <a:chOff x="320206" y="44624"/>
            <a:chExt cx="8644282" cy="6640544"/>
          </a:xfrm>
        </p:grpSpPr>
        <p:pic>
          <p:nvPicPr>
            <p:cNvPr id="5" name="Imagen 4"/>
            <p:cNvPicPr>
              <a:picLocks noChangeAspect="1"/>
            </p:cNvPicPr>
            <p:nvPr/>
          </p:nvPicPr>
          <p:blipFill>
            <a:blip r:embed="rId2"/>
            <a:stretch>
              <a:fillRect/>
            </a:stretch>
          </p:blipFill>
          <p:spPr>
            <a:xfrm>
              <a:off x="320206" y="104138"/>
              <a:ext cx="8631775" cy="6581030"/>
            </a:xfrm>
            <a:prstGeom prst="rect">
              <a:avLst/>
            </a:prstGeom>
          </p:spPr>
        </p:pic>
        <p:sp>
          <p:nvSpPr>
            <p:cNvPr id="6" name="Rectángulo 5"/>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7" name="CuadroTexto 6"/>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4" name="Rectángulo 3"/>
          <p:cNvSpPr/>
          <p:nvPr/>
        </p:nvSpPr>
        <p:spPr>
          <a:xfrm>
            <a:off x="433970" y="1052736"/>
            <a:ext cx="8496944" cy="3816429"/>
          </a:xfrm>
          <a:prstGeom prst="rect">
            <a:avLst/>
          </a:prstGeom>
        </p:spPr>
        <p:txBody>
          <a:bodyPr wrap="square">
            <a:spAutoFit/>
          </a:bodyPr>
          <a:lstStyle/>
          <a:p>
            <a:pPr algn="ctr"/>
            <a:r>
              <a:rPr lang="es-ES" sz="2000" b="1" dirty="0"/>
              <a:t>Lenguajes de programación interpretados vs compilados: </a:t>
            </a:r>
            <a:endParaRPr lang="es-ES" sz="2000" b="1" dirty="0" smtClean="0"/>
          </a:p>
          <a:p>
            <a:pPr algn="ctr"/>
            <a:r>
              <a:rPr lang="es-ES" sz="2000" b="1" dirty="0" smtClean="0"/>
              <a:t>¿</a:t>
            </a:r>
            <a:r>
              <a:rPr lang="es-ES" sz="2000" b="1" dirty="0"/>
              <a:t>Cuál es la diferencia?</a:t>
            </a:r>
          </a:p>
          <a:p>
            <a:endParaRPr lang="es-ES" sz="2000" dirty="0"/>
          </a:p>
          <a:p>
            <a:pPr algn="just"/>
            <a:r>
              <a:rPr lang="es-ES" dirty="0"/>
              <a:t>Cada programa es un conjunto de instrucciones, ya sea sumar dos números o enviar una petición a través de internet. Los compiladores e intérpretes toman código legible por los humanos y lo convierten en código máquina legible por computadoras.</a:t>
            </a:r>
          </a:p>
          <a:p>
            <a:pPr algn="just"/>
            <a:endParaRPr lang="es-ES" dirty="0"/>
          </a:p>
          <a:p>
            <a:pPr algn="just"/>
            <a:r>
              <a:rPr lang="es-ES" dirty="0"/>
              <a:t>En un lenguaje compilado, la máquina de destino traduce directamente el programa. En un lenguaje interpretado, el código fuente no es directamente traducido por la máquina de destino. En cambio, un distinto programa, mejor conocido como intérprete, lee el código y lo ejecuta.</a:t>
            </a:r>
          </a:p>
          <a:p>
            <a:endParaRPr lang="es-ES" sz="1600" dirty="0"/>
          </a:p>
          <a:p>
            <a:endParaRPr lang="es-ES" sz="1100" dirty="0"/>
          </a:p>
          <a:p>
            <a:endParaRPr lang="es-ES" sz="1100" dirty="0"/>
          </a:p>
        </p:txBody>
      </p:sp>
    </p:spTree>
    <p:extLst>
      <p:ext uri="{BB962C8B-B14F-4D97-AF65-F5344CB8AC3E}">
        <p14:creationId xmlns:p14="http://schemas.microsoft.com/office/powerpoint/2010/main" val="3342588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26818" y="-99392"/>
            <a:ext cx="9144000" cy="6640544"/>
            <a:chOff x="320206" y="44624"/>
            <a:chExt cx="8644282" cy="6640544"/>
          </a:xfrm>
        </p:grpSpPr>
        <p:pic>
          <p:nvPicPr>
            <p:cNvPr id="5" name="Imagen 4"/>
            <p:cNvPicPr>
              <a:picLocks noChangeAspect="1"/>
            </p:cNvPicPr>
            <p:nvPr/>
          </p:nvPicPr>
          <p:blipFill>
            <a:blip r:embed="rId2"/>
            <a:stretch>
              <a:fillRect/>
            </a:stretch>
          </p:blipFill>
          <p:spPr>
            <a:xfrm>
              <a:off x="320206" y="104138"/>
              <a:ext cx="8631775" cy="6581030"/>
            </a:xfrm>
            <a:prstGeom prst="rect">
              <a:avLst/>
            </a:prstGeom>
          </p:spPr>
        </p:pic>
        <p:sp>
          <p:nvSpPr>
            <p:cNvPr id="6" name="Rectángulo 5"/>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7" name="CuadroTexto 6"/>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4" name="Rectángulo 3"/>
          <p:cNvSpPr/>
          <p:nvPr/>
        </p:nvSpPr>
        <p:spPr>
          <a:xfrm>
            <a:off x="290095" y="1124744"/>
            <a:ext cx="8458369" cy="4139595"/>
          </a:xfrm>
          <a:prstGeom prst="rect">
            <a:avLst/>
          </a:prstGeom>
        </p:spPr>
        <p:txBody>
          <a:bodyPr wrap="square">
            <a:spAutoFit/>
          </a:bodyPr>
          <a:lstStyle/>
          <a:p>
            <a:r>
              <a:rPr lang="es-ES" b="1" dirty="0" smtClean="0"/>
              <a:t>… </a:t>
            </a:r>
            <a:r>
              <a:rPr lang="es-ES" b="1" dirty="0"/>
              <a:t>¿Pero qué significa eso realmente</a:t>
            </a:r>
            <a:r>
              <a:rPr lang="es-ES" b="1" dirty="0" smtClean="0"/>
              <a:t>?</a:t>
            </a:r>
          </a:p>
          <a:p>
            <a:endParaRPr lang="es-ES" dirty="0"/>
          </a:p>
          <a:p>
            <a:pPr algn="just"/>
            <a:r>
              <a:rPr lang="es-ES" dirty="0"/>
              <a:t>Imagina que tienes una receta de </a:t>
            </a:r>
            <a:r>
              <a:rPr lang="es-ES" dirty="0" err="1"/>
              <a:t>hummus</a:t>
            </a:r>
            <a:r>
              <a:rPr lang="es-ES" dirty="0"/>
              <a:t> y la quieres preparar, pero está escrita en griego antiguo. Hay dos maneras en que tú, alguien que no habla griego antiguo, podrías seguir dichas instrucciones.</a:t>
            </a:r>
          </a:p>
          <a:p>
            <a:pPr algn="just"/>
            <a:endParaRPr lang="es-ES" dirty="0"/>
          </a:p>
          <a:p>
            <a:pPr algn="just"/>
            <a:r>
              <a:rPr lang="es-ES" dirty="0"/>
              <a:t>La primera es si alguien ya lo ha traducido al español para ti. Tú (y cualquiera que hable el idioma) podrías leer la versión en español de la receta y hacer el </a:t>
            </a:r>
            <a:r>
              <a:rPr lang="es-ES" dirty="0" err="1"/>
              <a:t>hummus</a:t>
            </a:r>
            <a:r>
              <a:rPr lang="es-ES" dirty="0"/>
              <a:t>. Piensa en esta receta traducida como la versión compilada.</a:t>
            </a:r>
          </a:p>
          <a:p>
            <a:pPr algn="just"/>
            <a:endParaRPr lang="es-ES" dirty="0"/>
          </a:p>
          <a:p>
            <a:pPr algn="just"/>
            <a:r>
              <a:rPr lang="es-ES" dirty="0"/>
              <a:t>La segunda manera es si tienes un amigo que sabe griego antiguo. Cuando estés listo para hacer </a:t>
            </a:r>
            <a:r>
              <a:rPr lang="es-ES" dirty="0" err="1"/>
              <a:t>hummus</a:t>
            </a:r>
            <a:r>
              <a:rPr lang="es-ES" dirty="0"/>
              <a:t>, tu amigo se sienta junto a ti y traduce la receta al español mientras avanzas, línea por línea. En este caso, tu amigo es el intérprete de la versión interpretada de la receta.</a:t>
            </a:r>
          </a:p>
          <a:p>
            <a:endParaRPr lang="es-ES" sz="1100" dirty="0"/>
          </a:p>
        </p:txBody>
      </p:sp>
    </p:spTree>
    <p:extLst>
      <p:ext uri="{BB962C8B-B14F-4D97-AF65-F5344CB8AC3E}">
        <p14:creationId xmlns:p14="http://schemas.microsoft.com/office/powerpoint/2010/main" val="3398799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26818" y="-99392"/>
            <a:ext cx="9144000" cy="6640544"/>
            <a:chOff x="320206" y="44624"/>
            <a:chExt cx="8644282" cy="6640544"/>
          </a:xfrm>
        </p:grpSpPr>
        <p:pic>
          <p:nvPicPr>
            <p:cNvPr id="5" name="Imagen 4"/>
            <p:cNvPicPr>
              <a:picLocks noChangeAspect="1"/>
            </p:cNvPicPr>
            <p:nvPr/>
          </p:nvPicPr>
          <p:blipFill>
            <a:blip r:embed="rId2"/>
            <a:stretch>
              <a:fillRect/>
            </a:stretch>
          </p:blipFill>
          <p:spPr>
            <a:xfrm>
              <a:off x="320206" y="104138"/>
              <a:ext cx="8631775" cy="6581030"/>
            </a:xfrm>
            <a:prstGeom prst="rect">
              <a:avLst/>
            </a:prstGeom>
          </p:spPr>
        </p:pic>
        <p:sp>
          <p:nvSpPr>
            <p:cNvPr id="6" name="Rectángulo 5"/>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7" name="CuadroTexto 6"/>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4" name="Rectángulo 3"/>
          <p:cNvSpPr/>
          <p:nvPr/>
        </p:nvSpPr>
        <p:spPr>
          <a:xfrm>
            <a:off x="417202" y="749952"/>
            <a:ext cx="8496944" cy="4693593"/>
          </a:xfrm>
          <a:prstGeom prst="rect">
            <a:avLst/>
          </a:prstGeom>
        </p:spPr>
        <p:txBody>
          <a:bodyPr wrap="square">
            <a:spAutoFit/>
          </a:bodyPr>
          <a:lstStyle/>
          <a:p>
            <a:endParaRPr lang="es-ES" dirty="0" smtClean="0"/>
          </a:p>
          <a:p>
            <a:r>
              <a:rPr lang="es-ES" b="1" dirty="0" smtClean="0"/>
              <a:t>Lenguajes compilados</a:t>
            </a:r>
          </a:p>
          <a:p>
            <a:endParaRPr lang="es-ES" dirty="0"/>
          </a:p>
          <a:p>
            <a:r>
              <a:rPr lang="es-ES" dirty="0"/>
              <a:t>Los lenguajes compilados son convertidos directamente a código máquina que el procesador puede ejecutar. Como resultado, suelen ser más rápidos y más eficientes al ejecutarse en comparación con los lenguajes interpretados. También le dan al desarrollador más control sobre aspectos del hardware, como la gestión de memoria y el uso del CPU.</a:t>
            </a:r>
          </a:p>
          <a:p>
            <a:endParaRPr lang="es-ES" dirty="0"/>
          </a:p>
          <a:p>
            <a:r>
              <a:rPr lang="es-ES" dirty="0"/>
              <a:t>Los lenguajes compilados necesitan un paso de compilación (</a:t>
            </a:r>
            <a:r>
              <a:rPr lang="es-ES" dirty="0" err="1"/>
              <a:t>build</a:t>
            </a:r>
            <a:r>
              <a:rPr lang="es-ES" dirty="0"/>
              <a:t>) - primero necesitan compilarse manualmente. Necesitas "recompilar" el programa cada vez que necesites hacer un cambio. En nuestro ejemplo del </a:t>
            </a:r>
            <a:r>
              <a:rPr lang="es-ES" dirty="0" err="1"/>
              <a:t>hummus</a:t>
            </a:r>
            <a:r>
              <a:rPr lang="es-ES" dirty="0"/>
              <a:t>, la traducción completa está escrita antes de que la tengas. Si el autor original decide que quiere usar un distinto aceite de oliva, toda la receta necesitaría ser traducida de nuevo y reenviada a ti.</a:t>
            </a:r>
          </a:p>
          <a:p>
            <a:endParaRPr lang="es-ES" dirty="0"/>
          </a:p>
          <a:p>
            <a:r>
              <a:rPr lang="es-ES" dirty="0"/>
              <a:t>Algunos ejemplos de lenguajes compilados puros son C, C++, </a:t>
            </a:r>
            <a:r>
              <a:rPr lang="es-ES" dirty="0" err="1"/>
              <a:t>Erlang</a:t>
            </a:r>
            <a:r>
              <a:rPr lang="es-ES" dirty="0"/>
              <a:t>, </a:t>
            </a:r>
            <a:r>
              <a:rPr lang="es-ES" dirty="0" err="1"/>
              <a:t>Haskell</a:t>
            </a:r>
            <a:r>
              <a:rPr lang="es-ES" dirty="0"/>
              <a:t>, </a:t>
            </a:r>
            <a:r>
              <a:rPr lang="es-ES" dirty="0" err="1"/>
              <a:t>Rust</a:t>
            </a:r>
            <a:r>
              <a:rPr lang="es-ES" dirty="0"/>
              <a:t> y </a:t>
            </a:r>
            <a:r>
              <a:rPr lang="es-ES" dirty="0" err="1"/>
              <a:t>Go</a:t>
            </a:r>
            <a:r>
              <a:rPr lang="es-ES" dirty="0"/>
              <a:t>.</a:t>
            </a:r>
          </a:p>
          <a:p>
            <a:endParaRPr lang="es-ES" sz="1100" dirty="0"/>
          </a:p>
        </p:txBody>
      </p:sp>
    </p:spTree>
    <p:extLst>
      <p:ext uri="{BB962C8B-B14F-4D97-AF65-F5344CB8AC3E}">
        <p14:creationId xmlns:p14="http://schemas.microsoft.com/office/powerpoint/2010/main" val="2840401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44624"/>
            <a:ext cx="9144000" cy="6640544"/>
            <a:chOff x="320206" y="44624"/>
            <a:chExt cx="8644282" cy="6640544"/>
          </a:xfrm>
        </p:grpSpPr>
        <p:pic>
          <p:nvPicPr>
            <p:cNvPr id="7" name="Imagen 6"/>
            <p:cNvPicPr>
              <a:picLocks noChangeAspect="1"/>
            </p:cNvPicPr>
            <p:nvPr/>
          </p:nvPicPr>
          <p:blipFill>
            <a:blip r:embed="rId2"/>
            <a:stretch>
              <a:fillRect/>
            </a:stretch>
          </p:blipFill>
          <p:spPr>
            <a:xfrm>
              <a:off x="320206" y="104138"/>
              <a:ext cx="8631775" cy="6581030"/>
            </a:xfrm>
            <a:prstGeom prst="rect">
              <a:avLst/>
            </a:prstGeom>
          </p:spPr>
        </p:pic>
        <p:sp>
          <p:nvSpPr>
            <p:cNvPr id="8" name="Rectángulo 7"/>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9" name="CuadroTexto 8"/>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4" name="Rectángulo 3"/>
          <p:cNvSpPr/>
          <p:nvPr/>
        </p:nvSpPr>
        <p:spPr>
          <a:xfrm>
            <a:off x="676953" y="756217"/>
            <a:ext cx="7776864" cy="5509200"/>
          </a:xfrm>
          <a:prstGeom prst="rect">
            <a:avLst/>
          </a:prstGeom>
        </p:spPr>
        <p:txBody>
          <a:bodyPr wrap="square">
            <a:spAutoFit/>
          </a:bodyPr>
          <a:lstStyle/>
          <a:p>
            <a:pPr algn="just"/>
            <a:r>
              <a:rPr lang="es-ES" sz="1600" b="1" dirty="0"/>
              <a:t>Lenguajes </a:t>
            </a:r>
            <a:r>
              <a:rPr lang="es-ES" sz="1600" b="1" dirty="0" smtClean="0"/>
              <a:t>interpretados</a:t>
            </a:r>
          </a:p>
          <a:p>
            <a:pPr algn="just"/>
            <a:endParaRPr lang="es-ES" sz="1600" dirty="0"/>
          </a:p>
          <a:p>
            <a:pPr algn="just"/>
            <a:r>
              <a:rPr lang="es-ES" sz="1600" dirty="0"/>
              <a:t>Estos lenguajes ejecutan línea por línea el programa y a la vez ejecutan cada comando. Aquí, si el autor decide que quiere usar un distinto aceite de oliva, podría borrar el anterior y agregar el nuevo. Tu amigo traductor puede decirte ese cambio a medida que sucede.</a:t>
            </a:r>
          </a:p>
          <a:p>
            <a:pPr algn="just"/>
            <a:endParaRPr lang="es-ES" sz="1600" dirty="0"/>
          </a:p>
          <a:p>
            <a:pPr algn="just"/>
            <a:r>
              <a:rPr lang="es-ES" sz="1600" dirty="0"/>
              <a:t>Los lenguajes interpretados alguna vez fueron significativamente más lentos que los lenguajes compilados. Pero, con el desarrollo de la compilación justo a tiempo, esa diferencia se está reduciendo.</a:t>
            </a:r>
          </a:p>
          <a:p>
            <a:pPr algn="just"/>
            <a:endParaRPr lang="es-ES" sz="1600" dirty="0"/>
          </a:p>
          <a:p>
            <a:pPr algn="just"/>
            <a:r>
              <a:rPr lang="es-ES" sz="1600" dirty="0"/>
              <a:t>Ejemplos comunes de lenguajes interpretados son PHP, Ruby, Python y JavaScript.</a:t>
            </a:r>
          </a:p>
          <a:p>
            <a:pPr algn="just"/>
            <a:endParaRPr lang="es-ES" sz="1600" dirty="0"/>
          </a:p>
          <a:p>
            <a:pPr algn="just"/>
            <a:r>
              <a:rPr lang="es-ES" sz="1600" dirty="0"/>
              <a:t>Una pequeña advertencia</a:t>
            </a:r>
          </a:p>
          <a:p>
            <a:pPr algn="just"/>
            <a:r>
              <a:rPr lang="es-ES" sz="1600" dirty="0"/>
              <a:t>La mayoría de lenguajes de programación pueden tener implementaciones tanto compiladas como interpretadas, el lenguaje en sí mismo no es necesariamente compilado o interpretado. Sin embargo, por cuestiones de simplicidad, normalmente se les conoce de tal manera.</a:t>
            </a:r>
          </a:p>
          <a:p>
            <a:pPr algn="just"/>
            <a:endParaRPr lang="es-ES" sz="1600" dirty="0"/>
          </a:p>
          <a:p>
            <a:pPr algn="just"/>
            <a:r>
              <a:rPr lang="es-ES" sz="1600" dirty="0"/>
              <a:t>Python, por ejemplo, puede ser ejecutado ya sea como programa compilado o como un lenguaje interpretado en modo interactivo. Por el otro lado, la mayoría de las herramientas de línea de comandos, </a:t>
            </a:r>
            <a:r>
              <a:rPr lang="es-ES" sz="1600" dirty="0" err="1"/>
              <a:t>CLIs</a:t>
            </a:r>
            <a:r>
              <a:rPr lang="es-ES" sz="1600" dirty="0"/>
              <a:t> y </a:t>
            </a:r>
            <a:r>
              <a:rPr lang="es-ES" sz="1600" dirty="0" err="1"/>
              <a:t>shells</a:t>
            </a:r>
            <a:r>
              <a:rPr lang="es-ES" sz="1600" dirty="0"/>
              <a:t> pueden ser teóricamente clasificadas como lenguajes interpretados.</a:t>
            </a:r>
          </a:p>
        </p:txBody>
      </p:sp>
    </p:spTree>
    <p:extLst>
      <p:ext uri="{BB962C8B-B14F-4D97-AF65-F5344CB8AC3E}">
        <p14:creationId xmlns:p14="http://schemas.microsoft.com/office/powerpoint/2010/main" val="2563627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44624"/>
            <a:ext cx="9144000" cy="6640544"/>
            <a:chOff x="320206" y="44624"/>
            <a:chExt cx="8644282" cy="6640544"/>
          </a:xfrm>
        </p:grpSpPr>
        <p:pic>
          <p:nvPicPr>
            <p:cNvPr id="7" name="Imagen 6"/>
            <p:cNvPicPr>
              <a:picLocks noChangeAspect="1"/>
            </p:cNvPicPr>
            <p:nvPr/>
          </p:nvPicPr>
          <p:blipFill>
            <a:blip r:embed="rId2"/>
            <a:stretch>
              <a:fillRect/>
            </a:stretch>
          </p:blipFill>
          <p:spPr>
            <a:xfrm>
              <a:off x="320206" y="104138"/>
              <a:ext cx="8631775" cy="6581030"/>
            </a:xfrm>
            <a:prstGeom prst="rect">
              <a:avLst/>
            </a:prstGeom>
          </p:spPr>
        </p:pic>
        <p:sp>
          <p:nvSpPr>
            <p:cNvPr id="8" name="Rectángulo 7"/>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9" name="CuadroTexto 8"/>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5" name="Rectángulo 4"/>
          <p:cNvSpPr/>
          <p:nvPr/>
        </p:nvSpPr>
        <p:spPr>
          <a:xfrm>
            <a:off x="452650" y="763163"/>
            <a:ext cx="8223806" cy="5016758"/>
          </a:xfrm>
          <a:prstGeom prst="rect">
            <a:avLst/>
          </a:prstGeom>
        </p:spPr>
        <p:txBody>
          <a:bodyPr wrap="square">
            <a:spAutoFit/>
          </a:bodyPr>
          <a:lstStyle/>
          <a:p>
            <a:pPr algn="just"/>
            <a:r>
              <a:rPr lang="es-ES" sz="1600" b="1" dirty="0"/>
              <a:t>Ventajas y </a:t>
            </a:r>
            <a:r>
              <a:rPr lang="es-ES" sz="1600" b="1" dirty="0" smtClean="0"/>
              <a:t>desventajas</a:t>
            </a:r>
          </a:p>
          <a:p>
            <a:pPr algn="just"/>
            <a:endParaRPr lang="es-ES" sz="1600" dirty="0"/>
          </a:p>
          <a:p>
            <a:pPr algn="just"/>
            <a:r>
              <a:rPr lang="es-ES" sz="1600" b="1" dirty="0"/>
              <a:t>Ventajas de los lenguajes compilados</a:t>
            </a:r>
          </a:p>
          <a:p>
            <a:pPr algn="just"/>
            <a:r>
              <a:rPr lang="es-ES" sz="1600" dirty="0"/>
              <a:t>Los programas que son compilados a un código máquina nativo suelen ser más rápidos que los lenguajes interpretados. Esto es debido a que el proceso de traducción del código en tiempo de ejecución aumenta la sobrecarga y puede ocasionar que el programa sea más lento en general.</a:t>
            </a:r>
          </a:p>
          <a:p>
            <a:pPr algn="just"/>
            <a:endParaRPr lang="es-ES" sz="1600" dirty="0"/>
          </a:p>
          <a:p>
            <a:pPr algn="just"/>
            <a:r>
              <a:rPr lang="es-ES" sz="1600" b="1" dirty="0"/>
              <a:t>Desventajas de los lenguajes compilados</a:t>
            </a:r>
          </a:p>
          <a:p>
            <a:pPr algn="just"/>
            <a:r>
              <a:rPr lang="es-ES" sz="1600" dirty="0"/>
              <a:t>Las desventajas más notables son:</a:t>
            </a:r>
          </a:p>
          <a:p>
            <a:pPr algn="just"/>
            <a:r>
              <a:rPr lang="es-ES" sz="1600" dirty="0" smtClean="0"/>
              <a:t>Tiempo </a:t>
            </a:r>
            <a:r>
              <a:rPr lang="es-ES" sz="1600" dirty="0"/>
              <a:t>extra necesario para completar la compilación completa antes de la prueba</a:t>
            </a:r>
          </a:p>
          <a:p>
            <a:pPr algn="just"/>
            <a:r>
              <a:rPr lang="es-ES" sz="1600" dirty="0"/>
              <a:t>Dependencia de la plataforma del código binario generado</a:t>
            </a:r>
          </a:p>
          <a:p>
            <a:pPr algn="just"/>
            <a:endParaRPr lang="es-ES" sz="1600" b="1" dirty="0" smtClean="0"/>
          </a:p>
          <a:p>
            <a:pPr algn="just"/>
            <a:r>
              <a:rPr lang="es-ES" sz="1600" b="1" dirty="0" smtClean="0"/>
              <a:t>Ventajas </a:t>
            </a:r>
            <a:r>
              <a:rPr lang="es-ES" sz="1600" b="1" dirty="0"/>
              <a:t>de los lenguajes interpretados</a:t>
            </a:r>
          </a:p>
          <a:p>
            <a:pPr algn="just"/>
            <a:r>
              <a:rPr lang="es-ES" sz="1600" dirty="0"/>
              <a:t>Los lenguajes interpretados suelen ser más flexibles, y a menudo ofrecen características como escritura dinámica y tamaño de programa más pequeño. Además, ya que los intérpretes ejecutan el código fuente del programa ellos mismos, el código en sí es independiente de la plataforma.</a:t>
            </a:r>
          </a:p>
          <a:p>
            <a:pPr algn="just"/>
            <a:endParaRPr lang="es-ES" sz="1600" dirty="0"/>
          </a:p>
          <a:p>
            <a:pPr algn="just"/>
            <a:r>
              <a:rPr lang="es-ES" sz="1600" b="1" dirty="0"/>
              <a:t>Desventajas de los lenguajes interpretados</a:t>
            </a:r>
          </a:p>
          <a:p>
            <a:pPr algn="just"/>
            <a:r>
              <a:rPr lang="es-ES" sz="1600" dirty="0"/>
              <a:t>La desventaja más notable es la velocidad de ejecución típica comparada con los lenguajes compilados.</a:t>
            </a:r>
            <a:endParaRPr lang="en-US" sz="1600" dirty="0"/>
          </a:p>
        </p:txBody>
      </p:sp>
    </p:spTree>
    <p:extLst>
      <p:ext uri="{BB962C8B-B14F-4D97-AF65-F5344CB8AC3E}">
        <p14:creationId xmlns:p14="http://schemas.microsoft.com/office/powerpoint/2010/main" val="2064951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44624"/>
            <a:ext cx="9144000" cy="6640544"/>
            <a:chOff x="320206" y="44624"/>
            <a:chExt cx="8644282" cy="6640544"/>
          </a:xfrm>
        </p:grpSpPr>
        <p:pic>
          <p:nvPicPr>
            <p:cNvPr id="5" name="Imagen 4"/>
            <p:cNvPicPr>
              <a:picLocks noChangeAspect="1"/>
            </p:cNvPicPr>
            <p:nvPr/>
          </p:nvPicPr>
          <p:blipFill>
            <a:blip r:embed="rId2"/>
            <a:stretch>
              <a:fillRect/>
            </a:stretch>
          </p:blipFill>
          <p:spPr>
            <a:xfrm>
              <a:off x="320206" y="104138"/>
              <a:ext cx="8631775" cy="6581030"/>
            </a:xfrm>
            <a:prstGeom prst="rect">
              <a:avLst/>
            </a:prstGeom>
          </p:spPr>
        </p:pic>
        <p:sp>
          <p:nvSpPr>
            <p:cNvPr id="8" name="Rectángulo 7"/>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9" name="CuadroTexto 8"/>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pic>
        <p:nvPicPr>
          <p:cNvPr id="6" name="Imagen 5"/>
          <p:cNvPicPr>
            <a:picLocks noChangeAspect="1"/>
          </p:cNvPicPr>
          <p:nvPr/>
        </p:nvPicPr>
        <p:blipFill>
          <a:blip r:embed="rId3"/>
          <a:stretch>
            <a:fillRect/>
          </a:stretch>
        </p:blipFill>
        <p:spPr>
          <a:xfrm>
            <a:off x="2411760" y="1412776"/>
            <a:ext cx="4508730" cy="1668230"/>
          </a:xfrm>
          <a:prstGeom prst="rect">
            <a:avLst/>
          </a:prstGeom>
        </p:spPr>
      </p:pic>
      <p:pic>
        <p:nvPicPr>
          <p:cNvPr id="7" name="Imagen 6"/>
          <p:cNvPicPr>
            <a:picLocks noChangeAspect="1"/>
          </p:cNvPicPr>
          <p:nvPr/>
        </p:nvPicPr>
        <p:blipFill>
          <a:blip r:embed="rId4"/>
          <a:stretch>
            <a:fillRect/>
          </a:stretch>
        </p:blipFill>
        <p:spPr>
          <a:xfrm>
            <a:off x="2169091" y="3402599"/>
            <a:ext cx="4792588" cy="1974090"/>
          </a:xfrm>
          <a:prstGeom prst="rect">
            <a:avLst/>
          </a:prstGeom>
        </p:spPr>
      </p:pic>
    </p:spTree>
    <p:extLst>
      <p:ext uri="{BB962C8B-B14F-4D97-AF65-F5344CB8AC3E}">
        <p14:creationId xmlns:p14="http://schemas.microsoft.com/office/powerpoint/2010/main" val="2144357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0" y="44624"/>
            <a:ext cx="9144000" cy="6640544"/>
            <a:chOff x="320206" y="44624"/>
            <a:chExt cx="8644282" cy="6640544"/>
          </a:xfrm>
        </p:grpSpPr>
        <p:pic>
          <p:nvPicPr>
            <p:cNvPr id="3" name="Imagen 2"/>
            <p:cNvPicPr>
              <a:picLocks noChangeAspect="1"/>
            </p:cNvPicPr>
            <p:nvPr/>
          </p:nvPicPr>
          <p:blipFill>
            <a:blip r:embed="rId2"/>
            <a:stretch>
              <a:fillRect/>
            </a:stretch>
          </p:blipFill>
          <p:spPr>
            <a:xfrm>
              <a:off x="320206" y="104138"/>
              <a:ext cx="8631775" cy="6581030"/>
            </a:xfrm>
            <a:prstGeom prst="rect">
              <a:avLst/>
            </a:prstGeom>
          </p:spPr>
        </p:pic>
        <p:sp>
          <p:nvSpPr>
            <p:cNvPr id="8" name="Rectángulo 7"/>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2" name="CuadroTexto 1"/>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5" name="Rectángulo 4"/>
          <p:cNvSpPr/>
          <p:nvPr/>
        </p:nvSpPr>
        <p:spPr>
          <a:xfrm>
            <a:off x="10692680" y="2979154"/>
            <a:ext cx="2664296" cy="830997"/>
          </a:xfrm>
          <a:prstGeom prst="rect">
            <a:avLst/>
          </a:prstGeom>
        </p:spPr>
        <p:txBody>
          <a:bodyPr wrap="square">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4800" b="1" dirty="0" smtClean="0">
                <a:solidFill>
                  <a:srgbClr val="FFC000"/>
                </a:solidFill>
                <a:effectLst>
                  <a:outerShdw blurRad="38100" dist="38100" dir="2700000" algn="tl">
                    <a:srgbClr val="000000">
                      <a:alpha val="43137"/>
                    </a:srgbClr>
                  </a:outerShdw>
                </a:effectLst>
              </a:rPr>
              <a:t> </a:t>
            </a:r>
            <a:endParaRPr lang="es-MX" sz="4800" b="1" dirty="0">
              <a:solidFill>
                <a:srgbClr val="FFC000"/>
              </a:solidFill>
              <a:effectLst>
                <a:outerShdw blurRad="38100" dist="38100" dir="2700000" algn="tl">
                  <a:srgbClr val="000000">
                    <a:alpha val="43137"/>
                  </a:srgbClr>
                </a:outerShdw>
              </a:effectLst>
            </a:endParaRPr>
          </a:p>
        </p:txBody>
      </p:sp>
      <p:sp>
        <p:nvSpPr>
          <p:cNvPr id="4" name="Rectángulo 3"/>
          <p:cNvSpPr/>
          <p:nvPr/>
        </p:nvSpPr>
        <p:spPr>
          <a:xfrm>
            <a:off x="539552" y="836712"/>
            <a:ext cx="7920880" cy="4893647"/>
          </a:xfrm>
          <a:prstGeom prst="rect">
            <a:avLst/>
          </a:prstGeom>
        </p:spPr>
        <p:txBody>
          <a:bodyPr wrap="square">
            <a:spAutoFit/>
          </a:bodyPr>
          <a:lstStyle/>
          <a:p>
            <a:pPr algn="just">
              <a:spcAft>
                <a:spcPts val="0"/>
              </a:spcAft>
            </a:pPr>
            <a:r>
              <a:rPr lang="es-AR" sz="2400" b="1" dirty="0">
                <a:solidFill>
                  <a:srgbClr val="00000A"/>
                </a:solidFill>
                <a:latin typeface="Arial" panose="020B0604020202020204" pitchFamily="34" charset="0"/>
                <a:ea typeface="Droid Sans Fallback"/>
                <a:cs typeface="FreeSans"/>
              </a:rPr>
              <a:t>Descriptores</a:t>
            </a:r>
            <a:r>
              <a:rPr lang="es-AR" b="1" dirty="0" smtClean="0">
                <a:solidFill>
                  <a:srgbClr val="00000A"/>
                </a:solidFill>
                <a:latin typeface="Arial" panose="020B0604020202020204" pitchFamily="34" charset="0"/>
                <a:ea typeface="Droid Sans Fallback"/>
                <a:cs typeface="FreeSans"/>
              </a:rPr>
              <a:t>:</a:t>
            </a:r>
          </a:p>
          <a:p>
            <a:pPr algn="just">
              <a:spcAft>
                <a:spcPts val="0"/>
              </a:spcAft>
            </a:pPr>
            <a:endParaRPr lang="en-US" dirty="0">
              <a:solidFill>
                <a:srgbClr val="00000A"/>
              </a:solidFill>
              <a:latin typeface="Liberation Serif"/>
              <a:ea typeface="Droid Sans Fallback"/>
              <a:cs typeface="FreeSans"/>
            </a:endParaRPr>
          </a:p>
          <a:p>
            <a:pPr marL="342900" lvl="0" indent="-342900" algn="just">
              <a:spcAft>
                <a:spcPts val="0"/>
              </a:spcAft>
              <a:buFont typeface="Symbol" panose="05050102010706020507" pitchFamily="18" charset="2"/>
              <a:buChar char=""/>
            </a:pPr>
            <a:r>
              <a:rPr lang="es-AR" dirty="0">
                <a:solidFill>
                  <a:srgbClr val="00000A"/>
                </a:solidFill>
                <a:latin typeface="Arial" panose="020B0604020202020204" pitchFamily="34" charset="0"/>
                <a:ea typeface="Droid Sans Fallback"/>
                <a:cs typeface="FreeSans"/>
              </a:rPr>
              <a:t>Instalación y administración de un ambiente de desarrollo integrado (IDE</a:t>
            </a:r>
            <a:r>
              <a:rPr lang="es-AR" dirty="0" smtClean="0">
                <a:solidFill>
                  <a:srgbClr val="00000A"/>
                </a:solidFill>
                <a:latin typeface="Arial" panose="020B0604020202020204" pitchFamily="34" charset="0"/>
                <a:ea typeface="Droid Sans Fallback"/>
                <a:cs typeface="FreeSans"/>
              </a:rPr>
              <a:t>).</a:t>
            </a:r>
          </a:p>
          <a:p>
            <a:pPr lvl="0" algn="just">
              <a:spcAft>
                <a:spcPts val="0"/>
              </a:spcAft>
            </a:pPr>
            <a:endParaRPr lang="en-US" dirty="0">
              <a:solidFill>
                <a:srgbClr val="00000A"/>
              </a:solidFill>
              <a:latin typeface="Liberation Serif"/>
              <a:ea typeface="Droid Sans Fallback"/>
              <a:cs typeface="FreeSans"/>
            </a:endParaRPr>
          </a:p>
          <a:p>
            <a:pPr marL="342900" lvl="0" indent="-342900" algn="just">
              <a:spcAft>
                <a:spcPts val="0"/>
              </a:spcAft>
              <a:buFont typeface="Symbol" panose="05050102010706020507" pitchFamily="18" charset="2"/>
              <a:buChar char=""/>
            </a:pPr>
            <a:r>
              <a:rPr lang="es-AR" dirty="0">
                <a:solidFill>
                  <a:srgbClr val="00000A"/>
                </a:solidFill>
                <a:latin typeface="Arial" panose="020B0604020202020204" pitchFamily="34" charset="0"/>
                <a:ea typeface="Droid Sans Fallback"/>
                <a:cs typeface="FreeSans"/>
              </a:rPr>
              <a:t>Algoritmos y verificación lógica de su comportamiento. Variables, asignación, estructuras repetitivas y de control y subprogramas</a:t>
            </a:r>
            <a:r>
              <a:rPr lang="es-AR" dirty="0" smtClean="0">
                <a:solidFill>
                  <a:srgbClr val="00000A"/>
                </a:solidFill>
                <a:latin typeface="Arial" panose="020B0604020202020204" pitchFamily="34" charset="0"/>
                <a:ea typeface="Droid Sans Fallback"/>
                <a:cs typeface="FreeSans"/>
              </a:rPr>
              <a:t>.</a:t>
            </a:r>
          </a:p>
          <a:p>
            <a:pPr lvl="0" algn="just">
              <a:spcAft>
                <a:spcPts val="0"/>
              </a:spcAft>
            </a:pPr>
            <a:endParaRPr lang="en-US" dirty="0">
              <a:solidFill>
                <a:srgbClr val="00000A"/>
              </a:solidFill>
              <a:latin typeface="Liberation Serif"/>
              <a:ea typeface="Droid Sans Fallback"/>
              <a:cs typeface="FreeSans"/>
            </a:endParaRPr>
          </a:p>
          <a:p>
            <a:pPr marL="342900" lvl="0" indent="-342900" algn="just">
              <a:spcAft>
                <a:spcPts val="0"/>
              </a:spcAft>
              <a:buFont typeface="Symbol" panose="05050102010706020507" pitchFamily="18" charset="2"/>
              <a:buChar char=""/>
            </a:pPr>
            <a:r>
              <a:rPr lang="es-AR" dirty="0">
                <a:solidFill>
                  <a:srgbClr val="00000A"/>
                </a:solidFill>
                <a:latin typeface="Arial" panose="020B0604020202020204" pitchFamily="34" charset="0"/>
                <a:ea typeface="Droid Sans Fallback"/>
                <a:cs typeface="FreeSans"/>
              </a:rPr>
              <a:t>Paradigma básico de programación estructurada como modelo de programación</a:t>
            </a:r>
            <a:r>
              <a:rPr lang="es-AR" dirty="0" smtClean="0">
                <a:solidFill>
                  <a:srgbClr val="00000A"/>
                </a:solidFill>
                <a:latin typeface="Arial" panose="020B0604020202020204" pitchFamily="34" charset="0"/>
                <a:ea typeface="Droid Sans Fallback"/>
                <a:cs typeface="FreeSans"/>
              </a:rPr>
              <a:t>.</a:t>
            </a:r>
          </a:p>
          <a:p>
            <a:pPr lvl="0" algn="just">
              <a:spcAft>
                <a:spcPts val="0"/>
              </a:spcAft>
            </a:pPr>
            <a:endParaRPr lang="en-US" dirty="0">
              <a:solidFill>
                <a:srgbClr val="00000A"/>
              </a:solidFill>
              <a:latin typeface="Liberation Serif"/>
              <a:ea typeface="Droid Sans Fallback"/>
              <a:cs typeface="FreeSans"/>
            </a:endParaRPr>
          </a:p>
          <a:p>
            <a:pPr marL="342900" lvl="0" indent="-342900" algn="just">
              <a:spcAft>
                <a:spcPts val="0"/>
              </a:spcAft>
              <a:buFont typeface="Symbol" panose="05050102010706020507" pitchFamily="18" charset="2"/>
              <a:buChar char=""/>
            </a:pPr>
            <a:r>
              <a:rPr lang="es-AR" dirty="0">
                <a:solidFill>
                  <a:srgbClr val="00000A"/>
                </a:solidFill>
                <a:latin typeface="Arial" panose="020B0604020202020204" pitchFamily="34" charset="0"/>
                <a:ea typeface="Droid Sans Fallback"/>
                <a:cs typeface="FreeSans"/>
              </a:rPr>
              <a:t>Codificación de algoritmos en un lenguaje de programación</a:t>
            </a:r>
            <a:r>
              <a:rPr lang="es-AR" dirty="0" smtClean="0">
                <a:solidFill>
                  <a:srgbClr val="00000A"/>
                </a:solidFill>
                <a:latin typeface="Arial" panose="020B0604020202020204" pitchFamily="34" charset="0"/>
                <a:ea typeface="Droid Sans Fallback"/>
                <a:cs typeface="FreeSans"/>
              </a:rPr>
              <a:t>.</a:t>
            </a:r>
          </a:p>
          <a:p>
            <a:pPr lvl="0" algn="just">
              <a:spcAft>
                <a:spcPts val="0"/>
              </a:spcAft>
            </a:pPr>
            <a:endParaRPr lang="en-US" dirty="0">
              <a:solidFill>
                <a:srgbClr val="00000A"/>
              </a:solidFill>
              <a:latin typeface="Liberation Serif"/>
              <a:ea typeface="Droid Sans Fallback"/>
              <a:cs typeface="FreeSans"/>
            </a:endParaRPr>
          </a:p>
          <a:p>
            <a:pPr marL="342900" lvl="0" indent="-342900" algn="just">
              <a:spcAft>
                <a:spcPts val="0"/>
              </a:spcAft>
              <a:buFont typeface="Symbol" panose="05050102010706020507" pitchFamily="18" charset="2"/>
              <a:buChar char=""/>
            </a:pPr>
            <a:r>
              <a:rPr lang="es-AR" dirty="0">
                <a:solidFill>
                  <a:srgbClr val="00000A"/>
                </a:solidFill>
                <a:latin typeface="Arial" panose="020B0604020202020204" pitchFamily="34" charset="0"/>
                <a:ea typeface="Droid Sans Fallback"/>
                <a:cs typeface="FreeSans"/>
              </a:rPr>
              <a:t>Estructuras básicas de programación (lazos, decisiones. Uso de arreglos </a:t>
            </a:r>
            <a:r>
              <a:rPr lang="es-AR" dirty="0" err="1">
                <a:solidFill>
                  <a:srgbClr val="00000A"/>
                </a:solidFill>
                <a:latin typeface="Arial" panose="020B0604020202020204" pitchFamily="34" charset="0"/>
                <a:ea typeface="Droid Sans Fallback"/>
                <a:cs typeface="FreeSans"/>
              </a:rPr>
              <a:t>uni</a:t>
            </a:r>
            <a:r>
              <a:rPr lang="es-AR" dirty="0">
                <a:solidFill>
                  <a:srgbClr val="00000A"/>
                </a:solidFill>
                <a:latin typeface="Arial" panose="020B0604020202020204" pitchFamily="34" charset="0"/>
                <a:ea typeface="Droid Sans Fallback"/>
                <a:cs typeface="FreeSans"/>
              </a:rPr>
              <a:t>/multidimensionales y tipos estructurados. Listas: representación y acceso. Archivos: almacenamiento y recuperación de datos.</a:t>
            </a:r>
            <a:endParaRPr lang="en-US" dirty="0">
              <a:solidFill>
                <a:srgbClr val="00000A"/>
              </a:solidFill>
              <a:latin typeface="Liberation Serif"/>
              <a:ea typeface="Droid Sans Fallback"/>
              <a:cs typeface="FreeSans"/>
            </a:endParaRPr>
          </a:p>
          <a:p>
            <a:pPr algn="just">
              <a:spcAft>
                <a:spcPts val="0"/>
              </a:spcAft>
            </a:pPr>
            <a:endParaRPr lang="es-AR" b="1" dirty="0" smtClean="0">
              <a:solidFill>
                <a:srgbClr val="00000A"/>
              </a:solidFill>
              <a:latin typeface="Arial" panose="020B0604020202020204" pitchFamily="34" charset="0"/>
              <a:ea typeface="Droid Sans Fallback"/>
              <a:cs typeface="FreeSans"/>
            </a:endParaRPr>
          </a:p>
        </p:txBody>
      </p:sp>
    </p:spTree>
    <p:extLst>
      <p:ext uri="{BB962C8B-B14F-4D97-AF65-F5344CB8AC3E}">
        <p14:creationId xmlns:p14="http://schemas.microsoft.com/office/powerpoint/2010/main" val="1505578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p:cNvGrpSpPr/>
          <p:nvPr/>
        </p:nvGrpSpPr>
        <p:grpSpPr>
          <a:xfrm>
            <a:off x="0" y="44624"/>
            <a:ext cx="9144000" cy="6640544"/>
            <a:chOff x="320206" y="44624"/>
            <a:chExt cx="8644282" cy="6640544"/>
          </a:xfrm>
        </p:grpSpPr>
        <p:pic>
          <p:nvPicPr>
            <p:cNvPr id="3" name="Imagen 2"/>
            <p:cNvPicPr>
              <a:picLocks noChangeAspect="1"/>
            </p:cNvPicPr>
            <p:nvPr/>
          </p:nvPicPr>
          <p:blipFill>
            <a:blip r:embed="rId2"/>
            <a:stretch>
              <a:fillRect/>
            </a:stretch>
          </p:blipFill>
          <p:spPr>
            <a:xfrm>
              <a:off x="320206" y="104138"/>
              <a:ext cx="8631775" cy="6581030"/>
            </a:xfrm>
            <a:prstGeom prst="rect">
              <a:avLst/>
            </a:prstGeom>
          </p:spPr>
        </p:pic>
        <p:sp>
          <p:nvSpPr>
            <p:cNvPr id="8" name="Rectángulo 7"/>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2" name="CuadroTexto 1"/>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5" name="Rectángulo 4"/>
          <p:cNvSpPr/>
          <p:nvPr/>
        </p:nvSpPr>
        <p:spPr>
          <a:xfrm>
            <a:off x="10692680" y="2979154"/>
            <a:ext cx="2664296" cy="830997"/>
          </a:xfrm>
          <a:prstGeom prst="rect">
            <a:avLst/>
          </a:prstGeom>
        </p:spPr>
        <p:txBody>
          <a:bodyPr wrap="square">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4800" b="1" dirty="0" smtClean="0">
                <a:solidFill>
                  <a:srgbClr val="FFC000"/>
                </a:solidFill>
                <a:effectLst>
                  <a:outerShdw blurRad="38100" dist="38100" dir="2700000" algn="tl">
                    <a:srgbClr val="000000">
                      <a:alpha val="43137"/>
                    </a:srgbClr>
                  </a:outerShdw>
                </a:effectLst>
              </a:rPr>
              <a:t> </a:t>
            </a:r>
            <a:endParaRPr lang="es-MX" sz="4800" b="1" dirty="0">
              <a:solidFill>
                <a:srgbClr val="FFC000"/>
              </a:solidFill>
              <a:effectLst>
                <a:outerShdw blurRad="38100" dist="38100" dir="2700000" algn="tl">
                  <a:srgbClr val="000000">
                    <a:alpha val="43137"/>
                  </a:srgbClr>
                </a:outerShdw>
              </a:effectLst>
            </a:endParaRPr>
          </a:p>
        </p:txBody>
      </p:sp>
      <p:sp>
        <p:nvSpPr>
          <p:cNvPr id="4" name="Rectángulo 3"/>
          <p:cNvSpPr/>
          <p:nvPr/>
        </p:nvSpPr>
        <p:spPr>
          <a:xfrm>
            <a:off x="539552" y="980728"/>
            <a:ext cx="7632848" cy="4616648"/>
          </a:xfrm>
          <a:prstGeom prst="rect">
            <a:avLst/>
          </a:prstGeom>
        </p:spPr>
        <p:txBody>
          <a:bodyPr wrap="square">
            <a:spAutoFit/>
          </a:bodyPr>
          <a:lstStyle/>
          <a:p>
            <a:pPr algn="just">
              <a:spcAft>
                <a:spcPts val="0"/>
              </a:spcAft>
            </a:pPr>
            <a:r>
              <a:rPr lang="es-AR" sz="2400" b="1" dirty="0" smtClean="0">
                <a:solidFill>
                  <a:srgbClr val="00000A"/>
                </a:solidFill>
                <a:latin typeface="Arial" panose="020B0604020202020204" pitchFamily="34" charset="0"/>
                <a:ea typeface="Droid Sans Fallback"/>
                <a:cs typeface="FreeSans"/>
              </a:rPr>
              <a:t>Indicadores </a:t>
            </a:r>
            <a:r>
              <a:rPr lang="es-AR" sz="2400" b="1" dirty="0">
                <a:solidFill>
                  <a:srgbClr val="00000A"/>
                </a:solidFill>
                <a:latin typeface="Arial" panose="020B0604020202020204" pitchFamily="34" charset="0"/>
                <a:ea typeface="Droid Sans Fallback"/>
                <a:cs typeface="FreeSans"/>
              </a:rPr>
              <a:t>de Logro</a:t>
            </a:r>
            <a:r>
              <a:rPr lang="es-AR" dirty="0">
                <a:solidFill>
                  <a:srgbClr val="00000A"/>
                </a:solidFill>
                <a:latin typeface="Arial" panose="020B0604020202020204" pitchFamily="34" charset="0"/>
                <a:ea typeface="Droid Sans Fallback"/>
                <a:cs typeface="FreeSans"/>
              </a:rPr>
              <a:t>: </a:t>
            </a:r>
            <a:endParaRPr lang="en-US" dirty="0">
              <a:solidFill>
                <a:srgbClr val="00000A"/>
              </a:solidFill>
              <a:latin typeface="Liberation Serif"/>
              <a:ea typeface="Droid Sans Fallback"/>
              <a:cs typeface="FreeSans"/>
            </a:endParaRPr>
          </a:p>
          <a:p>
            <a:pPr algn="just">
              <a:spcAft>
                <a:spcPts val="0"/>
              </a:spcAft>
            </a:pPr>
            <a:r>
              <a:rPr lang="es-AR" dirty="0">
                <a:solidFill>
                  <a:srgbClr val="00000A"/>
                </a:solidFill>
                <a:latin typeface="Arial" panose="020B0604020202020204" pitchFamily="34" charset="0"/>
                <a:ea typeface="Droid Sans Fallback"/>
                <a:cs typeface="FreeSans"/>
              </a:rPr>
              <a:t> </a:t>
            </a:r>
            <a:endParaRPr lang="en-US" dirty="0">
              <a:solidFill>
                <a:srgbClr val="00000A"/>
              </a:solidFill>
              <a:latin typeface="Liberation Serif"/>
              <a:ea typeface="Droid Sans Fallback"/>
              <a:cs typeface="FreeSans"/>
            </a:endParaRPr>
          </a:p>
          <a:p>
            <a:pPr marL="342900" lvl="0" indent="-342900" algn="just">
              <a:spcAft>
                <a:spcPts val="0"/>
              </a:spcAft>
              <a:buFont typeface="Symbol" panose="05050102010706020507" pitchFamily="18" charset="2"/>
              <a:buChar char=""/>
            </a:pPr>
            <a:r>
              <a:rPr lang="es-AR" dirty="0">
                <a:solidFill>
                  <a:srgbClr val="00000A"/>
                </a:solidFill>
                <a:latin typeface="Arial" panose="020B0604020202020204" pitchFamily="34" charset="0"/>
                <a:ea typeface="Droid Sans Fallback"/>
                <a:cs typeface="FreeSans"/>
              </a:rPr>
              <a:t>Instala los entornos de desarrollos integrados pertinentes según la situación</a:t>
            </a:r>
            <a:r>
              <a:rPr lang="es-AR" dirty="0" smtClean="0">
                <a:solidFill>
                  <a:srgbClr val="00000A"/>
                </a:solidFill>
                <a:latin typeface="Arial" panose="020B0604020202020204" pitchFamily="34" charset="0"/>
                <a:ea typeface="Droid Sans Fallback"/>
                <a:cs typeface="FreeSans"/>
              </a:rPr>
              <a:t>.</a:t>
            </a:r>
          </a:p>
          <a:p>
            <a:pPr lvl="0" algn="just">
              <a:spcAft>
                <a:spcPts val="0"/>
              </a:spcAft>
            </a:pPr>
            <a:endParaRPr lang="en-US" dirty="0">
              <a:solidFill>
                <a:srgbClr val="00000A"/>
              </a:solidFill>
              <a:latin typeface="Liberation Serif"/>
              <a:ea typeface="Droid Sans Fallback"/>
              <a:cs typeface="FreeSans"/>
            </a:endParaRPr>
          </a:p>
          <a:p>
            <a:pPr marL="342900" lvl="0" indent="-342900" algn="just">
              <a:spcAft>
                <a:spcPts val="0"/>
              </a:spcAft>
              <a:buFont typeface="Symbol" panose="05050102010706020507" pitchFamily="18" charset="2"/>
              <a:buChar char=""/>
            </a:pPr>
            <a:r>
              <a:rPr lang="es-AR" dirty="0">
                <a:solidFill>
                  <a:srgbClr val="00000A"/>
                </a:solidFill>
                <a:latin typeface="Arial" panose="020B0604020202020204" pitchFamily="34" charset="0"/>
                <a:ea typeface="Droid Sans Fallback"/>
                <a:cs typeface="FreeSans"/>
              </a:rPr>
              <a:t>Identifica los datos que modelan un problema definiendo el conjunto de acciones necesarias para solucionarlo</a:t>
            </a:r>
            <a:r>
              <a:rPr lang="es-AR" dirty="0" smtClean="0">
                <a:solidFill>
                  <a:srgbClr val="00000A"/>
                </a:solidFill>
                <a:latin typeface="Arial" panose="020B0604020202020204" pitchFamily="34" charset="0"/>
                <a:ea typeface="Droid Sans Fallback"/>
                <a:cs typeface="FreeSans"/>
              </a:rPr>
              <a:t>.</a:t>
            </a:r>
          </a:p>
          <a:p>
            <a:pPr lvl="0" algn="just">
              <a:spcAft>
                <a:spcPts val="0"/>
              </a:spcAft>
            </a:pPr>
            <a:endParaRPr lang="en-US" dirty="0">
              <a:solidFill>
                <a:srgbClr val="00000A"/>
              </a:solidFill>
              <a:latin typeface="Liberation Serif"/>
              <a:ea typeface="Droid Sans Fallback"/>
              <a:cs typeface="FreeSans"/>
            </a:endParaRPr>
          </a:p>
          <a:p>
            <a:pPr marL="342900" lvl="0" indent="-342900" algn="just">
              <a:spcAft>
                <a:spcPts val="0"/>
              </a:spcAft>
              <a:buFont typeface="Symbol" panose="05050102010706020507" pitchFamily="18" charset="2"/>
              <a:buChar char=""/>
            </a:pPr>
            <a:r>
              <a:rPr lang="es-AR" dirty="0">
                <a:solidFill>
                  <a:srgbClr val="00000A"/>
                </a:solidFill>
                <a:latin typeface="Arial" panose="020B0604020202020204" pitchFamily="34" charset="0"/>
                <a:ea typeface="Droid Sans Fallback"/>
                <a:cs typeface="FreeSans"/>
              </a:rPr>
              <a:t>Desarrolla algoritmos programando en un </a:t>
            </a:r>
            <a:r>
              <a:rPr lang="es-AR" dirty="0" smtClean="0">
                <a:solidFill>
                  <a:srgbClr val="00000A"/>
                </a:solidFill>
                <a:latin typeface="Arial" panose="020B0604020202020204" pitchFamily="34" charset="0"/>
                <a:ea typeface="Droid Sans Fallback"/>
                <a:cs typeface="FreeSans"/>
              </a:rPr>
              <a:t>lenguaje puntual.</a:t>
            </a:r>
          </a:p>
          <a:p>
            <a:pPr lvl="0" algn="just">
              <a:spcAft>
                <a:spcPts val="0"/>
              </a:spcAft>
            </a:pPr>
            <a:endParaRPr lang="en-US" dirty="0">
              <a:solidFill>
                <a:srgbClr val="00000A"/>
              </a:solidFill>
              <a:latin typeface="Liberation Serif"/>
              <a:ea typeface="Droid Sans Fallback"/>
              <a:cs typeface="FreeSans"/>
            </a:endParaRPr>
          </a:p>
          <a:p>
            <a:pPr marL="342900" lvl="0" indent="-342900" algn="just">
              <a:spcAft>
                <a:spcPts val="0"/>
              </a:spcAft>
              <a:buFont typeface="Symbol" panose="05050102010706020507" pitchFamily="18" charset="2"/>
              <a:buChar char=""/>
            </a:pPr>
            <a:r>
              <a:rPr lang="es-AR" dirty="0">
                <a:solidFill>
                  <a:srgbClr val="00000A"/>
                </a:solidFill>
                <a:latin typeface="Arial" panose="020B0604020202020204" pitchFamily="34" charset="0"/>
                <a:ea typeface="Droid Sans Fallback"/>
                <a:cs typeface="FreeSans"/>
              </a:rPr>
              <a:t>Reconoce el significado de cada uno de los elementos de una especificación </a:t>
            </a:r>
            <a:endParaRPr lang="es-AR" dirty="0" smtClean="0">
              <a:solidFill>
                <a:srgbClr val="00000A"/>
              </a:solidFill>
              <a:latin typeface="Arial" panose="020B0604020202020204" pitchFamily="34" charset="0"/>
              <a:ea typeface="Droid Sans Fallback"/>
              <a:cs typeface="FreeSans"/>
            </a:endParaRPr>
          </a:p>
          <a:p>
            <a:pPr lvl="0" algn="just">
              <a:spcAft>
                <a:spcPts val="0"/>
              </a:spcAft>
            </a:pPr>
            <a:endParaRPr lang="en-US" dirty="0">
              <a:solidFill>
                <a:srgbClr val="00000A"/>
              </a:solidFill>
              <a:latin typeface="Liberation Serif"/>
              <a:ea typeface="Droid Sans Fallback"/>
              <a:cs typeface="FreeSans"/>
            </a:endParaRPr>
          </a:p>
          <a:p>
            <a:pPr marL="342900" lvl="0" indent="-342900" algn="just">
              <a:spcAft>
                <a:spcPts val="0"/>
              </a:spcAft>
              <a:buFont typeface="Symbol" panose="05050102010706020507" pitchFamily="18" charset="2"/>
              <a:buChar char=""/>
            </a:pPr>
            <a:r>
              <a:rPr lang="es-AR" dirty="0">
                <a:solidFill>
                  <a:srgbClr val="00000A"/>
                </a:solidFill>
                <a:latin typeface="Arial" panose="020B0604020202020204" pitchFamily="34" charset="0"/>
                <a:ea typeface="Droid Sans Fallback"/>
                <a:cs typeface="FreeSans"/>
              </a:rPr>
              <a:t>Construye programas de mediana complejidad, conforme a las especificaciones dadas, libres de errores de ejecución y que generan los resultados esperados.</a:t>
            </a:r>
            <a:endParaRPr lang="en-US" dirty="0">
              <a:solidFill>
                <a:srgbClr val="00000A"/>
              </a:solidFill>
              <a:effectLst/>
              <a:latin typeface="Liberation Serif"/>
              <a:ea typeface="Droid Sans Fallback"/>
              <a:cs typeface="FreeSans"/>
            </a:endParaRPr>
          </a:p>
        </p:txBody>
      </p:sp>
    </p:spTree>
    <p:extLst>
      <p:ext uri="{BB962C8B-B14F-4D97-AF65-F5344CB8AC3E}">
        <p14:creationId xmlns:p14="http://schemas.microsoft.com/office/powerpoint/2010/main" val="2137912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0" y="44624"/>
            <a:ext cx="9144000" cy="6640544"/>
            <a:chOff x="320206" y="44624"/>
            <a:chExt cx="8644282" cy="6640544"/>
          </a:xfrm>
        </p:grpSpPr>
        <p:pic>
          <p:nvPicPr>
            <p:cNvPr id="7" name="Imagen 6"/>
            <p:cNvPicPr>
              <a:picLocks noChangeAspect="1"/>
            </p:cNvPicPr>
            <p:nvPr/>
          </p:nvPicPr>
          <p:blipFill>
            <a:blip r:embed="rId2"/>
            <a:stretch>
              <a:fillRect/>
            </a:stretch>
          </p:blipFill>
          <p:spPr>
            <a:xfrm>
              <a:off x="320206" y="104138"/>
              <a:ext cx="8631775" cy="6581030"/>
            </a:xfrm>
            <a:prstGeom prst="rect">
              <a:avLst/>
            </a:prstGeom>
          </p:spPr>
        </p:pic>
        <p:sp>
          <p:nvSpPr>
            <p:cNvPr id="8" name="Rectángulo 7"/>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9" name="CuadroTexto 8"/>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4" name="AutoShape 2" descr="https://imgv2-2-f.scribdassets.com/img/document/478846279/original/dc9eeff8b3/1690019787?v=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6" name="Rectángulo 5"/>
          <p:cNvSpPr/>
          <p:nvPr/>
        </p:nvSpPr>
        <p:spPr>
          <a:xfrm>
            <a:off x="384174" y="1188695"/>
            <a:ext cx="8479375" cy="4678204"/>
          </a:xfrm>
          <a:prstGeom prst="rect">
            <a:avLst/>
          </a:prstGeom>
        </p:spPr>
        <p:txBody>
          <a:bodyPr wrap="square">
            <a:spAutoFit/>
          </a:bodyPr>
          <a:lstStyle/>
          <a:p>
            <a:r>
              <a:rPr lang="es-ES" sz="2800" dirty="0" smtClean="0"/>
              <a:t>Criterios de evaluación</a:t>
            </a:r>
            <a:r>
              <a:rPr lang="es-ES" dirty="0" smtClean="0"/>
              <a:t>: </a:t>
            </a:r>
            <a:endParaRPr lang="es-ES" dirty="0"/>
          </a:p>
          <a:p>
            <a:endParaRPr lang="es-ES" dirty="0"/>
          </a:p>
          <a:p>
            <a:r>
              <a:rPr lang="es-ES" dirty="0" smtClean="0"/>
              <a:t>Se tomaran, como mínimo,  </a:t>
            </a:r>
            <a:r>
              <a:rPr lang="es-ES" b="1" dirty="0" smtClean="0"/>
              <a:t>2 </a:t>
            </a:r>
            <a:r>
              <a:rPr lang="es-ES" b="1" dirty="0"/>
              <a:t>evaluaciones de </a:t>
            </a:r>
            <a:r>
              <a:rPr lang="es-ES" b="1" dirty="0" smtClean="0"/>
              <a:t>proceso </a:t>
            </a:r>
            <a:r>
              <a:rPr lang="es-ES" dirty="0" smtClean="0"/>
              <a:t>(trabajos prácticos)  </a:t>
            </a:r>
            <a:r>
              <a:rPr lang="es-ES" dirty="0"/>
              <a:t>en </a:t>
            </a:r>
            <a:r>
              <a:rPr lang="es-ES" dirty="0" smtClean="0"/>
              <a:t>el </a:t>
            </a:r>
            <a:r>
              <a:rPr lang="es-ES" dirty="0"/>
              <a:t>módulo del espacio </a:t>
            </a:r>
            <a:r>
              <a:rPr lang="es-ES" dirty="0" smtClean="0"/>
              <a:t>curricular. </a:t>
            </a:r>
            <a:r>
              <a:rPr lang="es-ES" dirty="0"/>
              <a:t>Cada trabajo práctico tendrá su </a:t>
            </a:r>
            <a:r>
              <a:rPr lang="es-ES" dirty="0" err="1"/>
              <a:t>recuperatorio</a:t>
            </a:r>
            <a:r>
              <a:rPr lang="es-ES" dirty="0"/>
              <a:t>. </a:t>
            </a:r>
          </a:p>
          <a:p>
            <a:endParaRPr lang="es-ES" dirty="0" smtClean="0"/>
          </a:p>
          <a:p>
            <a:r>
              <a:rPr lang="es-ES" dirty="0" smtClean="0"/>
              <a:t>Una </a:t>
            </a:r>
            <a:r>
              <a:rPr lang="es-ES" b="1" dirty="0" smtClean="0"/>
              <a:t>Evaluación </a:t>
            </a:r>
            <a:r>
              <a:rPr lang="es-ES" b="1" dirty="0"/>
              <a:t>Global Integradora </a:t>
            </a:r>
            <a:r>
              <a:rPr lang="es-ES" dirty="0"/>
              <a:t>(EGI): examen que contendrá todos los contenidos básicos para cumplir con los indicadores de logro </a:t>
            </a:r>
            <a:r>
              <a:rPr lang="es-ES" dirty="0" smtClean="0"/>
              <a:t>del espacio.</a:t>
            </a:r>
            <a:endParaRPr lang="es-ES" dirty="0"/>
          </a:p>
          <a:p>
            <a:endParaRPr lang="es-ES" dirty="0" smtClean="0"/>
          </a:p>
          <a:p>
            <a:r>
              <a:rPr lang="es-ES" dirty="0" smtClean="0"/>
              <a:t>Este </a:t>
            </a:r>
            <a:r>
              <a:rPr lang="es-ES" dirty="0"/>
              <a:t>espacio curricular </a:t>
            </a:r>
            <a:r>
              <a:rPr lang="es-ES" b="1" dirty="0"/>
              <a:t>SI</a:t>
            </a:r>
            <a:r>
              <a:rPr lang="es-ES" dirty="0"/>
              <a:t> admite la condición de estudiante libre.</a:t>
            </a:r>
          </a:p>
          <a:p>
            <a:endParaRPr lang="es-ES" dirty="0"/>
          </a:p>
          <a:p>
            <a:r>
              <a:rPr lang="es-ES" dirty="0"/>
              <a:t>La calificación final de proceso se obtiene promediando la totalidad de las evaluaciones de proceso.</a:t>
            </a:r>
          </a:p>
          <a:p>
            <a:r>
              <a:rPr lang="es-ES" dirty="0"/>
              <a:t>Para poder acceder la evaluación global integradora, todas las evaluaciones de proceso deben estar aprobadas.</a:t>
            </a:r>
          </a:p>
          <a:p>
            <a:endParaRPr lang="es-ES" dirty="0" smtClean="0"/>
          </a:p>
          <a:p>
            <a:r>
              <a:rPr lang="es-ES" dirty="0" smtClean="0"/>
              <a:t>La </a:t>
            </a:r>
            <a:r>
              <a:rPr lang="es-ES" dirty="0"/>
              <a:t>EGI no cuenta con instancia de recuperación.</a:t>
            </a:r>
          </a:p>
        </p:txBody>
      </p:sp>
    </p:spTree>
    <p:extLst>
      <p:ext uri="{BB962C8B-B14F-4D97-AF65-F5344CB8AC3E}">
        <p14:creationId xmlns:p14="http://schemas.microsoft.com/office/powerpoint/2010/main" val="780873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0" y="44624"/>
            <a:ext cx="9144000" cy="6640544"/>
            <a:chOff x="320206" y="44624"/>
            <a:chExt cx="8644282" cy="6640544"/>
          </a:xfrm>
        </p:grpSpPr>
        <p:pic>
          <p:nvPicPr>
            <p:cNvPr id="6" name="Imagen 5"/>
            <p:cNvPicPr>
              <a:picLocks noChangeAspect="1"/>
            </p:cNvPicPr>
            <p:nvPr/>
          </p:nvPicPr>
          <p:blipFill>
            <a:blip r:embed="rId2"/>
            <a:stretch>
              <a:fillRect/>
            </a:stretch>
          </p:blipFill>
          <p:spPr>
            <a:xfrm>
              <a:off x="320206" y="104138"/>
              <a:ext cx="8631775" cy="6581030"/>
            </a:xfrm>
            <a:prstGeom prst="rect">
              <a:avLst/>
            </a:prstGeom>
          </p:spPr>
        </p:pic>
        <p:sp>
          <p:nvSpPr>
            <p:cNvPr id="7" name="Rectángulo 6"/>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8" name="CuadroTexto 7"/>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pic>
        <p:nvPicPr>
          <p:cNvPr id="1026" name="Picture 2" descr="Presupuesto, Recursos, Tiempo y Actividades Clave - Platz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836712"/>
            <a:ext cx="6552728" cy="473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606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0" y="30769"/>
            <a:ext cx="9144000" cy="6640544"/>
            <a:chOff x="320206" y="44624"/>
            <a:chExt cx="8644282" cy="6640544"/>
          </a:xfrm>
        </p:grpSpPr>
        <p:pic>
          <p:nvPicPr>
            <p:cNvPr id="9" name="Imagen 8"/>
            <p:cNvPicPr>
              <a:picLocks noChangeAspect="1"/>
            </p:cNvPicPr>
            <p:nvPr/>
          </p:nvPicPr>
          <p:blipFill>
            <a:blip r:embed="rId2"/>
            <a:stretch>
              <a:fillRect/>
            </a:stretch>
          </p:blipFill>
          <p:spPr>
            <a:xfrm>
              <a:off x="320206" y="104138"/>
              <a:ext cx="8631775" cy="6581030"/>
            </a:xfrm>
            <a:prstGeom prst="rect">
              <a:avLst/>
            </a:prstGeom>
          </p:spPr>
        </p:pic>
        <p:sp>
          <p:nvSpPr>
            <p:cNvPr id="10" name="Rectángulo 9"/>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11" name="CuadroTexto 10"/>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4" name="Rectángulo 3"/>
          <p:cNvSpPr/>
          <p:nvPr/>
        </p:nvSpPr>
        <p:spPr>
          <a:xfrm>
            <a:off x="568941" y="1628800"/>
            <a:ext cx="7992888" cy="2246769"/>
          </a:xfrm>
          <a:prstGeom prst="rect">
            <a:avLst/>
          </a:prstGeom>
        </p:spPr>
        <p:txBody>
          <a:bodyPr wrap="square">
            <a:spAutoFit/>
          </a:bodyPr>
          <a:lstStyle/>
          <a:p>
            <a:r>
              <a:rPr lang="es-ES" sz="2000" dirty="0"/>
              <a:t>Programación estructurada: </a:t>
            </a:r>
            <a:endParaRPr lang="es-ES" sz="2000" dirty="0" smtClean="0"/>
          </a:p>
          <a:p>
            <a:endParaRPr lang="es-ES" sz="2000" dirty="0"/>
          </a:p>
          <a:p>
            <a:pPr algn="just"/>
            <a:r>
              <a:rPr lang="es-ES" sz="2000" i="1" dirty="0" smtClean="0">
                <a:solidFill>
                  <a:schemeClr val="tx2">
                    <a:lumMod val="60000"/>
                    <a:lumOff val="40000"/>
                  </a:schemeClr>
                </a:solidFill>
              </a:rPr>
              <a:t>La </a:t>
            </a:r>
            <a:r>
              <a:rPr lang="es-ES" sz="2000" i="1" dirty="0">
                <a:solidFill>
                  <a:schemeClr val="tx2">
                    <a:lumMod val="60000"/>
                    <a:lumOff val="40000"/>
                  </a:schemeClr>
                </a:solidFill>
              </a:rPr>
              <a:t>programación estructurada es una disposición en el diseño y construcción de programas informáticos, con el objetivo de mejorar la gestión de su complejidad, teniendo en cuenta las peculiaridades del pensamiento humano. Todo programa se basa en un algoritmo y puede representarse mediante un esquema lógico</a:t>
            </a:r>
            <a:r>
              <a:rPr lang="es-ES" sz="2000" i="1" dirty="0" smtClean="0">
                <a:solidFill>
                  <a:schemeClr val="tx2">
                    <a:lumMod val="60000"/>
                    <a:lumOff val="40000"/>
                  </a:schemeClr>
                </a:solidFill>
              </a:rPr>
              <a:t>.</a:t>
            </a:r>
            <a:endParaRPr lang="es-ES" sz="2000" i="1" dirty="0">
              <a:solidFill>
                <a:schemeClr val="tx2">
                  <a:lumMod val="60000"/>
                  <a:lumOff val="40000"/>
                </a:schemeClr>
              </a:solidFill>
            </a:endParaRPr>
          </a:p>
        </p:txBody>
      </p:sp>
    </p:spTree>
    <p:extLst>
      <p:ext uri="{BB962C8B-B14F-4D97-AF65-F5344CB8AC3E}">
        <p14:creationId xmlns:p14="http://schemas.microsoft.com/office/powerpoint/2010/main" val="4249609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0" y="30769"/>
            <a:ext cx="9144000" cy="6640544"/>
            <a:chOff x="320206" y="44624"/>
            <a:chExt cx="8644282" cy="6640544"/>
          </a:xfrm>
        </p:grpSpPr>
        <p:pic>
          <p:nvPicPr>
            <p:cNvPr id="9" name="Imagen 8"/>
            <p:cNvPicPr>
              <a:picLocks noChangeAspect="1"/>
            </p:cNvPicPr>
            <p:nvPr/>
          </p:nvPicPr>
          <p:blipFill>
            <a:blip r:embed="rId2"/>
            <a:stretch>
              <a:fillRect/>
            </a:stretch>
          </p:blipFill>
          <p:spPr>
            <a:xfrm>
              <a:off x="320206" y="104138"/>
              <a:ext cx="8631775" cy="6581030"/>
            </a:xfrm>
            <a:prstGeom prst="rect">
              <a:avLst/>
            </a:prstGeom>
          </p:spPr>
        </p:pic>
        <p:sp>
          <p:nvSpPr>
            <p:cNvPr id="10" name="Rectángulo 9"/>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11" name="CuadroTexto 10"/>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13" name="Rectángulo 12"/>
          <p:cNvSpPr/>
          <p:nvPr/>
        </p:nvSpPr>
        <p:spPr>
          <a:xfrm>
            <a:off x="467544" y="1196752"/>
            <a:ext cx="7996196" cy="3693319"/>
          </a:xfrm>
          <a:prstGeom prst="rect">
            <a:avLst/>
          </a:prstGeom>
        </p:spPr>
        <p:txBody>
          <a:bodyPr wrap="square">
            <a:spAutoFit/>
          </a:bodyPr>
          <a:lstStyle/>
          <a:p>
            <a:pPr algn="just"/>
            <a:r>
              <a:rPr lang="es-ES" dirty="0" smtClean="0"/>
              <a:t>Surgió </a:t>
            </a:r>
            <a:r>
              <a:rPr lang="es-ES" dirty="0"/>
              <a:t>por la creciente complejidad de los programas computarizados. Se ha convertido en un nuevo esquema de programación que creó nuevas técnicas para poder producir programas seguros de operar por más tiempo</a:t>
            </a:r>
            <a:r>
              <a:rPr lang="es-ES" dirty="0" smtClean="0"/>
              <a:t>.</a:t>
            </a:r>
            <a:endParaRPr lang="en-US" dirty="0" smtClean="0"/>
          </a:p>
          <a:p>
            <a:pPr algn="just"/>
            <a:endParaRPr lang="es-ES" dirty="0" smtClean="0"/>
          </a:p>
          <a:p>
            <a:pPr algn="just"/>
            <a:r>
              <a:rPr lang="es-ES" dirty="0" smtClean="0"/>
              <a:t>Gracias </a:t>
            </a:r>
            <a:r>
              <a:rPr lang="es-ES" dirty="0"/>
              <a:t>al vertiginoso desarrollo del procesamiento de datos computarizado, a fines de los años 60 era posible resolver problemas cada vez más complejos. Sin embargo, comprender, depurar y modificar estos programas presentaba dificultades que los hacían poco confiables.</a:t>
            </a:r>
          </a:p>
          <a:p>
            <a:pPr algn="just"/>
            <a:endParaRPr lang="es-ES" dirty="0"/>
          </a:p>
          <a:p>
            <a:pPr algn="just"/>
            <a:r>
              <a:rPr lang="es-ES" dirty="0"/>
              <a:t>Los programas de computación grandes realizados para estos problemas tenían códigos fuentes tan largos y desestructurados que se habían vuelto bastante complicados de acceder y navegar con cierta lógica, incluso para sus propios autores.</a:t>
            </a:r>
            <a:endParaRPr lang="en-US" dirty="0"/>
          </a:p>
        </p:txBody>
      </p:sp>
    </p:spTree>
    <p:extLst>
      <p:ext uri="{BB962C8B-B14F-4D97-AF65-F5344CB8AC3E}">
        <p14:creationId xmlns:p14="http://schemas.microsoft.com/office/powerpoint/2010/main" val="3138461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30769"/>
            <a:ext cx="9144000" cy="6640544"/>
            <a:chOff x="320206" y="44624"/>
            <a:chExt cx="8644282" cy="6640544"/>
          </a:xfrm>
        </p:grpSpPr>
        <p:pic>
          <p:nvPicPr>
            <p:cNvPr id="5" name="Imagen 4"/>
            <p:cNvPicPr>
              <a:picLocks noChangeAspect="1"/>
            </p:cNvPicPr>
            <p:nvPr/>
          </p:nvPicPr>
          <p:blipFill>
            <a:blip r:embed="rId2"/>
            <a:stretch>
              <a:fillRect/>
            </a:stretch>
          </p:blipFill>
          <p:spPr>
            <a:xfrm>
              <a:off x="320206" y="104138"/>
              <a:ext cx="8631775" cy="6581030"/>
            </a:xfrm>
            <a:prstGeom prst="rect">
              <a:avLst/>
            </a:prstGeom>
          </p:spPr>
        </p:pic>
        <p:sp>
          <p:nvSpPr>
            <p:cNvPr id="6" name="Rectángulo 5"/>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7" name="CuadroTexto 6"/>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sp>
        <p:nvSpPr>
          <p:cNvPr id="3" name="Rectángulo 2"/>
          <p:cNvSpPr/>
          <p:nvPr/>
        </p:nvSpPr>
        <p:spPr>
          <a:xfrm>
            <a:off x="395536" y="873456"/>
            <a:ext cx="8280920" cy="5416868"/>
          </a:xfrm>
          <a:prstGeom prst="rect">
            <a:avLst/>
          </a:prstGeom>
        </p:spPr>
        <p:txBody>
          <a:bodyPr wrap="square">
            <a:spAutoFit/>
          </a:bodyPr>
          <a:lstStyle/>
          <a:p>
            <a:pPr algn="just"/>
            <a:r>
              <a:rPr lang="es-ES" dirty="0" smtClean="0"/>
              <a:t>El </a:t>
            </a:r>
            <a:r>
              <a:rPr lang="es-ES" dirty="0"/>
              <a:t>objetivo de la programación estructurada es realizar programas fáciles de escribir, depurar y modificar. Los programas conseguidos son claros, ordenados, comprensibles, sin saltos.</a:t>
            </a:r>
          </a:p>
          <a:p>
            <a:pPr algn="just"/>
            <a:endParaRPr lang="es-ES" dirty="0"/>
          </a:p>
          <a:p>
            <a:pPr algn="just"/>
            <a:r>
              <a:rPr lang="es-ES" b="1" dirty="0"/>
              <a:t>Teoría de la programación estructurada</a:t>
            </a:r>
          </a:p>
          <a:p>
            <a:pPr algn="just"/>
            <a:r>
              <a:rPr lang="es-ES" dirty="0" err="1"/>
              <a:t>Dijkstra</a:t>
            </a:r>
            <a:r>
              <a:rPr lang="es-ES" dirty="0"/>
              <a:t> ideó una teoría vinculada a la programación estructurada, la cual indicaba que al diseñar cualquier programa es conveniente tomar en cuenta los siguientes fundamentos:</a:t>
            </a:r>
          </a:p>
          <a:p>
            <a:pPr algn="just"/>
            <a:endParaRPr lang="es-ES" dirty="0"/>
          </a:p>
          <a:p>
            <a:pPr algn="just"/>
            <a:r>
              <a:rPr lang="es-ES" b="1" i="1" dirty="0"/>
              <a:t>– El teorema estructural, que expresa que se puede compilar cualquier programa utilizando solo tres estructuras de control esenciales: estructura secuencial, estructura de alternativas y estructura repetitiva.</a:t>
            </a:r>
          </a:p>
          <a:p>
            <a:pPr algn="just"/>
            <a:endParaRPr lang="es-ES" b="1" i="1" dirty="0"/>
          </a:p>
          <a:p>
            <a:pPr algn="just"/>
            <a:r>
              <a:rPr lang="es-ES" b="1" i="1" dirty="0"/>
              <a:t>– Al delinear los programas se exhorta a aplicar la técnica descendente, llamada también de arriba hacia abajo.</a:t>
            </a:r>
          </a:p>
          <a:p>
            <a:pPr algn="just"/>
            <a:endParaRPr lang="es-ES" b="1" i="1" dirty="0"/>
          </a:p>
          <a:p>
            <a:pPr algn="just"/>
            <a:r>
              <a:rPr lang="es-ES" b="1" i="1" dirty="0" smtClean="0"/>
              <a:t>– </a:t>
            </a:r>
            <a:r>
              <a:rPr lang="es-ES" b="1" i="1" dirty="0"/>
              <a:t>Deben limitarse los rangos de validez y visibilidad de las variables y las estructuras de datos.</a:t>
            </a:r>
          </a:p>
          <a:p>
            <a:endParaRPr lang="es-ES" sz="1100" dirty="0"/>
          </a:p>
          <a:p>
            <a:endParaRPr lang="es-ES" sz="1100" dirty="0"/>
          </a:p>
        </p:txBody>
      </p:sp>
    </p:spTree>
    <p:extLst>
      <p:ext uri="{BB962C8B-B14F-4D97-AF65-F5344CB8AC3E}">
        <p14:creationId xmlns:p14="http://schemas.microsoft.com/office/powerpoint/2010/main" val="3375391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0" y="44624"/>
            <a:ext cx="9144000" cy="6640544"/>
            <a:chOff x="320206" y="44624"/>
            <a:chExt cx="8644282" cy="6640544"/>
          </a:xfrm>
        </p:grpSpPr>
        <p:pic>
          <p:nvPicPr>
            <p:cNvPr id="9" name="Imagen 8"/>
            <p:cNvPicPr>
              <a:picLocks noChangeAspect="1"/>
            </p:cNvPicPr>
            <p:nvPr/>
          </p:nvPicPr>
          <p:blipFill>
            <a:blip r:embed="rId2"/>
            <a:stretch>
              <a:fillRect/>
            </a:stretch>
          </p:blipFill>
          <p:spPr>
            <a:xfrm>
              <a:off x="320206" y="104138"/>
              <a:ext cx="8631775" cy="6581030"/>
            </a:xfrm>
            <a:prstGeom prst="rect">
              <a:avLst/>
            </a:prstGeom>
          </p:spPr>
        </p:pic>
        <p:sp>
          <p:nvSpPr>
            <p:cNvPr id="10" name="Rectángulo 9"/>
            <p:cNvSpPr/>
            <p:nvPr/>
          </p:nvSpPr>
          <p:spPr>
            <a:xfrm>
              <a:off x="4355976" y="160338"/>
              <a:ext cx="4432424" cy="460350"/>
            </a:xfrm>
            <a:prstGeom prst="rect">
              <a:avLst/>
            </a:prstGeom>
            <a:solidFill>
              <a:srgbClr val="0A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11" name="CuadroTexto 10"/>
            <p:cNvSpPr txBox="1"/>
            <p:nvPr/>
          </p:nvSpPr>
          <p:spPr>
            <a:xfrm>
              <a:off x="5252145" y="44624"/>
              <a:ext cx="3712343" cy="584775"/>
            </a:xfrm>
            <a:prstGeom prst="rect">
              <a:avLst/>
            </a:prstGeom>
            <a:noFill/>
          </p:spPr>
          <p:txBody>
            <a:bodyPr wrap="square" rtlCol="0">
              <a:spAutoFit/>
            </a:bodyPr>
            <a:lstStyle/>
            <a:p>
              <a:r>
                <a:rPr lang="es-ES" sz="3200" dirty="0" smtClean="0">
                  <a:solidFill>
                    <a:srgbClr val="92D050"/>
                  </a:solidFill>
                </a:rPr>
                <a:t>P</a:t>
              </a:r>
              <a:r>
                <a:rPr lang="es-ES" sz="2400" dirty="0" smtClean="0">
                  <a:solidFill>
                    <a:srgbClr val="92D050"/>
                  </a:solidFill>
                </a:rPr>
                <a:t>rogramación</a:t>
              </a:r>
              <a:r>
                <a:rPr lang="es-ES" sz="3200" dirty="0" smtClean="0">
                  <a:solidFill>
                    <a:srgbClr val="92D050"/>
                  </a:solidFill>
                </a:rPr>
                <a:t> E</a:t>
              </a:r>
              <a:r>
                <a:rPr lang="es-ES" sz="2400" dirty="0" smtClean="0">
                  <a:solidFill>
                    <a:srgbClr val="92D050"/>
                  </a:solidFill>
                </a:rPr>
                <a:t>structurada</a:t>
              </a:r>
              <a:endParaRPr lang="en-US" sz="2400" dirty="0">
                <a:solidFill>
                  <a:srgbClr val="92D050"/>
                </a:solidFill>
              </a:endParaRPr>
            </a:p>
          </p:txBody>
        </p:sp>
      </p:grpSp>
      <p:pic>
        <p:nvPicPr>
          <p:cNvPr id="5" name="Imagen 4"/>
          <p:cNvPicPr>
            <a:picLocks noChangeAspect="1"/>
          </p:cNvPicPr>
          <p:nvPr/>
        </p:nvPicPr>
        <p:blipFill>
          <a:blip r:embed="rId3"/>
          <a:stretch>
            <a:fillRect/>
          </a:stretch>
        </p:blipFill>
        <p:spPr>
          <a:xfrm>
            <a:off x="2276618" y="966886"/>
            <a:ext cx="5229454" cy="3425292"/>
          </a:xfrm>
          <a:prstGeom prst="rect">
            <a:avLst/>
          </a:prstGeom>
        </p:spPr>
      </p:pic>
      <p:sp>
        <p:nvSpPr>
          <p:cNvPr id="7" name="Rectángulo 6"/>
          <p:cNvSpPr/>
          <p:nvPr/>
        </p:nvSpPr>
        <p:spPr>
          <a:xfrm>
            <a:off x="1619672" y="4554825"/>
            <a:ext cx="6070857" cy="307777"/>
          </a:xfrm>
          <a:prstGeom prst="rect">
            <a:avLst/>
          </a:prstGeom>
        </p:spPr>
        <p:txBody>
          <a:bodyPr wrap="square">
            <a:spAutoFit/>
          </a:bodyPr>
          <a:lstStyle/>
          <a:p>
            <a:r>
              <a:rPr lang="es-ES" sz="1400" dirty="0"/>
              <a:t>Estructura de decisión y estructura de secuencia en programación estructurada</a:t>
            </a:r>
            <a:endParaRPr lang="en-US" sz="1400" dirty="0"/>
          </a:p>
        </p:txBody>
      </p:sp>
    </p:spTree>
    <p:extLst>
      <p:ext uri="{BB962C8B-B14F-4D97-AF65-F5344CB8AC3E}">
        <p14:creationId xmlns:p14="http://schemas.microsoft.com/office/powerpoint/2010/main" val="2433746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5257</TotalTime>
  <Words>1524</Words>
  <Application>Microsoft Office PowerPoint</Application>
  <PresentationFormat>Presentación en pantalla (4:3)</PresentationFormat>
  <Paragraphs>151</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Droid Sans Fallback</vt:lpstr>
      <vt:lpstr>FreeSans</vt:lpstr>
      <vt:lpstr>Liberation Serif</vt:lpstr>
      <vt:lpstr>Symbol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dc:creator>
  <cp:lastModifiedBy>mauricio</cp:lastModifiedBy>
  <cp:revision>146</cp:revision>
  <dcterms:created xsi:type="dcterms:W3CDTF">2023-08-02T19:14:09Z</dcterms:created>
  <dcterms:modified xsi:type="dcterms:W3CDTF">2024-03-03T18:26:22Z</dcterms:modified>
</cp:coreProperties>
</file>