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j0l5GAkNVk7HqYuv0mguR1tLp1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0dd210f3d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0dd210f3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17"/>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17"/>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17"/>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7"/>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7"/>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2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2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2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6"/>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0" name="Google Shape;110;p26"/>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2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2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2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2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7"/>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7"/>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2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7"/>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2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2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2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8"/>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8"/>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28"/>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2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
        <p:nvSpPr>
          <p:cNvPr id="135" name="Google Shape;135;p28"/>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s-MX" sz="7200" cap="none">
                <a:solidFill>
                  <a:schemeClr val="lt1"/>
                </a:solidFill>
                <a:latin typeface="Trebuchet MS"/>
                <a:ea typeface="Trebuchet MS"/>
                <a:cs typeface="Trebuchet MS"/>
                <a:sym typeface="Trebuchet MS"/>
              </a:rPr>
              <a:t>“</a:t>
            </a:r>
            <a:endParaRPr/>
          </a:p>
        </p:txBody>
      </p:sp>
      <p:sp>
        <p:nvSpPr>
          <p:cNvPr id="136" name="Google Shape;136;p28"/>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s-MX"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2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2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2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9"/>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9"/>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2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3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3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3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0"/>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30"/>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30"/>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30"/>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30"/>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30"/>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30"/>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3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3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3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3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1"/>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31"/>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31"/>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0" name="Google Shape;170;p31"/>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31"/>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31"/>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3" name="Google Shape;173;p31"/>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31"/>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31"/>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6" name="Google Shape;176;p31"/>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3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3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3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3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2"/>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3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33"/>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3"/>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3"/>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3"/>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33"/>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3"/>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3"/>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HD-ShadowLong.png" id="23" name="Google Shape;23;p1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1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1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pic>
        <p:nvPicPr>
          <p:cNvPr descr="HD-ShadowLong.png" id="33" name="Google Shape;33;p1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4" name="Google Shape;34;p1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5" name="Google Shape;35;p1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9"/>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19"/>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19"/>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 name="Google Shape;41;p19"/>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pic>
        <p:nvPicPr>
          <p:cNvPr descr="HD-ShadowLong.png" id="46" name="Google Shape;46;p20"/>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7" name="Google Shape;47;p20"/>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48" name="Google Shape;48;p20"/>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0"/>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0"/>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2" name="Google Shape;52;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pic>
        <p:nvPicPr>
          <p:cNvPr descr="HD-ShadowLong.png" id="56" name="Google Shape;56;p2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7" name="Google Shape;57;p2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8" name="Google Shape;58;p2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1"/>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21"/>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p23"/>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2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2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2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2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4"/>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4"/>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24"/>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5"/>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99" name="Google Shape;99;p25"/>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16"/>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1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s.wikipedia.org/wiki/SIMD" TargetMode="External"/><Relationship Id="rId4" Type="http://schemas.openxmlformats.org/officeDocument/2006/relationships/hyperlink" Target="https://es.wikipedia.org/wiki/SSE" TargetMode="External"/><Relationship Id="rId5" Type="http://schemas.openxmlformats.org/officeDocument/2006/relationships/hyperlink" Target="https://en.wikipedia.org/wiki/Single_instruction,_multiple_threads" TargetMode="External"/><Relationship Id="rId6" Type="http://schemas.openxmlformats.org/officeDocument/2006/relationships/hyperlink" Target="https://es.wikipedia.org/wiki/CUD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81264"/>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s-MX"/>
              <a:t>Maquinas SIMD</a:t>
            </a:r>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202122"/>
              </a:buClr>
              <a:buSzPts val="2000"/>
              <a:buNone/>
            </a:pPr>
            <a:r>
              <a:rPr b="0" i="0" lang="es-MX">
                <a:solidFill>
                  <a:srgbClr val="202122"/>
                </a:solidFill>
                <a:latin typeface="Arial"/>
                <a:ea typeface="Arial"/>
                <a:cs typeface="Arial"/>
                <a:sym typeface="Arial"/>
              </a:rPr>
              <a:t>Una instrucción, múltiples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0"/>
          <p:cNvPicPr preferRelativeResize="0"/>
          <p:nvPr/>
        </p:nvPicPr>
        <p:blipFill rotWithShape="1">
          <a:blip r:embed="rId3">
            <a:alphaModFix/>
          </a:blip>
          <a:srcRect b="0" l="0" r="0" t="0"/>
          <a:stretch/>
        </p:blipFill>
        <p:spPr>
          <a:xfrm>
            <a:off x="1561601" y="201023"/>
            <a:ext cx="9068797" cy="64559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Aplicaciones</a:t>
            </a:r>
            <a:endParaRPr/>
          </a:p>
        </p:txBody>
      </p:sp>
      <p:sp>
        <p:nvSpPr>
          <p:cNvPr id="270" name="Google Shape;270;p1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Una aplicación que puede aprovechar SIMD es aquella en la que se agrega (o resta) el mismo valor a una gran cantidad de puntos de datos, una operación común en muchas aplicaciones multimedia.</a:t>
            </a:r>
            <a:endParaRPr/>
          </a:p>
          <a:p>
            <a:pPr indent="-228600" lvl="0" marL="228600" rtl="0" algn="l">
              <a:lnSpc>
                <a:spcPct val="90000"/>
              </a:lnSpc>
              <a:spcBef>
                <a:spcPts val="1000"/>
              </a:spcBef>
              <a:spcAft>
                <a:spcPts val="0"/>
              </a:spcAft>
              <a:buClr>
                <a:schemeClr val="lt1"/>
              </a:buClr>
              <a:buSzPts val="2400"/>
              <a:buChar char="•"/>
            </a:pPr>
            <a:r>
              <a:rPr lang="es-MX"/>
              <a:t>Muy usado en el procesamiento de imágenes y video, simulaciones físicas, criptografía, procesamiento de señales y muchas otras tareas que implican operaciones repetitivas en grandes conjuntos de datos.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SIMD en GPUs</a:t>
            </a:r>
            <a:endParaRPr/>
          </a:p>
        </p:txBody>
      </p:sp>
      <p:sp>
        <p:nvSpPr>
          <p:cNvPr id="276" name="Google Shape;276;p1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AMD Radeon: utilizan la arquitectura GCN, y la tecnología HSA, que permite una integración más estrecha entre CPU y GPU, para ejecutar operaciones en paralelo</a:t>
            </a:r>
            <a:endParaRPr/>
          </a:p>
          <a:p>
            <a:pPr indent="-228600" lvl="0" marL="228600" rtl="0" algn="l">
              <a:lnSpc>
                <a:spcPct val="90000"/>
              </a:lnSpc>
              <a:spcBef>
                <a:spcPts val="1000"/>
              </a:spcBef>
              <a:spcAft>
                <a:spcPts val="0"/>
              </a:spcAft>
              <a:buClr>
                <a:schemeClr val="lt1"/>
              </a:buClr>
              <a:buSzPts val="2400"/>
              <a:buChar char="•"/>
            </a:pPr>
            <a:r>
              <a:rPr lang="es-MX"/>
              <a:t>Intel HD Graphics: OpenCL y DirectX Compute.</a:t>
            </a:r>
            <a:endParaRPr/>
          </a:p>
          <a:p>
            <a:pPr indent="-228600" lvl="0" marL="228600" rtl="0" algn="l">
              <a:lnSpc>
                <a:spcPct val="90000"/>
              </a:lnSpc>
              <a:spcBef>
                <a:spcPts val="1000"/>
              </a:spcBef>
              <a:spcAft>
                <a:spcPts val="0"/>
              </a:spcAft>
              <a:buClr>
                <a:schemeClr val="lt1"/>
              </a:buClr>
              <a:buSzPts val="2400"/>
              <a:buChar char="•"/>
            </a:pPr>
            <a:r>
              <a:rPr lang="es-MX"/>
              <a:t>NVIDIA : Las tarjetas gráficas NVIDIA utilizan CUDA, que es una plataforma de cómputo paralelo que aprovecha el paralelismo SIMD para acelerar una amplia gama de aplicaciones y Tensor Cores, que están diseñados específicamente para acelerar operaciones de aprendizaje profundo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SIMT</a:t>
            </a:r>
            <a:endParaRPr/>
          </a:p>
        </p:txBody>
      </p:sp>
      <p:sp>
        <p:nvSpPr>
          <p:cNvPr id="282" name="Google Shape;282;p13"/>
          <p:cNvSpPr txBox="1"/>
          <p:nvPr>
            <p:ph idx="1" type="body"/>
          </p:nvPr>
        </p:nvSpPr>
        <p:spPr>
          <a:xfrm>
            <a:off x="680321" y="2336873"/>
            <a:ext cx="7213103"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En CUDA, los programas se dividen en una jerarquía de bloques de hilos (threads) que se ejecutan en los CUDA cores de la GPU. Cada bloque de hilos está compuesto por múltiples hilos que ejecutan la misma secuencia de instrucciones (kernel) de manera simultánea. Los bloques de hilos se organizan en una cuadrícula de bloques (grid).</a:t>
            </a:r>
            <a:endParaRPr/>
          </a:p>
        </p:txBody>
      </p:sp>
      <p:pic>
        <p:nvPicPr>
          <p:cNvPr id="283" name="Google Shape;283;p13"/>
          <p:cNvPicPr preferRelativeResize="0"/>
          <p:nvPr/>
        </p:nvPicPr>
        <p:blipFill rotWithShape="1">
          <a:blip r:embed="rId3">
            <a:alphaModFix/>
          </a:blip>
          <a:srcRect b="0" l="0" r="0" t="0"/>
          <a:stretch/>
        </p:blipFill>
        <p:spPr>
          <a:xfrm>
            <a:off x="7893423" y="2336872"/>
            <a:ext cx="3723429" cy="35993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Ejemplos</a:t>
            </a:r>
            <a:endParaRPr/>
          </a:p>
        </p:txBody>
      </p:sp>
      <p:sp>
        <p:nvSpPr>
          <p:cNvPr id="289" name="Google Shape;289;p1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Un ejemplo clásico de paralelismo de datos es invertir una imagen RGB para producir su negativo.</a:t>
            </a:r>
            <a:endParaRPr/>
          </a:p>
          <a:p>
            <a:pPr indent="-228600" lvl="0" marL="228600" rtl="0" algn="l">
              <a:lnSpc>
                <a:spcPct val="90000"/>
              </a:lnSpc>
              <a:spcBef>
                <a:spcPts val="1000"/>
              </a:spcBef>
              <a:spcAft>
                <a:spcPts val="0"/>
              </a:spcAft>
              <a:buClr>
                <a:schemeClr val="lt1"/>
              </a:buClr>
              <a:buSzPts val="2400"/>
              <a:buChar char="•"/>
            </a:pPr>
            <a:r>
              <a:rPr lang="es-MX">
                <a:latin typeface="Arial"/>
                <a:ea typeface="Arial"/>
                <a:cs typeface="Arial"/>
                <a:sym typeface="Arial"/>
              </a:rPr>
              <a:t>Algoritmos de compresión como MPEG, H.264 o HEVC requieren una gran cantidad de operaciones matriciales en los  píxeles </a:t>
            </a:r>
            <a:r>
              <a:rPr b="0" i="0" lang="es-MX">
                <a:latin typeface="Arial"/>
                <a:ea typeface="Arial"/>
                <a:cs typeface="Arial"/>
                <a:sym typeface="Arial"/>
              </a:rPr>
              <a:t>de los fotogramas de vídeo</a:t>
            </a:r>
            <a:endParaRPr/>
          </a:p>
          <a:p>
            <a:pPr indent="-228600" lvl="0" marL="228600" rtl="0" algn="l">
              <a:lnSpc>
                <a:spcPct val="90000"/>
              </a:lnSpc>
              <a:spcBef>
                <a:spcPts val="1000"/>
              </a:spcBef>
              <a:spcAft>
                <a:spcPts val="0"/>
              </a:spcAft>
              <a:buClr>
                <a:schemeClr val="lt1"/>
              </a:buClr>
              <a:buSzPts val="2400"/>
              <a:buChar char="•"/>
            </a:pPr>
            <a:r>
              <a:rPr b="0" i="0" lang="es-MX">
                <a:latin typeface="Arial"/>
                <a:ea typeface="Arial"/>
                <a:cs typeface="Arial"/>
                <a:sym typeface="Arial"/>
              </a:rPr>
              <a:t>Simulaciones en campos como la física, la química o la biología a menudo implican operaciones matriciales intensivas en grandes conjuntos de datos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SIMD en programación</a:t>
            </a:r>
            <a:endParaRPr/>
          </a:p>
        </p:txBody>
      </p:sp>
      <p:sp>
        <p:nvSpPr>
          <p:cNvPr id="295" name="Google Shape;295;p1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En términos de lenguajes de programación, C, C++, Python, Java, JavaScript, Rust y Go pueden utilizar operaciones SIMD con ciertas bibliotecas o extensiones.</a:t>
            </a:r>
            <a:endParaRPr/>
          </a:p>
          <a:p>
            <a:pPr indent="-228600" lvl="0" marL="228600" rtl="0" algn="l">
              <a:lnSpc>
                <a:spcPct val="90000"/>
              </a:lnSpc>
              <a:spcBef>
                <a:spcPts val="1000"/>
              </a:spcBef>
              <a:spcAft>
                <a:spcPts val="0"/>
              </a:spcAft>
              <a:buClr>
                <a:schemeClr val="lt1"/>
              </a:buClr>
              <a:buSzPts val="2400"/>
              <a:buChar char="•"/>
            </a:pPr>
            <a:r>
              <a:rPr lang="es-MX"/>
              <a:t>Ej.: sumar dos vectores y almacenar resultado en c</a:t>
            </a:r>
            <a:endParaRPr/>
          </a:p>
        </p:txBody>
      </p:sp>
      <p:pic>
        <p:nvPicPr>
          <p:cNvPr id="296" name="Google Shape;296;p15"/>
          <p:cNvPicPr preferRelativeResize="0"/>
          <p:nvPr/>
        </p:nvPicPr>
        <p:blipFill rotWithShape="1">
          <a:blip r:embed="rId3">
            <a:alphaModFix/>
          </a:blip>
          <a:srcRect b="0" l="0" r="0" t="0"/>
          <a:stretch/>
        </p:blipFill>
        <p:spPr>
          <a:xfrm>
            <a:off x="2960995" y="3913819"/>
            <a:ext cx="6270009" cy="26476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0dd210f3d7_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MX"/>
              <a:t>Bibliografía</a:t>
            </a:r>
            <a:endParaRPr/>
          </a:p>
        </p:txBody>
      </p:sp>
      <p:sp>
        <p:nvSpPr>
          <p:cNvPr id="302" name="Google Shape;302;g20dd210f3d7_0_0"/>
          <p:cNvSpPr txBox="1"/>
          <p:nvPr>
            <p:ph idx="1" type="body"/>
          </p:nvPr>
        </p:nvSpPr>
        <p:spPr>
          <a:xfrm>
            <a:off x="680321" y="2336873"/>
            <a:ext cx="9613800" cy="35994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s-MX">
                <a:solidFill>
                  <a:schemeClr val="dk1"/>
                </a:solidFill>
                <a:latin typeface="Arial"/>
                <a:ea typeface="Arial"/>
                <a:cs typeface="Arial"/>
                <a:sym typeface="Arial"/>
              </a:rPr>
              <a:t>•</a:t>
            </a:r>
            <a:r>
              <a:rPr lang="es-MX" u="sng">
                <a:solidFill>
                  <a:schemeClr val="hlink"/>
                </a:solidFill>
                <a:hlinkClick r:id="rId3"/>
              </a:rPr>
              <a:t>https://es.wikipedia.org/wiki/SIMD</a:t>
            </a:r>
            <a:endParaRPr u="sng">
              <a:solidFill>
                <a:schemeClr val="hlink"/>
              </a:solidFill>
            </a:endParaRPr>
          </a:p>
          <a:p>
            <a:pPr indent="0" lvl="0" marL="0" rtl="0" algn="l">
              <a:spcBef>
                <a:spcPts val="1000"/>
              </a:spcBef>
              <a:spcAft>
                <a:spcPts val="0"/>
              </a:spcAft>
              <a:buClr>
                <a:schemeClr val="dk1"/>
              </a:buClr>
              <a:buSzPts val="1100"/>
              <a:buFont typeface="Arial"/>
              <a:buNone/>
            </a:pPr>
            <a:r>
              <a:rPr lang="es-MX">
                <a:solidFill>
                  <a:schemeClr val="dk1"/>
                </a:solidFill>
                <a:latin typeface="Arial"/>
                <a:ea typeface="Arial"/>
                <a:cs typeface="Arial"/>
                <a:sym typeface="Arial"/>
              </a:rPr>
              <a:t>•</a:t>
            </a:r>
            <a:r>
              <a:rPr lang="es-MX" u="sng">
                <a:solidFill>
                  <a:schemeClr val="hlink"/>
                </a:solidFill>
                <a:hlinkClick r:id="rId4"/>
              </a:rPr>
              <a:t>https://es.wikipedia.org/wiki/SSE</a:t>
            </a:r>
            <a:endParaRPr u="sng">
              <a:solidFill>
                <a:schemeClr val="hlink"/>
              </a:solidFill>
            </a:endParaRPr>
          </a:p>
          <a:p>
            <a:pPr indent="0" lvl="0" marL="0" rtl="0" algn="l">
              <a:spcBef>
                <a:spcPts val="1000"/>
              </a:spcBef>
              <a:spcAft>
                <a:spcPts val="0"/>
              </a:spcAft>
              <a:buClr>
                <a:schemeClr val="dk1"/>
              </a:buClr>
              <a:buSzPts val="1100"/>
              <a:buFont typeface="Arial"/>
              <a:buNone/>
            </a:pPr>
            <a:r>
              <a:rPr lang="es-MX">
                <a:solidFill>
                  <a:schemeClr val="dk1"/>
                </a:solidFill>
                <a:latin typeface="Arial"/>
                <a:ea typeface="Arial"/>
                <a:cs typeface="Arial"/>
                <a:sym typeface="Arial"/>
              </a:rPr>
              <a:t>•</a:t>
            </a:r>
            <a:r>
              <a:rPr lang="es-MX" u="sng">
                <a:solidFill>
                  <a:schemeClr val="hlink"/>
                </a:solidFill>
                <a:hlinkClick r:id="rId5"/>
              </a:rPr>
              <a:t>https://en.wikipedia.org/wiki/Single_instruction,_multiple_threads</a:t>
            </a:r>
            <a:endParaRPr u="sng">
              <a:solidFill>
                <a:schemeClr val="hlink"/>
              </a:solidFill>
            </a:endParaRPr>
          </a:p>
          <a:p>
            <a:pPr indent="0" lvl="0" marL="0" rtl="0" algn="l">
              <a:spcBef>
                <a:spcPts val="1000"/>
              </a:spcBef>
              <a:spcAft>
                <a:spcPts val="0"/>
              </a:spcAft>
              <a:buClr>
                <a:schemeClr val="dk1"/>
              </a:buClr>
              <a:buSzPts val="1100"/>
              <a:buFont typeface="Arial"/>
              <a:buNone/>
            </a:pPr>
            <a:r>
              <a:rPr lang="es-MX">
                <a:solidFill>
                  <a:schemeClr val="dk1"/>
                </a:solidFill>
                <a:latin typeface="Arial"/>
                <a:ea typeface="Arial"/>
                <a:cs typeface="Arial"/>
                <a:sym typeface="Arial"/>
              </a:rPr>
              <a:t>•</a:t>
            </a:r>
            <a:r>
              <a:rPr lang="es-MX" u="sng">
                <a:solidFill>
                  <a:schemeClr val="hlink"/>
                </a:solidFill>
                <a:hlinkClick r:id="rId6"/>
              </a:rPr>
              <a:t>https://es.wikipedia.org/wiki/CUDA</a:t>
            </a:r>
            <a:endParaRPr u="sng">
              <a:solidFill>
                <a:schemeClr val="hlink"/>
              </a:solidFill>
            </a:endParaRPr>
          </a:p>
          <a:p>
            <a:pPr indent="0" lvl="0" marL="0" rtl="0" algn="l">
              <a:spcBef>
                <a:spcPts val="1000"/>
              </a:spcBef>
              <a:spcAft>
                <a:spcPts val="0"/>
              </a:spcAft>
              <a:buClr>
                <a:schemeClr val="dk1"/>
              </a:buClr>
              <a:buSzPts val="1100"/>
              <a:buFont typeface="Arial"/>
              <a:buNone/>
            </a:pPr>
            <a:r>
              <a:rPr lang="es-MX">
                <a:solidFill>
                  <a:schemeClr val="dk1"/>
                </a:solidFill>
                <a:latin typeface="Arial"/>
                <a:ea typeface="Arial"/>
                <a:cs typeface="Arial"/>
                <a:sym typeface="Arial"/>
              </a:rPr>
              <a:t>•</a:t>
            </a:r>
            <a:r>
              <a:rPr lang="es-MX">
                <a:solidFill>
                  <a:srgbClr val="FFFFFF"/>
                </a:solidFill>
              </a:rPr>
              <a:t>ChatGPT</a:t>
            </a:r>
            <a:endParaRPr/>
          </a:p>
          <a:p>
            <a:pPr indent="0" lvl="0" marL="0" rtl="0" algn="l">
              <a:spcBef>
                <a:spcPts val="1000"/>
              </a:spcBef>
              <a:spcAft>
                <a:spcPts val="0"/>
              </a:spcAft>
              <a:buClr>
                <a:schemeClr val="dk1"/>
              </a:buClr>
              <a:buSzPts val="1100"/>
              <a:buFont typeface="Arial"/>
              <a:buNone/>
            </a:pPr>
            <a:r>
              <a:t/>
            </a:r>
            <a:endParaRPr>
              <a:solidFill>
                <a:srgbClr val="FFFFFF"/>
              </a:solidFill>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935815" y="807016"/>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Definición</a:t>
            </a:r>
            <a:endParaRPr/>
          </a:p>
        </p:txBody>
      </p:sp>
      <p:sp>
        <p:nvSpPr>
          <p:cNvPr id="209" name="Google Shape;209;p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0" i="0" lang="es-MX">
                <a:latin typeface="Arial"/>
                <a:ea typeface="Arial"/>
                <a:cs typeface="Arial"/>
                <a:sym typeface="Arial"/>
              </a:rPr>
              <a:t>Es uno de los tipos de arquitectura informática paralela. </a:t>
            </a:r>
            <a:endParaRPr/>
          </a:p>
          <a:p>
            <a:pPr indent="-228600" lvl="0" marL="228600" rtl="0" algn="l">
              <a:lnSpc>
                <a:spcPct val="90000"/>
              </a:lnSpc>
              <a:spcBef>
                <a:spcPts val="1000"/>
              </a:spcBef>
              <a:spcAft>
                <a:spcPts val="0"/>
              </a:spcAft>
              <a:buClr>
                <a:schemeClr val="lt1"/>
              </a:buClr>
              <a:buSzPts val="2400"/>
              <a:buChar char="•"/>
            </a:pPr>
            <a:r>
              <a:rPr b="0" i="0" lang="es-MX">
                <a:latin typeface="Arial"/>
                <a:ea typeface="Arial"/>
                <a:cs typeface="Arial"/>
                <a:sym typeface="Arial"/>
              </a:rPr>
              <a:t>Se utiliza una sola instrucción para operar en múltiples puntos de datos simultáneamente. </a:t>
            </a:r>
            <a:endParaRPr/>
          </a:p>
          <a:p>
            <a:pPr indent="-228600" lvl="0" marL="228600" rtl="0" algn="l">
              <a:lnSpc>
                <a:spcPct val="90000"/>
              </a:lnSpc>
              <a:spcBef>
                <a:spcPts val="1000"/>
              </a:spcBef>
              <a:spcAft>
                <a:spcPts val="0"/>
              </a:spcAft>
              <a:buClr>
                <a:schemeClr val="lt1"/>
              </a:buClr>
              <a:buSzPts val="2400"/>
              <a:buChar char="•"/>
            </a:pPr>
            <a:r>
              <a:rPr b="0" i="0" lang="es-MX">
                <a:latin typeface="Arial"/>
                <a:ea typeface="Arial"/>
                <a:cs typeface="Arial"/>
                <a:sym typeface="Arial"/>
              </a:rPr>
              <a:t>una única unidad de control común despacha las instrucciones a diferentes unidades de procesamiento</a:t>
            </a:r>
            <a:endParaRPr/>
          </a:p>
          <a:p>
            <a:pPr indent="-228600" lvl="0" marL="228600" rtl="0" algn="l">
              <a:lnSpc>
                <a:spcPct val="90000"/>
              </a:lnSpc>
              <a:spcBef>
                <a:spcPts val="1000"/>
              </a:spcBef>
              <a:spcAft>
                <a:spcPts val="0"/>
              </a:spcAft>
              <a:buClr>
                <a:schemeClr val="lt1"/>
              </a:buClr>
              <a:buSzPts val="2400"/>
              <a:buChar char="•"/>
            </a:pPr>
            <a:r>
              <a:rPr lang="es-MX"/>
              <a:t>SIMD trata de explotar el paralelismo en el flujo de datos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FUNCIONAMIENTO</a:t>
            </a:r>
            <a:endParaRPr/>
          </a:p>
        </p:txBody>
      </p:sp>
      <p:sp>
        <p:nvSpPr>
          <p:cNvPr id="215" name="Google Shape;215;p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En una máquina SIMD, varios elementos procesados se supervisan por una unidad de control. Todas las unidades de procesamiento reciben la misma instrucción desde la unidad de control, pero operan con diferentes conjuntos de datos, los cuales provienen de distintos flujos de datos</a:t>
            </a:r>
            <a:endParaRPr/>
          </a:p>
        </p:txBody>
      </p:sp>
      <p:pic>
        <p:nvPicPr>
          <p:cNvPr id="216" name="Google Shape;216;p3"/>
          <p:cNvPicPr preferRelativeResize="0"/>
          <p:nvPr/>
        </p:nvPicPr>
        <p:blipFill rotWithShape="1">
          <a:blip r:embed="rId3">
            <a:alphaModFix/>
          </a:blip>
          <a:srcRect b="0" l="0" r="0" t="0"/>
          <a:stretch/>
        </p:blipFill>
        <p:spPr>
          <a:xfrm>
            <a:off x="4835431" y="3998538"/>
            <a:ext cx="5318125" cy="2276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FUNCIONAMIENTO</a:t>
            </a:r>
            <a:endParaRPr/>
          </a:p>
        </p:txBody>
      </p:sp>
      <p:sp>
        <p:nvSpPr>
          <p:cNvPr id="222" name="Google Shape;222;p4"/>
          <p:cNvSpPr txBox="1"/>
          <p:nvPr>
            <p:ph idx="1" type="body"/>
          </p:nvPr>
        </p:nvSpPr>
        <p:spPr>
          <a:xfrm>
            <a:off x="176654" y="2054485"/>
            <a:ext cx="6043208" cy="359931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lt1"/>
              </a:buClr>
              <a:buSzPct val="100000"/>
              <a:buChar char="•"/>
            </a:pPr>
            <a:r>
              <a:rPr lang="es-MX"/>
              <a:t>Cada unidad de procesamiento ejecuta la misma instrucción al mismo tiempo, y los procesadores operan de manera síncrona. El potencial de speedup o aceleración de las máquinas SIMD es proporcional a la cantidad de hardware disponible. El paralelismo hace que las máquinas SIMD desarrollen altas velocidades.</a:t>
            </a:r>
            <a:endParaRPr/>
          </a:p>
          <a:p>
            <a:pPr indent="-228600" lvl="0" marL="228600" rtl="0" algn="l">
              <a:lnSpc>
                <a:spcPct val="90000"/>
              </a:lnSpc>
              <a:spcBef>
                <a:spcPts val="1000"/>
              </a:spcBef>
              <a:spcAft>
                <a:spcPts val="0"/>
              </a:spcAft>
              <a:buClr>
                <a:schemeClr val="lt1"/>
              </a:buClr>
              <a:buSzPct val="100000"/>
              <a:buChar char="•"/>
            </a:pPr>
            <a:r>
              <a:rPr lang="es-MX"/>
              <a:t>Las máquinas SIMD dieron respuesta a aplicaciones científicas y de ingeniería que realizaban operaciones sobre estructuras muy regulares, como pueden ser arrays o vectores</a:t>
            </a:r>
            <a:endParaRPr/>
          </a:p>
        </p:txBody>
      </p:sp>
      <p:pic>
        <p:nvPicPr>
          <p:cNvPr id="223" name="Google Shape;223;p4"/>
          <p:cNvPicPr preferRelativeResize="0"/>
          <p:nvPr/>
        </p:nvPicPr>
        <p:blipFill rotWithShape="1">
          <a:blip r:embed="rId3">
            <a:alphaModFix/>
          </a:blip>
          <a:srcRect b="0" l="0" r="0" t="0"/>
          <a:stretch/>
        </p:blipFill>
        <p:spPr>
          <a:xfrm>
            <a:off x="6096000" y="2105420"/>
            <a:ext cx="5919346" cy="3999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idx="2" type="body"/>
          </p:nvPr>
        </p:nvSpPr>
        <p:spPr>
          <a:xfrm>
            <a:off x="535567" y="2336873"/>
            <a:ext cx="4698355" cy="29061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Data Pool: Memoria Compartida</a:t>
            </a:r>
            <a:endParaRPr/>
          </a:p>
          <a:p>
            <a:pPr indent="-228600" lvl="0" marL="228600" rtl="0" algn="l">
              <a:lnSpc>
                <a:spcPct val="90000"/>
              </a:lnSpc>
              <a:spcBef>
                <a:spcPts val="1000"/>
              </a:spcBef>
              <a:spcAft>
                <a:spcPts val="0"/>
              </a:spcAft>
              <a:buClr>
                <a:schemeClr val="lt1"/>
              </a:buClr>
              <a:buSzPts val="2400"/>
              <a:buChar char="•"/>
            </a:pPr>
            <a:r>
              <a:rPr lang="es-MX"/>
              <a:t>PU: Unidad de Proceso</a:t>
            </a:r>
            <a:endParaRPr/>
          </a:p>
          <a:p>
            <a:pPr indent="-228600" lvl="0" marL="228600" rtl="0" algn="l">
              <a:lnSpc>
                <a:spcPct val="90000"/>
              </a:lnSpc>
              <a:spcBef>
                <a:spcPts val="1000"/>
              </a:spcBef>
              <a:spcAft>
                <a:spcPts val="0"/>
              </a:spcAft>
              <a:buClr>
                <a:schemeClr val="lt1"/>
              </a:buClr>
              <a:buSzPts val="2400"/>
              <a:buChar char="•"/>
            </a:pPr>
            <a:r>
              <a:rPr lang="es-MX"/>
              <a:t>Instruction Pool: Secuencia de Instrucciones</a:t>
            </a:r>
            <a:endParaRPr/>
          </a:p>
        </p:txBody>
      </p:sp>
      <p:sp>
        <p:nvSpPr>
          <p:cNvPr id="229" name="Google Shape;229;p5"/>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t/>
            </a:r>
            <a:endParaRPr/>
          </a:p>
        </p:txBody>
      </p:sp>
      <p:sp>
        <p:nvSpPr>
          <p:cNvPr id="230" name="Google Shape;230;p5"/>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lt1"/>
              </a:buClr>
              <a:buSzPts val="2400"/>
              <a:buNone/>
            </a:pPr>
            <a:r>
              <a:t/>
            </a:r>
            <a:endParaRPr/>
          </a:p>
        </p:txBody>
      </p:sp>
      <p:pic>
        <p:nvPicPr>
          <p:cNvPr id="231" name="Google Shape;231;p5"/>
          <p:cNvPicPr preferRelativeResize="0"/>
          <p:nvPr/>
        </p:nvPicPr>
        <p:blipFill rotWithShape="1">
          <a:blip r:embed="rId3">
            <a:alphaModFix/>
          </a:blip>
          <a:srcRect b="0" l="0" r="0" t="0"/>
          <a:stretch/>
        </p:blipFill>
        <p:spPr>
          <a:xfrm>
            <a:off x="5499657" y="2137854"/>
            <a:ext cx="4794525" cy="46904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Características</a:t>
            </a:r>
            <a:endParaRPr/>
          </a:p>
        </p:txBody>
      </p:sp>
      <p:sp>
        <p:nvSpPr>
          <p:cNvPr id="237" name="Google Shape;237;p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s-MX">
                <a:solidFill>
                  <a:schemeClr val="dk1"/>
                </a:solidFill>
                <a:latin typeface="arial"/>
                <a:ea typeface="arial"/>
                <a:cs typeface="arial"/>
                <a:sym typeface="arial"/>
              </a:rPr>
              <a:t>La unidad básica del SIMD es el vector, razón por la cual la computación SIMD también se conoce como procesamiento vectorial.</a:t>
            </a:r>
            <a:endParaRPr/>
          </a:p>
          <a:p>
            <a:pPr indent="-228600" lvl="0" marL="228600" rtl="0" algn="l">
              <a:lnSpc>
                <a:spcPct val="90000"/>
              </a:lnSpc>
              <a:spcBef>
                <a:spcPts val="1000"/>
              </a:spcBef>
              <a:spcAft>
                <a:spcPts val="0"/>
              </a:spcAft>
              <a:buClr>
                <a:schemeClr val="dk1"/>
              </a:buClr>
              <a:buSzPts val="2400"/>
              <a:buChar char="•"/>
            </a:pPr>
            <a:r>
              <a:rPr b="0" i="0" lang="es-MX">
                <a:solidFill>
                  <a:schemeClr val="dk1"/>
                </a:solidFill>
                <a:latin typeface="arial"/>
                <a:ea typeface="arial"/>
                <a:cs typeface="arial"/>
                <a:sym typeface="arial"/>
              </a:rPr>
              <a:t>Pertenece a las clasificaciones Flynn</a:t>
            </a:r>
            <a:endParaRPr/>
          </a:p>
          <a:p>
            <a:pPr indent="-76200" lvl="0" marL="228600" rtl="0" algn="l">
              <a:lnSpc>
                <a:spcPct val="90000"/>
              </a:lnSpc>
              <a:spcBef>
                <a:spcPts val="1000"/>
              </a:spcBef>
              <a:spcAft>
                <a:spcPts val="0"/>
              </a:spcAft>
              <a:buClr>
                <a:schemeClr val="lt1"/>
              </a:buClr>
              <a:buSzPts val="2400"/>
              <a:buNone/>
            </a:pPr>
            <a:r>
              <a:t/>
            </a:r>
            <a:endParaRPr>
              <a:solidFill>
                <a:schemeClr val="dk1"/>
              </a:solidFill>
            </a:endParaRPr>
          </a:p>
        </p:txBody>
      </p:sp>
      <p:pic>
        <p:nvPicPr>
          <p:cNvPr id="238" name="Google Shape;238;p6"/>
          <p:cNvPicPr preferRelativeResize="0"/>
          <p:nvPr/>
        </p:nvPicPr>
        <p:blipFill rotWithShape="1">
          <a:blip r:embed="rId3">
            <a:alphaModFix/>
          </a:blip>
          <a:srcRect b="0" l="0" r="0" t="0"/>
          <a:stretch/>
        </p:blipFill>
        <p:spPr>
          <a:xfrm>
            <a:off x="6325702" y="3128864"/>
            <a:ext cx="5709415" cy="34848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Tipos de procesadores</a:t>
            </a:r>
            <a:endParaRPr/>
          </a:p>
        </p:txBody>
      </p:sp>
      <p:sp>
        <p:nvSpPr>
          <p:cNvPr id="244" name="Google Shape;244;p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Matriciales: Los array processors básicamente consisten en un gran número de procesadores idénticos que realizan la misma secuencia de instrucciones en datos diferentes. Cada procesador, en paralelo con el resto de procesadores, realiza la misma instrucción sobre los datos que le toca procesar. </a:t>
            </a:r>
            <a:endParaRPr/>
          </a:p>
          <a:p>
            <a:pPr indent="-228600" lvl="0" marL="228600" rtl="0" algn="l">
              <a:lnSpc>
                <a:spcPct val="90000"/>
              </a:lnSpc>
              <a:spcBef>
                <a:spcPts val="1000"/>
              </a:spcBef>
              <a:spcAft>
                <a:spcPts val="0"/>
              </a:spcAft>
              <a:buClr>
                <a:schemeClr val="lt1"/>
              </a:buClr>
              <a:buSzPts val="2400"/>
              <a:buChar char="•"/>
            </a:pPr>
            <a:r>
              <a:rPr lang="es-MX"/>
              <a:t>Vectoriales: Los vector processors, desde el punto de vista del programador, son lo mismo que los computadores array processors. En cambio, el procesamiento de los datos no se hace en paralelo. Los datos son procesados por una única unidad funcional muy segmentada.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8"/>
          <p:cNvPicPr preferRelativeResize="0"/>
          <p:nvPr/>
        </p:nvPicPr>
        <p:blipFill rotWithShape="1">
          <a:blip r:embed="rId3">
            <a:alphaModFix/>
          </a:blip>
          <a:srcRect b="0" l="0" r="0" t="0"/>
          <a:stretch/>
        </p:blipFill>
        <p:spPr>
          <a:xfrm>
            <a:off x="1356651" y="771154"/>
            <a:ext cx="9478698" cy="53156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SIMD en INTEL y AMD</a:t>
            </a:r>
            <a:endParaRPr/>
          </a:p>
        </p:txBody>
      </p:sp>
      <p:sp>
        <p:nvSpPr>
          <p:cNvPr id="255" name="Google Shape;255;p9"/>
          <p:cNvSpPr txBox="1"/>
          <p:nvPr>
            <p:ph idx="1" type="body"/>
          </p:nvPr>
        </p:nvSpPr>
        <p:spPr>
          <a:xfrm>
            <a:off x="680321" y="2350320"/>
            <a:ext cx="3891680"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Intel i5 10400f</a:t>
            </a:r>
            <a:endParaRPr/>
          </a:p>
          <a:p>
            <a:pPr indent="-76200" lvl="0" marL="228600" rtl="0" algn="l">
              <a:lnSpc>
                <a:spcPct val="90000"/>
              </a:lnSpc>
              <a:spcBef>
                <a:spcPts val="1000"/>
              </a:spcBef>
              <a:spcAft>
                <a:spcPts val="0"/>
              </a:spcAft>
              <a:buClr>
                <a:schemeClr val="lt1"/>
              </a:buClr>
              <a:buSzPts val="2400"/>
              <a:buNone/>
            </a:pPr>
            <a:r>
              <a:t/>
            </a:r>
            <a:endParaRPr/>
          </a:p>
          <a:p>
            <a:pPr indent="-76200" lvl="0" marL="228600" rtl="0" algn="l">
              <a:lnSpc>
                <a:spcPct val="90000"/>
              </a:lnSpc>
              <a:spcBef>
                <a:spcPts val="1000"/>
              </a:spcBef>
              <a:spcAft>
                <a:spcPts val="0"/>
              </a:spcAft>
              <a:buClr>
                <a:schemeClr val="lt1"/>
              </a:buClr>
              <a:buSzPts val="2400"/>
              <a:buNone/>
            </a:pPr>
            <a:r>
              <a:t/>
            </a:r>
            <a:endParaRPr/>
          </a:p>
          <a:p>
            <a:pPr indent="-76200" lvl="0" marL="228600" rtl="0" algn="l">
              <a:lnSpc>
                <a:spcPct val="90000"/>
              </a:lnSpc>
              <a:spcBef>
                <a:spcPts val="1000"/>
              </a:spcBef>
              <a:spcAft>
                <a:spcPts val="0"/>
              </a:spcAft>
              <a:buClr>
                <a:schemeClr val="lt1"/>
              </a:buClr>
              <a:buSzPts val="2400"/>
              <a:buNone/>
            </a:pPr>
            <a:r>
              <a:t/>
            </a:r>
            <a:endParaRPr/>
          </a:p>
          <a:p>
            <a:pPr indent="-76200" lvl="0" marL="228600" rtl="0" algn="l">
              <a:lnSpc>
                <a:spcPct val="90000"/>
              </a:lnSpc>
              <a:spcBef>
                <a:spcPts val="1000"/>
              </a:spcBef>
              <a:spcAft>
                <a:spcPts val="0"/>
              </a:spcAft>
              <a:buClr>
                <a:schemeClr val="lt1"/>
              </a:buClr>
              <a:buSzPts val="2400"/>
              <a:buNone/>
            </a:pPr>
            <a:r>
              <a:t/>
            </a:r>
            <a:endParaRPr/>
          </a:p>
          <a:p>
            <a:pPr indent="-228600" lvl="0" marL="228600" rtl="0" algn="l">
              <a:lnSpc>
                <a:spcPct val="90000"/>
              </a:lnSpc>
              <a:spcBef>
                <a:spcPts val="1000"/>
              </a:spcBef>
              <a:spcAft>
                <a:spcPts val="0"/>
              </a:spcAft>
              <a:buClr>
                <a:schemeClr val="lt1"/>
              </a:buClr>
              <a:buSzPts val="2400"/>
              <a:buChar char="•"/>
            </a:pPr>
            <a:r>
              <a:rPr lang="es-MX"/>
              <a:t>Ryzen 5 5600G </a:t>
            </a:r>
            <a:endParaRPr/>
          </a:p>
        </p:txBody>
      </p:sp>
      <p:pic>
        <p:nvPicPr>
          <p:cNvPr id="256" name="Google Shape;256;p9"/>
          <p:cNvPicPr preferRelativeResize="0"/>
          <p:nvPr/>
        </p:nvPicPr>
        <p:blipFill rotWithShape="1">
          <a:blip r:embed="rId3">
            <a:alphaModFix/>
          </a:blip>
          <a:srcRect b="0" l="0" r="0" t="0"/>
          <a:stretch/>
        </p:blipFill>
        <p:spPr>
          <a:xfrm>
            <a:off x="3663857" y="2404108"/>
            <a:ext cx="6630325" cy="562053"/>
          </a:xfrm>
          <a:prstGeom prst="rect">
            <a:avLst/>
          </a:prstGeom>
          <a:noFill/>
          <a:ln>
            <a:noFill/>
          </a:ln>
        </p:spPr>
      </p:pic>
      <p:pic>
        <p:nvPicPr>
          <p:cNvPr id="257" name="Google Shape;257;p9"/>
          <p:cNvPicPr preferRelativeResize="0"/>
          <p:nvPr/>
        </p:nvPicPr>
        <p:blipFill rotWithShape="1">
          <a:blip r:embed="rId4">
            <a:alphaModFix/>
          </a:blip>
          <a:srcRect b="0" l="0" r="0" t="0"/>
          <a:stretch/>
        </p:blipFill>
        <p:spPr>
          <a:xfrm>
            <a:off x="3663857" y="4396857"/>
            <a:ext cx="2286319" cy="571580"/>
          </a:xfrm>
          <a:prstGeom prst="rect">
            <a:avLst/>
          </a:prstGeom>
          <a:noFill/>
          <a:ln>
            <a:noFill/>
          </a:ln>
        </p:spPr>
      </p:pic>
      <p:sp>
        <p:nvSpPr>
          <p:cNvPr id="258" name="Google Shape;258;p9"/>
          <p:cNvSpPr txBox="1"/>
          <p:nvPr/>
        </p:nvSpPr>
        <p:spPr>
          <a:xfrm>
            <a:off x="3583176" y="3178160"/>
            <a:ext cx="6098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u="none" cap="none" strike="noStrike">
                <a:solidFill>
                  <a:schemeClr val="lt1"/>
                </a:solidFill>
                <a:latin typeface="Trebuchet MS"/>
                <a:ea typeface="Trebuchet MS"/>
                <a:cs typeface="Trebuchet MS"/>
                <a:sym typeface="Trebuchet MS"/>
              </a:rPr>
              <a:t>Las extensiones SSE(Streaming </a:t>
            </a:r>
            <a:r>
              <a:rPr lang="es-MX" sz="1800">
                <a:solidFill>
                  <a:schemeClr val="lt1"/>
                </a:solidFill>
                <a:latin typeface="Trebuchet MS"/>
                <a:ea typeface="Trebuchet MS"/>
                <a:cs typeface="Trebuchet MS"/>
                <a:sym typeface="Trebuchet MS"/>
              </a:rPr>
              <a:t>SIMD Extensions</a:t>
            </a:r>
            <a:r>
              <a:rPr b="0" i="0" lang="es-MX" sz="1800" u="none" cap="none" strike="noStrike">
                <a:solidFill>
                  <a:schemeClr val="lt1"/>
                </a:solidFill>
                <a:latin typeface="Trebuchet MS"/>
                <a:ea typeface="Trebuchet MS"/>
                <a:cs typeface="Trebuchet MS"/>
                <a:sym typeface="Trebuchet MS"/>
              </a:rPr>
              <a:t>) son instrucciones adicionales que pueden aumentar el desempeño cuando se realizan las mismas operaciones en varios objetos de datos.</a:t>
            </a:r>
            <a:endParaRPr sz="1800">
              <a:solidFill>
                <a:schemeClr val="lt1"/>
              </a:solidFill>
              <a:latin typeface="Trebuchet MS"/>
              <a:ea typeface="Trebuchet MS"/>
              <a:cs typeface="Trebuchet MS"/>
              <a:sym typeface="Trebuchet MS"/>
            </a:endParaRPr>
          </a:p>
        </p:txBody>
      </p:sp>
      <p:sp>
        <p:nvSpPr>
          <p:cNvPr id="259" name="Google Shape;259;p9"/>
          <p:cNvSpPr txBox="1"/>
          <p:nvPr/>
        </p:nvSpPr>
        <p:spPr>
          <a:xfrm>
            <a:off x="3583176" y="5254311"/>
            <a:ext cx="60982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lt1"/>
                </a:solidFill>
                <a:latin typeface="Trebuchet MS"/>
                <a:ea typeface="Trebuchet MS"/>
                <a:cs typeface="Trebuchet MS"/>
                <a:sym typeface="Trebuchet MS"/>
              </a:rPr>
              <a:t>MMX es un Conjunto de instrucciones SIMD diseñado por Intel </a:t>
            </a:r>
            <a:endParaRPr sz="180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2024-05-04T23:17:15Z</dcterms:created>
  <dc:creator>emiagustinchoque@outlook.com.ar</dc:creator>
</cp:coreProperties>
</file>