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</a:t>
            </a:r>
            <a:r>
              <a:rPr lang="en-US" sz="4000" dirty="0" smtClean="0"/>
              <a:t>RAPE </a:t>
            </a:r>
            <a:r>
              <a:rPr lang="en-US" sz="4000" dirty="0" err="1" smtClean="0">
                <a:solidFill>
                  <a:srgbClr val="558ED5"/>
                </a:solidFill>
              </a:rPr>
              <a:t>R</a:t>
            </a:r>
            <a:r>
              <a:rPr lang="en-US" sz="4000" dirty="0" err="1" smtClean="0"/>
              <a:t>NAseq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558ED5"/>
                </a:solidFill>
              </a:rPr>
              <a:t>A</a:t>
            </a:r>
            <a:r>
              <a:rPr lang="en-US" sz="4000" dirty="0" smtClean="0"/>
              <a:t>nalysis </a:t>
            </a:r>
            <a:r>
              <a:rPr lang="en-US" sz="4000" dirty="0" smtClean="0">
                <a:solidFill>
                  <a:srgbClr val="558ED5"/>
                </a:solidFill>
              </a:rPr>
              <a:t>P</a:t>
            </a:r>
            <a:r>
              <a:rPr lang="en-US" sz="4000" dirty="0" smtClean="0"/>
              <a:t>ipeline </a:t>
            </a:r>
            <a:r>
              <a:rPr lang="en-US" sz="4000" dirty="0" smtClean="0">
                <a:solidFill>
                  <a:srgbClr val="558ED5"/>
                </a:solidFill>
              </a:rPr>
              <a:t>E</a:t>
            </a:r>
            <a:r>
              <a:rPr lang="en-US" sz="4000" dirty="0" smtClean="0"/>
              <a:t>nvironment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8836"/>
            <a:ext cx="8229600" cy="16932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 smtClean="0"/>
              <a:t>GRAPE is a workflow management system for the organization, processing, analysis and visualization of 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43" y="3809804"/>
            <a:ext cx="7923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David G. Knowles, </a:t>
            </a:r>
            <a:r>
              <a:rPr lang="en-US" sz="2400" b="1" dirty="0" err="1" smtClean="0"/>
              <a:t>Maik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Röder</a:t>
            </a:r>
            <a:r>
              <a:rPr lang="en-US" sz="2400" b="1" dirty="0" smtClean="0"/>
              <a:t>, Angelika Merkel, and </a:t>
            </a:r>
            <a:r>
              <a:rPr lang="en-US" sz="2400" b="1" dirty="0" err="1" smtClean="0"/>
              <a:t>Roderic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Guigó</a:t>
            </a:r>
            <a:endParaRPr lang="en-US" sz="2400" b="1" dirty="0" smtClean="0"/>
          </a:p>
          <a:p>
            <a:r>
              <a:rPr lang="en-US" sz="2400" dirty="0" smtClean="0"/>
              <a:t>Grape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analysis pipeline environment</a:t>
            </a:r>
          </a:p>
          <a:p>
            <a:r>
              <a:rPr lang="en-US" sz="2400" dirty="0" smtClean="0"/>
              <a:t>Bioinformatics (2013) 29 (5): 614-621 first published online January 17, 2013 doi:10.1093/bioinformatics/btt016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</a:t>
            </a:r>
            <a:r>
              <a:rPr lang="en-US" sz="4000" dirty="0" smtClean="0"/>
              <a:t>: Motivation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becoming the standard for deep </a:t>
            </a:r>
            <a:r>
              <a:rPr lang="en-US" sz="3000" dirty="0" err="1" smtClean="0"/>
              <a:t>transcriptome</a:t>
            </a:r>
            <a:r>
              <a:rPr lang="en-US" sz="3000" dirty="0" smtClean="0"/>
              <a:t> analysis</a:t>
            </a:r>
          </a:p>
          <a:p>
            <a:r>
              <a:rPr lang="en-US" sz="3000" dirty="0"/>
              <a:t>i</a:t>
            </a:r>
            <a:r>
              <a:rPr lang="en-US" sz="3000" dirty="0" smtClean="0"/>
              <a:t>ncreasing sequencing throughput from NGS technologies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Lucida Grande"/>
              <a:buChar char="‣"/>
            </a:pPr>
            <a:r>
              <a:rPr lang="en-US" sz="3000" dirty="0" smtClean="0"/>
              <a:t>need for fast, accurate and easily automated bioinformatics tools capable of dealing </a:t>
            </a:r>
            <a:r>
              <a:rPr lang="en-US" sz="3000" dirty="0" smtClean="0"/>
              <a:t>with massive </a:t>
            </a:r>
            <a:r>
              <a:rPr lang="en-US" sz="3000" dirty="0" err="1" smtClean="0"/>
              <a:t>RNAseq</a:t>
            </a:r>
            <a:r>
              <a:rPr lang="en-US" sz="3000" smtClean="0"/>
              <a:t> </a:t>
            </a:r>
            <a:r>
              <a:rPr lang="en-US" sz="3000" smtClean="0"/>
              <a:t>datasets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679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/>
              <a:t>2.0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The development of a new version of GRAPE has been started in 2013 in order to: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/>
              <a:t>r</a:t>
            </a:r>
            <a:r>
              <a:rPr lang="en-US" sz="3000" dirty="0" smtClean="0"/>
              <a:t>edesign the command line interface</a:t>
            </a:r>
          </a:p>
          <a:p>
            <a:r>
              <a:rPr lang="en-US" sz="3000" dirty="0" smtClean="0"/>
              <a:t>use the JIP pipeline environment for a better support to both local and cluster environment execution</a:t>
            </a:r>
          </a:p>
          <a:p>
            <a:r>
              <a:rPr lang="en-US" sz="3000" dirty="0" smtClean="0"/>
              <a:t>make the pipeline configuration and setup easier to the end-user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4640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Main features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user friendly configuration and execution</a:t>
            </a:r>
          </a:p>
          <a:p>
            <a:r>
              <a:rPr lang="en-US" sz="3000" dirty="0" smtClean="0"/>
              <a:t>automated workflow</a:t>
            </a:r>
          </a:p>
          <a:p>
            <a:r>
              <a:rPr lang="en-US" sz="3000" dirty="0" smtClean="0"/>
              <a:t>data organization and management at project level</a:t>
            </a:r>
          </a:p>
          <a:p>
            <a:r>
              <a:rPr lang="en-US" sz="3000" dirty="0"/>
              <a:t>f</a:t>
            </a:r>
            <a:r>
              <a:rPr lang="en-US" sz="3000" dirty="0" smtClean="0"/>
              <a:t>ull reproducibility</a:t>
            </a:r>
          </a:p>
          <a:p>
            <a:r>
              <a:rPr lang="en-US" sz="3000" dirty="0" smtClean="0"/>
              <a:t>local/cluster execution support</a:t>
            </a:r>
          </a:p>
          <a:p>
            <a:r>
              <a:rPr lang="en-US" sz="3000" dirty="0" smtClean="0"/>
              <a:t>visualization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5771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Main programs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GEM mapper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The GEM mapper: fast, accurate and versatile alignment by filtration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Santiago Marco-Sola, Michael </a:t>
            </a:r>
            <a:r>
              <a:rPr lang="en-US" sz="2000" dirty="0" err="1" smtClean="0"/>
              <a:t>Sammeth</a:t>
            </a:r>
            <a:r>
              <a:rPr lang="en-US" sz="2000" dirty="0" smtClean="0"/>
              <a:t>, </a:t>
            </a:r>
            <a:r>
              <a:rPr lang="en-US" sz="2000" dirty="0" err="1" smtClean="0"/>
              <a:t>Roderic</a:t>
            </a:r>
            <a:r>
              <a:rPr lang="en-US" sz="2000" dirty="0" smtClean="0"/>
              <a:t> </a:t>
            </a:r>
            <a:r>
              <a:rPr lang="en-US" sz="2000" dirty="0" err="1" smtClean="0"/>
              <a:t>Guigó</a:t>
            </a:r>
            <a:r>
              <a:rPr lang="en-US" sz="2000" dirty="0" smtClean="0"/>
              <a:t> &amp; Paolo </a:t>
            </a:r>
            <a:r>
              <a:rPr lang="en-US" sz="2000" dirty="0" err="1" smtClean="0"/>
              <a:t>Ribeca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Nature Methods 9, 1185–1188 (2012) doi:10.1038/nmeth.2221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Published online 28 October 2012</a:t>
            </a:r>
          </a:p>
          <a:p>
            <a:r>
              <a:rPr lang="en-US" sz="3000" dirty="0" err="1" smtClean="0"/>
              <a:t>GEMtools</a:t>
            </a:r>
            <a:endParaRPr lang="en-US" sz="3000" dirty="0"/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smtClean="0">
                <a:solidFill>
                  <a:srgbClr val="558ED5"/>
                </a:solidFill>
              </a:rPr>
              <a:t>     http://</a:t>
            </a:r>
            <a:r>
              <a:rPr lang="en-US" sz="2400" dirty="0" err="1" smtClean="0">
                <a:solidFill>
                  <a:srgbClr val="558ED5"/>
                </a:solidFill>
              </a:rPr>
              <a:t>gemtools.github.io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endParaRPr lang="en-US" sz="2600" dirty="0" smtClean="0">
              <a:solidFill>
                <a:srgbClr val="558ED5"/>
              </a:solidFill>
            </a:endParaRPr>
          </a:p>
          <a:p>
            <a:r>
              <a:rPr lang="en-US" sz="3000" dirty="0" smtClean="0"/>
              <a:t>Flux Capacitor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sammeth.net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/confluence/display/FLUX/Home</a:t>
            </a:r>
          </a:p>
          <a:p>
            <a:r>
              <a:rPr lang="en-US" sz="3000" dirty="0" smtClean="0"/>
              <a:t>IPSA: Integrative pipeline for splicing analyses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558ED5"/>
                </a:solidFill>
              </a:rPr>
              <a:t>https://</a:t>
            </a:r>
            <a:r>
              <a:rPr lang="en-US" sz="2400" dirty="0" err="1" smtClean="0">
                <a:solidFill>
                  <a:srgbClr val="558ED5"/>
                </a:solidFill>
              </a:rPr>
              <a:t>github.com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r>
              <a:rPr lang="en-US" sz="2400" dirty="0" err="1" smtClean="0">
                <a:solidFill>
                  <a:srgbClr val="558ED5"/>
                </a:solidFill>
              </a:rPr>
              <a:t>pervouchine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r>
              <a:rPr lang="en-US" sz="2400" dirty="0" err="1" smtClean="0">
                <a:solidFill>
                  <a:srgbClr val="558ED5"/>
                </a:solidFill>
              </a:rPr>
              <a:t>ipsa</a:t>
            </a:r>
            <a:endParaRPr lang="en-US" sz="2400" dirty="0" smtClean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5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Work in progress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better error management and reporting</a:t>
            </a:r>
          </a:p>
          <a:p>
            <a:r>
              <a:rPr lang="en-US" sz="3000" dirty="0" smtClean="0"/>
              <a:t>more flexible workflow</a:t>
            </a:r>
            <a:r>
              <a:rPr lang="en-US" sz="3000" dirty="0"/>
              <a:t> </a:t>
            </a:r>
            <a:r>
              <a:rPr lang="en-US" sz="3000" dirty="0" smtClean="0"/>
              <a:t>and configuration</a:t>
            </a:r>
          </a:p>
          <a:p>
            <a:r>
              <a:rPr lang="en-US" sz="3000" dirty="0" smtClean="0"/>
              <a:t>centralized data management</a:t>
            </a:r>
          </a:p>
          <a:p>
            <a:r>
              <a:rPr lang="en-US" sz="3000" dirty="0" smtClean="0"/>
              <a:t>version control system for data </a:t>
            </a:r>
            <a:r>
              <a:rPr lang="en-US" sz="3000" smtClean="0"/>
              <a:t>and runs</a:t>
            </a:r>
            <a:endParaRPr lang="en-US" sz="3000" dirty="0" smtClean="0"/>
          </a:p>
          <a:p>
            <a:r>
              <a:rPr lang="en-US" sz="3000" dirty="0"/>
              <a:t>s</a:t>
            </a:r>
            <a:r>
              <a:rPr lang="en-US" sz="3000" dirty="0" smtClean="0"/>
              <a:t>hared project configuration and pipeline setup</a:t>
            </a:r>
          </a:p>
        </p:txBody>
      </p:sp>
    </p:spTree>
    <p:extLst>
      <p:ext uri="{BB962C8B-B14F-4D97-AF65-F5344CB8AC3E}">
        <p14:creationId xmlns:p14="http://schemas.microsoft.com/office/powerpoint/2010/main" val="33481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</a:t>
            </a:r>
            <a:r>
              <a:rPr lang="en-US" sz="4000" dirty="0" smtClean="0"/>
              <a:t>: Links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smtClean="0"/>
              <a:t>GRAPE </a:t>
            </a:r>
            <a:r>
              <a:rPr lang="en-US" sz="3000" dirty="0" smtClean="0"/>
              <a:t>page @CRG: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4F81BD"/>
                </a:solidFill>
              </a:rPr>
              <a:t>	http</a:t>
            </a:r>
            <a:r>
              <a:rPr lang="en-US" sz="3000" dirty="0">
                <a:solidFill>
                  <a:srgbClr val="4F81BD"/>
                </a:solidFill>
              </a:rPr>
              <a:t>://big.crg.cat/services/</a:t>
            </a:r>
            <a:r>
              <a:rPr lang="en-US" sz="3000" dirty="0" smtClean="0">
                <a:solidFill>
                  <a:srgbClr val="4F81BD"/>
                </a:solidFill>
              </a:rPr>
              <a:t>grape</a:t>
            </a:r>
          </a:p>
          <a:p>
            <a:pPr marL="0" indent="0">
              <a:buNone/>
            </a:pPr>
            <a:endParaRPr lang="en-US" sz="3000" dirty="0" smtClean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000" dirty="0" smtClean="0"/>
              <a:t>GRAPE 2.0 page on </a:t>
            </a:r>
            <a:r>
              <a:rPr lang="en-US" sz="3000" dirty="0" err="1" smtClean="0"/>
              <a:t>GitHub</a:t>
            </a:r>
            <a:r>
              <a:rPr lang="en-US" sz="3000" dirty="0" smtClean="0"/>
              <a:t>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	http://github.com/grape-pipeline/grape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331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GRAPE RNAseq Analysis Pipeline Environment</vt:lpstr>
      <vt:lpstr>GRAPE: Motivation</vt:lpstr>
      <vt:lpstr>GRAPE 2.0</vt:lpstr>
      <vt:lpstr>GRAPE 2.0: Main features</vt:lpstr>
      <vt:lpstr>GRAPE 2.0: Main programs</vt:lpstr>
      <vt:lpstr>GRAPE 2.0: Work in progress</vt:lpstr>
      <vt:lpstr>GRAPE: Links</vt:lpstr>
    </vt:vector>
  </TitlesOfParts>
  <Company>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GRAPE RNAseq Analysis Pipeline Environment</dc:title>
  <dc:creator>-- --</dc:creator>
  <cp:lastModifiedBy>-- --</cp:lastModifiedBy>
  <cp:revision>48</cp:revision>
  <dcterms:created xsi:type="dcterms:W3CDTF">2014-03-29T08:13:50Z</dcterms:created>
  <dcterms:modified xsi:type="dcterms:W3CDTF">2014-03-29T11:14:22Z</dcterms:modified>
</cp:coreProperties>
</file>