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2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4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3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6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8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4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9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6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41A7-AB5D-A349-873A-7E3523E78831}" type="datetimeFigureOut">
              <a:rPr lang="en-US" smtClean="0"/>
              <a:t>29/03/14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8101E-517E-784A-BBA2-DC843DD0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1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6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558ED5"/>
                </a:solidFill>
              </a:rPr>
              <a:t>G</a:t>
            </a:r>
            <a:r>
              <a:rPr lang="en-US" sz="4000" dirty="0" smtClean="0"/>
              <a:t>RAPE </a:t>
            </a:r>
            <a:r>
              <a:rPr lang="en-US" sz="4000" dirty="0" err="1" smtClean="0">
                <a:solidFill>
                  <a:srgbClr val="558ED5"/>
                </a:solidFill>
              </a:rPr>
              <a:t>R</a:t>
            </a:r>
            <a:r>
              <a:rPr lang="en-US" sz="4000" dirty="0" err="1" smtClean="0"/>
              <a:t>NAseq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558ED5"/>
                </a:solidFill>
              </a:rPr>
              <a:t>A</a:t>
            </a:r>
            <a:r>
              <a:rPr lang="en-US" sz="4000" dirty="0" smtClean="0"/>
              <a:t>nalysis </a:t>
            </a:r>
            <a:r>
              <a:rPr lang="en-US" sz="4000" dirty="0" smtClean="0">
                <a:solidFill>
                  <a:srgbClr val="558ED5"/>
                </a:solidFill>
              </a:rPr>
              <a:t>P</a:t>
            </a:r>
            <a:r>
              <a:rPr lang="en-US" sz="4000" dirty="0" smtClean="0"/>
              <a:t>ipeline </a:t>
            </a:r>
            <a:r>
              <a:rPr lang="en-US" sz="4000" dirty="0" smtClean="0">
                <a:solidFill>
                  <a:srgbClr val="558ED5"/>
                </a:solidFill>
              </a:rPr>
              <a:t>E</a:t>
            </a:r>
            <a:r>
              <a:rPr lang="en-US" sz="4000" dirty="0" smtClean="0"/>
              <a:t>nvironment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68836"/>
            <a:ext cx="8229600" cy="169324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 smtClean="0"/>
              <a:t>GRAPE is a workflow management system for the organization, processing, analysis and visualization of RNA-</a:t>
            </a:r>
            <a:r>
              <a:rPr lang="en-US" sz="3000" dirty="0" err="1" smtClean="0"/>
              <a:t>Seq</a:t>
            </a:r>
            <a:r>
              <a:rPr lang="en-US" sz="3000" dirty="0" smtClean="0"/>
              <a:t> data.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3843" y="3507444"/>
            <a:ext cx="792304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David G. Knowles, </a:t>
            </a:r>
            <a:r>
              <a:rPr lang="en-US" sz="2400" b="1" dirty="0" err="1" smtClean="0"/>
              <a:t>Maik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Röder</a:t>
            </a:r>
            <a:r>
              <a:rPr lang="en-US" sz="2400" b="1" dirty="0" smtClean="0"/>
              <a:t>, Angelika Merkel, and </a:t>
            </a:r>
            <a:r>
              <a:rPr lang="en-US" sz="2400" b="1" dirty="0" err="1" smtClean="0"/>
              <a:t>Roderic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Guigó</a:t>
            </a:r>
            <a:endParaRPr lang="en-US" sz="2400" b="1" dirty="0" smtClean="0"/>
          </a:p>
          <a:p>
            <a:r>
              <a:rPr lang="en-US" sz="2400" dirty="0" smtClean="0"/>
              <a:t>Grape RNA-</a:t>
            </a:r>
            <a:r>
              <a:rPr lang="en-US" sz="2400" dirty="0" err="1" smtClean="0"/>
              <a:t>Seq</a:t>
            </a:r>
            <a:r>
              <a:rPr lang="en-US" sz="2400" dirty="0" smtClean="0"/>
              <a:t> analysis pipeline environment</a:t>
            </a:r>
          </a:p>
          <a:p>
            <a:r>
              <a:rPr lang="en-US" sz="2400" u="sng" dirty="0" smtClean="0"/>
              <a:t>Bioinformatics</a:t>
            </a:r>
            <a:r>
              <a:rPr lang="en-US" sz="2400" dirty="0" smtClean="0"/>
              <a:t> </a:t>
            </a:r>
            <a:r>
              <a:rPr lang="en-US" sz="2400" dirty="0" smtClean="0"/>
              <a:t>29 </a:t>
            </a:r>
            <a:r>
              <a:rPr lang="en-US" sz="2400" dirty="0" smtClean="0"/>
              <a:t>(5): 614-</a:t>
            </a:r>
            <a:r>
              <a:rPr lang="en-US" sz="2400" dirty="0"/>
              <a:t>621 (2013) 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algn="ctr"/>
            <a:r>
              <a:rPr lang="en-US" sz="3200" dirty="0">
                <a:solidFill>
                  <a:srgbClr val="4F81BD"/>
                </a:solidFill>
              </a:rPr>
              <a:t>http://</a:t>
            </a:r>
            <a:r>
              <a:rPr lang="en-US" sz="3200" dirty="0" err="1">
                <a:solidFill>
                  <a:srgbClr val="4F81BD"/>
                </a:solidFill>
              </a:rPr>
              <a:t>big.crg.cat</a:t>
            </a:r>
            <a:r>
              <a:rPr lang="en-US" sz="3200" dirty="0">
                <a:solidFill>
                  <a:srgbClr val="4F81BD"/>
                </a:solidFill>
              </a:rPr>
              <a:t>/services/grape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07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6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558ED5"/>
                </a:solidFill>
              </a:rPr>
              <a:t>GRAPE</a:t>
            </a:r>
            <a:r>
              <a:rPr lang="en-US" sz="4000" dirty="0" smtClean="0"/>
              <a:t>: Motivation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RNA-</a:t>
            </a:r>
            <a:r>
              <a:rPr lang="en-US" sz="3000" dirty="0" err="1" smtClean="0"/>
              <a:t>Seq</a:t>
            </a:r>
            <a:r>
              <a:rPr lang="en-US" sz="3000" dirty="0" smtClean="0"/>
              <a:t> becoming the standard for deep </a:t>
            </a:r>
            <a:r>
              <a:rPr lang="en-US" sz="3000" dirty="0" err="1" smtClean="0"/>
              <a:t>transcriptome</a:t>
            </a:r>
            <a:r>
              <a:rPr lang="en-US" sz="3000" dirty="0" smtClean="0"/>
              <a:t> analysis</a:t>
            </a:r>
          </a:p>
          <a:p>
            <a:r>
              <a:rPr lang="en-US" sz="3000" dirty="0"/>
              <a:t>i</a:t>
            </a:r>
            <a:r>
              <a:rPr lang="en-US" sz="3000" dirty="0" smtClean="0"/>
              <a:t>ncreasing sequencing throughput from NGS technologies</a:t>
            </a:r>
          </a:p>
          <a:p>
            <a:pPr marL="0" indent="0">
              <a:buNone/>
            </a:pPr>
            <a:endParaRPr lang="en-US" sz="3000" dirty="0"/>
          </a:p>
          <a:p>
            <a:pPr>
              <a:buFont typeface="Lucida Grande"/>
              <a:buChar char="‣"/>
            </a:pPr>
            <a:r>
              <a:rPr lang="en-US" sz="3000" dirty="0" smtClean="0"/>
              <a:t>need for fast, accurate and easily automated bioinformatics tools capable of dealing </a:t>
            </a:r>
            <a:r>
              <a:rPr lang="en-US" sz="3000" dirty="0" smtClean="0"/>
              <a:t>with massive </a:t>
            </a:r>
            <a:r>
              <a:rPr lang="en-US" sz="3000" dirty="0" err="1" smtClean="0"/>
              <a:t>RNAseq</a:t>
            </a:r>
            <a:r>
              <a:rPr lang="en-US" sz="3000" dirty="0" smtClean="0"/>
              <a:t> </a:t>
            </a:r>
            <a:r>
              <a:rPr lang="en-US" sz="3000" dirty="0" smtClean="0"/>
              <a:t>datasets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26798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6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558ED5"/>
                </a:solidFill>
              </a:rPr>
              <a:t>GRAPE </a:t>
            </a:r>
            <a:r>
              <a:rPr lang="en-US" sz="4000" dirty="0" smtClean="0">
                <a:solidFill>
                  <a:schemeClr val="accent1"/>
                </a:solidFill>
              </a:rPr>
              <a:t>2.0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 smtClean="0"/>
              <a:t>The development of a new version of GRAPE has been started in 2013 in order to:</a:t>
            </a:r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/>
              <a:t>r</a:t>
            </a:r>
            <a:r>
              <a:rPr lang="en-US" sz="3000" dirty="0" smtClean="0"/>
              <a:t>edesign the command line interface</a:t>
            </a:r>
          </a:p>
          <a:p>
            <a:r>
              <a:rPr lang="en-US" sz="3000" dirty="0" smtClean="0"/>
              <a:t>use the JIP pipeline environment for a better support to both local and cluster environment execution</a:t>
            </a:r>
          </a:p>
          <a:p>
            <a:r>
              <a:rPr lang="en-US" sz="3000" dirty="0" smtClean="0"/>
              <a:t>make the pipeline configuration and setup easier to the end-</a:t>
            </a:r>
            <a:r>
              <a:rPr lang="en-US" sz="3000" dirty="0" smtClean="0"/>
              <a:t>user</a:t>
            </a:r>
          </a:p>
          <a:p>
            <a:endParaRPr lang="en-US" sz="3000" dirty="0"/>
          </a:p>
          <a:p>
            <a:pPr marL="0" indent="0" algn="ctr">
              <a:buNone/>
            </a:pPr>
            <a:r>
              <a:rPr lang="en-US" sz="3500" dirty="0">
                <a:solidFill>
                  <a:schemeClr val="accent1"/>
                </a:solidFill>
              </a:rPr>
              <a:t>http://</a:t>
            </a:r>
            <a:r>
              <a:rPr lang="en-US" sz="3500" dirty="0" err="1">
                <a:solidFill>
                  <a:schemeClr val="accent1"/>
                </a:solidFill>
              </a:rPr>
              <a:t>github.com</a:t>
            </a:r>
            <a:r>
              <a:rPr lang="en-US" sz="3500" dirty="0">
                <a:solidFill>
                  <a:schemeClr val="accent1"/>
                </a:solidFill>
              </a:rPr>
              <a:t>/grape-pipeline/</a:t>
            </a:r>
            <a:r>
              <a:rPr lang="en-US" sz="3500" dirty="0" smtClean="0">
                <a:solidFill>
                  <a:schemeClr val="accent1"/>
                </a:solidFill>
              </a:rPr>
              <a:t>grape</a:t>
            </a:r>
            <a:endParaRPr lang="en-US" sz="3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405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600" y="289756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558ED5"/>
                </a:solidFill>
              </a:rPr>
              <a:t>GRAPE </a:t>
            </a:r>
            <a:r>
              <a:rPr lang="en-US" sz="4000" dirty="0" smtClean="0">
                <a:solidFill>
                  <a:srgbClr val="4F81BD"/>
                </a:solidFill>
              </a:rPr>
              <a:t>2.0</a:t>
            </a:r>
            <a:r>
              <a:rPr lang="en-US" sz="4000" dirty="0" smtClean="0"/>
              <a:t>: Main features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user friendly configuration and execution</a:t>
            </a:r>
          </a:p>
          <a:p>
            <a:r>
              <a:rPr lang="en-US" sz="3000" dirty="0" smtClean="0"/>
              <a:t>automated workflow</a:t>
            </a:r>
          </a:p>
          <a:p>
            <a:r>
              <a:rPr lang="en-US" sz="3000" dirty="0" smtClean="0"/>
              <a:t>data organization and management at project level</a:t>
            </a:r>
          </a:p>
          <a:p>
            <a:r>
              <a:rPr lang="en-US" sz="3000" dirty="0"/>
              <a:t>f</a:t>
            </a:r>
            <a:r>
              <a:rPr lang="en-US" sz="3000" dirty="0" smtClean="0"/>
              <a:t>ull reproducibility</a:t>
            </a:r>
          </a:p>
          <a:p>
            <a:r>
              <a:rPr lang="en-US" sz="3000" dirty="0" smtClean="0"/>
              <a:t>local/cluster execution support</a:t>
            </a:r>
          </a:p>
          <a:p>
            <a:r>
              <a:rPr lang="en-US" sz="3000" dirty="0" smtClean="0"/>
              <a:t>visualization of the results</a:t>
            </a:r>
          </a:p>
        </p:txBody>
      </p:sp>
    </p:spTree>
    <p:extLst>
      <p:ext uri="{BB962C8B-B14F-4D97-AF65-F5344CB8AC3E}">
        <p14:creationId xmlns:p14="http://schemas.microsoft.com/office/powerpoint/2010/main" val="57719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6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558ED5"/>
                </a:solidFill>
              </a:rPr>
              <a:t>GRAPE </a:t>
            </a:r>
            <a:r>
              <a:rPr lang="en-US" sz="4000" dirty="0" smtClean="0">
                <a:solidFill>
                  <a:srgbClr val="4F81BD"/>
                </a:solidFill>
              </a:rPr>
              <a:t>2.0</a:t>
            </a:r>
            <a:r>
              <a:rPr lang="en-US" sz="4000" dirty="0" smtClean="0"/>
              <a:t>: Main programs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The GEM </a:t>
            </a:r>
            <a:r>
              <a:rPr lang="en-US" sz="3000" dirty="0" smtClean="0"/>
              <a:t>mapper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       </a:t>
            </a:r>
            <a:r>
              <a:rPr lang="en-US" sz="2000" b="1" dirty="0" smtClean="0"/>
              <a:t>Santiago Marco-Sola, Michael </a:t>
            </a:r>
            <a:r>
              <a:rPr lang="en-US" sz="2000" b="1" dirty="0" err="1" smtClean="0"/>
              <a:t>Sammeth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Roderic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Guigó</a:t>
            </a:r>
            <a:r>
              <a:rPr lang="en-US" sz="2000" b="1" dirty="0" smtClean="0"/>
              <a:t> &amp; Paolo </a:t>
            </a:r>
            <a:r>
              <a:rPr lang="en-US" sz="2000" b="1" dirty="0" err="1" smtClean="0"/>
              <a:t>Ribeca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</a:t>
            </a:r>
            <a:r>
              <a:rPr lang="en-US" sz="2000" dirty="0" smtClean="0"/>
              <a:t> The </a:t>
            </a:r>
            <a:r>
              <a:rPr lang="en-US" sz="2000" dirty="0"/>
              <a:t>GEM mapper: fast, accurate and versatile alignment by filtration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u="sng" dirty="0" smtClean="0"/>
              <a:t>Nature </a:t>
            </a:r>
            <a:r>
              <a:rPr lang="en-US" sz="2000" u="sng" dirty="0" smtClean="0"/>
              <a:t>Methods </a:t>
            </a:r>
            <a:r>
              <a:rPr lang="en-US" sz="2000" dirty="0" smtClean="0"/>
              <a:t>9, 1185–1188 (2012)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>
              <a:solidFill>
                <a:srgbClr val="008000"/>
              </a:solidFill>
            </a:endParaRPr>
          </a:p>
          <a:p>
            <a:r>
              <a:rPr lang="en-US" sz="3000" dirty="0" err="1" smtClean="0"/>
              <a:t>GEMtools</a:t>
            </a:r>
            <a:endParaRPr lang="en-US" sz="30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558ED5"/>
                </a:solidFill>
              </a:rPr>
              <a:t>      </a:t>
            </a:r>
            <a:r>
              <a:rPr lang="en-US" sz="2400" dirty="0" smtClean="0">
                <a:solidFill>
                  <a:srgbClr val="558ED5"/>
                </a:solidFill>
              </a:rPr>
              <a:t>http://</a:t>
            </a:r>
            <a:r>
              <a:rPr lang="en-US" sz="2400" smtClean="0">
                <a:solidFill>
                  <a:srgbClr val="558ED5"/>
                </a:solidFill>
              </a:rPr>
              <a:t>gemtools.github.io</a:t>
            </a:r>
            <a:endParaRPr lang="en-US" sz="2400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rgbClr val="558ED5"/>
              </a:solidFill>
            </a:endParaRPr>
          </a:p>
          <a:p>
            <a:r>
              <a:rPr lang="en-US" sz="3000" dirty="0" smtClean="0"/>
              <a:t>Flux </a:t>
            </a:r>
            <a:r>
              <a:rPr lang="en-US" sz="3000" dirty="0" smtClean="0"/>
              <a:t>Capacitor</a:t>
            </a:r>
            <a:endParaRPr lang="en-US" sz="30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http://sammeth.net/confluence/display/FLUX/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Home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3000" dirty="0" smtClean="0"/>
              <a:t>IPSA: Integrative pipeline for splicing </a:t>
            </a:r>
            <a:r>
              <a:rPr lang="en-US" sz="3000" dirty="0" smtClean="0"/>
              <a:t>analyses</a:t>
            </a:r>
            <a:endParaRPr lang="en-US" sz="30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smtClean="0">
                <a:solidFill>
                  <a:srgbClr val="558ED5"/>
                </a:solidFill>
              </a:rPr>
              <a:t>https://github.com/pervouchine/</a:t>
            </a:r>
            <a:r>
              <a:rPr lang="en-US" sz="2400" dirty="0" smtClean="0">
                <a:solidFill>
                  <a:srgbClr val="558ED5"/>
                </a:solidFill>
              </a:rPr>
              <a:t>ipsa</a:t>
            </a:r>
          </a:p>
          <a:p>
            <a:pPr marL="0" indent="0">
              <a:buNone/>
            </a:pPr>
            <a:endParaRPr lang="en-US" sz="2400" dirty="0" smtClean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56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6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558ED5"/>
                </a:solidFill>
              </a:rPr>
              <a:t>GRAPE </a:t>
            </a:r>
            <a:r>
              <a:rPr lang="en-US" sz="4000" dirty="0" smtClean="0">
                <a:solidFill>
                  <a:srgbClr val="4F81BD"/>
                </a:solidFill>
              </a:rPr>
              <a:t>2.0</a:t>
            </a:r>
            <a:r>
              <a:rPr lang="en-US" sz="4000" dirty="0" smtClean="0"/>
              <a:t>: Work in progress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error </a:t>
            </a:r>
            <a:r>
              <a:rPr lang="en-US" sz="3000" dirty="0" smtClean="0"/>
              <a:t>management and </a:t>
            </a:r>
            <a:r>
              <a:rPr lang="en-US" sz="3000" dirty="0" smtClean="0"/>
              <a:t>reporting improvement</a:t>
            </a:r>
            <a:endParaRPr lang="en-US" sz="3000" dirty="0" smtClean="0"/>
          </a:p>
          <a:p>
            <a:r>
              <a:rPr lang="en-US" sz="3000" dirty="0"/>
              <a:t>f</a:t>
            </a:r>
            <a:r>
              <a:rPr lang="en-US" sz="3000" dirty="0" smtClean="0"/>
              <a:t>lexible workflow </a:t>
            </a:r>
            <a:r>
              <a:rPr lang="en-US" sz="3000" dirty="0" smtClean="0"/>
              <a:t>and </a:t>
            </a:r>
            <a:r>
              <a:rPr lang="en-US" sz="3000" dirty="0" smtClean="0"/>
              <a:t>configuration</a:t>
            </a:r>
            <a:endParaRPr lang="en-US" sz="3000" dirty="0" smtClean="0"/>
          </a:p>
          <a:p>
            <a:r>
              <a:rPr lang="en-US" sz="3000" dirty="0" smtClean="0"/>
              <a:t>centralized data management</a:t>
            </a:r>
          </a:p>
          <a:p>
            <a:r>
              <a:rPr lang="en-US" sz="3000" dirty="0" smtClean="0"/>
              <a:t>version control system for data and runs</a:t>
            </a:r>
          </a:p>
          <a:p>
            <a:r>
              <a:rPr lang="en-US" sz="3000" dirty="0"/>
              <a:t>s</a:t>
            </a:r>
            <a:r>
              <a:rPr lang="en-US" sz="3000" dirty="0" smtClean="0"/>
              <a:t>hared project configuration and pipeline setup</a:t>
            </a:r>
          </a:p>
        </p:txBody>
      </p:sp>
    </p:spTree>
    <p:extLst>
      <p:ext uri="{BB962C8B-B14F-4D97-AF65-F5344CB8AC3E}">
        <p14:creationId xmlns:p14="http://schemas.microsoft.com/office/powerpoint/2010/main" val="334816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315</Words>
  <Application>Microsoft Macintosh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GRAPE RNAseq Analysis Pipeline Environment</vt:lpstr>
      <vt:lpstr>GRAPE: Motivation</vt:lpstr>
      <vt:lpstr>GRAPE 2.0</vt:lpstr>
      <vt:lpstr>GRAPE 2.0: Main features</vt:lpstr>
      <vt:lpstr>GRAPE 2.0: Main programs</vt:lpstr>
      <vt:lpstr>GRAPE 2.0: Work in progress</vt:lpstr>
    </vt:vector>
  </TitlesOfParts>
  <Company>--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GRAPE RNAseq Analysis Pipeline Environment</dc:title>
  <dc:creator>-- --</dc:creator>
  <cp:lastModifiedBy>-- --</cp:lastModifiedBy>
  <cp:revision>58</cp:revision>
  <dcterms:created xsi:type="dcterms:W3CDTF">2014-03-29T08:13:50Z</dcterms:created>
  <dcterms:modified xsi:type="dcterms:W3CDTF">2014-03-29T14:13:51Z</dcterms:modified>
</cp:coreProperties>
</file>