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70" r:id="rId4"/>
    <p:sldId id="257" r:id="rId5"/>
    <p:sldId id="259" r:id="rId6"/>
    <p:sldId id="260" r:id="rId7"/>
    <p:sldId id="258" r:id="rId8"/>
    <p:sldId id="261" r:id="rId9"/>
    <p:sldId id="263" r:id="rId10"/>
    <p:sldId id="267" r:id="rId11"/>
    <p:sldId id="265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>
        <p:scale>
          <a:sx n="100" d="100"/>
          <a:sy n="100" d="100"/>
        </p:scale>
        <p:origin x="128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6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2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71BB4-E522-45F3-944D-0B984ADF96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F07BC0-0A23-46A1-8015-DD7C7E510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ontgomerycountymd.gov/Public-Safety/Crash-Reporting-Incidents-Data/bhju-22kf" TargetMode="External"/><Relationship Id="rId2" Type="http://schemas.openxmlformats.org/officeDocument/2006/relationships/hyperlink" Target="https://www.wmata.com/service/covid19/covid-19-public-information.cf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732E-725C-4A78-A506-BA23EEA44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COVID19 and impact on Transportation in Montgomery County,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407EA-34F5-4935-80D7-28926B39F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DATA512</a:t>
            </a:r>
            <a:br>
              <a:rPr lang="en-US" dirty="0"/>
            </a:br>
            <a:r>
              <a:rPr lang="en-US" dirty="0"/>
              <a:t>A6</a:t>
            </a:r>
          </a:p>
          <a:p>
            <a:r>
              <a:rPr lang="en-US" dirty="0"/>
              <a:t>Emily Yamauchi</a:t>
            </a:r>
          </a:p>
        </p:txBody>
      </p:sp>
    </p:spTree>
    <p:extLst>
      <p:ext uri="{BB962C8B-B14F-4D97-AF65-F5344CB8AC3E}">
        <p14:creationId xmlns:p14="http://schemas.microsoft.com/office/powerpoint/2010/main" val="39517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845-90D4-4076-8AA8-CF32EDBE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</a:t>
            </a:r>
          </a:p>
        </p:txBody>
      </p:sp>
      <p:pic>
        <p:nvPicPr>
          <p:cNvPr id="4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E71C68-2896-4E9F-8BC7-73EFF4E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30" y="1845734"/>
            <a:ext cx="3820682" cy="1927439"/>
          </a:xfrm>
          <a:prstGeom prst="rect">
            <a:avLst/>
          </a:prstGeom>
        </p:spPr>
      </p:pic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8388D5-2DC0-45FC-8FFB-5F5B01CF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0" y="3965787"/>
            <a:ext cx="3822192" cy="19682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8EED3-747E-49CC-8BAC-1C427DB00AD2}"/>
              </a:ext>
            </a:extLst>
          </p:cNvPr>
          <p:cNvCxnSpPr>
            <a:cxnSpLocks/>
          </p:cNvCxnSpPr>
          <p:nvPr/>
        </p:nvCxnSpPr>
        <p:spPr>
          <a:xfrm flipV="1">
            <a:off x="6737787" y="2276922"/>
            <a:ext cx="502084" cy="388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3FF6A-4F28-4082-B60B-622A5A005C4E}"/>
              </a:ext>
            </a:extLst>
          </p:cNvPr>
          <p:cNvCxnSpPr>
            <a:cxnSpLocks/>
          </p:cNvCxnSpPr>
          <p:nvPr/>
        </p:nvCxnSpPr>
        <p:spPr>
          <a:xfrm>
            <a:off x="6346316" y="4949906"/>
            <a:ext cx="524400" cy="52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0D767-5B89-4C60-8610-C1F77F099570}"/>
              </a:ext>
            </a:extLst>
          </p:cNvPr>
          <p:cNvCxnSpPr>
            <a:cxnSpLocks/>
          </p:cNvCxnSpPr>
          <p:nvPr/>
        </p:nvCxnSpPr>
        <p:spPr>
          <a:xfrm flipV="1">
            <a:off x="6000832" y="4081705"/>
            <a:ext cx="607684" cy="54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BAD-5892-4585-9E12-A9146C788E8D}"/>
              </a:ext>
            </a:extLst>
          </p:cNvPr>
          <p:cNvCxnSpPr>
            <a:cxnSpLocks/>
          </p:cNvCxnSpPr>
          <p:nvPr/>
        </p:nvCxnSpPr>
        <p:spPr>
          <a:xfrm>
            <a:off x="6766916" y="3123874"/>
            <a:ext cx="443826" cy="61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155823C-73CF-49B4-89CD-9B005B3F375F}"/>
              </a:ext>
            </a:extLst>
          </p:cNvPr>
          <p:cNvSpPr/>
          <p:nvPr/>
        </p:nvSpPr>
        <p:spPr>
          <a:xfrm>
            <a:off x="4687200" y="3773173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F2B21-39D1-4B56-BDCA-54DCE726990C}"/>
              </a:ext>
            </a:extLst>
          </p:cNvPr>
          <p:cNvSpPr/>
          <p:nvPr/>
        </p:nvSpPr>
        <p:spPr>
          <a:xfrm>
            <a:off x="4572000" y="1776409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046-2172-41F4-A53F-FF333120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032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H1: Bus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H2: Rail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H3: Transit Ridership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“Return to normal as cases decrease”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H4: Collisions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Lagging indicator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“Stay home mandates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less commuters  less crashes”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D821-2FBF-4EF8-9A55-0614DB9A3941}"/>
              </a:ext>
            </a:extLst>
          </p:cNvPr>
          <p:cNvSpPr txBox="1"/>
          <p:nvPr/>
        </p:nvSpPr>
        <p:spPr>
          <a:xfrm>
            <a:off x="805027" y="4123944"/>
            <a:ext cx="392033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None of the models with bus and rail ridership as dependent variables were significant 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95A9B24-E726-42BF-B478-08D5D16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44" y="1773936"/>
            <a:ext cx="3354020" cy="2395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CD2F7-70EE-4E84-A2DD-BED6DD36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344" y="4169664"/>
            <a:ext cx="3347712" cy="2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2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845-90D4-4076-8AA8-CF32EDBE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</a:t>
            </a:r>
          </a:p>
        </p:txBody>
      </p:sp>
      <p:pic>
        <p:nvPicPr>
          <p:cNvPr id="4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E71C68-2896-4E9F-8BC7-73EFF4E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30" y="1845734"/>
            <a:ext cx="3820682" cy="1927439"/>
          </a:xfrm>
          <a:prstGeom prst="rect">
            <a:avLst/>
          </a:prstGeom>
        </p:spPr>
      </p:pic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8388D5-2DC0-45FC-8FFB-5F5B01CF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0" y="3965787"/>
            <a:ext cx="3822192" cy="19682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8EED3-747E-49CC-8BAC-1C427DB00AD2}"/>
              </a:ext>
            </a:extLst>
          </p:cNvPr>
          <p:cNvCxnSpPr>
            <a:cxnSpLocks/>
          </p:cNvCxnSpPr>
          <p:nvPr/>
        </p:nvCxnSpPr>
        <p:spPr>
          <a:xfrm flipV="1">
            <a:off x="6737787" y="2276922"/>
            <a:ext cx="502084" cy="388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3FF6A-4F28-4082-B60B-622A5A005C4E}"/>
              </a:ext>
            </a:extLst>
          </p:cNvPr>
          <p:cNvCxnSpPr>
            <a:cxnSpLocks/>
          </p:cNvCxnSpPr>
          <p:nvPr/>
        </p:nvCxnSpPr>
        <p:spPr>
          <a:xfrm>
            <a:off x="6346316" y="4949906"/>
            <a:ext cx="524400" cy="52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0D767-5B89-4C60-8610-C1F77F099570}"/>
              </a:ext>
            </a:extLst>
          </p:cNvPr>
          <p:cNvCxnSpPr>
            <a:cxnSpLocks/>
          </p:cNvCxnSpPr>
          <p:nvPr/>
        </p:nvCxnSpPr>
        <p:spPr>
          <a:xfrm flipV="1">
            <a:off x="6000832" y="4081705"/>
            <a:ext cx="607684" cy="54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BAD-5892-4585-9E12-A9146C788E8D}"/>
              </a:ext>
            </a:extLst>
          </p:cNvPr>
          <p:cNvCxnSpPr>
            <a:cxnSpLocks/>
          </p:cNvCxnSpPr>
          <p:nvPr/>
        </p:nvCxnSpPr>
        <p:spPr>
          <a:xfrm>
            <a:off x="6766916" y="3123874"/>
            <a:ext cx="443826" cy="61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155823C-73CF-49B4-89CD-9B005B3F375F}"/>
              </a:ext>
            </a:extLst>
          </p:cNvPr>
          <p:cNvSpPr/>
          <p:nvPr/>
        </p:nvSpPr>
        <p:spPr>
          <a:xfrm>
            <a:off x="4687200" y="3773173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F2B21-39D1-4B56-BDCA-54DCE726990C}"/>
              </a:ext>
            </a:extLst>
          </p:cNvPr>
          <p:cNvSpPr/>
          <p:nvPr/>
        </p:nvSpPr>
        <p:spPr>
          <a:xfrm>
            <a:off x="4572000" y="1776409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046-2172-41F4-A53F-FF333120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032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Transit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H1: Bus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H2: Rail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H3: Transit Ridership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“Return to normal as cases decrease”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H4: Collisions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“Stay home mandates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less commuters  less crashes”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760FACC-20F2-4E6E-94D6-D044C9AA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44" y="1773936"/>
            <a:ext cx="3354020" cy="2395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42FE6-EBC4-46AE-85D0-753BE9C2A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344" y="4169664"/>
            <a:ext cx="3345646" cy="20756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7CB584-9AFD-4802-B390-DCCB41D6C9EA}"/>
              </a:ext>
            </a:extLst>
          </p:cNvPr>
          <p:cNvSpPr txBox="1"/>
          <p:nvPr/>
        </p:nvSpPr>
        <p:spPr>
          <a:xfrm>
            <a:off x="759916" y="4949906"/>
            <a:ext cx="392033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Crash data vs COVID cases also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327683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845-90D4-4076-8AA8-CF32EDBE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E71C68-2896-4E9F-8BC7-73EFF4E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30" y="1845734"/>
            <a:ext cx="3820682" cy="1927439"/>
          </a:xfrm>
          <a:prstGeom prst="rect">
            <a:avLst/>
          </a:prstGeom>
        </p:spPr>
      </p:pic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8388D5-2DC0-45FC-8FFB-5F5B01CF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0" y="3965787"/>
            <a:ext cx="3822192" cy="19682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046-2172-41F4-A53F-FF333120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032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Could not find significant relationship between COVID19 cases and ridership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Could not find significant relationship between COVID19 cases and collisions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have large time-frame due to constraints with COVID19 data (still recent pandemic)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2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2948-98D9-4A72-96F1-2018AE5A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Montgomery County, MD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65EC27-4B9A-4700-A199-4E333F6A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populous county in 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of greater-DC 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Population: 1,062,061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Area: 507sq 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COVID19 Data- GIVEN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Supplemental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Transit: WMATA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COVID19 Public Information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Daily bus/rail ridership data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LINK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Collisions: Montgomery County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Crash Reporting- Incidents Data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LINK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1C0BC-0ED5-4E2F-924C-00A9806F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9264"/>
            <a:ext cx="3667346" cy="39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7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2948-98D9-4A72-96F1-2018AE5A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Human-Centered Motivation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65EC27-4B9A-4700-A199-4E333F6A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COVID19 changed mobility patterns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transportation ridership decreased initially- has ridership recovered with decreased cases?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Collisions- with less commuters, have collisions decreased? Have they increased with easing stay-home mandates?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AFE4-821D-4B5A-AFE0-C0A7E1F9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845734"/>
            <a:ext cx="3749042" cy="33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B48-2063-4804-8C13-465CD745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COVID19 Cases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639E3A9-908E-4CAA-B777-96E2B32B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45460"/>
            <a:ext cx="7543800" cy="3824330"/>
          </a:xfrm>
        </p:spPr>
      </p:pic>
    </p:spTree>
    <p:extLst>
      <p:ext uri="{BB962C8B-B14F-4D97-AF65-F5344CB8AC3E}">
        <p14:creationId xmlns:p14="http://schemas.microsoft.com/office/powerpoint/2010/main" val="31325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B48-2063-4804-8C13-465CD745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COVID19 Cases </a:t>
            </a:r>
            <a:br>
              <a:rPr lang="en-US" sz="4400" dirty="0"/>
            </a:br>
            <a:r>
              <a:rPr lang="en-US" sz="4400" dirty="0"/>
              <a:t>+ Transit Ridership</a:t>
            </a:r>
          </a:p>
        </p:txBody>
      </p:sp>
      <p:pic>
        <p:nvPicPr>
          <p:cNvPr id="7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DC923A8D-23D3-4E11-B81F-452BAF45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54796"/>
            <a:ext cx="7543800" cy="3805659"/>
          </a:xfrm>
        </p:spPr>
      </p:pic>
    </p:spTree>
    <p:extLst>
      <p:ext uri="{BB962C8B-B14F-4D97-AF65-F5344CB8AC3E}">
        <p14:creationId xmlns:p14="http://schemas.microsoft.com/office/powerpoint/2010/main" val="171371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FB48-2063-4804-8C13-465CD745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COVID19 Cases </a:t>
            </a:r>
            <a:br>
              <a:rPr lang="en-US" sz="4400" dirty="0"/>
            </a:br>
            <a:r>
              <a:rPr lang="en-US" sz="4400" dirty="0"/>
              <a:t>+ Collisions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E8B99B41-5287-4A1C-983E-204B00EE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15285"/>
            <a:ext cx="7543800" cy="3884681"/>
          </a:xfrm>
        </p:spPr>
      </p:pic>
    </p:spTree>
    <p:extLst>
      <p:ext uri="{BB962C8B-B14F-4D97-AF65-F5344CB8AC3E}">
        <p14:creationId xmlns:p14="http://schemas.microsoft.com/office/powerpoint/2010/main" val="22546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845-90D4-4076-8AA8-CF32EDBE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046-2172-41F4-A53F-FF333120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032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H1: Bus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H2: Rail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H3: Transit Ridership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“Return to normal as cases decrease”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H4: Collisions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Lagging indicator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“Stay home mandates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less commuters  less crashes”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E71C68-2896-4E9F-8BC7-73EFF4E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30" y="1845734"/>
            <a:ext cx="3820682" cy="1927439"/>
          </a:xfrm>
          <a:prstGeom prst="rect">
            <a:avLst/>
          </a:prstGeom>
        </p:spPr>
      </p:pic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8388D5-2DC0-45FC-8FFB-5F5B01CF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0" y="3965787"/>
            <a:ext cx="3822192" cy="19682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8EED3-747E-49CC-8BAC-1C427DB00AD2}"/>
              </a:ext>
            </a:extLst>
          </p:cNvPr>
          <p:cNvCxnSpPr>
            <a:cxnSpLocks/>
          </p:cNvCxnSpPr>
          <p:nvPr/>
        </p:nvCxnSpPr>
        <p:spPr>
          <a:xfrm flipV="1">
            <a:off x="6737787" y="2276922"/>
            <a:ext cx="502084" cy="388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3FF6A-4F28-4082-B60B-622A5A005C4E}"/>
              </a:ext>
            </a:extLst>
          </p:cNvPr>
          <p:cNvCxnSpPr>
            <a:cxnSpLocks/>
          </p:cNvCxnSpPr>
          <p:nvPr/>
        </p:nvCxnSpPr>
        <p:spPr>
          <a:xfrm>
            <a:off x="6346316" y="4949906"/>
            <a:ext cx="524400" cy="52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0D767-5B89-4C60-8610-C1F77F099570}"/>
              </a:ext>
            </a:extLst>
          </p:cNvPr>
          <p:cNvCxnSpPr>
            <a:cxnSpLocks/>
          </p:cNvCxnSpPr>
          <p:nvPr/>
        </p:nvCxnSpPr>
        <p:spPr>
          <a:xfrm flipV="1">
            <a:off x="6000832" y="4081705"/>
            <a:ext cx="607684" cy="54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BAD-5892-4585-9E12-A9146C788E8D}"/>
              </a:ext>
            </a:extLst>
          </p:cNvPr>
          <p:cNvCxnSpPr>
            <a:cxnSpLocks/>
          </p:cNvCxnSpPr>
          <p:nvPr/>
        </p:nvCxnSpPr>
        <p:spPr>
          <a:xfrm>
            <a:off x="6766916" y="3123874"/>
            <a:ext cx="443826" cy="61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845-90D4-4076-8AA8-CF32EDBE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</a:t>
            </a:r>
          </a:p>
        </p:txBody>
      </p:sp>
      <p:pic>
        <p:nvPicPr>
          <p:cNvPr id="4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E71C68-2896-4E9F-8BC7-73EFF4E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30" y="1845734"/>
            <a:ext cx="3820682" cy="1927439"/>
          </a:xfrm>
          <a:prstGeom prst="rect">
            <a:avLst/>
          </a:prstGeom>
        </p:spPr>
      </p:pic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8388D5-2DC0-45FC-8FFB-5F5B01CF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0" y="3965787"/>
            <a:ext cx="3822192" cy="19682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8EED3-747E-49CC-8BAC-1C427DB00AD2}"/>
              </a:ext>
            </a:extLst>
          </p:cNvPr>
          <p:cNvCxnSpPr>
            <a:cxnSpLocks/>
          </p:cNvCxnSpPr>
          <p:nvPr/>
        </p:nvCxnSpPr>
        <p:spPr>
          <a:xfrm flipV="1">
            <a:off x="6737787" y="2276922"/>
            <a:ext cx="502084" cy="388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3FF6A-4F28-4082-B60B-622A5A005C4E}"/>
              </a:ext>
            </a:extLst>
          </p:cNvPr>
          <p:cNvCxnSpPr>
            <a:cxnSpLocks/>
          </p:cNvCxnSpPr>
          <p:nvPr/>
        </p:nvCxnSpPr>
        <p:spPr>
          <a:xfrm>
            <a:off x="6346316" y="4949906"/>
            <a:ext cx="524400" cy="52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0D767-5B89-4C60-8610-C1F77F099570}"/>
              </a:ext>
            </a:extLst>
          </p:cNvPr>
          <p:cNvCxnSpPr>
            <a:cxnSpLocks/>
          </p:cNvCxnSpPr>
          <p:nvPr/>
        </p:nvCxnSpPr>
        <p:spPr>
          <a:xfrm flipV="1">
            <a:off x="6000832" y="4081705"/>
            <a:ext cx="607684" cy="54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BAD-5892-4585-9E12-A9146C788E8D}"/>
              </a:ext>
            </a:extLst>
          </p:cNvPr>
          <p:cNvCxnSpPr>
            <a:cxnSpLocks/>
          </p:cNvCxnSpPr>
          <p:nvPr/>
        </p:nvCxnSpPr>
        <p:spPr>
          <a:xfrm>
            <a:off x="6766916" y="3123874"/>
            <a:ext cx="443826" cy="61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155823C-73CF-49B4-89CD-9B005B3F375F}"/>
              </a:ext>
            </a:extLst>
          </p:cNvPr>
          <p:cNvSpPr/>
          <p:nvPr/>
        </p:nvSpPr>
        <p:spPr>
          <a:xfrm>
            <a:off x="4687200" y="3773173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F2B21-39D1-4B56-BDCA-54DCE726990C}"/>
              </a:ext>
            </a:extLst>
          </p:cNvPr>
          <p:cNvSpPr/>
          <p:nvPr/>
        </p:nvSpPr>
        <p:spPr>
          <a:xfrm>
            <a:off x="4572000" y="1776409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046-2172-41F4-A53F-FF333120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55259"/>
            <a:ext cx="4032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H1: Bus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H2: Rail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H3: Transit Ridership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“Return to normal as cases decrease”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H4: Collisions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Lagging indicator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“Stay home mandates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less commuters  less crashes”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668CE59-FC24-43FB-A030-66AA86DD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699" y="4171454"/>
            <a:ext cx="3356515" cy="2077842"/>
          </a:xfrm>
          <a:prstGeom prst="rect">
            <a:avLst/>
          </a:prstGeom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FE3F8E9D-1572-4648-8C8F-1DF353598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99" y="1776409"/>
            <a:ext cx="3356515" cy="23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0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845-90D4-4076-8AA8-CF32EDBE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</a:t>
            </a:r>
          </a:p>
        </p:txBody>
      </p:sp>
      <p:pic>
        <p:nvPicPr>
          <p:cNvPr id="4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03E71C68-2896-4E9F-8BC7-73EFF4E3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30" y="1845734"/>
            <a:ext cx="3820682" cy="1927439"/>
          </a:xfrm>
          <a:prstGeom prst="rect">
            <a:avLst/>
          </a:prstGeom>
        </p:spPr>
      </p:pic>
      <p:pic>
        <p:nvPicPr>
          <p:cNvPr id="5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8388D5-2DC0-45FC-8FFB-5F5B01CF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20" y="3965787"/>
            <a:ext cx="3822192" cy="19682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8EED3-747E-49CC-8BAC-1C427DB00AD2}"/>
              </a:ext>
            </a:extLst>
          </p:cNvPr>
          <p:cNvCxnSpPr>
            <a:cxnSpLocks/>
          </p:cNvCxnSpPr>
          <p:nvPr/>
        </p:nvCxnSpPr>
        <p:spPr>
          <a:xfrm flipV="1">
            <a:off x="6737787" y="2276922"/>
            <a:ext cx="502084" cy="388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3FF6A-4F28-4082-B60B-622A5A005C4E}"/>
              </a:ext>
            </a:extLst>
          </p:cNvPr>
          <p:cNvCxnSpPr>
            <a:cxnSpLocks/>
          </p:cNvCxnSpPr>
          <p:nvPr/>
        </p:nvCxnSpPr>
        <p:spPr>
          <a:xfrm>
            <a:off x="6346316" y="4949906"/>
            <a:ext cx="524400" cy="52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0D767-5B89-4C60-8610-C1F77F099570}"/>
              </a:ext>
            </a:extLst>
          </p:cNvPr>
          <p:cNvCxnSpPr>
            <a:cxnSpLocks/>
          </p:cNvCxnSpPr>
          <p:nvPr/>
        </p:nvCxnSpPr>
        <p:spPr>
          <a:xfrm flipV="1">
            <a:off x="6000832" y="4081705"/>
            <a:ext cx="607684" cy="54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BAD-5892-4585-9E12-A9146C788E8D}"/>
              </a:ext>
            </a:extLst>
          </p:cNvPr>
          <p:cNvCxnSpPr>
            <a:cxnSpLocks/>
          </p:cNvCxnSpPr>
          <p:nvPr/>
        </p:nvCxnSpPr>
        <p:spPr>
          <a:xfrm>
            <a:off x="6766916" y="3123874"/>
            <a:ext cx="443826" cy="61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155823C-73CF-49B4-89CD-9B005B3F375F}"/>
              </a:ext>
            </a:extLst>
          </p:cNvPr>
          <p:cNvSpPr/>
          <p:nvPr/>
        </p:nvSpPr>
        <p:spPr>
          <a:xfrm>
            <a:off x="4687200" y="3773173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F2B21-39D1-4B56-BDCA-54DCE726990C}"/>
              </a:ext>
            </a:extLst>
          </p:cNvPr>
          <p:cNvSpPr/>
          <p:nvPr/>
        </p:nvSpPr>
        <p:spPr>
          <a:xfrm>
            <a:off x="4572000" y="1776409"/>
            <a:ext cx="4233600" cy="24188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046-2172-41F4-A53F-FF333120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03286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H1: Bus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H2: Rail Ridership ~ COVID19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H3: Transit Ridership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“Return to normal as cases decrease”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Collisions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H4: Collisions ~ COVID19 Cases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Lagging indicator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“Stay home mandates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less commuters  less crashes”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ADD5D2DD-CC51-4427-9A62-2137CCD5E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44" y="1773936"/>
            <a:ext cx="3354020" cy="23957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B1F3039-D03D-497A-A90A-80D4D3731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344" y="4169664"/>
            <a:ext cx="3359618" cy="2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45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899</TotalTime>
  <Words>442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COVID19 and impact on Transportation in Montgomery County, MD</vt:lpstr>
      <vt:lpstr>Montgomery County, MD</vt:lpstr>
      <vt:lpstr>Human-Centered Motivation </vt:lpstr>
      <vt:lpstr>Daily COVID19 Cases </vt:lpstr>
      <vt:lpstr>Daily COVID19 Cases  + Transit Ridership</vt:lpstr>
      <vt:lpstr>Daily COVID19 Cases  + Collisions</vt:lpstr>
      <vt:lpstr>Hypotheses:</vt:lpstr>
      <vt:lpstr>Hypotheses:</vt:lpstr>
      <vt:lpstr>Hypotheses:</vt:lpstr>
      <vt:lpstr>Hypotheses:</vt:lpstr>
      <vt:lpstr>Hypotheses: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and impact on Transportation in Montgomery County, MD</dc:title>
  <dc:creator>Emily Yamauchi</dc:creator>
  <cp:lastModifiedBy>Emily Yamauchi</cp:lastModifiedBy>
  <cp:revision>5</cp:revision>
  <dcterms:created xsi:type="dcterms:W3CDTF">2021-12-05T08:11:11Z</dcterms:created>
  <dcterms:modified xsi:type="dcterms:W3CDTF">2021-12-06T08:10:58Z</dcterms:modified>
</cp:coreProperties>
</file>