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60" r:id="rId3"/>
    <p:sldId id="321" r:id="rId4"/>
    <p:sldId id="262" r:id="rId5"/>
    <p:sldId id="261" r:id="rId6"/>
    <p:sldId id="271" r:id="rId7"/>
    <p:sldId id="278" r:id="rId8"/>
    <p:sldId id="303" r:id="rId9"/>
    <p:sldId id="266" r:id="rId10"/>
    <p:sldId id="269" r:id="rId11"/>
    <p:sldId id="267" r:id="rId12"/>
    <p:sldId id="285" r:id="rId13"/>
    <p:sldId id="286" r:id="rId14"/>
    <p:sldId id="280" r:id="rId15"/>
    <p:sldId id="275" r:id="rId16"/>
    <p:sldId id="293" r:id="rId17"/>
    <p:sldId id="295" r:id="rId18"/>
    <p:sldId id="305" r:id="rId19"/>
    <p:sldId id="296" r:id="rId20"/>
    <p:sldId id="281" r:id="rId21"/>
    <p:sldId id="319" r:id="rId22"/>
    <p:sldId id="282" r:id="rId23"/>
    <p:sldId id="283" r:id="rId24"/>
    <p:sldId id="277" r:id="rId25"/>
  </p:sldIdLst>
  <p:sldSz cx="12192000" cy="6858000"/>
  <p:notesSz cx="6858000" cy="9144000"/>
  <p:embeddedFontLst>
    <p:embeddedFont>
      <p:font typeface="微软雅黑" panose="020B0503020204020204" pitchFamily="34" charset="-122"/>
      <p:regular r:id="rId30"/>
    </p:embeddedFont>
    <p:embeddedFont>
      <p:font typeface="Calibri" panose="020F0502020204030204"/>
      <p:regular r:id="rId31"/>
      <p:bold r:id="rId32"/>
      <p:italic r:id="rId33"/>
      <p:boldItalic r:id="rId34"/>
    </p:embeddedFont>
    <p:embeddedFont>
      <p:font typeface="Segoe UI" panose="020B0502040204020203" charset="0"/>
      <p:regular r:id="rId35"/>
      <p:bold r:id="rId36"/>
      <p:italic r:id="rId37"/>
      <p:bold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6C2"/>
    <a:srgbClr val="E4E4E8"/>
    <a:srgbClr val="D7D8DD"/>
    <a:srgbClr val="E2E3E7"/>
    <a:srgbClr val="C8C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showGuides="1">
      <p:cViewPr varScale="1">
        <p:scale>
          <a:sx n="83" d="100"/>
          <a:sy n="83" d="100"/>
        </p:scale>
        <p:origin x="706" y="62"/>
      </p:cViewPr>
      <p:guideLst>
        <p:guide orient="horz" pos="2253"/>
        <p:guide pos="38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B2387-CCF7-458B-85AA-C466F4A3DB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44AA9-3393-4C38-A708-1D8A0FA5F2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下箭头 1"/>
          <p:cNvSpPr/>
          <p:nvPr userDrawn="1"/>
        </p:nvSpPr>
        <p:spPr>
          <a:xfrm rot="16200000">
            <a:off x="414678" y="161770"/>
            <a:ext cx="749756" cy="1085626"/>
          </a:xfrm>
          <a:prstGeom prst="downArrow">
            <a:avLst>
              <a:gd name="adj1" fmla="val 100000"/>
              <a:gd name="adj2"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62859" y="411997"/>
            <a:ext cx="969510" cy="399409"/>
          </a:xfrm>
          <a:prstGeom prst="rect">
            <a:avLst/>
          </a:prstGeom>
          <a:noFill/>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32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p:cNvGrpSpPr/>
          <p:nvPr userDrawn="1"/>
        </p:nvGrpSpPr>
        <p:grpSpPr>
          <a:xfrm>
            <a:off x="1332369" y="385938"/>
            <a:ext cx="3365025" cy="708577"/>
            <a:chOff x="1563909" y="103348"/>
            <a:chExt cx="3365025" cy="708577"/>
          </a:xfrm>
        </p:grpSpPr>
        <p:sp>
          <p:nvSpPr>
            <p:cNvPr id="5" name="文本框 4"/>
            <p:cNvSpPr txBox="1"/>
            <p:nvPr/>
          </p:nvSpPr>
          <p:spPr>
            <a:xfrm>
              <a:off x="1563909" y="103348"/>
              <a:ext cx="3365025" cy="523220"/>
            </a:xfrm>
            <a:prstGeom prst="rect">
              <a:avLst/>
            </a:prstGeom>
            <a:noFill/>
          </p:spPr>
          <p:txBody>
            <a:bodyPr wrap="none" rtlCol="0" anchor="ctr">
              <a:spAutoFit/>
            </a:bodyPr>
            <a:lstStyle/>
            <a:p>
              <a:pPr algn="ctr"/>
              <a:r>
                <a:rPr lang="zh-CN" altLang="en-US" sz="2800" spc="300" dirty="0">
                  <a:solidFill>
                    <a:schemeClr val="tx1">
                      <a:lumMod val="75000"/>
                      <a:lumOff val="25000"/>
                    </a:schemeClr>
                  </a:solidFill>
                </a:rPr>
                <a:t>这里输入你的标题</a:t>
              </a:r>
              <a:endParaRPr lang="zh-CN" altLang="en-US" sz="2800" spc="300" dirty="0">
                <a:solidFill>
                  <a:schemeClr val="tx1">
                    <a:lumMod val="75000"/>
                    <a:lumOff val="25000"/>
                  </a:schemeClr>
                </a:solidFill>
              </a:endParaRPr>
            </a:p>
          </p:txBody>
        </p:sp>
        <p:sp>
          <p:nvSpPr>
            <p:cNvPr id="6" name="矩形 5"/>
            <p:cNvSpPr/>
            <p:nvPr/>
          </p:nvSpPr>
          <p:spPr>
            <a:xfrm>
              <a:off x="1563909" y="550315"/>
              <a:ext cx="3365025" cy="261610"/>
            </a:xfrm>
            <a:prstGeom prst="rect">
              <a:avLst/>
            </a:prstGeom>
          </p:spPr>
          <p:txBody>
            <a:bodyPr wrap="square">
              <a:spAutoFit/>
            </a:bodyPr>
            <a:lstStyle/>
            <a:p>
              <a:pPr algn="dist"/>
              <a:r>
                <a:rPr lang="da-DK" altLang="zh-CN" sz="1100" dirty="0">
                  <a:solidFill>
                    <a:schemeClr val="tx1">
                      <a:lumMod val="50000"/>
                      <a:lumOff val="50000"/>
                    </a:schemeClr>
                  </a:solidFill>
                </a:rPr>
                <a:t>Lorem ipsum dolor sit amet</a:t>
              </a:r>
              <a:endParaRPr lang="da-DK" altLang="zh-CN" sz="1100" dirty="0">
                <a:solidFill>
                  <a:schemeClr val="tx1">
                    <a:lumMod val="50000"/>
                    <a:lumOff val="50000"/>
                  </a:schemeClr>
                </a:solidFill>
              </a:endParaRPr>
            </a:p>
          </p:txBody>
        </p:sp>
      </p:grpSp>
      <p:cxnSp>
        <p:nvCxnSpPr>
          <p:cNvPr id="7" name="直接连接符 6"/>
          <p:cNvCxnSpPr/>
          <p:nvPr userDrawn="1"/>
        </p:nvCxnSpPr>
        <p:spPr>
          <a:xfrm>
            <a:off x="4784479" y="716791"/>
            <a:ext cx="5689600" cy="0"/>
          </a:xfrm>
          <a:prstGeom prst="line">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0775498" y="139168"/>
            <a:ext cx="1155246" cy="1155246"/>
            <a:chOff x="5147792" y="1881950"/>
            <a:chExt cx="1007417" cy="1007417"/>
          </a:xfrm>
        </p:grpSpPr>
        <p:sp>
          <p:nvSpPr>
            <p:cNvPr id="9" name="任意多边形 8"/>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0" name="Group 19"/>
            <p:cNvGrpSpPr>
              <a:grpSpLocks noChangeAspect="1"/>
            </p:cNvGrpSpPr>
            <p:nvPr/>
          </p:nvGrpSpPr>
          <p:grpSpPr bwMode="auto">
            <a:xfrm>
              <a:off x="5388004" y="2104695"/>
              <a:ext cx="532201" cy="524391"/>
              <a:chOff x="3869" y="1065"/>
              <a:chExt cx="477" cy="470"/>
            </a:xfrm>
            <a:solidFill>
              <a:schemeClr val="bg1"/>
            </a:solidFill>
          </p:grpSpPr>
          <p:sp>
            <p:nvSpPr>
              <p:cNvPr id="11"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17" name="矩形 16"/>
          <p:cNvSpPr/>
          <p:nvPr userDrawn="1"/>
        </p:nvSpPr>
        <p:spPr>
          <a:xfrm>
            <a:off x="0" y="329704"/>
            <a:ext cx="138955" cy="749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下箭头 1"/>
          <p:cNvSpPr/>
          <p:nvPr userDrawn="1"/>
        </p:nvSpPr>
        <p:spPr>
          <a:xfrm rot="16200000">
            <a:off x="414678" y="161770"/>
            <a:ext cx="749756" cy="1085626"/>
          </a:xfrm>
          <a:prstGeom prst="downArrow">
            <a:avLst>
              <a:gd name="adj1" fmla="val 100000"/>
              <a:gd name="adj2"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62859" y="411997"/>
            <a:ext cx="969510" cy="399409"/>
          </a:xfrm>
          <a:prstGeom prst="rect">
            <a:avLst/>
          </a:prstGeom>
          <a:noFill/>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32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p:cNvGrpSpPr/>
          <p:nvPr userDrawn="1"/>
        </p:nvGrpSpPr>
        <p:grpSpPr>
          <a:xfrm>
            <a:off x="1332369" y="385938"/>
            <a:ext cx="3365025" cy="708577"/>
            <a:chOff x="1563909" y="103348"/>
            <a:chExt cx="3365025" cy="708577"/>
          </a:xfrm>
        </p:grpSpPr>
        <p:sp>
          <p:nvSpPr>
            <p:cNvPr id="5" name="文本框 4"/>
            <p:cNvSpPr txBox="1"/>
            <p:nvPr/>
          </p:nvSpPr>
          <p:spPr>
            <a:xfrm>
              <a:off x="1563909" y="103348"/>
              <a:ext cx="3365025" cy="523220"/>
            </a:xfrm>
            <a:prstGeom prst="rect">
              <a:avLst/>
            </a:prstGeom>
            <a:noFill/>
          </p:spPr>
          <p:txBody>
            <a:bodyPr wrap="none" rtlCol="0" anchor="ctr">
              <a:spAutoFit/>
            </a:bodyPr>
            <a:lstStyle/>
            <a:p>
              <a:pPr algn="ctr"/>
              <a:r>
                <a:rPr lang="zh-CN" altLang="en-US" sz="2800" spc="300" dirty="0">
                  <a:solidFill>
                    <a:schemeClr val="tx1">
                      <a:lumMod val="75000"/>
                      <a:lumOff val="25000"/>
                    </a:schemeClr>
                  </a:solidFill>
                </a:rPr>
                <a:t>这里输入你的标题</a:t>
              </a:r>
              <a:endParaRPr lang="zh-CN" altLang="en-US" sz="2800" spc="300" dirty="0">
                <a:solidFill>
                  <a:schemeClr val="tx1">
                    <a:lumMod val="75000"/>
                    <a:lumOff val="25000"/>
                  </a:schemeClr>
                </a:solidFill>
              </a:endParaRPr>
            </a:p>
          </p:txBody>
        </p:sp>
        <p:sp>
          <p:nvSpPr>
            <p:cNvPr id="6" name="矩形 5"/>
            <p:cNvSpPr/>
            <p:nvPr/>
          </p:nvSpPr>
          <p:spPr>
            <a:xfrm>
              <a:off x="1563909" y="550315"/>
              <a:ext cx="3365025" cy="261610"/>
            </a:xfrm>
            <a:prstGeom prst="rect">
              <a:avLst/>
            </a:prstGeom>
          </p:spPr>
          <p:txBody>
            <a:bodyPr wrap="square">
              <a:spAutoFit/>
            </a:bodyPr>
            <a:lstStyle/>
            <a:p>
              <a:pPr algn="dist"/>
              <a:r>
                <a:rPr lang="da-DK" altLang="zh-CN" sz="1100" dirty="0">
                  <a:solidFill>
                    <a:schemeClr val="tx1">
                      <a:lumMod val="50000"/>
                      <a:lumOff val="50000"/>
                    </a:schemeClr>
                  </a:solidFill>
                </a:rPr>
                <a:t>Lorem ipsum dolor sit amet</a:t>
              </a:r>
              <a:endParaRPr lang="da-DK" altLang="zh-CN" sz="1100" dirty="0">
                <a:solidFill>
                  <a:schemeClr val="tx1">
                    <a:lumMod val="50000"/>
                    <a:lumOff val="50000"/>
                  </a:schemeClr>
                </a:solidFill>
              </a:endParaRPr>
            </a:p>
          </p:txBody>
        </p:sp>
      </p:grpSp>
      <p:sp>
        <p:nvSpPr>
          <p:cNvPr id="17" name="矩形 16"/>
          <p:cNvSpPr/>
          <p:nvPr userDrawn="1"/>
        </p:nvSpPr>
        <p:spPr>
          <a:xfrm>
            <a:off x="0" y="329704"/>
            <a:ext cx="138955" cy="749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78310" y="2011920"/>
            <a:ext cx="4035380" cy="895869"/>
            <a:chOff x="3733999" y="2315137"/>
            <a:chExt cx="4724002" cy="1057368"/>
          </a:xfrm>
        </p:grpSpPr>
        <p:sp>
          <p:nvSpPr>
            <p:cNvPr id="11" name="文本框 10"/>
            <p:cNvSpPr txBox="1"/>
            <p:nvPr/>
          </p:nvSpPr>
          <p:spPr>
            <a:xfrm>
              <a:off x="3733999" y="2315137"/>
              <a:ext cx="4724002" cy="688765"/>
            </a:xfrm>
            <a:prstGeom prst="rect">
              <a:avLst/>
            </a:prstGeom>
            <a:noFill/>
          </p:spPr>
          <p:txBody>
            <a:bodyPr wrap="square" rtlCol="0">
              <a:spAutoFit/>
            </a:bodyPr>
            <a:lstStyle/>
            <a:p>
              <a:pPr algn="dist"/>
              <a:r>
                <a:rPr lang="zh-CN" altLang="en-US" sz="3200" b="1" spc="300" dirty="0">
                  <a:solidFill>
                    <a:schemeClr val="tx1">
                      <a:lumMod val="75000"/>
                      <a:lumOff val="25000"/>
                    </a:schemeClr>
                  </a:solidFill>
                  <a:latin typeface="+mn-ea"/>
                </a:rPr>
                <a:t>项目汇报</a:t>
              </a:r>
              <a:endParaRPr lang="zh-CN" altLang="en-US" sz="3200" b="1" spc="300" dirty="0">
                <a:solidFill>
                  <a:schemeClr val="tx1">
                    <a:lumMod val="75000"/>
                    <a:lumOff val="25000"/>
                  </a:schemeClr>
                </a:solidFill>
                <a:latin typeface="+mn-ea"/>
              </a:endParaRPr>
            </a:p>
          </p:txBody>
        </p:sp>
        <p:sp>
          <p:nvSpPr>
            <p:cNvPr id="12" name="矩形 11"/>
            <p:cNvSpPr/>
            <p:nvPr/>
          </p:nvSpPr>
          <p:spPr>
            <a:xfrm>
              <a:off x="3743459" y="2974535"/>
              <a:ext cx="4705082" cy="397970"/>
            </a:xfrm>
            <a:prstGeom prst="rect">
              <a:avLst/>
            </a:prstGeom>
          </p:spPr>
          <p:txBody>
            <a:bodyPr wrap="square">
              <a:spAutoFit/>
            </a:bodyPr>
            <a:lstStyle/>
            <a:p>
              <a:pPr algn="dist"/>
              <a:endParaRPr lang="zh-CN" altLang="en-US" sz="1600" spc="300" dirty="0">
                <a:solidFill>
                  <a:schemeClr val="tx1">
                    <a:lumMod val="65000"/>
                    <a:lumOff val="35000"/>
                  </a:schemeClr>
                </a:solidFill>
              </a:endParaRPr>
            </a:p>
          </p:txBody>
        </p:sp>
        <p:cxnSp>
          <p:nvCxnSpPr>
            <p:cNvPr id="15" name="直接连接符 14"/>
            <p:cNvCxnSpPr/>
            <p:nvPr/>
          </p:nvCxnSpPr>
          <p:spPr>
            <a:xfrm>
              <a:off x="3733999" y="2947835"/>
              <a:ext cx="4724002"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561765" y="3233123"/>
            <a:ext cx="8780145" cy="645160"/>
          </a:xfrm>
          <a:prstGeom prst="rect">
            <a:avLst/>
          </a:prstGeom>
          <a:noFill/>
        </p:spPr>
        <p:txBody>
          <a:bodyPr wrap="none" rtlCol="0">
            <a:spAutoFit/>
          </a:bodyPr>
          <a:lstStyle/>
          <a:p>
            <a:pPr algn="ctr"/>
            <a:r>
              <a:rPr lang="zh-CN" altLang="en-US" sz="3600" dirty="0">
                <a:solidFill>
                  <a:schemeClr val="tx1">
                    <a:lumMod val="95000"/>
                    <a:lumOff val="5000"/>
                  </a:schemeClr>
                </a:solidFill>
                <a:latin typeface="+mn-ea"/>
              </a:rPr>
              <a:t>基于</a:t>
            </a:r>
            <a:r>
              <a:rPr lang="en-US" altLang="zh-CN" sz="3600" dirty="0" err="1">
                <a:solidFill>
                  <a:schemeClr val="tx1">
                    <a:lumMod val="95000"/>
                    <a:lumOff val="5000"/>
                  </a:schemeClr>
                </a:solidFill>
                <a:latin typeface="+mn-ea"/>
              </a:rPr>
              <a:t>django+vue</a:t>
            </a:r>
            <a:r>
              <a:rPr lang="zh-CN" altLang="en-US" sz="3600" dirty="0">
                <a:solidFill>
                  <a:schemeClr val="tx1">
                    <a:lumMod val="95000"/>
                    <a:lumOff val="5000"/>
                  </a:schemeClr>
                </a:solidFill>
                <a:latin typeface="+mn-ea"/>
              </a:rPr>
              <a:t>的博客系统的设计与实现</a:t>
            </a:r>
            <a:endParaRPr lang="zh-CN" altLang="en-US" sz="3600" dirty="0">
              <a:solidFill>
                <a:schemeClr val="tx1">
                  <a:lumMod val="95000"/>
                  <a:lumOff val="5000"/>
                </a:schemeClr>
              </a:solidFill>
              <a:latin typeface="+mn-ea"/>
            </a:endParaRPr>
          </a:p>
        </p:txBody>
      </p:sp>
      <p:cxnSp>
        <p:nvCxnSpPr>
          <p:cNvPr id="19" name="直接连接符 18"/>
          <p:cNvCxnSpPr/>
          <p:nvPr/>
        </p:nvCxnSpPr>
        <p:spPr>
          <a:xfrm>
            <a:off x="1254002" y="3879454"/>
            <a:ext cx="939567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4775200" y="5995670"/>
            <a:ext cx="3011170" cy="890905"/>
            <a:chOff x="4775202" y="6065948"/>
            <a:chExt cx="2641596" cy="792052"/>
          </a:xfrm>
        </p:grpSpPr>
        <p:sp>
          <p:nvSpPr>
            <p:cNvPr id="31" name="任意多边形 30"/>
            <p:cNvSpPr/>
            <p:nvPr/>
          </p:nvSpPr>
          <p:spPr>
            <a:xfrm rot="16200000">
              <a:off x="5699974" y="5375857"/>
              <a:ext cx="792052" cy="2172234"/>
            </a:xfrm>
            <a:custGeom>
              <a:avLst/>
              <a:gdLst>
                <a:gd name="connsiteX0" fmla="*/ 641915 w 792052"/>
                <a:gd name="connsiteY0" fmla="*/ 1811627 h 2172234"/>
                <a:gd name="connsiteX1" fmla="*/ 567291 w 792052"/>
                <a:gd name="connsiteY1" fmla="*/ 2172234 h 2172234"/>
                <a:gd name="connsiteX2" fmla="*/ 0 w 792052"/>
                <a:gd name="connsiteY2" fmla="*/ 2172234 h 2172234"/>
                <a:gd name="connsiteX3" fmla="*/ 0 w 792052"/>
                <a:gd name="connsiteY3" fmla="*/ 1811627 h 2172234"/>
                <a:gd name="connsiteX4" fmla="*/ 651592 w 792052"/>
                <a:gd name="connsiteY4" fmla="*/ 407369 h 2172234"/>
                <a:gd name="connsiteX5" fmla="*/ 0 w 792052"/>
                <a:gd name="connsiteY5" fmla="*/ 407369 h 2172234"/>
                <a:gd name="connsiteX6" fmla="*/ 0 w 792052"/>
                <a:gd name="connsiteY6" fmla="*/ 0 h 2172234"/>
                <a:gd name="connsiteX7" fmla="*/ 567291 w 792052"/>
                <a:gd name="connsiteY7" fmla="*/ 0 h 2172234"/>
                <a:gd name="connsiteX8" fmla="*/ 792052 w 792052"/>
                <a:gd name="connsiteY8" fmla="*/ 1086117 h 2172234"/>
                <a:gd name="connsiteX9" fmla="*/ 669614 w 792052"/>
                <a:gd name="connsiteY9" fmla="*/ 1677780 h 2172234"/>
                <a:gd name="connsiteX10" fmla="*/ 0 w 792052"/>
                <a:gd name="connsiteY10" fmla="*/ 1677780 h 2172234"/>
                <a:gd name="connsiteX11" fmla="*/ 0 w 792052"/>
                <a:gd name="connsiteY11" fmla="*/ 530806 h 2172234"/>
                <a:gd name="connsiteX12" fmla="*/ 677136 w 792052"/>
                <a:gd name="connsiteY12" fmla="*/ 530806 h 217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2052" h="2172234">
                  <a:moveTo>
                    <a:pt x="641915" y="1811627"/>
                  </a:moveTo>
                  <a:lnTo>
                    <a:pt x="567291" y="2172234"/>
                  </a:lnTo>
                  <a:lnTo>
                    <a:pt x="0" y="2172234"/>
                  </a:lnTo>
                  <a:lnTo>
                    <a:pt x="0" y="1811627"/>
                  </a:lnTo>
                  <a:close/>
                  <a:moveTo>
                    <a:pt x="651592" y="407369"/>
                  </a:moveTo>
                  <a:lnTo>
                    <a:pt x="0" y="407369"/>
                  </a:lnTo>
                  <a:lnTo>
                    <a:pt x="0" y="0"/>
                  </a:lnTo>
                  <a:lnTo>
                    <a:pt x="567291" y="0"/>
                  </a:lnTo>
                  <a:close/>
                  <a:moveTo>
                    <a:pt x="792052" y="1086117"/>
                  </a:moveTo>
                  <a:lnTo>
                    <a:pt x="669614" y="1677780"/>
                  </a:lnTo>
                  <a:lnTo>
                    <a:pt x="0" y="1677780"/>
                  </a:lnTo>
                  <a:lnTo>
                    <a:pt x="0" y="530806"/>
                  </a:lnTo>
                  <a:lnTo>
                    <a:pt x="677136" y="530806"/>
                  </a:lnTo>
                  <a:close/>
                </a:path>
              </a:pathLst>
            </a:cu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32971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77520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936174" y="4478346"/>
            <a:ext cx="2228850" cy="922020"/>
          </a:xfrm>
          <a:prstGeom prst="rect">
            <a:avLst/>
          </a:prstGeom>
          <a:noFill/>
        </p:spPr>
        <p:txBody>
          <a:bodyPr wrap="none" rtlCol="0">
            <a:spAutoFit/>
          </a:bodyPr>
          <a:lstStyle/>
          <a:p>
            <a:r>
              <a:rPr lang="zh-CN" altLang="en-US" dirty="0"/>
              <a:t>团队组成：张杰组</a:t>
            </a:r>
            <a:endParaRPr lang="zh-CN" altLang="en-US" dirty="0"/>
          </a:p>
          <a:p>
            <a:r>
              <a:rPr lang="zh-CN" altLang="en-US" dirty="0"/>
              <a:t>                  刘宏扬组</a:t>
            </a:r>
            <a:endParaRPr lang="zh-CN" altLang="en-US" dirty="0"/>
          </a:p>
          <a:p>
            <a:r>
              <a:rPr lang="zh-CN" altLang="en-US" dirty="0"/>
              <a:t>                  肖大智组</a:t>
            </a:r>
            <a:endParaRPr lang="zh-CN" altLang="en-US" dirty="0"/>
          </a:p>
        </p:txBody>
      </p:sp>
      <p:pic>
        <p:nvPicPr>
          <p:cNvPr id="2" name="图片 1" descr="C:/Users/ASUS/AppData/Local/Temp/kaimatting/20210916214258/output_aiMatting_20210916214356.pngoutput_aiMatting_20210916214356"/>
          <p:cNvPicPr>
            <a:picLocks noChangeAspect="1"/>
          </p:cNvPicPr>
          <p:nvPr/>
        </p:nvPicPr>
        <p:blipFill>
          <a:blip r:embed="rId1"/>
          <a:srcRect l="451" b="25611"/>
          <a:stretch>
            <a:fillRect/>
          </a:stretch>
        </p:blipFill>
        <p:spPr>
          <a:xfrm>
            <a:off x="9940925" y="0"/>
            <a:ext cx="2755265" cy="20123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700845" y="1228966"/>
            <a:ext cx="1670036" cy="1670036"/>
            <a:chOff x="5147792" y="1881950"/>
            <a:chExt cx="1007417" cy="1007417"/>
          </a:xfrm>
        </p:grpSpPr>
        <p:sp>
          <p:nvSpPr>
            <p:cNvPr id="40" name="任意多边形 39"/>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41" name="Group 19"/>
            <p:cNvGrpSpPr>
              <a:grpSpLocks noChangeAspect="1"/>
            </p:cNvGrpSpPr>
            <p:nvPr/>
          </p:nvGrpSpPr>
          <p:grpSpPr bwMode="auto">
            <a:xfrm>
              <a:off x="5388004" y="2104695"/>
              <a:ext cx="532201" cy="524391"/>
              <a:chOff x="3869" y="1065"/>
              <a:chExt cx="477" cy="470"/>
            </a:xfrm>
            <a:solidFill>
              <a:schemeClr val="bg1"/>
            </a:solidFill>
          </p:grpSpPr>
          <p:sp>
            <p:nvSpPr>
              <p:cNvPr id="42"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258232" y="1851645"/>
            <a:ext cx="4205521" cy="3154710"/>
            <a:chOff x="0" y="1851645"/>
            <a:chExt cx="4205521" cy="3154710"/>
          </a:xfrm>
        </p:grpSpPr>
        <p:sp>
          <p:nvSpPr>
            <p:cNvPr id="48" name="文本框 47"/>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useBgFill="1">
          <p:nvSpPr>
            <p:cNvPr id="49" name="文本框 48"/>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cxnSp>
        <p:nvCxnSpPr>
          <p:cNvPr id="52" name="直接连接符 51"/>
          <p:cNvCxnSpPr/>
          <p:nvPr/>
        </p:nvCxnSpPr>
        <p:spPr>
          <a:xfrm>
            <a:off x="4656138"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518319" y="3067542"/>
            <a:ext cx="4044698" cy="707886"/>
          </a:xfrm>
          <a:prstGeom prst="rect">
            <a:avLst/>
          </a:prstGeom>
          <a:noFill/>
        </p:spPr>
        <p:txBody>
          <a:bodyPr wrap="none" rtlCol="0" anchor="ctr">
            <a:spAutoFit/>
          </a:bodyPr>
          <a:lstStyle/>
          <a:p>
            <a:pPr algn="ctr"/>
            <a:r>
              <a:rPr lang="zh-CN" altLang="en-US" sz="4000" b="1" spc="300" dirty="0">
                <a:solidFill>
                  <a:schemeClr val="tx1">
                    <a:lumMod val="75000"/>
                    <a:lumOff val="25000"/>
                  </a:schemeClr>
                </a:solidFill>
              </a:rPr>
              <a:t>系统设计与实现</a:t>
            </a:r>
            <a:endParaRPr lang="zh-CN" altLang="en-US" sz="4000" b="1" spc="300" dirty="0">
              <a:solidFill>
                <a:schemeClr val="tx1">
                  <a:lumMod val="75000"/>
                  <a:lumOff val="25000"/>
                </a:schemeClr>
              </a:solidFill>
            </a:endParaRPr>
          </a:p>
        </p:txBody>
      </p:sp>
      <p:sp>
        <p:nvSpPr>
          <p:cNvPr id="57" name="矩形 56"/>
          <p:cNvSpPr/>
          <p:nvPr/>
        </p:nvSpPr>
        <p:spPr>
          <a:xfrm>
            <a:off x="5232992" y="3752166"/>
            <a:ext cx="4605742" cy="338554"/>
          </a:xfrm>
          <a:prstGeom prst="rect">
            <a:avLst/>
          </a:prstGeom>
        </p:spPr>
        <p:txBody>
          <a:bodyPr wrap="square">
            <a:spAutoFit/>
          </a:bodyPr>
          <a:lstStyle/>
          <a:p>
            <a:pPr algn="dist"/>
            <a:r>
              <a:rPr lang="da-DK" altLang="zh-CN" sz="1600" spc="300" dirty="0">
                <a:solidFill>
                  <a:schemeClr val="tx1">
                    <a:lumMod val="65000"/>
                    <a:lumOff val="35000"/>
                  </a:schemeClr>
                </a:solidFill>
              </a:rPr>
              <a:t>System design and implementation</a:t>
            </a:r>
            <a:endParaRPr lang="da-DK" altLang="zh-CN" sz="1600" spc="300" dirty="0">
              <a:solidFill>
                <a:schemeClr val="tx1">
                  <a:lumMod val="65000"/>
                  <a:lumOff val="35000"/>
                </a:schemeClr>
              </a:solidFill>
            </a:endParaRPr>
          </a:p>
        </p:txBody>
      </p:sp>
      <p:sp>
        <p:nvSpPr>
          <p:cNvPr id="75" name="矩形 74"/>
          <p:cNvSpPr/>
          <p:nvPr/>
        </p:nvSpPr>
        <p:spPr>
          <a:xfrm rot="18900000">
            <a:off x="9852485" y="5896399"/>
            <a:ext cx="2850883" cy="12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rot="16200000">
            <a:off x="10334171" y="5000170"/>
            <a:ext cx="1857829" cy="185782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232992" y="4352633"/>
            <a:ext cx="4605741" cy="299085"/>
          </a:xfrm>
          <a:prstGeom prst="rect">
            <a:avLst/>
          </a:prstGeom>
        </p:spPr>
        <p:txBody>
          <a:bodyPr wrap="square">
            <a:spAutoFit/>
          </a:bodyPr>
          <a:lstStyle/>
          <a:p>
            <a:pPr lvl="0" algn="just" defTabSz="848995">
              <a:lnSpc>
                <a:spcPct val="150000"/>
              </a:lnSpc>
              <a:defRPr/>
            </a:pP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3.1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功能设计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3.2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数据库设计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descr="C:\Users\ASUS\Pictures\图片1.png图片1"/>
          <p:cNvPicPr>
            <a:picLocks noChangeAspect="1"/>
          </p:cNvPicPr>
          <p:nvPr/>
        </p:nvPicPr>
        <p:blipFill>
          <a:blip r:embed="rId1"/>
          <a:srcRect/>
          <a:stretch>
            <a:fillRect/>
          </a:stretch>
        </p:blipFill>
        <p:spPr>
          <a:xfrm>
            <a:off x="11007090" y="5865495"/>
            <a:ext cx="1356995" cy="992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70305" y="1442085"/>
            <a:ext cx="9440545" cy="4661535"/>
          </a:xfrm>
          <a:prstGeom prst="rect">
            <a:avLst/>
          </a:prstGeom>
          <a:noFill/>
        </p:spPr>
        <p:txBody>
          <a:bodyPr wrap="square" rtlCol="0">
            <a:spAutoFit/>
          </a:bodyPr>
          <a:lstStyle/>
          <a:p>
            <a:pPr indent="457200">
              <a:lnSpc>
                <a:spcPct val="150000"/>
              </a:lnSpc>
            </a:pPr>
            <a:r>
              <a:rPr lang="zh-CN" altLang="zh-CN" b="1" dirty="0"/>
              <a:t>系统功能设计</a:t>
            </a:r>
            <a:endParaRPr lang="en-US" altLang="zh-CN" b="1" dirty="0"/>
          </a:p>
          <a:p>
            <a:pPr indent="457200">
              <a:lnSpc>
                <a:spcPct val="150000"/>
              </a:lnSpc>
            </a:pPr>
            <a:r>
              <a:rPr lang="zh-CN" altLang="zh-CN" dirty="0">
                <a:latin typeface="宋体" panose="02010600030101010101" pitchFamily="2" charset="-122"/>
                <a:ea typeface="宋体" panose="02010600030101010101" pitchFamily="2" charset="-122"/>
              </a:rPr>
              <a:t>通过在系统设计的需求分析中得到的结论，我们可以简要的把本系统分为：文章部分、用户部分、评论部分、主页部分等。</a:t>
            </a:r>
            <a:endParaRPr lang="en-US" altLang="zh-CN" dirty="0">
              <a:latin typeface="宋体" panose="02010600030101010101" pitchFamily="2" charset="-122"/>
              <a:ea typeface="宋体" panose="02010600030101010101" pitchFamily="2" charset="-122"/>
            </a:endParaRPr>
          </a:p>
          <a:p>
            <a:pPr indent="457200">
              <a:lnSpc>
                <a:spcPct val="150000"/>
              </a:lnSpc>
            </a:pPr>
            <a:endParaRPr lang="zh-CN" altLang="zh-CN" dirty="0">
              <a:latin typeface="宋体" panose="02010600030101010101" pitchFamily="2" charset="-122"/>
              <a:ea typeface="宋体" panose="02010600030101010101" pitchFamily="2" charset="-122"/>
            </a:endParaRPr>
          </a:p>
          <a:p>
            <a:pPr indent="457200">
              <a:lnSpc>
                <a:spcPct val="150000"/>
              </a:lnSpc>
            </a:pPr>
            <a:r>
              <a:rPr lang="zh-CN" altLang="zh-CN" b="1" dirty="0"/>
              <a:t>模块功能设计</a:t>
            </a:r>
            <a:endParaRPr lang="zh-CN" altLang="zh-CN" b="1" dirty="0"/>
          </a:p>
          <a:p>
            <a:pPr indent="457200">
              <a:lnSpc>
                <a:spcPct val="150000"/>
              </a:lnSpc>
            </a:pPr>
            <a:r>
              <a:rPr lang="zh-CN" altLang="zh-CN" dirty="0">
                <a:latin typeface="宋体" panose="02010600030101010101" pitchFamily="2" charset="-122"/>
                <a:ea typeface="宋体" panose="02010600030101010101" pitchFamily="2" charset="-122"/>
              </a:rPr>
              <a:t>用户访问</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首页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，通过</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首页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可以进行新用户的注册和原注册用户的登录功能。在</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首页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中会展示文章的一部分；</a:t>
            </a:r>
            <a:endParaRPr lang="zh-CN" altLang="zh-CN" dirty="0">
              <a:latin typeface="宋体" panose="02010600030101010101" pitchFamily="2" charset="-122"/>
              <a:ea typeface="宋体" panose="02010600030101010101" pitchFamily="2" charset="-122"/>
            </a:endParaRPr>
          </a:p>
          <a:p>
            <a:pPr indent="457200">
              <a:lnSpc>
                <a:spcPct val="150000"/>
              </a:lnSpc>
            </a:pPr>
            <a:r>
              <a:rPr altLang="zh-CN">
                <a:latin typeface="宋体" panose="02010600030101010101" pitchFamily="2" charset="-122"/>
                <a:ea typeface="宋体" panose="02010600030101010101" pitchFamily="2" charset="-122"/>
              </a:rPr>
              <a:t>DRF</a:t>
            </a:r>
            <a:r>
              <a:rPr lang="zh-CN">
                <a:latin typeface="宋体" panose="02010600030101010101" pitchFamily="2" charset="-122"/>
                <a:ea typeface="宋体" panose="02010600030101010101" pitchFamily="2" charset="-122"/>
              </a:rPr>
              <a:t>（diango rest framework）</a:t>
            </a:r>
            <a:r>
              <a:rPr altLang="zh-CN">
                <a:latin typeface="宋体" panose="02010600030101010101" pitchFamily="2" charset="-122"/>
                <a:ea typeface="宋体" panose="02010600030101010101" pitchFamily="2" charset="-122"/>
              </a:rPr>
              <a:t>框架继承了Django方便易用的传统，分页这种常见功能提供了默认实现</a:t>
            </a:r>
            <a:r>
              <a:rPr lang="zh-CN" altLang="zh-CN" dirty="0">
                <a:latin typeface="宋体" panose="02010600030101010101" pitchFamily="2" charset="-122"/>
                <a:ea typeface="宋体" panose="02010600030101010101" pitchFamily="2" charset="-122"/>
              </a:rPr>
              <a:t>，尽可能的减少用户在刷新系统的过程中带来的亢余缓存。当用户登录后，用户可以进行“发表文章”“发布评论”“主页”等的操作，并且可以在个人信息中修改用户的登录密码等等。</a:t>
            </a:r>
            <a:endParaRPr lang="zh-CN"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10" name="文本框 9"/>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03</a:t>
            </a:r>
            <a:endParaRPr lang="zh-CN" altLang="en-US" sz="3600"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12" name="文本框 11"/>
          <p:cNvSpPr txBox="1"/>
          <p:nvPr/>
        </p:nvSpPr>
        <p:spPr>
          <a:xfrm>
            <a:off x="1487076" y="420154"/>
            <a:ext cx="3183777" cy="584775"/>
          </a:xfrm>
          <a:prstGeom prst="rect">
            <a:avLst/>
          </a:prstGeom>
          <a:noFill/>
        </p:spPr>
        <p:txBody>
          <a:bodyPr wrap="square" rtlCol="0">
            <a:spAutoFit/>
          </a:bodyPr>
          <a:lstStyle/>
          <a:p>
            <a:r>
              <a:rPr lang="zh-CN" altLang="en-US" sz="3200" dirty="0">
                <a:latin typeface="+mn-ea"/>
              </a:rPr>
              <a:t>功能设计</a:t>
            </a:r>
            <a:endParaRPr lang="zh-CN" altLang="en-US" sz="3200" dirty="0">
              <a:latin typeface="+mn-ea"/>
            </a:endParaRPr>
          </a:p>
        </p:txBody>
      </p:sp>
      <p:sp>
        <p:nvSpPr>
          <p:cNvPr id="2" name="Rectangle 2"/>
          <p:cNvSpPr>
            <a:spLocks noChangeArrowheads="1"/>
          </p:cNvSpPr>
          <p:nvPr/>
        </p:nvSpPr>
        <p:spPr bwMode="auto">
          <a:xfrm>
            <a:off x="796685" y="1587560"/>
            <a:ext cx="12192000" cy="0"/>
          </a:xfrm>
          <a:prstGeom prst="rect">
            <a:avLst/>
          </a:prstGeom>
          <a:noFill/>
          <a:ln>
            <a:noFill/>
          </a:ln>
          <a:effectLst/>
        </p:spPr>
        <p:txBody>
          <a:bodyPr vert="horz" wrap="none" lIns="91440" tIns="45720" rIns="91440" bIns="45720" numCol="1" anchor="ctr" anchorCtr="0" compatLnSpc="1">
            <a:spAutoFit/>
          </a:bodyPr>
          <a:lstStyle/>
          <a:p>
            <a:endParaRPr lang="zh-CN" altLang="en-US"/>
          </a:p>
        </p:txBody>
      </p:sp>
      <p:pic>
        <p:nvPicPr>
          <p:cNvPr id="3" name="图片 2"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10" name="文本框 9"/>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03</a:t>
            </a:r>
            <a:endParaRPr lang="zh-CN" altLang="en-US" sz="3600"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12" name="文本框 11"/>
          <p:cNvSpPr txBox="1"/>
          <p:nvPr/>
        </p:nvSpPr>
        <p:spPr>
          <a:xfrm>
            <a:off x="1487076" y="420154"/>
            <a:ext cx="3183777" cy="584775"/>
          </a:xfrm>
          <a:prstGeom prst="rect">
            <a:avLst/>
          </a:prstGeom>
          <a:noFill/>
        </p:spPr>
        <p:txBody>
          <a:bodyPr wrap="square" rtlCol="0">
            <a:spAutoFit/>
          </a:bodyPr>
          <a:lstStyle/>
          <a:p>
            <a:r>
              <a:rPr lang="zh-CN" altLang="en-US" sz="3200" dirty="0">
                <a:latin typeface="+mn-ea"/>
              </a:rPr>
              <a:t>数据库设计</a:t>
            </a:r>
            <a:endParaRPr lang="zh-CN" altLang="en-US" sz="3200" dirty="0">
              <a:latin typeface="+mn-ea"/>
            </a:endParaRPr>
          </a:p>
        </p:txBody>
      </p:sp>
      <p:sp>
        <p:nvSpPr>
          <p:cNvPr id="2" name="Rectangle 2"/>
          <p:cNvSpPr>
            <a:spLocks noChangeArrowheads="1"/>
          </p:cNvSpPr>
          <p:nvPr/>
        </p:nvSpPr>
        <p:spPr bwMode="auto">
          <a:xfrm>
            <a:off x="796685" y="1587560"/>
            <a:ext cx="12192000" cy="0"/>
          </a:xfrm>
          <a:prstGeom prst="rect">
            <a:avLst/>
          </a:prstGeom>
          <a:noFill/>
          <a:ln>
            <a:noFill/>
          </a:ln>
          <a:effectLst/>
        </p:spPr>
        <p:txBody>
          <a:bodyPr vert="horz" wrap="none" lIns="91440" tIns="45720" rIns="91440" bIns="45720" numCol="1" anchor="ctr" anchorCtr="0" compatLnSpc="1">
            <a:spAutoFit/>
          </a:bodyPr>
          <a:lstStyle/>
          <a:p>
            <a:endParaRPr lang="zh-CN" altLang="en-US"/>
          </a:p>
        </p:txBody>
      </p:sp>
      <p:pic>
        <p:nvPicPr>
          <p:cNvPr id="5" name="图片 4" descr="}N0Y4T27ZBBVQC4(O0334OE"/>
          <p:cNvPicPr>
            <a:picLocks noChangeAspect="1"/>
          </p:cNvPicPr>
          <p:nvPr/>
        </p:nvPicPr>
        <p:blipFill>
          <a:blip r:embed="rId3"/>
          <a:srcRect l="1484" t="19439" r="23327" b="34130"/>
          <a:stretch>
            <a:fillRect/>
          </a:stretch>
        </p:blipFill>
        <p:spPr>
          <a:xfrm>
            <a:off x="1216025" y="1699895"/>
            <a:ext cx="10546080" cy="3663315"/>
          </a:xfrm>
          <a:prstGeom prst="rect">
            <a:avLst/>
          </a:prstGeom>
        </p:spPr>
      </p:pic>
      <p:pic>
        <p:nvPicPr>
          <p:cNvPr id="3" name="图片 2" descr="C:\Users\ASUS\Pictures\图片1.png图片1"/>
          <p:cNvPicPr>
            <a:picLocks noChangeAspect="1"/>
          </p:cNvPicPr>
          <p:nvPr/>
        </p:nvPicPr>
        <p:blipFill>
          <a:blip r:embed="rId4"/>
          <a:srcRect/>
          <a:stretch>
            <a:fillRect/>
          </a:stretch>
        </p:blipFill>
        <p:spPr>
          <a:xfrm>
            <a:off x="10678160" y="279400"/>
            <a:ext cx="1356995" cy="992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700845" y="1228966"/>
            <a:ext cx="1670036" cy="1670036"/>
            <a:chOff x="5147792" y="1881950"/>
            <a:chExt cx="1007417" cy="1007417"/>
          </a:xfrm>
        </p:grpSpPr>
        <p:sp>
          <p:nvSpPr>
            <p:cNvPr id="40" name="任意多边形 39"/>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41" name="Group 19"/>
            <p:cNvGrpSpPr>
              <a:grpSpLocks noChangeAspect="1"/>
            </p:cNvGrpSpPr>
            <p:nvPr/>
          </p:nvGrpSpPr>
          <p:grpSpPr bwMode="auto">
            <a:xfrm>
              <a:off x="5388004" y="2104695"/>
              <a:ext cx="532201" cy="524391"/>
              <a:chOff x="3869" y="1065"/>
              <a:chExt cx="477" cy="470"/>
            </a:xfrm>
            <a:solidFill>
              <a:schemeClr val="bg1"/>
            </a:solidFill>
          </p:grpSpPr>
          <p:sp>
            <p:nvSpPr>
              <p:cNvPr id="42"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258232" y="1851645"/>
            <a:ext cx="4205521" cy="3154710"/>
            <a:chOff x="0" y="1851645"/>
            <a:chExt cx="4205521" cy="3154710"/>
          </a:xfrm>
        </p:grpSpPr>
        <p:sp>
          <p:nvSpPr>
            <p:cNvPr id="48" name="文本框 47"/>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useBgFill="1">
          <p:nvSpPr>
            <p:cNvPr id="49" name="文本框 48"/>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cxnSp>
        <p:nvCxnSpPr>
          <p:cNvPr id="52" name="直接连接符 51"/>
          <p:cNvCxnSpPr/>
          <p:nvPr/>
        </p:nvCxnSpPr>
        <p:spPr>
          <a:xfrm>
            <a:off x="4656138"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966888" y="3067542"/>
            <a:ext cx="5147563" cy="707886"/>
          </a:xfrm>
          <a:prstGeom prst="rect">
            <a:avLst/>
          </a:prstGeom>
          <a:noFill/>
        </p:spPr>
        <p:txBody>
          <a:bodyPr wrap="none" rtlCol="0" anchor="ctr">
            <a:spAutoFit/>
          </a:bodyPr>
          <a:lstStyle/>
          <a:p>
            <a:pPr algn="ctr"/>
            <a:r>
              <a:rPr lang="zh-CN" altLang="en-US" sz="4000" b="1" spc="300" dirty="0">
                <a:solidFill>
                  <a:schemeClr val="tx1">
                    <a:lumMod val="75000"/>
                    <a:lumOff val="25000"/>
                  </a:schemeClr>
                </a:solidFill>
              </a:rPr>
              <a:t>系统关键性功能测试</a:t>
            </a:r>
            <a:endParaRPr lang="zh-CN" altLang="en-US" sz="4000" b="1" spc="300" dirty="0">
              <a:solidFill>
                <a:schemeClr val="tx1">
                  <a:lumMod val="75000"/>
                  <a:lumOff val="25000"/>
                </a:schemeClr>
              </a:solidFill>
            </a:endParaRPr>
          </a:p>
        </p:txBody>
      </p:sp>
      <p:sp>
        <p:nvSpPr>
          <p:cNvPr id="57" name="矩形 56"/>
          <p:cNvSpPr/>
          <p:nvPr/>
        </p:nvSpPr>
        <p:spPr>
          <a:xfrm>
            <a:off x="5232992" y="3752166"/>
            <a:ext cx="4605742" cy="338554"/>
          </a:xfrm>
          <a:prstGeom prst="rect">
            <a:avLst/>
          </a:prstGeom>
        </p:spPr>
        <p:txBody>
          <a:bodyPr wrap="square">
            <a:spAutoFit/>
          </a:bodyPr>
          <a:lstStyle/>
          <a:p>
            <a:pPr algn="dist"/>
            <a:r>
              <a:rPr lang="da-DK" altLang="zh-CN" sz="1600" spc="300" dirty="0">
                <a:solidFill>
                  <a:schemeClr val="tx1">
                    <a:lumMod val="65000"/>
                    <a:lumOff val="35000"/>
                  </a:schemeClr>
                </a:solidFill>
              </a:rPr>
              <a:t>System critical functional testing</a:t>
            </a:r>
            <a:endParaRPr lang="da-DK" altLang="zh-CN" sz="1600" spc="300" dirty="0">
              <a:solidFill>
                <a:schemeClr val="tx1">
                  <a:lumMod val="65000"/>
                  <a:lumOff val="35000"/>
                </a:schemeClr>
              </a:solidFill>
            </a:endParaRPr>
          </a:p>
        </p:txBody>
      </p:sp>
      <p:sp>
        <p:nvSpPr>
          <p:cNvPr id="75" name="矩形 74"/>
          <p:cNvSpPr/>
          <p:nvPr/>
        </p:nvSpPr>
        <p:spPr>
          <a:xfrm rot="18900000">
            <a:off x="9852485" y="5896399"/>
            <a:ext cx="2850883" cy="12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rot="16200000">
            <a:off x="10334171" y="5000170"/>
            <a:ext cx="1857829" cy="185782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232992" y="4352633"/>
            <a:ext cx="6044934" cy="299085"/>
          </a:xfrm>
          <a:prstGeom prst="rect">
            <a:avLst/>
          </a:prstGeom>
        </p:spPr>
        <p:txBody>
          <a:bodyPr wrap="square">
            <a:spAutoFit/>
          </a:bodyPr>
          <a:lstStyle/>
          <a:p>
            <a:pPr lvl="0" algn="just" defTabSz="848995">
              <a:lnSpc>
                <a:spcPct val="150000"/>
              </a:lnSpc>
              <a:defRPr/>
            </a:pP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4.1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登录验证测试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4.2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搜索文章功能测试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4.3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浏览功能测试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4.4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敏感词屏蔽功能测试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4.5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测试结论</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descr="C:\Users\ASUS\Pictures\图片1.png图片1"/>
          <p:cNvPicPr>
            <a:picLocks noChangeAspect="1"/>
          </p:cNvPicPr>
          <p:nvPr/>
        </p:nvPicPr>
        <p:blipFill>
          <a:blip r:embed="rId1"/>
          <a:srcRect/>
          <a:stretch>
            <a:fillRect/>
          </a:stretch>
        </p:blipFill>
        <p:spPr>
          <a:xfrm>
            <a:off x="11007090" y="5865495"/>
            <a:ext cx="1356995" cy="9925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842683" y="30624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登录测试</a:t>
            </a:r>
            <a:endParaRPr lang="zh-CN" altLang="en-US" sz="2400" b="1" dirty="0">
              <a:latin typeface="Arial" panose="020B0604020202020204" pitchFamily="34" charset="0"/>
              <a:ea typeface="微软雅黑" panose="020B0503020204020204" pitchFamily="34" charset="-122"/>
            </a:endParaRPr>
          </a:p>
        </p:txBody>
      </p:sp>
      <p:sp>
        <p:nvSpPr>
          <p:cNvPr id="3" name="空心弧 2"/>
          <p:cNvSpPr/>
          <p:nvPr/>
        </p:nvSpPr>
        <p:spPr>
          <a:xfrm>
            <a:off x="937001" y="2156750"/>
            <a:ext cx="3357300" cy="3357300"/>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空心弧 3"/>
          <p:cNvSpPr/>
          <p:nvPr/>
        </p:nvSpPr>
        <p:spPr>
          <a:xfrm>
            <a:off x="937001" y="2156750"/>
            <a:ext cx="3357300" cy="3357300"/>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937001" y="2156750"/>
            <a:ext cx="3357300" cy="3357300"/>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937001" y="2156750"/>
            <a:ext cx="3357300" cy="3357300"/>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组合 6"/>
          <p:cNvGrpSpPr/>
          <p:nvPr/>
        </p:nvGrpSpPr>
        <p:grpSpPr>
          <a:xfrm>
            <a:off x="2074574" y="4934015"/>
            <a:ext cx="1082156" cy="1082156"/>
            <a:chOff x="5147792" y="4934845"/>
            <a:chExt cx="1007417" cy="1007417"/>
          </a:xfrm>
        </p:grpSpPr>
        <p:sp>
          <p:nvSpPr>
            <p:cNvPr id="8" name="任意多边形 7"/>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9" name="Group 4"/>
            <p:cNvGrpSpPr>
              <a:grpSpLocks noChangeAspect="1"/>
            </p:cNvGrpSpPr>
            <p:nvPr/>
          </p:nvGrpSpPr>
          <p:grpSpPr bwMode="auto">
            <a:xfrm>
              <a:off x="5418313" y="5176357"/>
              <a:ext cx="466374" cy="524392"/>
              <a:chOff x="3313" y="3205"/>
              <a:chExt cx="418" cy="470"/>
            </a:xfrm>
            <a:solidFill>
              <a:schemeClr val="bg1"/>
            </a:solidFill>
          </p:grpSpPr>
          <p:sp>
            <p:nvSpPr>
              <p:cNvPr id="10"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434880" y="3294323"/>
            <a:ext cx="1082156" cy="1082156"/>
            <a:chOff x="3621344" y="3408398"/>
            <a:chExt cx="1007417" cy="1007417"/>
          </a:xfrm>
        </p:grpSpPr>
        <p:sp>
          <p:nvSpPr>
            <p:cNvPr id="15" name="任意多边形 14"/>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6" name="Group 11"/>
            <p:cNvGrpSpPr>
              <a:grpSpLocks noChangeAspect="1"/>
            </p:cNvGrpSpPr>
            <p:nvPr/>
          </p:nvGrpSpPr>
          <p:grpSpPr bwMode="auto">
            <a:xfrm>
              <a:off x="3916411" y="3654075"/>
              <a:ext cx="417282" cy="524392"/>
              <a:chOff x="2398" y="2256"/>
              <a:chExt cx="374" cy="470"/>
            </a:xfrm>
            <a:solidFill>
              <a:schemeClr val="bg1"/>
            </a:solidFill>
          </p:grpSpPr>
          <p:sp>
            <p:nvSpPr>
              <p:cNvPr id="17"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2074574" y="1654629"/>
            <a:ext cx="1082156" cy="1082156"/>
            <a:chOff x="5147792" y="1881950"/>
            <a:chExt cx="1007417" cy="1007417"/>
          </a:xfrm>
        </p:grpSpPr>
        <p:sp>
          <p:nvSpPr>
            <p:cNvPr id="23" name="任意多边形 22"/>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4" name="Group 19"/>
            <p:cNvGrpSpPr>
              <a:grpSpLocks noChangeAspect="1"/>
            </p:cNvGrpSpPr>
            <p:nvPr/>
          </p:nvGrpSpPr>
          <p:grpSpPr bwMode="auto">
            <a:xfrm>
              <a:off x="5388004" y="2104695"/>
              <a:ext cx="532201" cy="524391"/>
              <a:chOff x="3869" y="1065"/>
              <a:chExt cx="477" cy="470"/>
            </a:xfrm>
            <a:solidFill>
              <a:schemeClr val="bg1"/>
            </a:solidFill>
          </p:grpSpPr>
          <p:sp>
            <p:nvSpPr>
              <p:cNvPr id="25"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3714266" y="3294323"/>
            <a:ext cx="1082156" cy="1082156"/>
            <a:chOff x="6674239" y="3408398"/>
            <a:chExt cx="1007417" cy="1007417"/>
          </a:xfrm>
        </p:grpSpPr>
        <p:sp>
          <p:nvSpPr>
            <p:cNvPr id="32" name="任意多边形 31"/>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3" name="Group 28"/>
            <p:cNvGrpSpPr>
              <a:grpSpLocks noChangeAspect="1"/>
            </p:cNvGrpSpPr>
            <p:nvPr/>
          </p:nvGrpSpPr>
          <p:grpSpPr bwMode="auto">
            <a:xfrm>
              <a:off x="6969306" y="3649352"/>
              <a:ext cx="417282" cy="525508"/>
              <a:chOff x="4401" y="2266"/>
              <a:chExt cx="374" cy="471"/>
            </a:xfrm>
            <a:solidFill>
              <a:schemeClr val="bg1"/>
            </a:solidFill>
          </p:grpSpPr>
          <p:sp>
            <p:nvSpPr>
              <p:cNvPr id="34"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38" name="文本框 37"/>
          <p:cNvSpPr txBox="1"/>
          <p:nvPr/>
        </p:nvSpPr>
        <p:spPr>
          <a:xfrm>
            <a:off x="5695723" y="1313524"/>
            <a:ext cx="3744112" cy="1014730"/>
          </a:xfrm>
          <a:prstGeom prst="rect">
            <a:avLst/>
          </a:prstGeom>
          <a:noFill/>
          <a:ln w="25400">
            <a:solidFill>
              <a:srgbClr val="0070C0"/>
            </a:solidFill>
          </a:ln>
        </p:spPr>
        <p:txBody>
          <a:bodyPr wrap="square" rtlCol="0">
            <a:spAutoFit/>
          </a:bodyPr>
          <a:lstStyle/>
          <a:p>
            <a:pPr indent="457200">
              <a:lnSpc>
                <a:spcPct val="150000"/>
              </a:lnSpc>
            </a:pPr>
            <a:r>
              <a:rPr lang="zh-CN" altLang="zh-CN" sz="2000" dirty="0">
                <a:latin typeface="宋体" panose="02010600030101010101" pitchFamily="2" charset="-122"/>
                <a:ea typeface="宋体" panose="02010600030101010101" pitchFamily="2" charset="-122"/>
              </a:rPr>
              <a:t>当用户在登录的时候如果还未注册，就无法登录。</a:t>
            </a:r>
            <a:endParaRPr lang="zh-CN" altLang="en-US" sz="2000" dirty="0">
              <a:latin typeface="宋体" panose="02010600030101010101" pitchFamily="2" charset="-122"/>
              <a:ea typeface="宋体" panose="02010600030101010101" pitchFamily="2" charset="-122"/>
            </a:endParaRPr>
          </a:p>
        </p:txBody>
      </p:sp>
      <p:pic>
        <p:nvPicPr>
          <p:cNvPr id="43"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6127" y="383774"/>
            <a:ext cx="442744" cy="647700"/>
          </a:xfrm>
          <a:prstGeom prst="rect">
            <a:avLst/>
          </a:prstGeom>
        </p:spPr>
      </p:pic>
      <p:sp>
        <p:nvSpPr>
          <p:cNvPr id="44" name="文本框 43"/>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04</a:t>
            </a:r>
            <a:endParaRPr lang="zh-CN" altLang="en-US" sz="3600" dirty="0">
              <a:solidFill>
                <a:schemeClr val="bg1"/>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46" name="文本框 45"/>
          <p:cNvSpPr txBox="1"/>
          <p:nvPr/>
        </p:nvSpPr>
        <p:spPr>
          <a:xfrm>
            <a:off x="1365888" y="393276"/>
            <a:ext cx="3485264" cy="583565"/>
          </a:xfrm>
          <a:prstGeom prst="rect">
            <a:avLst/>
          </a:prstGeom>
          <a:noFill/>
        </p:spPr>
        <p:txBody>
          <a:bodyPr wrap="square" rtlCol="0">
            <a:spAutoFit/>
          </a:bodyPr>
          <a:lstStyle/>
          <a:p>
            <a:r>
              <a:rPr lang="zh-CN" altLang="en-US" sz="3200" dirty="0">
                <a:latin typeface="+mn-ea"/>
              </a:rPr>
              <a:t>登录验证测试</a:t>
            </a:r>
            <a:endParaRPr lang="zh-CN" altLang="en-US" sz="3200" dirty="0">
              <a:latin typeface="+mn-ea"/>
            </a:endParaRPr>
          </a:p>
        </p:txBody>
      </p:sp>
      <p:graphicFrame>
        <p:nvGraphicFramePr>
          <p:cNvPr id="47" name="表格 46"/>
          <p:cNvGraphicFramePr>
            <a:graphicFrameLocks noGrp="1"/>
          </p:cNvGraphicFramePr>
          <p:nvPr>
            <p:custDataLst>
              <p:tags r:id="rId3"/>
            </p:custDataLst>
          </p:nvPr>
        </p:nvGraphicFramePr>
        <p:xfrm>
          <a:off x="5695950" y="3911600"/>
          <a:ext cx="3745230" cy="1657350"/>
        </p:xfrm>
        <a:graphic>
          <a:graphicData uri="http://schemas.openxmlformats.org/drawingml/2006/table">
            <a:tbl>
              <a:tblPr firstRow="1" firstCol="1" bandRow="1">
                <a:tableStyleId>{5C22544A-7EE6-4342-B048-85BDC9FD1C3A}</a:tableStyleId>
              </a:tblPr>
              <a:tblGrid>
                <a:gridCol w="1248410"/>
                <a:gridCol w="1248410"/>
                <a:gridCol w="1248410"/>
              </a:tblGrid>
              <a:tr h="331470">
                <a:tc>
                  <a:txBody>
                    <a:bodyPr/>
                    <a:lstStyle/>
                    <a:p>
                      <a:pPr algn="ctr">
                        <a:spcAft>
                          <a:spcPts val="0"/>
                        </a:spcAft>
                      </a:pPr>
                      <a:r>
                        <a:rPr lang="zh-CN" sz="1200" kern="0" dirty="0">
                          <a:solidFill>
                            <a:schemeClr val="tx1"/>
                          </a:solidFill>
                          <a:effectLst/>
                          <a:latin typeface="宋体" panose="02010600030101010101" pitchFamily="2" charset="-122"/>
                          <a:ea typeface="宋体" panose="02010600030101010101" pitchFamily="2" charset="-122"/>
                        </a:rPr>
                        <a:t>账户编号</a:t>
                      </a:r>
                      <a:endParaRPr 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zh-CN" sz="1200" kern="0" dirty="0">
                          <a:solidFill>
                            <a:schemeClr val="tx1"/>
                          </a:solidFill>
                          <a:effectLst/>
                          <a:latin typeface="宋体" panose="02010600030101010101" pitchFamily="2" charset="-122"/>
                          <a:ea typeface="宋体" panose="02010600030101010101" pitchFamily="2" charset="-122"/>
                        </a:rPr>
                        <a:t>账户信息</a:t>
                      </a:r>
                      <a:endParaRPr 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zh-CN" sz="1200" kern="0" dirty="0">
                          <a:solidFill>
                            <a:schemeClr val="tx1"/>
                          </a:solidFill>
                          <a:effectLst/>
                          <a:latin typeface="宋体" panose="02010600030101010101" pitchFamily="2" charset="-122"/>
                          <a:ea typeface="宋体" panose="02010600030101010101" pitchFamily="2" charset="-122"/>
                        </a:rPr>
                        <a:t>账户密码</a:t>
                      </a:r>
                      <a:endParaRPr 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r>
              <a:tr h="331470">
                <a:tc>
                  <a:txBody>
                    <a:bodyPr/>
                    <a:lstStyle/>
                    <a:p>
                      <a:pPr algn="ctr">
                        <a:spcAft>
                          <a:spcPts val="0"/>
                        </a:spcAft>
                      </a:pPr>
                      <a:r>
                        <a:rPr lang="en-US" sz="1200" kern="0">
                          <a:solidFill>
                            <a:schemeClr val="tx1"/>
                          </a:solidFill>
                          <a:effectLst/>
                          <a:latin typeface="宋体" panose="02010600030101010101" pitchFamily="2" charset="-122"/>
                          <a:ea typeface="宋体" panose="02010600030101010101" pitchFamily="2" charset="-122"/>
                        </a:rPr>
                        <a:t>1</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altLang="zh-CN" sz="1200" kern="100" dirty="0">
                          <a:solidFill>
                            <a:schemeClr val="tx1"/>
                          </a:solidFill>
                          <a:effectLst/>
                          <a:latin typeface="宋体" panose="02010600030101010101" pitchFamily="2" charset="-122"/>
                          <a:ea typeface="宋体" panose="02010600030101010101" pitchFamily="2" charset="-122"/>
                        </a:rPr>
                        <a:t>123</a:t>
                      </a:r>
                      <a:endParaRPr lang="en-US" alt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sz="1200" kern="0" dirty="0">
                          <a:solidFill>
                            <a:schemeClr val="tx1"/>
                          </a:solidFill>
                          <a:effectLst/>
                          <a:latin typeface="宋体" panose="02010600030101010101" pitchFamily="2" charset="-122"/>
                          <a:ea typeface="宋体" panose="02010600030101010101" pitchFamily="2" charset="-122"/>
                        </a:rPr>
                        <a:t>123456789</a:t>
                      </a:r>
                      <a:endParaRPr 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r>
              <a:tr h="331470">
                <a:tc>
                  <a:txBody>
                    <a:bodyPr/>
                    <a:lstStyle/>
                    <a:p>
                      <a:pPr algn="ctr">
                        <a:spcAft>
                          <a:spcPts val="0"/>
                        </a:spcAft>
                      </a:pPr>
                      <a:r>
                        <a:rPr lang="en-US" sz="1200" kern="0">
                          <a:solidFill>
                            <a:schemeClr val="tx1"/>
                          </a:solidFill>
                          <a:effectLst/>
                          <a:latin typeface="宋体" panose="02010600030101010101" pitchFamily="2" charset="-122"/>
                          <a:ea typeface="宋体" panose="02010600030101010101" pitchFamily="2" charset="-122"/>
                        </a:rPr>
                        <a:t>2</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zh-CN" altLang="en-US" sz="1200" kern="100">
                          <a:solidFill>
                            <a:schemeClr val="tx1"/>
                          </a:solidFill>
                          <a:effectLst/>
                          <a:latin typeface="宋体" panose="02010600030101010101" pitchFamily="2" charset="-122"/>
                          <a:ea typeface="宋体" panose="02010600030101010101" pitchFamily="2" charset="-122"/>
                        </a:rPr>
                        <a:t>张</a:t>
                      </a:r>
                      <a:endParaRPr lang="zh-CN" altLang="en-US"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sz="1200" kern="0" dirty="0">
                          <a:solidFill>
                            <a:schemeClr val="tx1"/>
                          </a:solidFill>
                          <a:effectLst/>
                          <a:latin typeface="宋体" panose="02010600030101010101" pitchFamily="2" charset="-122"/>
                          <a:ea typeface="宋体" panose="02010600030101010101" pitchFamily="2" charset="-122"/>
                          <a:sym typeface="+mn-ea"/>
                        </a:rPr>
                        <a:t>123456789</a:t>
                      </a:r>
                      <a:endParaRPr lang="zh-CN" sz="120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r>
              <a:tr h="331470">
                <a:tc>
                  <a:txBody>
                    <a:bodyPr/>
                    <a:lstStyle/>
                    <a:p>
                      <a:pPr algn="ctr">
                        <a:spcAft>
                          <a:spcPts val="0"/>
                        </a:spcAft>
                      </a:pPr>
                      <a:r>
                        <a:rPr lang="en-US" sz="1200" kern="0">
                          <a:solidFill>
                            <a:schemeClr val="tx1"/>
                          </a:solidFill>
                          <a:effectLst/>
                          <a:latin typeface="宋体" panose="02010600030101010101" pitchFamily="2" charset="-122"/>
                          <a:ea typeface="宋体" panose="02010600030101010101" pitchFamily="2" charset="-122"/>
                        </a:rPr>
                        <a:t>3</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altLang="zh-CN" sz="1200" kern="100">
                          <a:solidFill>
                            <a:schemeClr val="tx1"/>
                          </a:solidFill>
                          <a:effectLst/>
                          <a:latin typeface="宋体" panose="02010600030101010101" pitchFamily="2" charset="-122"/>
                          <a:ea typeface="宋体" panose="02010600030101010101" pitchFamily="2" charset="-122"/>
                        </a:rPr>
                        <a:t>1</a:t>
                      </a:r>
                      <a:endParaRPr lang="en-US" alt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sz="1200" kern="0" dirty="0">
                          <a:solidFill>
                            <a:schemeClr val="tx1"/>
                          </a:solidFill>
                          <a:effectLst/>
                          <a:latin typeface="宋体" panose="02010600030101010101" pitchFamily="2" charset="-122"/>
                          <a:ea typeface="宋体" panose="02010600030101010101" pitchFamily="2" charset="-122"/>
                          <a:sym typeface="+mn-ea"/>
                        </a:rPr>
                        <a:t>123456789</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r>
              <a:tr h="331470">
                <a:tc>
                  <a:txBody>
                    <a:bodyPr/>
                    <a:lstStyle/>
                    <a:p>
                      <a:pPr algn="ctr">
                        <a:spcAft>
                          <a:spcPts val="0"/>
                        </a:spcAft>
                      </a:pPr>
                      <a:r>
                        <a:rPr lang="en-US" sz="1200" kern="0">
                          <a:solidFill>
                            <a:schemeClr val="tx1"/>
                          </a:solidFill>
                          <a:effectLst/>
                          <a:latin typeface="宋体" panose="02010600030101010101" pitchFamily="2" charset="-122"/>
                          <a:ea typeface="宋体" panose="02010600030101010101" pitchFamily="2" charset="-122"/>
                        </a:rPr>
                        <a:t>4</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altLang="zh-CN" sz="1200" kern="100">
                          <a:solidFill>
                            <a:schemeClr val="tx1"/>
                          </a:solidFill>
                          <a:effectLst/>
                          <a:latin typeface="宋体" panose="02010600030101010101" pitchFamily="2" charset="-122"/>
                          <a:ea typeface="宋体" panose="02010600030101010101" pitchFamily="2" charset="-122"/>
                        </a:rPr>
                        <a:t>233</a:t>
                      </a:r>
                      <a:endParaRPr lang="en-US" alt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c>
                  <a:txBody>
                    <a:bodyPr/>
                    <a:lstStyle/>
                    <a:p>
                      <a:pPr algn="ctr">
                        <a:spcAft>
                          <a:spcPts val="0"/>
                        </a:spcAft>
                      </a:pPr>
                      <a:r>
                        <a:rPr lang="en-US" sz="1200" kern="0" dirty="0">
                          <a:solidFill>
                            <a:schemeClr val="tx1"/>
                          </a:solidFill>
                          <a:effectLst/>
                          <a:latin typeface="宋体" panose="02010600030101010101" pitchFamily="2" charset="-122"/>
                          <a:ea typeface="宋体" panose="02010600030101010101" pitchFamily="2" charset="-122"/>
                          <a:sym typeface="+mn-ea"/>
                        </a:rPr>
                        <a:t>123456789</a:t>
                      </a:r>
                      <a:endParaRPr lang="zh-CN" sz="1200" kern="100">
                        <a:solidFill>
                          <a:schemeClr val="tx1"/>
                        </a:solidFill>
                        <a:effectLst/>
                        <a:latin typeface="宋体" panose="02010600030101010101" pitchFamily="2" charset="-122"/>
                        <a:ea typeface="宋体" panose="02010600030101010101" pitchFamily="2" charset="-122"/>
                      </a:endParaRPr>
                    </a:p>
                  </a:txBody>
                  <a:tcPr marL="68580" marR="68580" marT="0" marB="0" anchor="ctr">
                    <a:blipFill>
                      <a:blip r:embed="rId2">
                        <a:extLst>
                          <a:ext uri="{28A0092B-C50C-407E-A947-70E740481C1C}">
                            <a14:useLocalDpi xmlns:a14="http://schemas.microsoft.com/office/drawing/2010/main" val="0"/>
                          </a:ext>
                        </a:extLst>
                      </a:blip>
                      <a:stretch>
                        <a:fillRect/>
                      </a:stretch>
                    </a:blipFill>
                  </a:tcPr>
                </a:tc>
              </a:tr>
            </a:tbl>
          </a:graphicData>
        </a:graphic>
      </p:graphicFrame>
      <p:pic>
        <p:nvPicPr>
          <p:cNvPr id="40" name="图片 39" descr="C:\Users\ASUS\Pictures\图片1.png图片1"/>
          <p:cNvPicPr>
            <a:picLocks noChangeAspect="1"/>
          </p:cNvPicPr>
          <p:nvPr/>
        </p:nvPicPr>
        <p:blipFill>
          <a:blip r:embed="rId4"/>
          <a:srcRect/>
          <a:stretch>
            <a:fillRect/>
          </a:stretch>
        </p:blipFill>
        <p:spPr>
          <a:xfrm>
            <a:off x="10678160" y="279400"/>
            <a:ext cx="1356995" cy="992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339790" y="30624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搜索功能</a:t>
            </a:r>
            <a:endParaRPr lang="zh-CN" altLang="en-US" sz="2400" b="1" dirty="0">
              <a:latin typeface="Arial" panose="020B0604020202020204" pitchFamily="34" charset="0"/>
              <a:ea typeface="微软雅黑" panose="020B0503020204020204" pitchFamily="34" charset="-122"/>
            </a:endParaRPr>
          </a:p>
        </p:txBody>
      </p:sp>
      <p:sp>
        <p:nvSpPr>
          <p:cNvPr id="3" name="空心弧 2"/>
          <p:cNvSpPr/>
          <p:nvPr/>
        </p:nvSpPr>
        <p:spPr>
          <a:xfrm>
            <a:off x="2434108" y="2156750"/>
            <a:ext cx="3357300" cy="3357300"/>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空心弧 3"/>
          <p:cNvSpPr/>
          <p:nvPr/>
        </p:nvSpPr>
        <p:spPr>
          <a:xfrm>
            <a:off x="2434108" y="2156750"/>
            <a:ext cx="3357300" cy="3357300"/>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2434108" y="2156750"/>
            <a:ext cx="3357300" cy="3357300"/>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2434108" y="2156750"/>
            <a:ext cx="3357300" cy="3357300"/>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组合 6"/>
          <p:cNvGrpSpPr/>
          <p:nvPr/>
        </p:nvGrpSpPr>
        <p:grpSpPr>
          <a:xfrm>
            <a:off x="3571681" y="4934015"/>
            <a:ext cx="1082156" cy="1082156"/>
            <a:chOff x="5147792" y="4934845"/>
            <a:chExt cx="1007417" cy="1007417"/>
          </a:xfrm>
        </p:grpSpPr>
        <p:sp>
          <p:nvSpPr>
            <p:cNvPr id="8" name="任意多边形 7"/>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9" name="Group 4"/>
            <p:cNvGrpSpPr>
              <a:grpSpLocks noChangeAspect="1"/>
            </p:cNvGrpSpPr>
            <p:nvPr/>
          </p:nvGrpSpPr>
          <p:grpSpPr bwMode="auto">
            <a:xfrm>
              <a:off x="5418313" y="5176357"/>
              <a:ext cx="466374" cy="524392"/>
              <a:chOff x="3313" y="3205"/>
              <a:chExt cx="418" cy="470"/>
            </a:xfrm>
            <a:solidFill>
              <a:schemeClr val="bg1"/>
            </a:solidFill>
          </p:grpSpPr>
          <p:sp>
            <p:nvSpPr>
              <p:cNvPr id="10"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1931987" y="3294323"/>
            <a:ext cx="1082156" cy="1082156"/>
            <a:chOff x="3621344" y="3408398"/>
            <a:chExt cx="1007417" cy="1007417"/>
          </a:xfrm>
        </p:grpSpPr>
        <p:sp>
          <p:nvSpPr>
            <p:cNvPr id="15" name="任意多边形 14"/>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6" name="Group 11"/>
            <p:cNvGrpSpPr>
              <a:grpSpLocks noChangeAspect="1"/>
            </p:cNvGrpSpPr>
            <p:nvPr/>
          </p:nvGrpSpPr>
          <p:grpSpPr bwMode="auto">
            <a:xfrm>
              <a:off x="3916411" y="3654075"/>
              <a:ext cx="417282" cy="524392"/>
              <a:chOff x="2398" y="2256"/>
              <a:chExt cx="374" cy="470"/>
            </a:xfrm>
            <a:solidFill>
              <a:schemeClr val="bg1"/>
            </a:solidFill>
          </p:grpSpPr>
          <p:sp>
            <p:nvSpPr>
              <p:cNvPr id="17"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3571681" y="1654629"/>
            <a:ext cx="1082156" cy="1082156"/>
            <a:chOff x="5147792" y="1881950"/>
            <a:chExt cx="1007417" cy="1007417"/>
          </a:xfrm>
        </p:grpSpPr>
        <p:sp>
          <p:nvSpPr>
            <p:cNvPr id="23" name="任意多边形 22"/>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4" name="Group 19"/>
            <p:cNvGrpSpPr>
              <a:grpSpLocks noChangeAspect="1"/>
            </p:cNvGrpSpPr>
            <p:nvPr/>
          </p:nvGrpSpPr>
          <p:grpSpPr bwMode="auto">
            <a:xfrm>
              <a:off x="5388004" y="2104695"/>
              <a:ext cx="532201" cy="524391"/>
              <a:chOff x="3869" y="1065"/>
              <a:chExt cx="477" cy="470"/>
            </a:xfrm>
            <a:solidFill>
              <a:schemeClr val="bg1"/>
            </a:solidFill>
          </p:grpSpPr>
          <p:sp>
            <p:nvSpPr>
              <p:cNvPr id="25"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5211373" y="3294323"/>
            <a:ext cx="1082156" cy="1082156"/>
            <a:chOff x="6674239" y="3408398"/>
            <a:chExt cx="1007417" cy="1007417"/>
          </a:xfrm>
        </p:grpSpPr>
        <p:sp>
          <p:nvSpPr>
            <p:cNvPr id="32" name="任意多边形 31"/>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3" name="Group 28"/>
            <p:cNvGrpSpPr>
              <a:grpSpLocks noChangeAspect="1"/>
            </p:cNvGrpSpPr>
            <p:nvPr/>
          </p:nvGrpSpPr>
          <p:grpSpPr bwMode="auto">
            <a:xfrm>
              <a:off x="6969306" y="3649352"/>
              <a:ext cx="417282" cy="525508"/>
              <a:chOff x="4401" y="2266"/>
              <a:chExt cx="374" cy="471"/>
            </a:xfrm>
            <a:solidFill>
              <a:schemeClr val="bg1"/>
            </a:solidFill>
          </p:grpSpPr>
          <p:sp>
            <p:nvSpPr>
              <p:cNvPr id="34"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38" name="文本框 37"/>
          <p:cNvSpPr txBox="1"/>
          <p:nvPr/>
        </p:nvSpPr>
        <p:spPr>
          <a:xfrm>
            <a:off x="6697090" y="2245060"/>
            <a:ext cx="3639216" cy="1938020"/>
          </a:xfrm>
          <a:prstGeom prst="rect">
            <a:avLst/>
          </a:prstGeom>
          <a:noFill/>
          <a:ln w="25400">
            <a:solidFill>
              <a:srgbClr val="0070C0"/>
            </a:solidFill>
          </a:ln>
        </p:spPr>
        <p:txBody>
          <a:bodyPr wrap="square" rtlCol="0">
            <a:spAutoFit/>
          </a:bodyPr>
          <a:lstStyle/>
          <a:p>
            <a:pPr indent="457200">
              <a:lnSpc>
                <a:spcPct val="150000"/>
              </a:lnSpc>
            </a:pPr>
            <a:r>
              <a:rPr lang="zh-CN" altLang="zh-CN" sz="2000" dirty="0">
                <a:latin typeface="宋体" panose="02010600030101010101" pitchFamily="2" charset="-122"/>
                <a:ea typeface="宋体" panose="02010600030101010101" pitchFamily="2" charset="-122"/>
              </a:rPr>
              <a:t>系统拥有搜索功能，不论是否登录，都可以搜索系统上所有用户发表的所有文章以及文章的相关信息。</a:t>
            </a:r>
            <a:endParaRPr lang="zh-CN" altLang="zh-CN" sz="2000" dirty="0">
              <a:latin typeface="宋体" panose="02010600030101010101" pitchFamily="2" charset="-122"/>
              <a:ea typeface="宋体" panose="02010600030101010101"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650" y="307357"/>
            <a:ext cx="782595" cy="782595"/>
          </a:xfrm>
          <a:prstGeom prst="rect">
            <a:avLst/>
          </a:prstGeom>
        </p:spPr>
      </p:pic>
      <p:pic>
        <p:nvPicPr>
          <p:cNvPr id="43" name="图片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27" y="383774"/>
            <a:ext cx="442744" cy="647700"/>
          </a:xfrm>
          <a:prstGeom prst="rect">
            <a:avLst/>
          </a:prstGeom>
        </p:spPr>
      </p:pic>
      <p:sp>
        <p:nvSpPr>
          <p:cNvPr id="44" name="文本框 43"/>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04</a:t>
            </a:r>
            <a:endParaRPr lang="zh-CN" altLang="en-US" sz="3600" dirty="0">
              <a:solidFill>
                <a:schemeClr val="bg1"/>
              </a:solidFill>
            </a:endParaRPr>
          </a:p>
        </p:txBody>
      </p: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46" name="文本框 45"/>
          <p:cNvSpPr txBox="1"/>
          <p:nvPr/>
        </p:nvSpPr>
        <p:spPr>
          <a:xfrm>
            <a:off x="1347532" y="415236"/>
            <a:ext cx="3485264" cy="583565"/>
          </a:xfrm>
          <a:prstGeom prst="rect">
            <a:avLst/>
          </a:prstGeom>
          <a:noFill/>
        </p:spPr>
        <p:txBody>
          <a:bodyPr wrap="square" rtlCol="0">
            <a:spAutoFit/>
          </a:bodyPr>
          <a:lstStyle/>
          <a:p>
            <a:r>
              <a:rPr lang="zh-CN" altLang="en-US" sz="3200" dirty="0">
                <a:latin typeface="+mn-ea"/>
              </a:rPr>
              <a:t>搜索文章功能测试</a:t>
            </a:r>
            <a:endParaRPr lang="zh-CN" altLang="en-US" sz="3200" dirty="0">
              <a:latin typeface="+mn-ea"/>
            </a:endParaRPr>
          </a:p>
        </p:txBody>
      </p:sp>
      <p:pic>
        <p:nvPicPr>
          <p:cNvPr id="40" name="图片 39" descr="C:\Users\ASUS\Pictures\图片1.png图片1"/>
          <p:cNvPicPr>
            <a:picLocks noChangeAspect="1"/>
          </p:cNvPicPr>
          <p:nvPr/>
        </p:nvPicPr>
        <p:blipFill>
          <a:blip r:embed="rId4"/>
          <a:srcRect/>
          <a:stretch>
            <a:fillRect/>
          </a:stretch>
        </p:blipFill>
        <p:spPr>
          <a:xfrm>
            <a:off x="10678160" y="279400"/>
            <a:ext cx="1356995" cy="9925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583100" y="2811420"/>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浏览功能</a:t>
            </a:r>
            <a:endParaRPr lang="zh-CN" altLang="en-US" sz="2400" b="1" dirty="0">
              <a:latin typeface="Arial" panose="020B0604020202020204" pitchFamily="34" charset="0"/>
              <a:ea typeface="微软雅黑" panose="020B0503020204020204" pitchFamily="34" charset="-122"/>
            </a:endParaRPr>
          </a:p>
        </p:txBody>
      </p:sp>
      <p:sp>
        <p:nvSpPr>
          <p:cNvPr id="3" name="空心弧 2"/>
          <p:cNvSpPr/>
          <p:nvPr/>
        </p:nvSpPr>
        <p:spPr>
          <a:xfrm>
            <a:off x="677418" y="1905738"/>
            <a:ext cx="3357300" cy="3357300"/>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空心弧 3"/>
          <p:cNvSpPr/>
          <p:nvPr/>
        </p:nvSpPr>
        <p:spPr>
          <a:xfrm>
            <a:off x="677418" y="1905738"/>
            <a:ext cx="3357300" cy="3357300"/>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677418" y="1905738"/>
            <a:ext cx="3357300" cy="3357300"/>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677418" y="1905738"/>
            <a:ext cx="3357300" cy="3357300"/>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组合 6"/>
          <p:cNvGrpSpPr/>
          <p:nvPr/>
        </p:nvGrpSpPr>
        <p:grpSpPr>
          <a:xfrm>
            <a:off x="1814991" y="4683003"/>
            <a:ext cx="1082156" cy="1082156"/>
            <a:chOff x="5147792" y="4934845"/>
            <a:chExt cx="1007417" cy="1007417"/>
          </a:xfrm>
        </p:grpSpPr>
        <p:sp>
          <p:nvSpPr>
            <p:cNvPr id="8" name="任意多边形 7"/>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9" name="Group 4"/>
            <p:cNvGrpSpPr>
              <a:grpSpLocks noChangeAspect="1"/>
            </p:cNvGrpSpPr>
            <p:nvPr/>
          </p:nvGrpSpPr>
          <p:grpSpPr bwMode="auto">
            <a:xfrm>
              <a:off x="5418313" y="5176357"/>
              <a:ext cx="466374" cy="524392"/>
              <a:chOff x="3313" y="3205"/>
              <a:chExt cx="418" cy="470"/>
            </a:xfrm>
            <a:solidFill>
              <a:schemeClr val="bg1"/>
            </a:solidFill>
          </p:grpSpPr>
          <p:sp>
            <p:nvSpPr>
              <p:cNvPr id="10"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175297" y="3043311"/>
            <a:ext cx="1082156" cy="1082156"/>
            <a:chOff x="3621344" y="3408398"/>
            <a:chExt cx="1007417" cy="1007417"/>
          </a:xfrm>
        </p:grpSpPr>
        <p:sp>
          <p:nvSpPr>
            <p:cNvPr id="15" name="任意多边形 14"/>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6" name="Group 11"/>
            <p:cNvGrpSpPr>
              <a:grpSpLocks noChangeAspect="1"/>
            </p:cNvGrpSpPr>
            <p:nvPr/>
          </p:nvGrpSpPr>
          <p:grpSpPr bwMode="auto">
            <a:xfrm>
              <a:off x="3916411" y="3654075"/>
              <a:ext cx="417282" cy="524392"/>
              <a:chOff x="2398" y="2256"/>
              <a:chExt cx="374" cy="470"/>
            </a:xfrm>
            <a:solidFill>
              <a:schemeClr val="bg1"/>
            </a:solidFill>
          </p:grpSpPr>
          <p:sp>
            <p:nvSpPr>
              <p:cNvPr id="17"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1814991" y="1403617"/>
            <a:ext cx="1082156" cy="1082156"/>
            <a:chOff x="5147792" y="1881950"/>
            <a:chExt cx="1007417" cy="1007417"/>
          </a:xfrm>
        </p:grpSpPr>
        <p:sp>
          <p:nvSpPr>
            <p:cNvPr id="23" name="任意多边形 22"/>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4" name="Group 19"/>
            <p:cNvGrpSpPr>
              <a:grpSpLocks noChangeAspect="1"/>
            </p:cNvGrpSpPr>
            <p:nvPr/>
          </p:nvGrpSpPr>
          <p:grpSpPr bwMode="auto">
            <a:xfrm>
              <a:off x="5388004" y="2104695"/>
              <a:ext cx="532201" cy="524391"/>
              <a:chOff x="3869" y="1065"/>
              <a:chExt cx="477" cy="470"/>
            </a:xfrm>
            <a:solidFill>
              <a:schemeClr val="bg1"/>
            </a:solidFill>
          </p:grpSpPr>
          <p:sp>
            <p:nvSpPr>
              <p:cNvPr id="25"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3454683" y="3043311"/>
            <a:ext cx="1082156" cy="1082156"/>
            <a:chOff x="6674239" y="3408398"/>
            <a:chExt cx="1007417" cy="1007417"/>
          </a:xfrm>
        </p:grpSpPr>
        <p:sp>
          <p:nvSpPr>
            <p:cNvPr id="32" name="任意多边形 31"/>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3" name="Group 28"/>
            <p:cNvGrpSpPr>
              <a:grpSpLocks noChangeAspect="1"/>
            </p:cNvGrpSpPr>
            <p:nvPr/>
          </p:nvGrpSpPr>
          <p:grpSpPr bwMode="auto">
            <a:xfrm>
              <a:off x="6969306" y="3649352"/>
              <a:ext cx="417282" cy="525508"/>
              <a:chOff x="4401" y="2266"/>
              <a:chExt cx="374" cy="471"/>
            </a:xfrm>
            <a:solidFill>
              <a:schemeClr val="bg1"/>
            </a:solidFill>
          </p:grpSpPr>
          <p:sp>
            <p:nvSpPr>
              <p:cNvPr id="34"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38" name="文本框 37"/>
          <p:cNvSpPr txBox="1"/>
          <p:nvPr/>
        </p:nvSpPr>
        <p:spPr>
          <a:xfrm>
            <a:off x="4832796" y="1994110"/>
            <a:ext cx="6722710" cy="1938020"/>
          </a:xfrm>
          <a:prstGeom prst="rect">
            <a:avLst/>
          </a:prstGeom>
          <a:noFill/>
          <a:ln w="25400">
            <a:solidFill>
              <a:srgbClr val="0070C0"/>
            </a:solidFill>
          </a:ln>
        </p:spPr>
        <p:txBody>
          <a:bodyPr wrap="square" rtlCol="0">
            <a:spAutoFit/>
          </a:bodyPr>
          <a:lstStyle/>
          <a:p>
            <a:pPr indent="457200">
              <a:lnSpc>
                <a:spcPct val="150000"/>
              </a:lnSpc>
            </a:pPr>
            <a:r>
              <a:rPr lang="zh-CN" altLang="zh-CN" sz="2000" dirty="0">
                <a:latin typeface="宋体" panose="02010600030101010101" pitchFamily="2" charset="-122"/>
                <a:ea typeface="宋体" panose="02010600030101010101" pitchFamily="2" charset="-122"/>
              </a:rPr>
              <a:t>测试系统文章是否能够正常访问、浏览的功能。无论有没有登录都可以正常访问首页并浏览首页展示的系统部分文章以及文章的相关内容。若访问者不能浏览系统文章，则文章浏览功能失败。</a:t>
            </a:r>
            <a:endParaRPr lang="zh-CN" altLang="en-US" sz="2000" dirty="0">
              <a:latin typeface="宋体" panose="02010600030101010101" pitchFamily="2" charset="-122"/>
              <a:ea typeface="宋体" panose="02010600030101010101" pitchFamily="2" charset="-122"/>
            </a:endParaRPr>
          </a:p>
        </p:txBody>
      </p:sp>
      <p:pic>
        <p:nvPicPr>
          <p:cNvPr id="43"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6127" y="383774"/>
            <a:ext cx="442744" cy="647700"/>
          </a:xfrm>
          <a:prstGeom prst="rect">
            <a:avLst/>
          </a:prstGeom>
        </p:spPr>
      </p:pic>
      <p:sp>
        <p:nvSpPr>
          <p:cNvPr id="44" name="文本框 43"/>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04</a:t>
            </a:r>
            <a:endParaRPr lang="zh-CN" altLang="en-US" sz="3600" dirty="0">
              <a:solidFill>
                <a:schemeClr val="bg1"/>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47" name="文本框 46"/>
          <p:cNvSpPr txBox="1"/>
          <p:nvPr/>
        </p:nvSpPr>
        <p:spPr>
          <a:xfrm>
            <a:off x="1347532" y="415236"/>
            <a:ext cx="3485264" cy="583565"/>
          </a:xfrm>
          <a:prstGeom prst="rect">
            <a:avLst/>
          </a:prstGeom>
          <a:noFill/>
        </p:spPr>
        <p:txBody>
          <a:bodyPr wrap="square" rtlCol="0">
            <a:spAutoFit/>
          </a:bodyPr>
          <a:lstStyle/>
          <a:p>
            <a:r>
              <a:rPr lang="zh-CN" altLang="en-US" sz="3200" dirty="0">
                <a:latin typeface="+mn-ea"/>
              </a:rPr>
              <a:t>浏览功能测试</a:t>
            </a:r>
            <a:endParaRPr lang="zh-CN" altLang="en-US" sz="3200" dirty="0">
              <a:latin typeface="+mn-ea"/>
            </a:endParaRPr>
          </a:p>
        </p:txBody>
      </p:sp>
      <p:pic>
        <p:nvPicPr>
          <p:cNvPr id="41" name="图片 40"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56455" y="2811420"/>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敏感词屏蔽功能</a:t>
            </a:r>
            <a:endParaRPr lang="zh-CN" altLang="en-US" sz="2400" b="1" dirty="0">
              <a:latin typeface="Arial" panose="020B0604020202020204" pitchFamily="34" charset="0"/>
              <a:ea typeface="微软雅黑" panose="020B0503020204020204" pitchFamily="34" charset="-122"/>
            </a:endParaRPr>
          </a:p>
        </p:txBody>
      </p:sp>
      <p:sp>
        <p:nvSpPr>
          <p:cNvPr id="3" name="空心弧 2"/>
          <p:cNvSpPr/>
          <p:nvPr/>
        </p:nvSpPr>
        <p:spPr>
          <a:xfrm>
            <a:off x="850773" y="1905738"/>
            <a:ext cx="3357300" cy="3357300"/>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空心弧 3"/>
          <p:cNvSpPr/>
          <p:nvPr/>
        </p:nvSpPr>
        <p:spPr>
          <a:xfrm>
            <a:off x="850773" y="1905738"/>
            <a:ext cx="3357300" cy="3357300"/>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850773" y="1905738"/>
            <a:ext cx="3357300" cy="3357300"/>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850773" y="1905738"/>
            <a:ext cx="3357300" cy="3357300"/>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组合 6"/>
          <p:cNvGrpSpPr/>
          <p:nvPr/>
        </p:nvGrpSpPr>
        <p:grpSpPr>
          <a:xfrm>
            <a:off x="1988346" y="4683003"/>
            <a:ext cx="1082156" cy="1082156"/>
            <a:chOff x="5147792" y="4934845"/>
            <a:chExt cx="1007417" cy="1007417"/>
          </a:xfrm>
        </p:grpSpPr>
        <p:sp>
          <p:nvSpPr>
            <p:cNvPr id="8" name="任意多边形 7"/>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9" name="Group 4"/>
            <p:cNvGrpSpPr>
              <a:grpSpLocks noChangeAspect="1"/>
            </p:cNvGrpSpPr>
            <p:nvPr/>
          </p:nvGrpSpPr>
          <p:grpSpPr bwMode="auto">
            <a:xfrm>
              <a:off x="5418313" y="5176357"/>
              <a:ext cx="466374" cy="524392"/>
              <a:chOff x="3313" y="3205"/>
              <a:chExt cx="418" cy="470"/>
            </a:xfrm>
            <a:solidFill>
              <a:schemeClr val="bg1"/>
            </a:solidFill>
          </p:grpSpPr>
          <p:sp>
            <p:nvSpPr>
              <p:cNvPr id="10"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348652" y="3043311"/>
            <a:ext cx="1082156" cy="1082156"/>
            <a:chOff x="3621344" y="3408398"/>
            <a:chExt cx="1007417" cy="1007417"/>
          </a:xfrm>
        </p:grpSpPr>
        <p:sp>
          <p:nvSpPr>
            <p:cNvPr id="15" name="任意多边形 14"/>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6" name="Group 11"/>
            <p:cNvGrpSpPr>
              <a:grpSpLocks noChangeAspect="1"/>
            </p:cNvGrpSpPr>
            <p:nvPr/>
          </p:nvGrpSpPr>
          <p:grpSpPr bwMode="auto">
            <a:xfrm>
              <a:off x="3916411" y="3654075"/>
              <a:ext cx="417282" cy="524392"/>
              <a:chOff x="2398" y="2256"/>
              <a:chExt cx="374" cy="470"/>
            </a:xfrm>
            <a:solidFill>
              <a:schemeClr val="bg1"/>
            </a:solidFill>
          </p:grpSpPr>
          <p:sp>
            <p:nvSpPr>
              <p:cNvPr id="17"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1988346" y="1403617"/>
            <a:ext cx="1082156" cy="1082156"/>
            <a:chOff x="5147792" y="1881950"/>
            <a:chExt cx="1007417" cy="1007417"/>
          </a:xfrm>
        </p:grpSpPr>
        <p:sp>
          <p:nvSpPr>
            <p:cNvPr id="23" name="任意多边形 22"/>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4" name="Group 19"/>
            <p:cNvGrpSpPr>
              <a:grpSpLocks noChangeAspect="1"/>
            </p:cNvGrpSpPr>
            <p:nvPr/>
          </p:nvGrpSpPr>
          <p:grpSpPr bwMode="auto">
            <a:xfrm>
              <a:off x="5388004" y="2104695"/>
              <a:ext cx="532201" cy="524391"/>
              <a:chOff x="3869" y="1065"/>
              <a:chExt cx="477" cy="470"/>
            </a:xfrm>
            <a:solidFill>
              <a:schemeClr val="bg1"/>
            </a:solidFill>
          </p:grpSpPr>
          <p:sp>
            <p:nvSpPr>
              <p:cNvPr id="25"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3628038" y="3043311"/>
            <a:ext cx="1082156" cy="1082156"/>
            <a:chOff x="6674239" y="3408398"/>
            <a:chExt cx="1007417" cy="1007417"/>
          </a:xfrm>
        </p:grpSpPr>
        <p:sp>
          <p:nvSpPr>
            <p:cNvPr id="32" name="任意多边形 31"/>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3" name="Group 28"/>
            <p:cNvGrpSpPr>
              <a:grpSpLocks noChangeAspect="1"/>
            </p:cNvGrpSpPr>
            <p:nvPr/>
          </p:nvGrpSpPr>
          <p:grpSpPr bwMode="auto">
            <a:xfrm>
              <a:off x="6969306" y="3649352"/>
              <a:ext cx="417282" cy="525508"/>
              <a:chOff x="4401" y="2266"/>
              <a:chExt cx="374" cy="471"/>
            </a:xfrm>
            <a:solidFill>
              <a:schemeClr val="bg1"/>
            </a:solidFill>
          </p:grpSpPr>
          <p:sp>
            <p:nvSpPr>
              <p:cNvPr id="34"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38" name="文本框 37"/>
          <p:cNvSpPr txBox="1"/>
          <p:nvPr/>
        </p:nvSpPr>
        <p:spPr>
          <a:xfrm>
            <a:off x="5067935" y="1939925"/>
            <a:ext cx="5644515" cy="3322955"/>
          </a:xfrm>
          <a:prstGeom prst="rect">
            <a:avLst/>
          </a:prstGeom>
          <a:noFill/>
          <a:ln w="25400">
            <a:solidFill>
              <a:srgbClr val="0070C0"/>
            </a:solidFill>
          </a:ln>
        </p:spPr>
        <p:txBody>
          <a:bodyPr wrap="square" rtlCol="0">
            <a:spAutoFit/>
          </a:bodyPr>
          <a:lstStyle/>
          <a:p>
            <a:pPr indent="457200">
              <a:lnSpc>
                <a:spcPct val="150000"/>
              </a:lnSpc>
            </a:pPr>
            <a:r>
              <a:rPr lang="zh-CN" altLang="zh-CN" sz="2000" dirty="0">
                <a:latin typeface="宋体" panose="02010600030101010101" pitchFamily="2" charset="-122"/>
                <a:ea typeface="宋体" panose="02010600030101010101" pitchFamily="2" charset="-122"/>
              </a:rPr>
              <a:t>测试系统发表文章、评论时是否能够进行敏感词屏蔽。当系统用户发表文章、文章内容更新、发表评论时，进行敏感词识别，而后自动替换成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，以求规避涉政敏感词、违禁词、垃圾广告、色情、血腥暴力等不良信息降低了用户体验的情况。</a:t>
            </a:r>
            <a:r>
              <a:rPr lang="zh-CN" altLang="zh-CN" sz="2000" dirty="0">
                <a:latin typeface="宋体" panose="02010600030101010101" pitchFamily="2" charset="-122"/>
                <a:ea typeface="宋体" panose="02010600030101010101" pitchFamily="2" charset="-122"/>
                <a:sym typeface="+mn-ea"/>
              </a:rPr>
              <a:t>若无论系统用户发表文章、评论时敏感词未被替换的，则敏感词屏蔽功能失败。</a:t>
            </a:r>
            <a:endParaRPr lang="zh-CN" altLang="en-US" sz="2000" dirty="0">
              <a:latin typeface="宋体" panose="02010600030101010101" pitchFamily="2" charset="-122"/>
              <a:ea typeface="宋体" panose="02010600030101010101" pitchFamily="2" charset="-122"/>
            </a:endParaRPr>
          </a:p>
        </p:txBody>
      </p:sp>
      <p:pic>
        <p:nvPicPr>
          <p:cNvPr id="43"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6127" y="383774"/>
            <a:ext cx="442744" cy="647700"/>
          </a:xfrm>
          <a:prstGeom prst="rect">
            <a:avLst/>
          </a:prstGeom>
        </p:spPr>
      </p:pic>
      <p:sp>
        <p:nvSpPr>
          <p:cNvPr id="44" name="文本框 43"/>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04</a:t>
            </a:r>
            <a:endParaRPr lang="zh-CN" altLang="en-US" sz="3600" dirty="0">
              <a:solidFill>
                <a:schemeClr val="bg1"/>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47" name="文本框 46"/>
          <p:cNvSpPr txBox="1"/>
          <p:nvPr/>
        </p:nvSpPr>
        <p:spPr>
          <a:xfrm>
            <a:off x="1350645" y="376555"/>
            <a:ext cx="4011930" cy="583565"/>
          </a:xfrm>
          <a:prstGeom prst="rect">
            <a:avLst/>
          </a:prstGeom>
          <a:noFill/>
        </p:spPr>
        <p:txBody>
          <a:bodyPr wrap="square" rtlCol="0">
            <a:spAutoFit/>
          </a:bodyPr>
          <a:lstStyle/>
          <a:p>
            <a:r>
              <a:rPr lang="zh-CN" altLang="en-US" sz="3200" dirty="0">
                <a:latin typeface="+mn-ea"/>
              </a:rPr>
              <a:t>敏感词屏蔽功能测试</a:t>
            </a:r>
            <a:endParaRPr lang="zh-CN" altLang="en-US" sz="3200" dirty="0">
              <a:latin typeface="+mn-ea"/>
            </a:endParaRPr>
          </a:p>
        </p:txBody>
      </p:sp>
      <p:pic>
        <p:nvPicPr>
          <p:cNvPr id="40" name="图片 39"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583100" y="2811420"/>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测试结论</a:t>
            </a:r>
            <a:endParaRPr lang="zh-CN" altLang="en-US" sz="2400" b="1" dirty="0">
              <a:latin typeface="Arial" panose="020B0604020202020204" pitchFamily="34" charset="0"/>
              <a:ea typeface="微软雅黑" panose="020B0503020204020204" pitchFamily="34" charset="-122"/>
            </a:endParaRPr>
          </a:p>
        </p:txBody>
      </p:sp>
      <p:sp>
        <p:nvSpPr>
          <p:cNvPr id="3" name="空心弧 2"/>
          <p:cNvSpPr/>
          <p:nvPr/>
        </p:nvSpPr>
        <p:spPr>
          <a:xfrm>
            <a:off x="677418" y="1905738"/>
            <a:ext cx="3357300" cy="3357300"/>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空心弧 3"/>
          <p:cNvSpPr/>
          <p:nvPr/>
        </p:nvSpPr>
        <p:spPr>
          <a:xfrm>
            <a:off x="677418" y="1905738"/>
            <a:ext cx="3357300" cy="3357300"/>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677418" y="1905738"/>
            <a:ext cx="3357300" cy="3357300"/>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677418" y="1905738"/>
            <a:ext cx="3357300" cy="3357300"/>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组合 6"/>
          <p:cNvGrpSpPr/>
          <p:nvPr/>
        </p:nvGrpSpPr>
        <p:grpSpPr>
          <a:xfrm>
            <a:off x="1814991" y="4683003"/>
            <a:ext cx="1082156" cy="1082156"/>
            <a:chOff x="5147792" y="4934845"/>
            <a:chExt cx="1007417" cy="1007417"/>
          </a:xfrm>
        </p:grpSpPr>
        <p:sp>
          <p:nvSpPr>
            <p:cNvPr id="8" name="任意多边形 7"/>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9" name="Group 4"/>
            <p:cNvGrpSpPr>
              <a:grpSpLocks noChangeAspect="1"/>
            </p:cNvGrpSpPr>
            <p:nvPr/>
          </p:nvGrpSpPr>
          <p:grpSpPr bwMode="auto">
            <a:xfrm>
              <a:off x="5418313" y="5176357"/>
              <a:ext cx="466374" cy="524392"/>
              <a:chOff x="3313" y="3205"/>
              <a:chExt cx="418" cy="470"/>
            </a:xfrm>
            <a:solidFill>
              <a:schemeClr val="bg1"/>
            </a:solidFill>
          </p:grpSpPr>
          <p:sp>
            <p:nvSpPr>
              <p:cNvPr id="10"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175297" y="3043311"/>
            <a:ext cx="1082156" cy="1082156"/>
            <a:chOff x="3621344" y="3408398"/>
            <a:chExt cx="1007417" cy="1007417"/>
          </a:xfrm>
        </p:grpSpPr>
        <p:sp>
          <p:nvSpPr>
            <p:cNvPr id="15" name="任意多边形 14"/>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6" name="Group 11"/>
            <p:cNvGrpSpPr>
              <a:grpSpLocks noChangeAspect="1"/>
            </p:cNvGrpSpPr>
            <p:nvPr/>
          </p:nvGrpSpPr>
          <p:grpSpPr bwMode="auto">
            <a:xfrm>
              <a:off x="3916411" y="3654075"/>
              <a:ext cx="417282" cy="524392"/>
              <a:chOff x="2398" y="2256"/>
              <a:chExt cx="374" cy="470"/>
            </a:xfrm>
            <a:solidFill>
              <a:schemeClr val="bg1"/>
            </a:solidFill>
          </p:grpSpPr>
          <p:sp>
            <p:nvSpPr>
              <p:cNvPr id="17"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1814991" y="1403617"/>
            <a:ext cx="1082156" cy="1082156"/>
            <a:chOff x="5147792" y="1881950"/>
            <a:chExt cx="1007417" cy="1007417"/>
          </a:xfrm>
        </p:grpSpPr>
        <p:sp>
          <p:nvSpPr>
            <p:cNvPr id="23" name="任意多边形 22"/>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4" name="Group 19"/>
            <p:cNvGrpSpPr>
              <a:grpSpLocks noChangeAspect="1"/>
            </p:cNvGrpSpPr>
            <p:nvPr/>
          </p:nvGrpSpPr>
          <p:grpSpPr bwMode="auto">
            <a:xfrm>
              <a:off x="5388004" y="2104695"/>
              <a:ext cx="532201" cy="524391"/>
              <a:chOff x="3869" y="1065"/>
              <a:chExt cx="477" cy="470"/>
            </a:xfrm>
            <a:solidFill>
              <a:schemeClr val="bg1"/>
            </a:solidFill>
          </p:grpSpPr>
          <p:sp>
            <p:nvSpPr>
              <p:cNvPr id="25"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3454683" y="3043311"/>
            <a:ext cx="1082156" cy="1082156"/>
            <a:chOff x="6674239" y="3408398"/>
            <a:chExt cx="1007417" cy="1007417"/>
          </a:xfrm>
        </p:grpSpPr>
        <p:sp>
          <p:nvSpPr>
            <p:cNvPr id="32" name="任意多边形 31"/>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3" name="Group 28"/>
            <p:cNvGrpSpPr>
              <a:grpSpLocks noChangeAspect="1"/>
            </p:cNvGrpSpPr>
            <p:nvPr/>
          </p:nvGrpSpPr>
          <p:grpSpPr bwMode="auto">
            <a:xfrm>
              <a:off x="6969306" y="3649352"/>
              <a:ext cx="417282" cy="525508"/>
              <a:chOff x="4401" y="2266"/>
              <a:chExt cx="374" cy="471"/>
            </a:xfrm>
            <a:solidFill>
              <a:schemeClr val="bg1"/>
            </a:solidFill>
          </p:grpSpPr>
          <p:sp>
            <p:nvSpPr>
              <p:cNvPr id="34"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sp>
        <p:nvSpPr>
          <p:cNvPr id="38" name="文本框 37"/>
          <p:cNvSpPr txBox="1"/>
          <p:nvPr/>
        </p:nvSpPr>
        <p:spPr>
          <a:xfrm>
            <a:off x="4832796" y="2074347"/>
            <a:ext cx="6283439" cy="2862322"/>
          </a:xfrm>
          <a:prstGeom prst="rect">
            <a:avLst/>
          </a:prstGeom>
          <a:noFill/>
          <a:ln w="25400">
            <a:solidFill>
              <a:srgbClr val="0070C0"/>
            </a:solidFill>
          </a:ln>
        </p:spPr>
        <p:txBody>
          <a:bodyPr wrap="square" rtlCol="0">
            <a:spAutoFit/>
          </a:bodyPr>
          <a:lstStyle/>
          <a:p>
            <a:pPr indent="457200">
              <a:lnSpc>
                <a:spcPct val="150000"/>
              </a:lnSpc>
            </a:pPr>
            <a:r>
              <a:rPr lang="zh-CN" altLang="zh-CN" sz="2000" dirty="0">
                <a:latin typeface="宋体" panose="02010600030101010101" pitchFamily="2" charset="-122"/>
                <a:ea typeface="宋体" panose="02010600030101010101" pitchFamily="2" charset="-122"/>
              </a:rPr>
              <a:t>通过对系统功能的黑盒和白盒的测试，实际输出与大多数情况下的期望输出是一致的，从而证明了本系统的功能基本正常。对于错误页面也一直在寻找原因并做了修改，同一测试用例使用同一测试，全部顺利通过测试，系统正常运行。最后总结为系统在测试过程中并无重大的结构性错误和系统缺陷。</a:t>
            </a:r>
            <a:endParaRPr lang="zh-CN" altLang="zh-CN" sz="2000" dirty="0">
              <a:latin typeface="宋体" panose="02010600030101010101" pitchFamily="2" charset="-122"/>
              <a:ea typeface="宋体" panose="02010600030101010101" pitchFamily="2" charset="-122"/>
            </a:endParaRPr>
          </a:p>
        </p:txBody>
      </p:sp>
      <p:pic>
        <p:nvPicPr>
          <p:cNvPr id="43"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6127" y="383774"/>
            <a:ext cx="442744" cy="647700"/>
          </a:xfrm>
          <a:prstGeom prst="rect">
            <a:avLst/>
          </a:prstGeom>
        </p:spPr>
      </p:pic>
      <p:sp>
        <p:nvSpPr>
          <p:cNvPr id="44" name="文本框 43"/>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04</a:t>
            </a:r>
            <a:endParaRPr lang="zh-CN" altLang="en-US" sz="3600" dirty="0">
              <a:solidFill>
                <a:schemeClr val="bg1"/>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47" name="文本框 46"/>
          <p:cNvSpPr txBox="1"/>
          <p:nvPr/>
        </p:nvSpPr>
        <p:spPr>
          <a:xfrm>
            <a:off x="1347532" y="415236"/>
            <a:ext cx="3485264" cy="584775"/>
          </a:xfrm>
          <a:prstGeom prst="rect">
            <a:avLst/>
          </a:prstGeom>
          <a:noFill/>
        </p:spPr>
        <p:txBody>
          <a:bodyPr wrap="square" rtlCol="0">
            <a:spAutoFit/>
          </a:bodyPr>
          <a:lstStyle/>
          <a:p>
            <a:r>
              <a:rPr lang="zh-CN" altLang="en-US" sz="3200" dirty="0">
                <a:latin typeface="+mn-ea"/>
              </a:rPr>
              <a:t>测试结论</a:t>
            </a:r>
            <a:endParaRPr lang="zh-CN" altLang="en-US" sz="3200" dirty="0">
              <a:latin typeface="+mn-ea"/>
            </a:endParaRPr>
          </a:p>
        </p:txBody>
      </p:sp>
      <p:pic>
        <p:nvPicPr>
          <p:cNvPr id="40" name="图片 39"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700845" y="1228966"/>
            <a:ext cx="1670036" cy="1670036"/>
            <a:chOff x="5147792" y="1881950"/>
            <a:chExt cx="1007417" cy="1007417"/>
          </a:xfrm>
        </p:grpSpPr>
        <p:sp>
          <p:nvSpPr>
            <p:cNvPr id="40" name="任意多边形 39"/>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41" name="Group 19"/>
            <p:cNvGrpSpPr>
              <a:grpSpLocks noChangeAspect="1"/>
            </p:cNvGrpSpPr>
            <p:nvPr/>
          </p:nvGrpSpPr>
          <p:grpSpPr bwMode="auto">
            <a:xfrm>
              <a:off x="5388004" y="2104695"/>
              <a:ext cx="532201" cy="524391"/>
              <a:chOff x="3869" y="1065"/>
              <a:chExt cx="477" cy="470"/>
            </a:xfrm>
            <a:solidFill>
              <a:schemeClr val="bg1"/>
            </a:solidFill>
          </p:grpSpPr>
          <p:sp>
            <p:nvSpPr>
              <p:cNvPr id="42"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258232" y="1851645"/>
            <a:ext cx="4205521" cy="3154710"/>
            <a:chOff x="0" y="1851645"/>
            <a:chExt cx="4205521" cy="3154710"/>
          </a:xfrm>
        </p:grpSpPr>
        <p:sp>
          <p:nvSpPr>
            <p:cNvPr id="48" name="文本框 47"/>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useBgFill="1">
          <p:nvSpPr>
            <p:cNvPr id="49" name="文本框 48"/>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cxnSp>
        <p:nvCxnSpPr>
          <p:cNvPr id="52" name="直接连接符 51"/>
          <p:cNvCxnSpPr/>
          <p:nvPr/>
        </p:nvCxnSpPr>
        <p:spPr>
          <a:xfrm>
            <a:off x="4656138"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083979" y="3068108"/>
            <a:ext cx="2913380" cy="706755"/>
          </a:xfrm>
          <a:prstGeom prst="rect">
            <a:avLst/>
          </a:prstGeom>
          <a:noFill/>
        </p:spPr>
        <p:txBody>
          <a:bodyPr wrap="none" rtlCol="0" anchor="ctr">
            <a:spAutoFit/>
          </a:bodyPr>
          <a:lstStyle/>
          <a:p>
            <a:pPr algn="ctr"/>
            <a:r>
              <a:rPr lang="zh-CN" altLang="en-US" sz="4000" b="1" spc="300" dirty="0">
                <a:solidFill>
                  <a:schemeClr val="tx1">
                    <a:lumMod val="75000"/>
                    <a:lumOff val="25000"/>
                  </a:schemeClr>
                </a:solidFill>
              </a:rPr>
              <a:t>问题与总结</a:t>
            </a:r>
            <a:endParaRPr lang="zh-CN" altLang="en-US" sz="4000" b="1" spc="300" dirty="0">
              <a:solidFill>
                <a:schemeClr val="tx1">
                  <a:lumMod val="75000"/>
                  <a:lumOff val="25000"/>
                </a:schemeClr>
              </a:solidFill>
            </a:endParaRPr>
          </a:p>
        </p:txBody>
      </p:sp>
      <p:sp>
        <p:nvSpPr>
          <p:cNvPr id="57" name="矩形 56"/>
          <p:cNvSpPr/>
          <p:nvPr/>
        </p:nvSpPr>
        <p:spPr>
          <a:xfrm>
            <a:off x="5232992" y="3752166"/>
            <a:ext cx="4605742" cy="337185"/>
          </a:xfrm>
          <a:prstGeom prst="rect">
            <a:avLst/>
          </a:prstGeom>
        </p:spPr>
        <p:txBody>
          <a:bodyPr wrap="square">
            <a:spAutoFit/>
          </a:bodyPr>
          <a:lstStyle/>
          <a:p>
            <a:pPr algn="dist"/>
            <a:r>
              <a:rPr lang="da-DK" altLang="zh-CN" sz="1600" spc="300" dirty="0">
                <a:solidFill>
                  <a:schemeClr val="tx1">
                    <a:lumMod val="65000"/>
                    <a:lumOff val="35000"/>
                  </a:schemeClr>
                </a:solidFill>
              </a:rPr>
              <a:t>Questions and Conclusions</a:t>
            </a:r>
            <a:endParaRPr lang="da-DK" altLang="zh-CN" sz="1600" spc="300" dirty="0">
              <a:solidFill>
                <a:schemeClr val="tx1">
                  <a:lumMod val="65000"/>
                  <a:lumOff val="35000"/>
                </a:schemeClr>
              </a:solidFill>
            </a:endParaRPr>
          </a:p>
        </p:txBody>
      </p:sp>
      <p:sp>
        <p:nvSpPr>
          <p:cNvPr id="75" name="矩形 74"/>
          <p:cNvSpPr/>
          <p:nvPr/>
        </p:nvSpPr>
        <p:spPr>
          <a:xfrm rot="18900000">
            <a:off x="9852485" y="5896399"/>
            <a:ext cx="2850883" cy="12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rot="16200000">
            <a:off x="10334171" y="5000170"/>
            <a:ext cx="1857829" cy="185782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232992" y="4352633"/>
            <a:ext cx="4605741" cy="299085"/>
          </a:xfrm>
          <a:prstGeom prst="rect">
            <a:avLst/>
          </a:prstGeom>
        </p:spPr>
        <p:txBody>
          <a:bodyPr wrap="square">
            <a:spAutoFit/>
          </a:bodyPr>
          <a:lstStyle/>
          <a:p>
            <a:pPr lvl="0" algn="just" defTabSz="848995">
              <a:lnSpc>
                <a:spcPct val="150000"/>
              </a:lnSpc>
              <a:defRPr/>
            </a:pP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5.1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问题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5.2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总结</a:t>
            </a:r>
            <a:endPar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descr="C:\Users\ASUS\Pictures\图片1.png图片1"/>
          <p:cNvPicPr>
            <a:picLocks noChangeAspect="1"/>
          </p:cNvPicPr>
          <p:nvPr/>
        </p:nvPicPr>
        <p:blipFill>
          <a:blip r:embed="rId1"/>
          <a:srcRect/>
          <a:stretch>
            <a:fillRect/>
          </a:stretch>
        </p:blipFill>
        <p:spPr>
          <a:xfrm>
            <a:off x="11007090" y="5865495"/>
            <a:ext cx="1356995" cy="9925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email"/>
          <a:srcRect l="56763"/>
          <a:stretch>
            <a:fillRect/>
          </a:stretch>
        </p:blipFill>
        <p:spPr>
          <a:xfrm>
            <a:off x="6928830" y="0"/>
            <a:ext cx="5277083" cy="6858000"/>
          </a:xfrm>
          <a:custGeom>
            <a:avLst/>
            <a:gdLst>
              <a:gd name="connsiteX0" fmla="*/ 2325989 w 5277083"/>
              <a:gd name="connsiteY0" fmla="*/ 0 h 6858000"/>
              <a:gd name="connsiteX1" fmla="*/ 5277083 w 5277083"/>
              <a:gd name="connsiteY1" fmla="*/ 0 h 6858000"/>
              <a:gd name="connsiteX2" fmla="*/ 5277083 w 5277083"/>
              <a:gd name="connsiteY2" fmla="*/ 6858000 h 6858000"/>
              <a:gd name="connsiteX3" fmla="*/ 0 w 52770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77083" h="6858000">
                <a:moveTo>
                  <a:pt x="2325989" y="0"/>
                </a:moveTo>
                <a:lnTo>
                  <a:pt x="5277083" y="0"/>
                </a:lnTo>
                <a:lnTo>
                  <a:pt x="5277083" y="6858000"/>
                </a:lnTo>
                <a:lnTo>
                  <a:pt x="0" y="6858000"/>
                </a:lnTo>
                <a:close/>
              </a:path>
            </a:pathLst>
          </a:custGeom>
        </p:spPr>
      </p:pic>
      <p:sp>
        <p:nvSpPr>
          <p:cNvPr id="6" name="任意多边形 5"/>
          <p:cNvSpPr/>
          <p:nvPr/>
        </p:nvSpPr>
        <p:spPr>
          <a:xfrm>
            <a:off x="6954128" y="0"/>
            <a:ext cx="5251785" cy="6858000"/>
          </a:xfrm>
          <a:custGeom>
            <a:avLst/>
            <a:gdLst>
              <a:gd name="connsiteX0" fmla="*/ 2292259 w 5251785"/>
              <a:gd name="connsiteY0" fmla="*/ 0 h 6858000"/>
              <a:gd name="connsiteX1" fmla="*/ 5251785 w 5251785"/>
              <a:gd name="connsiteY1" fmla="*/ 0 h 6858000"/>
              <a:gd name="connsiteX2" fmla="*/ 5251785 w 5251785"/>
              <a:gd name="connsiteY2" fmla="*/ 6858000 h 6858000"/>
              <a:gd name="connsiteX3" fmla="*/ 0 w 5251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51785" h="6858000">
                <a:moveTo>
                  <a:pt x="2292259" y="0"/>
                </a:moveTo>
                <a:lnTo>
                  <a:pt x="5251785" y="0"/>
                </a:lnTo>
                <a:lnTo>
                  <a:pt x="5251785" y="6858000"/>
                </a:lnTo>
                <a:lnTo>
                  <a:pt x="0" y="6858000"/>
                </a:lnTo>
                <a:close/>
              </a:path>
            </a:pathLst>
          </a:custGeom>
          <a:solidFill>
            <a:srgbClr val="2F3D3E">
              <a:alpha val="71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nvGrpSpPr>
          <p:cNvPr id="19" name="组合 18"/>
          <p:cNvGrpSpPr/>
          <p:nvPr/>
        </p:nvGrpSpPr>
        <p:grpSpPr>
          <a:xfrm>
            <a:off x="208401" y="1318998"/>
            <a:ext cx="6925556" cy="1076325"/>
            <a:chOff x="3009023" y="3156560"/>
            <a:chExt cx="2678254" cy="2246145"/>
          </a:xfrm>
        </p:grpSpPr>
        <p:sp>
          <p:nvSpPr>
            <p:cNvPr id="20" name="文本框 19"/>
            <p:cNvSpPr txBox="1"/>
            <p:nvPr/>
          </p:nvSpPr>
          <p:spPr>
            <a:xfrm>
              <a:off x="3091013" y="3156560"/>
              <a:ext cx="2596264" cy="2246145"/>
            </a:xfrm>
            <a:prstGeom prst="rect">
              <a:avLst/>
            </a:prstGeom>
            <a:noFill/>
          </p:spPr>
          <p:txBody>
            <a:bodyPr wrap="square" rtlCol="0">
              <a:spAutoFit/>
            </a:bodyPr>
            <a:lstStyle/>
            <a:p>
              <a:r>
                <a:rPr lang="zh-CN" altLang="zh-CN" sz="1600" b="1" dirty="0"/>
                <a:t>张杰组</a:t>
              </a:r>
              <a:endParaRPr lang="zh-CN" altLang="zh-CN" sz="1600" b="1" dirty="0"/>
            </a:p>
            <a:p>
              <a:r>
                <a:rPr lang="zh-CN" altLang="en-US" sz="1600" dirty="0"/>
                <a:t>前端：杨雯、张婷婷</a:t>
              </a:r>
              <a:endParaRPr lang="zh-CN" altLang="en-US" sz="1600" dirty="0"/>
            </a:p>
            <a:p>
              <a:r>
                <a:rPr lang="zh-CN" altLang="en-US" sz="1600" dirty="0"/>
                <a:t>后端：张杰、赵红霞、姚博涵</a:t>
              </a:r>
              <a:endParaRPr lang="zh-CN" altLang="en-US" sz="1600" dirty="0"/>
            </a:p>
            <a:p>
              <a:r>
                <a:rPr lang="zh-CN" altLang="en-US" sz="1600" dirty="0"/>
                <a:t>测试及文档：高一然</a:t>
              </a:r>
              <a:endParaRPr lang="zh-CN" altLang="en-US" sz="1600" dirty="0"/>
            </a:p>
          </p:txBody>
        </p:sp>
        <p:sp>
          <p:nvSpPr>
            <p:cNvPr id="21" name="等腰三角形 20"/>
            <p:cNvSpPr/>
            <p:nvPr/>
          </p:nvSpPr>
          <p:spPr>
            <a:xfrm rot="5400000">
              <a:off x="2844315" y="3450078"/>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23" name="文本框 22"/>
          <p:cNvSpPr txBox="1"/>
          <p:nvPr/>
        </p:nvSpPr>
        <p:spPr>
          <a:xfrm>
            <a:off x="1487076" y="414439"/>
            <a:ext cx="3183777" cy="583565"/>
          </a:xfrm>
          <a:prstGeom prst="rect">
            <a:avLst/>
          </a:prstGeom>
          <a:noFill/>
        </p:spPr>
        <p:txBody>
          <a:bodyPr wrap="square" rtlCol="0">
            <a:spAutoFit/>
          </a:bodyPr>
          <a:lstStyle/>
          <a:p>
            <a:r>
              <a:rPr lang="zh-CN" altLang="en-US" sz="3200" dirty="0">
                <a:latin typeface="+mn-ea"/>
              </a:rPr>
              <a:t>小组分工</a:t>
            </a:r>
            <a:endParaRPr lang="zh-CN" altLang="en-US" sz="3200" dirty="0">
              <a:latin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grpSp>
        <p:nvGrpSpPr>
          <p:cNvPr id="24" name="组合 23"/>
          <p:cNvGrpSpPr/>
          <p:nvPr/>
        </p:nvGrpSpPr>
        <p:grpSpPr>
          <a:xfrm>
            <a:off x="208411" y="2546419"/>
            <a:ext cx="6925545" cy="2061210"/>
            <a:chOff x="3009023" y="3156565"/>
            <a:chExt cx="2678246" cy="4301473"/>
          </a:xfrm>
        </p:grpSpPr>
        <p:sp>
          <p:nvSpPr>
            <p:cNvPr id="25" name="文本框 24"/>
            <p:cNvSpPr txBox="1"/>
            <p:nvPr/>
          </p:nvSpPr>
          <p:spPr>
            <a:xfrm>
              <a:off x="3091009" y="3156565"/>
              <a:ext cx="2596260" cy="4301473"/>
            </a:xfrm>
            <a:prstGeom prst="rect">
              <a:avLst/>
            </a:prstGeom>
            <a:noFill/>
          </p:spPr>
          <p:txBody>
            <a:bodyPr wrap="square" rtlCol="0">
              <a:spAutoFit/>
            </a:bodyPr>
            <a:lstStyle/>
            <a:p>
              <a:r>
                <a:rPr lang="zh-CN" altLang="zh-CN" sz="1600" b="1" dirty="0"/>
                <a:t>刘宏扬组</a:t>
              </a:r>
              <a:endParaRPr lang="zh-CN" altLang="zh-CN" sz="1600" b="1" dirty="0"/>
            </a:p>
            <a:p>
              <a:r>
                <a:rPr lang="zh-CN" altLang="zh-CN" sz="1600" dirty="0">
                  <a:sym typeface="+mn-ea"/>
                </a:rPr>
                <a:t>组长：刘宏扬：代码实现（前端加后端）</a:t>
              </a:r>
              <a:endParaRPr lang="zh-CN" altLang="zh-CN" sz="1600" dirty="0">
                <a:sym typeface="+mn-ea"/>
              </a:endParaRPr>
            </a:p>
            <a:p>
              <a:r>
                <a:rPr lang="zh-CN" altLang="zh-CN" sz="1600" dirty="0">
                  <a:sym typeface="+mn-ea"/>
                </a:rPr>
                <a:t>组员：梁文涛：ppt制作，前端页面问题解决</a:t>
              </a:r>
              <a:endParaRPr lang="zh-CN" altLang="zh-CN" sz="1600" dirty="0">
                <a:sym typeface="+mn-ea"/>
              </a:endParaRPr>
            </a:p>
            <a:p>
              <a:r>
                <a:rPr lang="en-US" altLang="zh-CN" sz="1600" dirty="0">
                  <a:sym typeface="+mn-ea"/>
                </a:rPr>
                <a:t>           </a:t>
              </a:r>
              <a:r>
                <a:rPr lang="zh-CN" altLang="zh-CN" sz="1600" dirty="0">
                  <a:sym typeface="+mn-ea"/>
                </a:rPr>
                <a:t>柯泽南：项目服务器部署学习</a:t>
              </a:r>
              <a:endParaRPr lang="zh-CN" altLang="zh-CN" sz="1600" dirty="0">
                <a:sym typeface="+mn-ea"/>
              </a:endParaRPr>
            </a:p>
            <a:p>
              <a:r>
                <a:rPr lang="en-US" altLang="zh-CN" sz="1600" dirty="0">
                  <a:sym typeface="+mn-ea"/>
                </a:rPr>
                <a:t>           </a:t>
              </a:r>
              <a:r>
                <a:rPr lang="zh-CN" altLang="zh-CN" sz="1600" dirty="0">
                  <a:sym typeface="+mn-ea"/>
                </a:rPr>
                <a:t>高诚： 需求分析，数据库设计与实现</a:t>
              </a:r>
              <a:endParaRPr lang="zh-CN" altLang="zh-CN" sz="1600" dirty="0">
                <a:sym typeface="+mn-ea"/>
              </a:endParaRPr>
            </a:p>
            <a:p>
              <a:r>
                <a:rPr lang="en-US" altLang="zh-CN" sz="1600" dirty="0">
                  <a:sym typeface="+mn-ea"/>
                </a:rPr>
                <a:t>           </a:t>
              </a:r>
              <a:r>
                <a:rPr lang="zh-CN" altLang="zh-CN" sz="1600" dirty="0">
                  <a:sym typeface="+mn-ea"/>
                </a:rPr>
                <a:t>彭睿：学习vue，部分前端页面的实现</a:t>
              </a:r>
              <a:endParaRPr lang="zh-CN" altLang="zh-CN" sz="1600" dirty="0">
                <a:sym typeface="+mn-ea"/>
              </a:endParaRPr>
            </a:p>
            <a:p>
              <a:r>
                <a:rPr lang="en-US" altLang="zh-CN" sz="1600" dirty="0">
                  <a:sym typeface="+mn-ea"/>
                </a:rPr>
                <a:t>           </a:t>
              </a:r>
              <a:r>
                <a:rPr lang="zh-CN" altLang="zh-CN" sz="1600" dirty="0">
                  <a:sym typeface="+mn-ea"/>
                </a:rPr>
                <a:t>闫炳林：前端页面问题解决</a:t>
              </a:r>
              <a:endParaRPr lang="zh-CN" altLang="zh-CN" sz="1600" dirty="0">
                <a:sym typeface="+mn-ea"/>
              </a:endParaRPr>
            </a:p>
            <a:p>
              <a:endParaRPr lang="zh-CN" altLang="zh-CN" sz="1600" dirty="0">
                <a:sym typeface="+mn-ea"/>
              </a:endParaRPr>
            </a:p>
          </p:txBody>
        </p:sp>
        <p:sp>
          <p:nvSpPr>
            <p:cNvPr id="26" name="等腰三角形 25"/>
            <p:cNvSpPr/>
            <p:nvPr/>
          </p:nvSpPr>
          <p:spPr>
            <a:xfrm rot="5400000">
              <a:off x="2844315" y="3450079"/>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grpSp>
        <p:nvGrpSpPr>
          <p:cNvPr id="27" name="组合 26"/>
          <p:cNvGrpSpPr/>
          <p:nvPr/>
        </p:nvGrpSpPr>
        <p:grpSpPr>
          <a:xfrm>
            <a:off x="208399" y="4607391"/>
            <a:ext cx="6925556" cy="1815882"/>
            <a:chOff x="3009023" y="3156560"/>
            <a:chExt cx="2678254" cy="3789500"/>
          </a:xfrm>
        </p:grpSpPr>
        <p:sp>
          <p:nvSpPr>
            <p:cNvPr id="28" name="文本框 27"/>
            <p:cNvSpPr txBox="1"/>
            <p:nvPr/>
          </p:nvSpPr>
          <p:spPr>
            <a:xfrm>
              <a:off x="3091013" y="3156560"/>
              <a:ext cx="2596264" cy="3789500"/>
            </a:xfrm>
            <a:prstGeom prst="rect">
              <a:avLst/>
            </a:prstGeom>
            <a:noFill/>
          </p:spPr>
          <p:txBody>
            <a:bodyPr wrap="square" rtlCol="0">
              <a:spAutoFit/>
            </a:bodyPr>
            <a:lstStyle/>
            <a:p>
              <a:r>
                <a:rPr lang="zh-CN" altLang="zh-CN" sz="1600" b="1" dirty="0"/>
                <a:t>肖大智组</a:t>
              </a:r>
              <a:endParaRPr lang="zh-CN" altLang="zh-CN" sz="1600" b="1" dirty="0"/>
            </a:p>
            <a:p>
              <a:r>
                <a:rPr lang="zh-CN" altLang="en-US" sz="1600" dirty="0"/>
                <a:t>组长：肖大智：整合，前后端连接</a:t>
              </a:r>
              <a:endParaRPr lang="en-US" altLang="zh-CN" sz="1600" dirty="0"/>
            </a:p>
            <a:p>
              <a:r>
                <a:rPr lang="zh-CN" altLang="en-US" sz="1600" dirty="0"/>
                <a:t>组员：李昊阳：前端页面代码</a:t>
              </a:r>
              <a:endParaRPr lang="en-US" altLang="zh-CN" sz="1600" dirty="0"/>
            </a:p>
            <a:p>
              <a:r>
                <a:rPr lang="en-US" altLang="zh-CN" sz="1600" dirty="0"/>
                <a:t>           </a:t>
              </a:r>
              <a:r>
                <a:rPr lang="zh-CN" altLang="en-US" sz="1600" dirty="0"/>
                <a:t>王友：需求分析，前端界面设计</a:t>
              </a:r>
              <a:endParaRPr lang="en-US" altLang="zh-CN" sz="1600" dirty="0"/>
            </a:p>
            <a:p>
              <a:r>
                <a:rPr lang="en-US" altLang="zh-CN" sz="1600" dirty="0"/>
                <a:t>           </a:t>
              </a:r>
              <a:r>
                <a:rPr lang="zh-CN" altLang="en-US" sz="1600" dirty="0"/>
                <a:t>刘学知：后端，数据库设计与实现</a:t>
              </a:r>
              <a:endParaRPr lang="en-US" altLang="zh-CN" sz="1600" dirty="0"/>
            </a:p>
            <a:p>
              <a:r>
                <a:rPr lang="en-US" altLang="zh-CN" sz="1600" dirty="0"/>
                <a:t>           </a:t>
              </a:r>
              <a:r>
                <a:rPr lang="zh-CN" altLang="en-US" sz="1600" dirty="0"/>
                <a:t>周临盛：后端问题解决</a:t>
              </a:r>
              <a:endParaRPr lang="zh-CN" altLang="zh-CN" sz="1600" dirty="0"/>
            </a:p>
            <a:p>
              <a:endParaRPr lang="zh-CN" altLang="zh-CN" sz="1600" dirty="0"/>
            </a:p>
          </p:txBody>
        </p:sp>
        <p:sp>
          <p:nvSpPr>
            <p:cNvPr id="29" name="等腰三角形 28"/>
            <p:cNvSpPr/>
            <p:nvPr/>
          </p:nvSpPr>
          <p:spPr>
            <a:xfrm rot="5400000">
              <a:off x="2844315" y="3450078"/>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email"/>
          <a:srcRect l="56763"/>
          <a:stretch>
            <a:fillRect/>
          </a:stretch>
        </p:blipFill>
        <p:spPr>
          <a:xfrm>
            <a:off x="6928830" y="0"/>
            <a:ext cx="5277083" cy="6858000"/>
          </a:xfrm>
          <a:custGeom>
            <a:avLst/>
            <a:gdLst>
              <a:gd name="connsiteX0" fmla="*/ 2325989 w 5277083"/>
              <a:gd name="connsiteY0" fmla="*/ 0 h 6858000"/>
              <a:gd name="connsiteX1" fmla="*/ 5277083 w 5277083"/>
              <a:gd name="connsiteY1" fmla="*/ 0 h 6858000"/>
              <a:gd name="connsiteX2" fmla="*/ 5277083 w 5277083"/>
              <a:gd name="connsiteY2" fmla="*/ 6858000 h 6858000"/>
              <a:gd name="connsiteX3" fmla="*/ 0 w 52770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77083" h="6858000">
                <a:moveTo>
                  <a:pt x="2325989" y="0"/>
                </a:moveTo>
                <a:lnTo>
                  <a:pt x="5277083" y="0"/>
                </a:lnTo>
                <a:lnTo>
                  <a:pt x="5277083" y="6858000"/>
                </a:lnTo>
                <a:lnTo>
                  <a:pt x="0" y="6858000"/>
                </a:lnTo>
                <a:close/>
              </a:path>
            </a:pathLst>
          </a:custGeom>
        </p:spPr>
      </p:pic>
      <p:sp>
        <p:nvSpPr>
          <p:cNvPr id="6" name="任意多边形 5"/>
          <p:cNvSpPr/>
          <p:nvPr/>
        </p:nvSpPr>
        <p:spPr>
          <a:xfrm>
            <a:off x="6954128" y="0"/>
            <a:ext cx="5251785" cy="6858000"/>
          </a:xfrm>
          <a:custGeom>
            <a:avLst/>
            <a:gdLst>
              <a:gd name="connsiteX0" fmla="*/ 2292259 w 5251785"/>
              <a:gd name="connsiteY0" fmla="*/ 0 h 6858000"/>
              <a:gd name="connsiteX1" fmla="*/ 5251785 w 5251785"/>
              <a:gd name="connsiteY1" fmla="*/ 0 h 6858000"/>
              <a:gd name="connsiteX2" fmla="*/ 5251785 w 5251785"/>
              <a:gd name="connsiteY2" fmla="*/ 6858000 h 6858000"/>
              <a:gd name="connsiteX3" fmla="*/ 0 w 5251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51785" h="6858000">
                <a:moveTo>
                  <a:pt x="2292259" y="0"/>
                </a:moveTo>
                <a:lnTo>
                  <a:pt x="5251785" y="0"/>
                </a:lnTo>
                <a:lnTo>
                  <a:pt x="5251785" y="6858000"/>
                </a:lnTo>
                <a:lnTo>
                  <a:pt x="0" y="6858000"/>
                </a:lnTo>
                <a:close/>
              </a:path>
            </a:pathLst>
          </a:custGeom>
          <a:solidFill>
            <a:srgbClr val="2F3D3E">
              <a:alpha val="71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23" name="文本框 22"/>
          <p:cNvSpPr txBox="1"/>
          <p:nvPr/>
        </p:nvSpPr>
        <p:spPr>
          <a:xfrm>
            <a:off x="1487076" y="420154"/>
            <a:ext cx="3183777" cy="583565"/>
          </a:xfrm>
          <a:prstGeom prst="rect">
            <a:avLst/>
          </a:prstGeom>
          <a:noFill/>
        </p:spPr>
        <p:txBody>
          <a:bodyPr wrap="square" rtlCol="0">
            <a:spAutoFit/>
          </a:bodyPr>
          <a:lstStyle/>
          <a:p>
            <a:r>
              <a:rPr lang="zh-CN" altLang="en-US" sz="3200" dirty="0">
                <a:latin typeface="+mn-ea"/>
              </a:rPr>
              <a:t>问题</a:t>
            </a:r>
            <a:endParaRPr lang="zh-CN" altLang="en-US" sz="32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31" name="文本框 30"/>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05</a:t>
            </a:r>
            <a:endParaRPr lang="zh-CN" altLang="en-US" sz="3600" dirty="0">
              <a:solidFill>
                <a:schemeClr val="bg1"/>
              </a:solidFill>
            </a:endParaRPr>
          </a:p>
        </p:txBody>
      </p:sp>
      <p:sp>
        <p:nvSpPr>
          <p:cNvPr id="38" name="文本框 37"/>
          <p:cNvSpPr txBox="1"/>
          <p:nvPr/>
        </p:nvSpPr>
        <p:spPr>
          <a:xfrm>
            <a:off x="744666" y="1673027"/>
            <a:ext cx="6283439" cy="4707890"/>
          </a:xfrm>
          <a:prstGeom prst="rect">
            <a:avLst/>
          </a:prstGeom>
          <a:noFill/>
          <a:ln w="25400">
            <a:solidFill>
              <a:srgbClr val="0070C0"/>
            </a:solidFill>
          </a:ln>
        </p:spPr>
        <p:txBody>
          <a:bodyPr wrap="square" rtlCol="0">
            <a:spAutoFit/>
          </a:bodyPr>
          <a:lstStyle/>
          <a:p>
            <a:pPr indent="457200">
              <a:lnSpc>
                <a:spcPct val="150000"/>
              </a:lnSpc>
            </a:pPr>
            <a:r>
              <a:rPr lang="zh-CN" altLang="zh-CN" sz="2000" b="1" dirty="0">
                <a:latin typeface="宋体" panose="02010600030101010101" pitchFamily="2" charset="-122"/>
                <a:ea typeface="宋体" panose="02010600030101010101" pitchFamily="2" charset="-122"/>
              </a:rPr>
              <a:t>团队遇到的问题以及解决方案：</a:t>
            </a:r>
            <a:endParaRPr lang="zh-CN" altLang="zh-CN" sz="2000" b="1" dirty="0">
              <a:latin typeface="宋体" panose="02010600030101010101" pitchFamily="2" charset="-122"/>
              <a:ea typeface="宋体" panose="02010600030101010101" pitchFamily="2" charset="-122"/>
            </a:endParaRPr>
          </a:p>
          <a:p>
            <a:pPr indent="457200">
              <a:lnSpc>
                <a:spcPct val="150000"/>
              </a:lnSpc>
            </a:pPr>
            <a:r>
              <a:rPr lang="zh-CN" altLang="zh-CN" sz="2000" dirty="0">
                <a:latin typeface="宋体" panose="02010600030101010101" pitchFamily="2" charset="-122"/>
                <a:ea typeface="宋体" panose="02010600030101010101" pitchFamily="2" charset="-122"/>
              </a:rPr>
              <a:t>1.在进行项目导入时，由于python版本和django不一致的问题 (百度解决修改django版本信息)</a:t>
            </a:r>
            <a:endParaRPr lang="zh-CN" altLang="zh-CN" sz="2000" dirty="0">
              <a:latin typeface="宋体" panose="02010600030101010101" pitchFamily="2" charset="-122"/>
              <a:ea typeface="宋体" panose="02010600030101010101" pitchFamily="2" charset="-122"/>
            </a:endParaRPr>
          </a:p>
          <a:p>
            <a:pPr indent="457200">
              <a:lnSpc>
                <a:spcPct val="150000"/>
              </a:lnSpc>
            </a:pPr>
            <a:r>
              <a:rPr lang="zh-CN" altLang="zh-CN" sz="2000" dirty="0">
                <a:latin typeface="宋体" panose="02010600030101010101" pitchFamily="2" charset="-122"/>
                <a:ea typeface="宋体" panose="02010600030101010101" pitchFamily="2" charset="-122"/>
              </a:rPr>
              <a:t>2.在进行第三方库redis使用时，在pycharm中即使使用pip命令进行了安装，但是还是会出错，后来下载了redis-cli.exe </a:t>
            </a:r>
            <a:r>
              <a:rPr lang="zh-CN" altLang="zh-CN" sz="2000" dirty="0">
                <a:latin typeface="宋体" panose="02010600030101010101" pitchFamily="2" charset="-122"/>
                <a:ea typeface="宋体" panose="02010600030101010101" pitchFamily="2" charset="-122"/>
              </a:rPr>
              <a:t>点击运行后 注册时的验证码可以使用</a:t>
            </a:r>
            <a:endParaRPr lang="zh-CN" altLang="zh-CN"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sym typeface="+mn-ea"/>
              </a:rPr>
              <a:t>3</a:t>
            </a:r>
            <a:r>
              <a:rPr lang="zh-CN" altLang="zh-CN" sz="2000" dirty="0">
                <a:latin typeface="宋体" panose="02010600030101010101" pitchFamily="2" charset="-122"/>
                <a:ea typeface="宋体" panose="02010600030101010101" pitchFamily="2" charset="-122"/>
                <a:sym typeface="+mn-ea"/>
              </a:rPr>
              <a:t>.在项目进行路由设置的时候出现界面跳转失败， 在仔细查看过各个urls是重新进行设置时  这个问题就莫名其妙的消失了</a:t>
            </a:r>
            <a:endParaRPr lang="zh-CN"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email"/>
          <a:srcRect l="56763"/>
          <a:stretch>
            <a:fillRect/>
          </a:stretch>
        </p:blipFill>
        <p:spPr>
          <a:xfrm>
            <a:off x="6928830" y="0"/>
            <a:ext cx="5277083" cy="6858000"/>
          </a:xfrm>
          <a:custGeom>
            <a:avLst/>
            <a:gdLst>
              <a:gd name="connsiteX0" fmla="*/ 2325989 w 5277083"/>
              <a:gd name="connsiteY0" fmla="*/ 0 h 6858000"/>
              <a:gd name="connsiteX1" fmla="*/ 5277083 w 5277083"/>
              <a:gd name="connsiteY1" fmla="*/ 0 h 6858000"/>
              <a:gd name="connsiteX2" fmla="*/ 5277083 w 5277083"/>
              <a:gd name="connsiteY2" fmla="*/ 6858000 h 6858000"/>
              <a:gd name="connsiteX3" fmla="*/ 0 w 52770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77083" h="6858000">
                <a:moveTo>
                  <a:pt x="2325989" y="0"/>
                </a:moveTo>
                <a:lnTo>
                  <a:pt x="5277083" y="0"/>
                </a:lnTo>
                <a:lnTo>
                  <a:pt x="5277083" y="6858000"/>
                </a:lnTo>
                <a:lnTo>
                  <a:pt x="0" y="6858000"/>
                </a:lnTo>
                <a:close/>
              </a:path>
            </a:pathLst>
          </a:custGeom>
        </p:spPr>
      </p:pic>
      <p:sp>
        <p:nvSpPr>
          <p:cNvPr id="6" name="任意多边形 5"/>
          <p:cNvSpPr/>
          <p:nvPr/>
        </p:nvSpPr>
        <p:spPr>
          <a:xfrm>
            <a:off x="6954128" y="0"/>
            <a:ext cx="5251785" cy="6858000"/>
          </a:xfrm>
          <a:custGeom>
            <a:avLst/>
            <a:gdLst>
              <a:gd name="connsiteX0" fmla="*/ 2292259 w 5251785"/>
              <a:gd name="connsiteY0" fmla="*/ 0 h 6858000"/>
              <a:gd name="connsiteX1" fmla="*/ 5251785 w 5251785"/>
              <a:gd name="connsiteY1" fmla="*/ 0 h 6858000"/>
              <a:gd name="connsiteX2" fmla="*/ 5251785 w 5251785"/>
              <a:gd name="connsiteY2" fmla="*/ 6858000 h 6858000"/>
              <a:gd name="connsiteX3" fmla="*/ 0 w 5251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51785" h="6858000">
                <a:moveTo>
                  <a:pt x="2292259" y="0"/>
                </a:moveTo>
                <a:lnTo>
                  <a:pt x="5251785" y="0"/>
                </a:lnTo>
                <a:lnTo>
                  <a:pt x="5251785" y="6858000"/>
                </a:lnTo>
                <a:lnTo>
                  <a:pt x="0" y="6858000"/>
                </a:lnTo>
                <a:close/>
              </a:path>
            </a:pathLst>
          </a:custGeom>
          <a:solidFill>
            <a:srgbClr val="2F3D3E">
              <a:alpha val="71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23" name="文本框 22"/>
          <p:cNvSpPr txBox="1"/>
          <p:nvPr/>
        </p:nvSpPr>
        <p:spPr>
          <a:xfrm>
            <a:off x="1487076" y="420154"/>
            <a:ext cx="3183777" cy="583565"/>
          </a:xfrm>
          <a:prstGeom prst="rect">
            <a:avLst/>
          </a:prstGeom>
          <a:noFill/>
        </p:spPr>
        <p:txBody>
          <a:bodyPr wrap="square" rtlCol="0">
            <a:spAutoFit/>
          </a:bodyPr>
          <a:lstStyle/>
          <a:p>
            <a:r>
              <a:rPr lang="zh-CN" altLang="en-US" sz="3200" dirty="0">
                <a:latin typeface="+mn-ea"/>
              </a:rPr>
              <a:t>问题</a:t>
            </a:r>
            <a:endParaRPr lang="zh-CN" altLang="en-US" sz="32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31" name="文本框 30"/>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05</a:t>
            </a:r>
            <a:endParaRPr lang="zh-CN" altLang="en-US" sz="3600" dirty="0">
              <a:solidFill>
                <a:schemeClr val="bg1"/>
              </a:solidFill>
            </a:endParaRPr>
          </a:p>
        </p:txBody>
      </p:sp>
      <p:sp>
        <p:nvSpPr>
          <p:cNvPr id="38" name="文本框 37"/>
          <p:cNvSpPr txBox="1"/>
          <p:nvPr/>
        </p:nvSpPr>
        <p:spPr>
          <a:xfrm>
            <a:off x="734506" y="1490147"/>
            <a:ext cx="6283439" cy="4707890"/>
          </a:xfrm>
          <a:prstGeom prst="rect">
            <a:avLst/>
          </a:prstGeom>
          <a:noFill/>
          <a:ln w="25400">
            <a:solidFill>
              <a:srgbClr val="0070C0"/>
            </a:solidFill>
          </a:ln>
        </p:spPr>
        <p:txBody>
          <a:bodyPr wrap="square" rtlCol="0">
            <a:spAutoFit/>
          </a:bodyPr>
          <a:lstStyle/>
          <a:p>
            <a:pPr indent="457200">
              <a:lnSpc>
                <a:spcPct val="150000"/>
              </a:lnSpc>
            </a:pPr>
            <a:r>
              <a:rPr lang="zh-CN" altLang="zh-CN" sz="2000" b="1" dirty="0">
                <a:latin typeface="宋体" panose="02010600030101010101" pitchFamily="2" charset="-122"/>
                <a:ea typeface="宋体" panose="02010600030101010101" pitchFamily="2" charset="-122"/>
              </a:rPr>
              <a:t>团队遇到的问题以及解决方案：</a:t>
            </a:r>
            <a:endParaRPr lang="zh-CN" altLang="zh-CN" sz="2000" b="1"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4.</a:t>
            </a:r>
            <a:r>
              <a:rPr lang="zh-CN" altLang="zh-CN" sz="2000" dirty="0">
                <a:latin typeface="宋体" panose="02010600030101010101" pitchFamily="2" charset="-122"/>
                <a:ea typeface="宋体" panose="02010600030101010101" pitchFamily="2" charset="-122"/>
              </a:rPr>
              <a:t>注册时使用手机短信验证码，通过云通讯的手段解决</a:t>
            </a:r>
            <a:endParaRPr lang="zh-CN" altLang="zh-CN" sz="2000" dirty="0">
              <a:latin typeface="宋体" panose="02010600030101010101" pitchFamily="2" charset="-122"/>
              <a:ea typeface="宋体" panose="02010600030101010101" pitchFamily="2" charset="-122"/>
            </a:endParaRPr>
          </a:p>
          <a:p>
            <a:pPr indent="457200">
              <a:lnSpc>
                <a:spcPct val="150000"/>
              </a:lnSpc>
            </a:pPr>
            <a:r>
              <a:rPr lang="zh-CN" altLang="zh-CN" sz="2000" dirty="0">
                <a:latin typeface="宋体" panose="02010600030101010101" pitchFamily="2" charset="-122"/>
                <a:ea typeface="宋体" panose="02010600030101010101" pitchFamily="2" charset="-122"/>
              </a:rPr>
              <a:t>但是，在使用云通讯的时候，需要在平台进行认证，而且只能是公司的认证才可以，所以就只能在管理中添加测试手机号（3个），相信认证的问题解决后就可以在此基础上进行更多的注册信息</a:t>
            </a:r>
            <a:endParaRPr lang="zh-CN" altLang="zh-CN"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一开始我们使用的是</a:t>
            </a:r>
            <a:r>
              <a:rPr lang="en-US" altLang="zh-CN" sz="2000" dirty="0">
                <a:latin typeface="宋体" panose="02010600030101010101" pitchFamily="2" charset="-122"/>
                <a:ea typeface="宋体" panose="02010600030101010101" pitchFamily="2" charset="-122"/>
              </a:rPr>
              <a:t>django</a:t>
            </a:r>
            <a:r>
              <a:rPr lang="zh-CN" altLang="en-US" sz="2000" dirty="0">
                <a:latin typeface="宋体" panose="02010600030101010101" pitchFamily="2" charset="-122"/>
                <a:ea typeface="宋体" panose="02010600030101010101" pitchFamily="2" charset="-122"/>
              </a:rPr>
              <a:t>自带的</a:t>
            </a:r>
            <a:r>
              <a:rPr lang="en-US" altLang="zh-CN" sz="2000" dirty="0">
                <a:latin typeface="宋体" panose="02010600030101010101" pitchFamily="2" charset="-122"/>
                <a:ea typeface="宋体" panose="02010600030101010101" pitchFamily="2" charset="-122"/>
              </a:rPr>
              <a:t>User</a:t>
            </a:r>
            <a:r>
              <a:rPr lang="zh-CN" altLang="en-US" sz="2000" dirty="0">
                <a:latin typeface="宋体" panose="02010600030101010101" pitchFamily="2" charset="-122"/>
                <a:ea typeface="宋体" panose="02010600030101010101" pitchFamily="2" charset="-122"/>
              </a:rPr>
              <a:t>模型，但缺乏很多具体信息，所以我们使用AbstractUser扩展了用户模型。</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email"/>
          <a:srcRect l="56763"/>
          <a:stretch>
            <a:fillRect/>
          </a:stretch>
        </p:blipFill>
        <p:spPr>
          <a:xfrm>
            <a:off x="6928830" y="0"/>
            <a:ext cx="5277083" cy="6858000"/>
          </a:xfrm>
          <a:custGeom>
            <a:avLst/>
            <a:gdLst>
              <a:gd name="connsiteX0" fmla="*/ 2325989 w 5277083"/>
              <a:gd name="connsiteY0" fmla="*/ 0 h 6858000"/>
              <a:gd name="connsiteX1" fmla="*/ 5277083 w 5277083"/>
              <a:gd name="connsiteY1" fmla="*/ 0 h 6858000"/>
              <a:gd name="connsiteX2" fmla="*/ 5277083 w 5277083"/>
              <a:gd name="connsiteY2" fmla="*/ 6858000 h 6858000"/>
              <a:gd name="connsiteX3" fmla="*/ 0 w 52770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77083" h="6858000">
                <a:moveTo>
                  <a:pt x="2325989" y="0"/>
                </a:moveTo>
                <a:lnTo>
                  <a:pt x="5277083" y="0"/>
                </a:lnTo>
                <a:lnTo>
                  <a:pt x="5277083" y="6858000"/>
                </a:lnTo>
                <a:lnTo>
                  <a:pt x="0" y="6858000"/>
                </a:lnTo>
                <a:close/>
              </a:path>
            </a:pathLst>
          </a:custGeom>
        </p:spPr>
      </p:pic>
      <p:sp>
        <p:nvSpPr>
          <p:cNvPr id="6" name="任意多边形 5"/>
          <p:cNvSpPr/>
          <p:nvPr/>
        </p:nvSpPr>
        <p:spPr>
          <a:xfrm>
            <a:off x="6954128" y="0"/>
            <a:ext cx="5251785" cy="6858000"/>
          </a:xfrm>
          <a:custGeom>
            <a:avLst/>
            <a:gdLst>
              <a:gd name="connsiteX0" fmla="*/ 2292259 w 5251785"/>
              <a:gd name="connsiteY0" fmla="*/ 0 h 6858000"/>
              <a:gd name="connsiteX1" fmla="*/ 5251785 w 5251785"/>
              <a:gd name="connsiteY1" fmla="*/ 0 h 6858000"/>
              <a:gd name="connsiteX2" fmla="*/ 5251785 w 5251785"/>
              <a:gd name="connsiteY2" fmla="*/ 6858000 h 6858000"/>
              <a:gd name="connsiteX3" fmla="*/ 0 w 5251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51785" h="6858000">
                <a:moveTo>
                  <a:pt x="2292259" y="0"/>
                </a:moveTo>
                <a:lnTo>
                  <a:pt x="5251785" y="0"/>
                </a:lnTo>
                <a:lnTo>
                  <a:pt x="5251785" y="6858000"/>
                </a:lnTo>
                <a:lnTo>
                  <a:pt x="0" y="6858000"/>
                </a:lnTo>
                <a:close/>
              </a:path>
            </a:pathLst>
          </a:custGeom>
          <a:solidFill>
            <a:srgbClr val="2F3D3E">
              <a:alpha val="71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23" name="文本框 22"/>
          <p:cNvSpPr txBox="1"/>
          <p:nvPr/>
        </p:nvSpPr>
        <p:spPr>
          <a:xfrm>
            <a:off x="1487076" y="420154"/>
            <a:ext cx="3183777" cy="583565"/>
          </a:xfrm>
          <a:prstGeom prst="rect">
            <a:avLst/>
          </a:prstGeom>
          <a:noFill/>
        </p:spPr>
        <p:txBody>
          <a:bodyPr wrap="square" rtlCol="0">
            <a:spAutoFit/>
          </a:bodyPr>
          <a:lstStyle/>
          <a:p>
            <a:r>
              <a:rPr lang="zh-CN" altLang="en-US" sz="3200" dirty="0">
                <a:latin typeface="+mn-ea"/>
              </a:rPr>
              <a:t>总结</a:t>
            </a:r>
            <a:endParaRPr lang="zh-CN" altLang="en-US" sz="32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31" name="文本框 30"/>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05</a:t>
            </a:r>
            <a:endParaRPr lang="zh-CN" altLang="en-US" sz="3600" dirty="0">
              <a:solidFill>
                <a:schemeClr val="bg1"/>
              </a:solidFill>
            </a:endParaRPr>
          </a:p>
        </p:txBody>
      </p:sp>
      <p:sp>
        <p:nvSpPr>
          <p:cNvPr id="4" name="矩形 3"/>
          <p:cNvSpPr/>
          <p:nvPr/>
        </p:nvSpPr>
        <p:spPr>
          <a:xfrm>
            <a:off x="1070919" y="2111906"/>
            <a:ext cx="6096000" cy="2999740"/>
          </a:xfrm>
          <a:prstGeom prst="rect">
            <a:avLst/>
          </a:prstGeom>
        </p:spPr>
        <p:txBody>
          <a:bodyPr>
            <a:spAutoFit/>
          </a:bodyPr>
          <a:lstStyle/>
          <a:p>
            <a:pPr indent="304800">
              <a:lnSpc>
                <a:spcPct val="150000"/>
              </a:lnSpc>
            </a:pPr>
            <a:r>
              <a:rPr lang="zh-CN" altLang="zh-CN" kern="100" dirty="0">
                <a:latin typeface="Times New Roman" panose="02020603050405020304" pitchFamily="18" charset="0"/>
                <a:ea typeface="宋体" panose="02010600030101010101" pitchFamily="2" charset="-122"/>
              </a:rPr>
              <a:t>在整个过程中，我们团队都充分发挥自己的能力，每个人都认真完成分配的任务。这个过程锻炼了每个人的能力，也让团队成员学到了许多未曾了解过的知识，增加了团队成员的知识面。</a:t>
            </a:r>
            <a:endParaRPr lang="zh-CN" altLang="zh-CN" kern="100" dirty="0">
              <a:latin typeface="Times New Roman" panose="02020603050405020304" pitchFamily="18" charset="0"/>
              <a:ea typeface="宋体" panose="02010600030101010101" pitchFamily="2" charset="-122"/>
            </a:endParaRPr>
          </a:p>
          <a:p>
            <a:pPr indent="304800">
              <a:lnSpc>
                <a:spcPct val="150000"/>
              </a:lnSpc>
            </a:pPr>
            <a:r>
              <a:rPr lang="zh-CN" altLang="zh-CN" kern="100" dirty="0">
                <a:latin typeface="Times New Roman" panose="02020603050405020304" pitchFamily="18" charset="0"/>
                <a:ea typeface="宋体" panose="02010600030101010101" pitchFamily="2" charset="-122"/>
              </a:rPr>
              <a:t>虽然由于时间仓促，本系统的功能不够尽善尽美，还存在需要改进的地方，但是已经存在的功能都是正常、完好的。希望在今后可以继续完善本系统设计。</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520565" y="5412740"/>
            <a:ext cx="2908300" cy="1445260"/>
            <a:chOff x="4775202" y="6065948"/>
            <a:chExt cx="2641596" cy="792052"/>
          </a:xfrm>
        </p:grpSpPr>
        <p:sp>
          <p:nvSpPr>
            <p:cNvPr id="42" name="任意多边形 41"/>
            <p:cNvSpPr/>
            <p:nvPr/>
          </p:nvSpPr>
          <p:spPr>
            <a:xfrm rot="16200000">
              <a:off x="5699974" y="5375857"/>
              <a:ext cx="792052" cy="2172234"/>
            </a:xfrm>
            <a:custGeom>
              <a:avLst/>
              <a:gdLst>
                <a:gd name="connsiteX0" fmla="*/ 641915 w 792052"/>
                <a:gd name="connsiteY0" fmla="*/ 1811627 h 2172234"/>
                <a:gd name="connsiteX1" fmla="*/ 567291 w 792052"/>
                <a:gd name="connsiteY1" fmla="*/ 2172234 h 2172234"/>
                <a:gd name="connsiteX2" fmla="*/ 0 w 792052"/>
                <a:gd name="connsiteY2" fmla="*/ 2172234 h 2172234"/>
                <a:gd name="connsiteX3" fmla="*/ 0 w 792052"/>
                <a:gd name="connsiteY3" fmla="*/ 1811627 h 2172234"/>
                <a:gd name="connsiteX4" fmla="*/ 651592 w 792052"/>
                <a:gd name="connsiteY4" fmla="*/ 407369 h 2172234"/>
                <a:gd name="connsiteX5" fmla="*/ 0 w 792052"/>
                <a:gd name="connsiteY5" fmla="*/ 407369 h 2172234"/>
                <a:gd name="connsiteX6" fmla="*/ 0 w 792052"/>
                <a:gd name="connsiteY6" fmla="*/ 0 h 2172234"/>
                <a:gd name="connsiteX7" fmla="*/ 567291 w 792052"/>
                <a:gd name="connsiteY7" fmla="*/ 0 h 2172234"/>
                <a:gd name="connsiteX8" fmla="*/ 792052 w 792052"/>
                <a:gd name="connsiteY8" fmla="*/ 1086117 h 2172234"/>
                <a:gd name="connsiteX9" fmla="*/ 669614 w 792052"/>
                <a:gd name="connsiteY9" fmla="*/ 1677780 h 2172234"/>
                <a:gd name="connsiteX10" fmla="*/ 0 w 792052"/>
                <a:gd name="connsiteY10" fmla="*/ 1677780 h 2172234"/>
                <a:gd name="connsiteX11" fmla="*/ 0 w 792052"/>
                <a:gd name="connsiteY11" fmla="*/ 530806 h 2172234"/>
                <a:gd name="connsiteX12" fmla="*/ 677136 w 792052"/>
                <a:gd name="connsiteY12" fmla="*/ 530806 h 217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2052" h="2172234">
                  <a:moveTo>
                    <a:pt x="641915" y="1811627"/>
                  </a:moveTo>
                  <a:lnTo>
                    <a:pt x="567291" y="2172234"/>
                  </a:lnTo>
                  <a:lnTo>
                    <a:pt x="0" y="2172234"/>
                  </a:lnTo>
                  <a:lnTo>
                    <a:pt x="0" y="1811627"/>
                  </a:lnTo>
                  <a:close/>
                  <a:moveTo>
                    <a:pt x="651592" y="407369"/>
                  </a:moveTo>
                  <a:lnTo>
                    <a:pt x="0" y="407369"/>
                  </a:lnTo>
                  <a:lnTo>
                    <a:pt x="0" y="0"/>
                  </a:lnTo>
                  <a:lnTo>
                    <a:pt x="567291" y="0"/>
                  </a:lnTo>
                  <a:close/>
                  <a:moveTo>
                    <a:pt x="792052" y="1086117"/>
                  </a:moveTo>
                  <a:lnTo>
                    <a:pt x="669614" y="1677780"/>
                  </a:lnTo>
                  <a:lnTo>
                    <a:pt x="0" y="1677780"/>
                  </a:lnTo>
                  <a:lnTo>
                    <a:pt x="0" y="530806"/>
                  </a:lnTo>
                  <a:lnTo>
                    <a:pt x="677136" y="530806"/>
                  </a:lnTo>
                  <a:close/>
                </a:path>
              </a:pathLst>
            </a:cu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32971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77520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640101" y="2437325"/>
            <a:ext cx="6936514" cy="646331"/>
          </a:xfrm>
          <a:prstGeom prst="rect">
            <a:avLst/>
          </a:prstGeom>
          <a:noFill/>
        </p:spPr>
        <p:txBody>
          <a:bodyPr wrap="none" rtlCol="0">
            <a:spAutoFit/>
          </a:bodyPr>
          <a:lstStyle/>
          <a:p>
            <a:pPr algn="ctr"/>
            <a:r>
              <a:rPr lang="zh-CN" altLang="en-US" sz="3600" dirty="0">
                <a:solidFill>
                  <a:schemeClr val="tx1">
                    <a:lumMod val="95000"/>
                    <a:lumOff val="5000"/>
                  </a:schemeClr>
                </a:solidFill>
                <a:latin typeface="+mn-ea"/>
              </a:rPr>
              <a:t>感            谢            观            看</a:t>
            </a:r>
            <a:endParaRPr lang="zh-CN" altLang="en-US" sz="3600" dirty="0">
              <a:solidFill>
                <a:schemeClr val="tx1">
                  <a:lumMod val="95000"/>
                  <a:lumOff val="5000"/>
                </a:schemeClr>
              </a:solidFill>
              <a:latin typeface="+mn-ea"/>
            </a:endParaRPr>
          </a:p>
        </p:txBody>
      </p:sp>
      <p:cxnSp>
        <p:nvCxnSpPr>
          <p:cNvPr id="40" name="直接连接符 39"/>
          <p:cNvCxnSpPr/>
          <p:nvPr/>
        </p:nvCxnSpPr>
        <p:spPr>
          <a:xfrm>
            <a:off x="2776151" y="3083656"/>
            <a:ext cx="6664411"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700845" y="1228966"/>
            <a:ext cx="1670036" cy="1670036"/>
            <a:chOff x="5147792" y="1881950"/>
            <a:chExt cx="1007417" cy="1007417"/>
          </a:xfrm>
        </p:grpSpPr>
        <p:sp>
          <p:nvSpPr>
            <p:cNvPr id="40" name="任意多边形 39"/>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41" name="Group 19"/>
            <p:cNvGrpSpPr>
              <a:grpSpLocks noChangeAspect="1"/>
            </p:cNvGrpSpPr>
            <p:nvPr/>
          </p:nvGrpSpPr>
          <p:grpSpPr bwMode="auto">
            <a:xfrm>
              <a:off x="5388004" y="2104695"/>
              <a:ext cx="532201" cy="524391"/>
              <a:chOff x="3869" y="1065"/>
              <a:chExt cx="477" cy="470"/>
            </a:xfrm>
            <a:solidFill>
              <a:schemeClr val="bg1"/>
            </a:solidFill>
          </p:grpSpPr>
          <p:sp>
            <p:nvSpPr>
              <p:cNvPr id="42"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258232" y="1851645"/>
            <a:ext cx="4205521" cy="3154710"/>
            <a:chOff x="0" y="1851645"/>
            <a:chExt cx="4205521" cy="3154710"/>
          </a:xfrm>
        </p:grpSpPr>
        <p:sp>
          <p:nvSpPr>
            <p:cNvPr id="48" name="文本框 47"/>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useBgFill="1">
          <p:nvSpPr>
            <p:cNvPr id="49" name="文本框 48"/>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cxnSp>
        <p:nvCxnSpPr>
          <p:cNvPr id="52" name="直接连接符 51"/>
          <p:cNvCxnSpPr/>
          <p:nvPr/>
        </p:nvCxnSpPr>
        <p:spPr>
          <a:xfrm>
            <a:off x="4656138"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357028" y="3150488"/>
            <a:ext cx="2367280" cy="706755"/>
          </a:xfrm>
          <a:prstGeom prst="rect">
            <a:avLst/>
          </a:prstGeom>
          <a:noFill/>
        </p:spPr>
        <p:txBody>
          <a:bodyPr wrap="none" rtlCol="0" anchor="ctr">
            <a:spAutoFit/>
          </a:bodyPr>
          <a:lstStyle/>
          <a:p>
            <a:pPr algn="ctr"/>
            <a:r>
              <a:rPr lang="zh-CN" altLang="en-US" sz="4000" b="1" spc="300" dirty="0">
                <a:solidFill>
                  <a:schemeClr val="tx1">
                    <a:lumMod val="75000"/>
                    <a:lumOff val="25000"/>
                  </a:schemeClr>
                </a:solidFill>
              </a:rPr>
              <a:t>需求分析</a:t>
            </a:r>
            <a:endParaRPr lang="zh-CN" altLang="en-US" sz="4000" b="1" spc="300" dirty="0">
              <a:solidFill>
                <a:schemeClr val="tx1">
                  <a:lumMod val="75000"/>
                  <a:lumOff val="25000"/>
                </a:schemeClr>
              </a:solidFill>
            </a:endParaRPr>
          </a:p>
        </p:txBody>
      </p:sp>
      <p:sp>
        <p:nvSpPr>
          <p:cNvPr id="57" name="矩形 56"/>
          <p:cNvSpPr/>
          <p:nvPr/>
        </p:nvSpPr>
        <p:spPr>
          <a:xfrm>
            <a:off x="5232992" y="3834546"/>
            <a:ext cx="4605742" cy="337185"/>
          </a:xfrm>
          <a:prstGeom prst="rect">
            <a:avLst/>
          </a:prstGeom>
        </p:spPr>
        <p:txBody>
          <a:bodyPr wrap="square">
            <a:spAutoFit/>
          </a:bodyPr>
          <a:lstStyle/>
          <a:p>
            <a:pPr algn="dist"/>
            <a:r>
              <a:rPr lang="da-DK" altLang="zh-CN" sz="1600" spc="300" dirty="0">
                <a:solidFill>
                  <a:schemeClr val="tx1">
                    <a:lumMod val="65000"/>
                    <a:lumOff val="35000"/>
                  </a:schemeClr>
                </a:solidFill>
                <a:sym typeface="+mn-ea"/>
              </a:rPr>
              <a:t>requirements analysis</a:t>
            </a:r>
            <a:endParaRPr lang="da-DK" altLang="zh-CN" sz="1600" spc="300" dirty="0">
              <a:solidFill>
                <a:schemeClr val="tx1">
                  <a:lumMod val="65000"/>
                  <a:lumOff val="35000"/>
                </a:schemeClr>
              </a:solidFill>
            </a:endParaRPr>
          </a:p>
        </p:txBody>
      </p:sp>
      <p:sp>
        <p:nvSpPr>
          <p:cNvPr id="75" name="矩形 74"/>
          <p:cNvSpPr/>
          <p:nvPr/>
        </p:nvSpPr>
        <p:spPr>
          <a:xfrm rot="18900000">
            <a:off x="9852485" y="5896399"/>
            <a:ext cx="2850883" cy="12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rot="16200000">
            <a:off x="10334171" y="5000170"/>
            <a:ext cx="1857829" cy="1857829"/>
          </a:xfrm>
          <a:prstGeom prst="rtTriangle">
            <a:avLst/>
          </a:prstGeom>
          <a:solidFill>
            <a:srgbClr val="037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ASUS\Pictures\图片1.png图片1"/>
          <p:cNvPicPr>
            <a:picLocks noChangeAspect="1"/>
          </p:cNvPicPr>
          <p:nvPr/>
        </p:nvPicPr>
        <p:blipFill>
          <a:blip r:embed="rId1"/>
          <a:srcRect/>
          <a:stretch>
            <a:fillRect/>
          </a:stretch>
        </p:blipFill>
        <p:spPr>
          <a:xfrm>
            <a:off x="11007090" y="5865495"/>
            <a:ext cx="1356995" cy="992505"/>
          </a:xfrm>
          <a:prstGeom prst="rect">
            <a:avLst/>
          </a:prstGeom>
        </p:spPr>
      </p:pic>
      <p:sp>
        <p:nvSpPr>
          <p:cNvPr id="23" name="矩形 22"/>
          <p:cNvSpPr/>
          <p:nvPr/>
        </p:nvSpPr>
        <p:spPr>
          <a:xfrm>
            <a:off x="6130882" y="4278973"/>
            <a:ext cx="4605741" cy="299085"/>
          </a:xfrm>
          <a:prstGeom prst="rect">
            <a:avLst/>
          </a:prstGeom>
        </p:spPr>
        <p:txBody>
          <a:bodyPr wrap="square">
            <a:spAutoFit/>
          </a:bodyPr>
          <a:lstStyle/>
          <a:p>
            <a:pPr lvl="0" algn="just" defTabSz="848995">
              <a:lnSpc>
                <a:spcPct val="150000"/>
              </a:lnSpc>
              <a:defRPr/>
            </a:pP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1.1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可行性分析    </a:t>
            </a:r>
            <a:r>
              <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rPr>
              <a:t>1.2 </a:t>
            </a: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功能需求分析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509336" y="2426631"/>
            <a:ext cx="817420" cy="817420"/>
            <a:chOff x="3018366" y="2975182"/>
            <a:chExt cx="514373" cy="514373"/>
          </a:xfrm>
        </p:grpSpPr>
        <p:sp>
          <p:nvSpPr>
            <p:cNvPr id="31" name="任意多边形 30"/>
            <p:cNvSpPr/>
            <p:nvPr/>
          </p:nvSpPr>
          <p:spPr>
            <a:xfrm>
              <a:off x="3018366" y="2975182"/>
              <a:ext cx="514373" cy="51437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Group 11"/>
            <p:cNvGrpSpPr>
              <a:grpSpLocks noChangeAspect="1"/>
            </p:cNvGrpSpPr>
            <p:nvPr/>
          </p:nvGrpSpPr>
          <p:grpSpPr bwMode="auto">
            <a:xfrm>
              <a:off x="3169023" y="3100621"/>
              <a:ext cx="213058" cy="267747"/>
              <a:chOff x="2398" y="2256"/>
              <a:chExt cx="374" cy="470"/>
            </a:xfrm>
            <a:solidFill>
              <a:schemeClr val="bg1"/>
            </a:solidFill>
          </p:grpSpPr>
          <p:sp>
            <p:nvSpPr>
              <p:cNvPr id="33"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34"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6" name="组合 55"/>
          <p:cNvGrpSpPr/>
          <p:nvPr/>
        </p:nvGrpSpPr>
        <p:grpSpPr>
          <a:xfrm>
            <a:off x="1424300" y="4401848"/>
            <a:ext cx="1082156" cy="1082156"/>
            <a:chOff x="862511" y="4892872"/>
            <a:chExt cx="1082156" cy="1082156"/>
          </a:xfrm>
        </p:grpSpPr>
        <p:sp>
          <p:nvSpPr>
            <p:cNvPr id="48" name="任意多边形 47"/>
            <p:cNvSpPr/>
            <p:nvPr/>
          </p:nvSpPr>
          <p:spPr>
            <a:xfrm>
              <a:off x="862511" y="4892872"/>
              <a:ext cx="1082156" cy="108215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Group 28"/>
            <p:cNvGrpSpPr>
              <a:grpSpLocks noChangeAspect="1"/>
            </p:cNvGrpSpPr>
            <p:nvPr/>
          </p:nvGrpSpPr>
          <p:grpSpPr bwMode="auto">
            <a:xfrm>
              <a:off x="1179469" y="5151702"/>
              <a:ext cx="448240" cy="564495"/>
              <a:chOff x="4401" y="2266"/>
              <a:chExt cx="374" cy="471"/>
            </a:xfrm>
            <a:solidFill>
              <a:schemeClr val="bg1"/>
            </a:solidFill>
          </p:grpSpPr>
          <p:sp>
            <p:nvSpPr>
              <p:cNvPr id="50"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11" name="组合 10"/>
          <p:cNvGrpSpPr/>
          <p:nvPr/>
        </p:nvGrpSpPr>
        <p:grpSpPr>
          <a:xfrm rot="10800000">
            <a:off x="4775202" y="-16647"/>
            <a:ext cx="2641596" cy="792052"/>
            <a:chOff x="4775202" y="6065948"/>
            <a:chExt cx="2641596" cy="792052"/>
          </a:xfrm>
        </p:grpSpPr>
        <p:sp>
          <p:nvSpPr>
            <p:cNvPr id="8" name="任意多边形 7"/>
            <p:cNvSpPr/>
            <p:nvPr/>
          </p:nvSpPr>
          <p:spPr>
            <a:xfrm rot="16200000">
              <a:off x="5699974" y="5375857"/>
              <a:ext cx="792052" cy="2172234"/>
            </a:xfrm>
            <a:custGeom>
              <a:avLst/>
              <a:gdLst>
                <a:gd name="connsiteX0" fmla="*/ 641915 w 792052"/>
                <a:gd name="connsiteY0" fmla="*/ 1811627 h 2172234"/>
                <a:gd name="connsiteX1" fmla="*/ 567291 w 792052"/>
                <a:gd name="connsiteY1" fmla="*/ 2172234 h 2172234"/>
                <a:gd name="connsiteX2" fmla="*/ 0 w 792052"/>
                <a:gd name="connsiteY2" fmla="*/ 2172234 h 2172234"/>
                <a:gd name="connsiteX3" fmla="*/ 0 w 792052"/>
                <a:gd name="connsiteY3" fmla="*/ 1811627 h 2172234"/>
                <a:gd name="connsiteX4" fmla="*/ 651592 w 792052"/>
                <a:gd name="connsiteY4" fmla="*/ 407369 h 2172234"/>
                <a:gd name="connsiteX5" fmla="*/ 0 w 792052"/>
                <a:gd name="connsiteY5" fmla="*/ 407369 h 2172234"/>
                <a:gd name="connsiteX6" fmla="*/ 0 w 792052"/>
                <a:gd name="connsiteY6" fmla="*/ 0 h 2172234"/>
                <a:gd name="connsiteX7" fmla="*/ 567291 w 792052"/>
                <a:gd name="connsiteY7" fmla="*/ 0 h 2172234"/>
                <a:gd name="connsiteX8" fmla="*/ 792052 w 792052"/>
                <a:gd name="connsiteY8" fmla="*/ 1086117 h 2172234"/>
                <a:gd name="connsiteX9" fmla="*/ 669614 w 792052"/>
                <a:gd name="connsiteY9" fmla="*/ 1677780 h 2172234"/>
                <a:gd name="connsiteX10" fmla="*/ 0 w 792052"/>
                <a:gd name="connsiteY10" fmla="*/ 1677780 h 2172234"/>
                <a:gd name="connsiteX11" fmla="*/ 0 w 792052"/>
                <a:gd name="connsiteY11" fmla="*/ 530806 h 2172234"/>
                <a:gd name="connsiteX12" fmla="*/ 677136 w 792052"/>
                <a:gd name="connsiteY12" fmla="*/ 530806 h 217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2052" h="2172234">
                  <a:moveTo>
                    <a:pt x="641915" y="1811627"/>
                  </a:moveTo>
                  <a:lnTo>
                    <a:pt x="567291" y="2172234"/>
                  </a:lnTo>
                  <a:lnTo>
                    <a:pt x="0" y="2172234"/>
                  </a:lnTo>
                  <a:lnTo>
                    <a:pt x="0" y="1811627"/>
                  </a:lnTo>
                  <a:close/>
                  <a:moveTo>
                    <a:pt x="651592" y="407369"/>
                  </a:moveTo>
                  <a:lnTo>
                    <a:pt x="0" y="407369"/>
                  </a:lnTo>
                  <a:lnTo>
                    <a:pt x="0" y="0"/>
                  </a:lnTo>
                  <a:lnTo>
                    <a:pt x="567291" y="0"/>
                  </a:lnTo>
                  <a:close/>
                  <a:moveTo>
                    <a:pt x="792052" y="1086117"/>
                  </a:moveTo>
                  <a:lnTo>
                    <a:pt x="669614" y="1677780"/>
                  </a:lnTo>
                  <a:lnTo>
                    <a:pt x="0" y="1677780"/>
                  </a:lnTo>
                  <a:lnTo>
                    <a:pt x="0" y="530806"/>
                  </a:lnTo>
                  <a:lnTo>
                    <a:pt x="677136" y="530806"/>
                  </a:lnTo>
                  <a:close/>
                </a:path>
              </a:pathLst>
            </a:cu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32971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75202" y="6299200"/>
              <a:ext cx="87086" cy="55880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56137" y="823499"/>
            <a:ext cx="2879726" cy="923330"/>
          </a:xfrm>
          <a:prstGeom prst="rect">
            <a:avLst/>
          </a:prstGeom>
          <a:noFill/>
        </p:spPr>
        <p:txBody>
          <a:bodyPr wrap="square" rtlCol="0">
            <a:spAutoFit/>
          </a:bodyPr>
          <a:lstStyle>
            <a:defPPr>
              <a:defRPr lang="zh-CN"/>
            </a:defPPr>
            <a:lvl1pPr algn="ctr">
              <a:defRPr sz="5400">
                <a:solidFill>
                  <a:schemeClr val="tx1">
                    <a:lumMod val="95000"/>
                    <a:lumOff val="5000"/>
                  </a:schemeClr>
                </a:solidFill>
                <a:latin typeface="+mj-ea"/>
                <a:ea typeface="+mj-ea"/>
              </a:defRPr>
            </a:lvl1pPr>
          </a:lstStyle>
          <a:p>
            <a:r>
              <a:rPr lang="zh-CN" altLang="en-US" spc="600" dirty="0"/>
              <a:t>目录</a:t>
            </a:r>
            <a:endParaRPr lang="zh-CN" altLang="en-US" spc="600" dirty="0"/>
          </a:p>
        </p:txBody>
      </p:sp>
      <p:sp>
        <p:nvSpPr>
          <p:cNvPr id="13" name="文本框 12"/>
          <p:cNvSpPr txBox="1"/>
          <p:nvPr/>
        </p:nvSpPr>
        <p:spPr>
          <a:xfrm>
            <a:off x="3962663" y="1054332"/>
            <a:ext cx="4266681" cy="461665"/>
          </a:xfrm>
          <a:prstGeom prst="rect">
            <a:avLst/>
          </a:prstGeom>
          <a:noFill/>
        </p:spPr>
        <p:txBody>
          <a:bodyPr wrap="none" rtlCol="0">
            <a:spAutoFit/>
          </a:bodyPr>
          <a:lstStyle/>
          <a:p>
            <a:pPr algn="ctr"/>
            <a:r>
              <a:rPr lang="en-US" altLang="zh-CN" sz="2400" spc="600" dirty="0">
                <a:solidFill>
                  <a:schemeClr val="accent1"/>
                </a:solidFill>
              </a:rPr>
              <a:t>CONT            ENTS</a:t>
            </a:r>
            <a:endParaRPr lang="zh-CN" altLang="en-US" sz="2400" spc="600" dirty="0">
              <a:solidFill>
                <a:schemeClr val="accent1"/>
              </a:solidFill>
            </a:endParaRPr>
          </a:p>
        </p:txBody>
      </p:sp>
      <p:sp>
        <p:nvSpPr>
          <p:cNvPr id="21" name="椭圆 20"/>
          <p:cNvSpPr/>
          <p:nvPr/>
        </p:nvSpPr>
        <p:spPr>
          <a:xfrm>
            <a:off x="1910270" y="2687426"/>
            <a:ext cx="2158453" cy="2158449"/>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5"/>
          <p:cNvSpPr>
            <a:spLocks noEditPoints="1"/>
          </p:cNvSpPr>
          <p:nvPr/>
        </p:nvSpPr>
        <p:spPr bwMode="auto">
          <a:xfrm>
            <a:off x="2305362" y="3123266"/>
            <a:ext cx="1368267" cy="1286767"/>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3465586" y="4037143"/>
            <a:ext cx="1544297" cy="1544297"/>
            <a:chOff x="3111840" y="4257673"/>
            <a:chExt cx="1544297" cy="1544297"/>
          </a:xfrm>
        </p:grpSpPr>
        <p:sp>
          <p:nvSpPr>
            <p:cNvPr id="24" name="任意多边形 23"/>
            <p:cNvSpPr/>
            <p:nvPr/>
          </p:nvSpPr>
          <p:spPr>
            <a:xfrm>
              <a:off x="3111840" y="4257673"/>
              <a:ext cx="1544297" cy="154429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Group 4"/>
            <p:cNvGrpSpPr>
              <a:grpSpLocks noChangeAspect="1"/>
            </p:cNvGrpSpPr>
            <p:nvPr/>
          </p:nvGrpSpPr>
          <p:grpSpPr bwMode="auto">
            <a:xfrm>
              <a:off x="3526529" y="4627893"/>
              <a:ext cx="714917" cy="803855"/>
              <a:chOff x="3313" y="3205"/>
              <a:chExt cx="418" cy="470"/>
            </a:xfrm>
            <a:solidFill>
              <a:schemeClr val="bg1"/>
            </a:solidFill>
          </p:grpSpPr>
          <p:sp>
            <p:nvSpPr>
              <p:cNvPr id="26"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5" name="组合 54"/>
          <p:cNvGrpSpPr/>
          <p:nvPr/>
        </p:nvGrpSpPr>
        <p:grpSpPr>
          <a:xfrm>
            <a:off x="1965378" y="1821818"/>
            <a:ext cx="1082156" cy="1082156"/>
            <a:chOff x="1403589" y="2312842"/>
            <a:chExt cx="1082156" cy="1082156"/>
          </a:xfrm>
        </p:grpSpPr>
        <p:sp>
          <p:nvSpPr>
            <p:cNvPr id="39" name="任意多边形 38"/>
            <p:cNvSpPr/>
            <p:nvPr/>
          </p:nvSpPr>
          <p:spPr>
            <a:xfrm>
              <a:off x="1403589" y="2312842"/>
              <a:ext cx="1082156" cy="108215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9"/>
            <p:cNvGrpSpPr>
              <a:grpSpLocks noChangeAspect="1"/>
            </p:cNvGrpSpPr>
            <p:nvPr/>
          </p:nvGrpSpPr>
          <p:grpSpPr bwMode="auto">
            <a:xfrm>
              <a:off x="1661622" y="2552112"/>
              <a:ext cx="571684" cy="563295"/>
              <a:chOff x="3869" y="1065"/>
              <a:chExt cx="477" cy="470"/>
            </a:xfrm>
            <a:solidFill>
              <a:schemeClr val="bg1"/>
            </a:solidFill>
          </p:grpSpPr>
          <p:sp>
            <p:nvSpPr>
              <p:cNvPr id="41"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62" name="组合 61"/>
          <p:cNvGrpSpPr/>
          <p:nvPr/>
        </p:nvGrpSpPr>
        <p:grpSpPr>
          <a:xfrm>
            <a:off x="6155519" y="1953022"/>
            <a:ext cx="2540305" cy="646331"/>
            <a:chOff x="6753238" y="2277482"/>
            <a:chExt cx="2540305" cy="646331"/>
          </a:xfrm>
        </p:grpSpPr>
        <p:sp>
          <p:nvSpPr>
            <p:cNvPr id="58" name="文本框 57"/>
            <p:cNvSpPr txBox="1"/>
            <p:nvPr/>
          </p:nvSpPr>
          <p:spPr>
            <a:xfrm>
              <a:off x="7042375" y="2277482"/>
              <a:ext cx="391888" cy="646331"/>
            </a:xfrm>
            <a:prstGeom prst="rect">
              <a:avLst/>
            </a:prstGeom>
            <a:noFill/>
          </p:spPr>
          <p:txBody>
            <a:bodyPr wrap="square" rtlCol="0">
              <a:spAutoFit/>
            </a:bodyPr>
            <a:lstStyle/>
            <a:p>
              <a:r>
                <a:rPr lang="en-US" altLang="zh-CN" sz="3600" b="1" dirty="0">
                  <a:solidFill>
                    <a:schemeClr val="tx1">
                      <a:lumMod val="75000"/>
                      <a:lumOff val="25000"/>
                    </a:schemeClr>
                  </a:solidFill>
                </a:rPr>
                <a:t>1</a:t>
              </a:r>
              <a:endParaRPr lang="zh-CN" altLang="en-US" sz="3600" b="1" dirty="0">
                <a:solidFill>
                  <a:schemeClr val="tx1">
                    <a:lumMod val="75000"/>
                    <a:lumOff val="25000"/>
                  </a:schemeClr>
                </a:solidFill>
              </a:endParaRPr>
            </a:p>
          </p:txBody>
        </p:sp>
        <p:sp>
          <p:nvSpPr>
            <p:cNvPr id="60" name="文本框 59"/>
            <p:cNvSpPr txBox="1"/>
            <p:nvPr/>
          </p:nvSpPr>
          <p:spPr>
            <a:xfrm>
              <a:off x="7535863" y="2339037"/>
              <a:ext cx="1757680" cy="521970"/>
            </a:xfrm>
            <a:prstGeom prst="rect">
              <a:avLst/>
            </a:prstGeom>
            <a:noFill/>
          </p:spPr>
          <p:txBody>
            <a:bodyPr wrap="none" rtlCol="0">
              <a:spAutoFit/>
            </a:bodyPr>
            <a:lstStyle/>
            <a:p>
              <a:r>
                <a:rPr lang="zh-CN" altLang="en-US" sz="2800" b="1" spc="300" dirty="0">
                  <a:solidFill>
                    <a:schemeClr val="tx1">
                      <a:lumMod val="95000"/>
                      <a:lumOff val="5000"/>
                    </a:schemeClr>
                  </a:solidFill>
                </a:rPr>
                <a:t>需求分析</a:t>
              </a:r>
              <a:endParaRPr lang="zh-CN" altLang="en-US" sz="2800" b="1" spc="300" dirty="0">
                <a:solidFill>
                  <a:schemeClr val="tx1">
                    <a:lumMod val="95000"/>
                    <a:lumOff val="5000"/>
                  </a:schemeClr>
                </a:solidFill>
              </a:endParaRPr>
            </a:p>
          </p:txBody>
        </p:sp>
        <p:sp>
          <p:nvSpPr>
            <p:cNvPr id="61" name="等腰三角形 60"/>
            <p:cNvSpPr/>
            <p:nvPr/>
          </p:nvSpPr>
          <p:spPr>
            <a:xfrm rot="5400000">
              <a:off x="6729054" y="2449501"/>
              <a:ext cx="350659" cy="3022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6155519" y="2845069"/>
            <a:ext cx="2540305" cy="646331"/>
            <a:chOff x="6753238" y="2277482"/>
            <a:chExt cx="2540305" cy="646331"/>
          </a:xfrm>
        </p:grpSpPr>
        <p:sp>
          <p:nvSpPr>
            <p:cNvPr id="64" name="文本框 63"/>
            <p:cNvSpPr txBox="1"/>
            <p:nvPr/>
          </p:nvSpPr>
          <p:spPr>
            <a:xfrm>
              <a:off x="7042375" y="2277482"/>
              <a:ext cx="391888" cy="646331"/>
            </a:xfrm>
            <a:prstGeom prst="rect">
              <a:avLst/>
            </a:prstGeom>
            <a:noFill/>
          </p:spPr>
          <p:txBody>
            <a:bodyPr wrap="square" rtlCol="0">
              <a:spAutoFit/>
            </a:bodyPr>
            <a:lstStyle/>
            <a:p>
              <a:r>
                <a:rPr lang="en-US" altLang="zh-CN" sz="3600" b="1" dirty="0">
                  <a:solidFill>
                    <a:schemeClr val="tx1">
                      <a:lumMod val="75000"/>
                      <a:lumOff val="25000"/>
                    </a:schemeClr>
                  </a:solidFill>
                </a:rPr>
                <a:t>2</a:t>
              </a:r>
              <a:endParaRPr lang="zh-CN" altLang="en-US" sz="3600" b="1" dirty="0">
                <a:solidFill>
                  <a:schemeClr val="tx1">
                    <a:lumMod val="75000"/>
                    <a:lumOff val="25000"/>
                  </a:schemeClr>
                </a:solidFill>
              </a:endParaRPr>
            </a:p>
          </p:txBody>
        </p:sp>
        <p:sp>
          <p:nvSpPr>
            <p:cNvPr id="65" name="文本框 64"/>
            <p:cNvSpPr txBox="1"/>
            <p:nvPr/>
          </p:nvSpPr>
          <p:spPr>
            <a:xfrm>
              <a:off x="7535863" y="2339037"/>
              <a:ext cx="1757680" cy="521970"/>
            </a:xfrm>
            <a:prstGeom prst="rect">
              <a:avLst/>
            </a:prstGeom>
            <a:noFill/>
          </p:spPr>
          <p:txBody>
            <a:bodyPr wrap="none" rtlCol="0">
              <a:spAutoFit/>
            </a:bodyPr>
            <a:lstStyle/>
            <a:p>
              <a:r>
                <a:rPr lang="zh-CN" altLang="en-US" sz="2800" b="1" spc="300" dirty="0">
                  <a:solidFill>
                    <a:schemeClr val="tx1">
                      <a:lumMod val="95000"/>
                      <a:lumOff val="5000"/>
                    </a:schemeClr>
                  </a:solidFill>
                </a:rPr>
                <a:t>相关技术</a:t>
              </a:r>
              <a:endParaRPr lang="zh-CN" altLang="en-US" sz="2800" b="1" spc="300" dirty="0">
                <a:solidFill>
                  <a:schemeClr val="tx1">
                    <a:lumMod val="95000"/>
                    <a:lumOff val="5000"/>
                  </a:schemeClr>
                </a:solidFill>
              </a:endParaRPr>
            </a:p>
          </p:txBody>
        </p:sp>
        <p:sp>
          <p:nvSpPr>
            <p:cNvPr id="66" name="等腰三角形 65"/>
            <p:cNvSpPr/>
            <p:nvPr/>
          </p:nvSpPr>
          <p:spPr>
            <a:xfrm rot="5400000">
              <a:off x="6729054" y="2449501"/>
              <a:ext cx="350659" cy="3022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6155519" y="3737116"/>
            <a:ext cx="3750104" cy="646331"/>
            <a:chOff x="6753238" y="2277482"/>
            <a:chExt cx="3750104" cy="646331"/>
          </a:xfrm>
        </p:grpSpPr>
        <p:sp>
          <p:nvSpPr>
            <p:cNvPr id="68" name="文本框 67"/>
            <p:cNvSpPr txBox="1"/>
            <p:nvPr/>
          </p:nvSpPr>
          <p:spPr>
            <a:xfrm>
              <a:off x="7042375" y="2277482"/>
              <a:ext cx="391888" cy="646331"/>
            </a:xfrm>
            <a:prstGeom prst="rect">
              <a:avLst/>
            </a:prstGeom>
            <a:noFill/>
          </p:spPr>
          <p:txBody>
            <a:bodyPr wrap="square" rtlCol="0">
              <a:spAutoFit/>
            </a:bodyPr>
            <a:lstStyle/>
            <a:p>
              <a:r>
                <a:rPr lang="en-US" altLang="zh-CN" sz="3600" b="1" dirty="0">
                  <a:solidFill>
                    <a:schemeClr val="tx1">
                      <a:lumMod val="75000"/>
                      <a:lumOff val="25000"/>
                    </a:schemeClr>
                  </a:solidFill>
                </a:rPr>
                <a:t>3</a:t>
              </a:r>
              <a:endParaRPr lang="zh-CN" altLang="en-US" sz="3600" b="1" dirty="0">
                <a:solidFill>
                  <a:schemeClr val="tx1">
                    <a:lumMod val="75000"/>
                    <a:lumOff val="25000"/>
                  </a:schemeClr>
                </a:solidFill>
              </a:endParaRPr>
            </a:p>
          </p:txBody>
        </p:sp>
        <p:sp>
          <p:nvSpPr>
            <p:cNvPr id="69" name="文本框 68"/>
            <p:cNvSpPr txBox="1"/>
            <p:nvPr/>
          </p:nvSpPr>
          <p:spPr>
            <a:xfrm>
              <a:off x="7535863" y="2339037"/>
              <a:ext cx="2967479" cy="523220"/>
            </a:xfrm>
            <a:prstGeom prst="rect">
              <a:avLst/>
            </a:prstGeom>
            <a:noFill/>
          </p:spPr>
          <p:txBody>
            <a:bodyPr wrap="none" rtlCol="0">
              <a:spAutoFit/>
            </a:bodyPr>
            <a:lstStyle/>
            <a:p>
              <a:r>
                <a:rPr lang="zh-CN" altLang="en-US" sz="2800" b="1" spc="300" dirty="0">
                  <a:solidFill>
                    <a:schemeClr val="tx1">
                      <a:lumMod val="95000"/>
                      <a:lumOff val="5000"/>
                    </a:schemeClr>
                  </a:solidFill>
                </a:rPr>
                <a:t>系统设计及实现</a:t>
              </a:r>
              <a:endParaRPr lang="zh-CN" altLang="en-US" sz="2800" b="1" spc="300" dirty="0">
                <a:solidFill>
                  <a:schemeClr val="tx1">
                    <a:lumMod val="95000"/>
                    <a:lumOff val="5000"/>
                  </a:schemeClr>
                </a:solidFill>
              </a:endParaRPr>
            </a:p>
          </p:txBody>
        </p:sp>
        <p:sp>
          <p:nvSpPr>
            <p:cNvPr id="70" name="等腰三角形 69"/>
            <p:cNvSpPr/>
            <p:nvPr/>
          </p:nvSpPr>
          <p:spPr>
            <a:xfrm rot="5400000">
              <a:off x="6729054" y="2449501"/>
              <a:ext cx="350659" cy="3022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6155519" y="4629163"/>
            <a:ext cx="4545193" cy="646331"/>
            <a:chOff x="6753238" y="2277482"/>
            <a:chExt cx="4545193" cy="646331"/>
          </a:xfrm>
        </p:grpSpPr>
        <p:sp>
          <p:nvSpPr>
            <p:cNvPr id="72" name="文本框 71"/>
            <p:cNvSpPr txBox="1"/>
            <p:nvPr/>
          </p:nvSpPr>
          <p:spPr>
            <a:xfrm>
              <a:off x="7042375" y="2277482"/>
              <a:ext cx="391888" cy="646331"/>
            </a:xfrm>
            <a:prstGeom prst="rect">
              <a:avLst/>
            </a:prstGeom>
            <a:noFill/>
          </p:spPr>
          <p:txBody>
            <a:bodyPr wrap="square" rtlCol="0">
              <a:spAutoFit/>
            </a:bodyPr>
            <a:lstStyle/>
            <a:p>
              <a:r>
                <a:rPr lang="en-US" altLang="zh-CN" sz="3600" b="1" dirty="0">
                  <a:solidFill>
                    <a:schemeClr val="tx1">
                      <a:lumMod val="75000"/>
                      <a:lumOff val="25000"/>
                    </a:schemeClr>
                  </a:solidFill>
                </a:rPr>
                <a:t>4</a:t>
              </a:r>
              <a:endParaRPr lang="zh-CN" altLang="en-US" sz="3600" b="1" dirty="0">
                <a:solidFill>
                  <a:schemeClr val="tx1">
                    <a:lumMod val="75000"/>
                    <a:lumOff val="25000"/>
                  </a:schemeClr>
                </a:solidFill>
              </a:endParaRPr>
            </a:p>
          </p:txBody>
        </p:sp>
        <p:sp>
          <p:nvSpPr>
            <p:cNvPr id="73" name="文本框 72"/>
            <p:cNvSpPr txBox="1"/>
            <p:nvPr/>
          </p:nvSpPr>
          <p:spPr>
            <a:xfrm>
              <a:off x="7535863" y="2339037"/>
              <a:ext cx="3762568" cy="523220"/>
            </a:xfrm>
            <a:prstGeom prst="rect">
              <a:avLst/>
            </a:prstGeom>
            <a:noFill/>
          </p:spPr>
          <p:txBody>
            <a:bodyPr wrap="none" rtlCol="0">
              <a:spAutoFit/>
            </a:bodyPr>
            <a:lstStyle/>
            <a:p>
              <a:r>
                <a:rPr lang="zh-CN" altLang="en-US" sz="2800" b="1" spc="300" dirty="0">
                  <a:solidFill>
                    <a:schemeClr val="tx1">
                      <a:lumMod val="95000"/>
                      <a:lumOff val="5000"/>
                    </a:schemeClr>
                  </a:solidFill>
                </a:rPr>
                <a:t>系统关键性功能测试</a:t>
              </a:r>
              <a:endParaRPr lang="zh-CN" altLang="en-US" sz="2800" b="1" spc="300" dirty="0">
                <a:solidFill>
                  <a:schemeClr val="tx1">
                    <a:lumMod val="95000"/>
                    <a:lumOff val="5000"/>
                  </a:schemeClr>
                </a:solidFill>
              </a:endParaRPr>
            </a:p>
          </p:txBody>
        </p:sp>
        <p:sp>
          <p:nvSpPr>
            <p:cNvPr id="74" name="等腰三角形 73"/>
            <p:cNvSpPr/>
            <p:nvPr/>
          </p:nvSpPr>
          <p:spPr>
            <a:xfrm rot="5400000">
              <a:off x="6729054" y="2449501"/>
              <a:ext cx="350659" cy="3022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6" name="直接连接符 75"/>
          <p:cNvCxnSpPr/>
          <p:nvPr/>
        </p:nvCxnSpPr>
        <p:spPr>
          <a:xfrm>
            <a:off x="6096000" y="2606099"/>
            <a:ext cx="420716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096000" y="3498146"/>
            <a:ext cx="420716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96000" y="4390193"/>
            <a:ext cx="420716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96000" y="5282242"/>
            <a:ext cx="420716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155519" y="5514462"/>
            <a:ext cx="2934005" cy="646331"/>
            <a:chOff x="6753238" y="2277482"/>
            <a:chExt cx="2934005" cy="646331"/>
          </a:xfrm>
        </p:grpSpPr>
        <p:sp>
          <p:nvSpPr>
            <p:cNvPr id="77" name="文本框 76"/>
            <p:cNvSpPr txBox="1"/>
            <p:nvPr/>
          </p:nvSpPr>
          <p:spPr>
            <a:xfrm>
              <a:off x="7042375" y="2277482"/>
              <a:ext cx="391888" cy="646331"/>
            </a:xfrm>
            <a:prstGeom prst="rect">
              <a:avLst/>
            </a:prstGeom>
            <a:noFill/>
          </p:spPr>
          <p:txBody>
            <a:bodyPr wrap="square" rtlCol="0">
              <a:spAutoFit/>
            </a:bodyPr>
            <a:lstStyle/>
            <a:p>
              <a:r>
                <a:rPr lang="en-US" altLang="zh-CN" sz="3600" b="1" dirty="0">
                  <a:solidFill>
                    <a:schemeClr val="tx1">
                      <a:lumMod val="75000"/>
                      <a:lumOff val="25000"/>
                    </a:schemeClr>
                  </a:solidFill>
                </a:rPr>
                <a:t>5</a:t>
              </a:r>
              <a:endParaRPr lang="zh-CN" altLang="en-US" sz="3600" b="1" dirty="0">
                <a:solidFill>
                  <a:schemeClr val="tx1">
                    <a:lumMod val="75000"/>
                    <a:lumOff val="25000"/>
                  </a:schemeClr>
                </a:solidFill>
              </a:endParaRPr>
            </a:p>
          </p:txBody>
        </p:sp>
        <p:sp>
          <p:nvSpPr>
            <p:cNvPr id="81" name="文本框 80"/>
            <p:cNvSpPr txBox="1"/>
            <p:nvPr/>
          </p:nvSpPr>
          <p:spPr>
            <a:xfrm>
              <a:off x="7535863" y="2339037"/>
              <a:ext cx="2151380" cy="521970"/>
            </a:xfrm>
            <a:prstGeom prst="rect">
              <a:avLst/>
            </a:prstGeom>
            <a:noFill/>
          </p:spPr>
          <p:txBody>
            <a:bodyPr wrap="none" rtlCol="0">
              <a:spAutoFit/>
            </a:bodyPr>
            <a:lstStyle/>
            <a:p>
              <a:r>
                <a:rPr lang="zh-CN" altLang="en-US" sz="2800" b="1" spc="300" dirty="0">
                  <a:solidFill>
                    <a:schemeClr val="tx1">
                      <a:lumMod val="95000"/>
                      <a:lumOff val="5000"/>
                    </a:schemeClr>
                  </a:solidFill>
                </a:rPr>
                <a:t>问题与总结</a:t>
              </a:r>
              <a:endParaRPr lang="zh-CN" altLang="en-US" sz="2800" b="1" spc="300" dirty="0">
                <a:solidFill>
                  <a:schemeClr val="tx1">
                    <a:lumMod val="95000"/>
                    <a:lumOff val="5000"/>
                  </a:schemeClr>
                </a:solidFill>
              </a:endParaRPr>
            </a:p>
          </p:txBody>
        </p:sp>
        <p:sp>
          <p:nvSpPr>
            <p:cNvPr id="82" name="等腰三角形 81"/>
            <p:cNvSpPr/>
            <p:nvPr/>
          </p:nvSpPr>
          <p:spPr>
            <a:xfrm rot="5400000">
              <a:off x="6729054" y="2449501"/>
              <a:ext cx="350659" cy="3022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3" name="直接连接符 82"/>
          <p:cNvCxnSpPr/>
          <p:nvPr/>
        </p:nvCxnSpPr>
        <p:spPr>
          <a:xfrm>
            <a:off x="6096000" y="6167541"/>
            <a:ext cx="420716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email"/>
          <a:srcRect l="56763"/>
          <a:stretch>
            <a:fillRect/>
          </a:stretch>
        </p:blipFill>
        <p:spPr>
          <a:xfrm>
            <a:off x="6928830" y="0"/>
            <a:ext cx="5277083" cy="6858000"/>
          </a:xfrm>
          <a:custGeom>
            <a:avLst/>
            <a:gdLst>
              <a:gd name="connsiteX0" fmla="*/ 2325989 w 5277083"/>
              <a:gd name="connsiteY0" fmla="*/ 0 h 6858000"/>
              <a:gd name="connsiteX1" fmla="*/ 5277083 w 5277083"/>
              <a:gd name="connsiteY1" fmla="*/ 0 h 6858000"/>
              <a:gd name="connsiteX2" fmla="*/ 5277083 w 5277083"/>
              <a:gd name="connsiteY2" fmla="*/ 6858000 h 6858000"/>
              <a:gd name="connsiteX3" fmla="*/ 0 w 52770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77083" h="6858000">
                <a:moveTo>
                  <a:pt x="2325989" y="0"/>
                </a:moveTo>
                <a:lnTo>
                  <a:pt x="5277083" y="0"/>
                </a:lnTo>
                <a:lnTo>
                  <a:pt x="5277083" y="6858000"/>
                </a:lnTo>
                <a:lnTo>
                  <a:pt x="0" y="6858000"/>
                </a:lnTo>
                <a:close/>
              </a:path>
            </a:pathLst>
          </a:custGeom>
        </p:spPr>
      </p:pic>
      <p:sp>
        <p:nvSpPr>
          <p:cNvPr id="6" name="任意多边形 5"/>
          <p:cNvSpPr/>
          <p:nvPr/>
        </p:nvSpPr>
        <p:spPr>
          <a:xfrm>
            <a:off x="6954128" y="0"/>
            <a:ext cx="5251785" cy="6858000"/>
          </a:xfrm>
          <a:custGeom>
            <a:avLst/>
            <a:gdLst>
              <a:gd name="connsiteX0" fmla="*/ 2292259 w 5251785"/>
              <a:gd name="connsiteY0" fmla="*/ 0 h 6858000"/>
              <a:gd name="connsiteX1" fmla="*/ 5251785 w 5251785"/>
              <a:gd name="connsiteY1" fmla="*/ 0 h 6858000"/>
              <a:gd name="connsiteX2" fmla="*/ 5251785 w 5251785"/>
              <a:gd name="connsiteY2" fmla="*/ 6858000 h 6858000"/>
              <a:gd name="connsiteX3" fmla="*/ 0 w 5251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51785" h="6858000">
                <a:moveTo>
                  <a:pt x="2292259" y="0"/>
                </a:moveTo>
                <a:lnTo>
                  <a:pt x="5251785" y="0"/>
                </a:lnTo>
                <a:lnTo>
                  <a:pt x="5251785" y="6858000"/>
                </a:lnTo>
                <a:lnTo>
                  <a:pt x="0" y="6858000"/>
                </a:lnTo>
                <a:close/>
              </a:path>
            </a:pathLst>
          </a:custGeom>
          <a:solidFill>
            <a:srgbClr val="2F3D3E">
              <a:alpha val="71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nvGrpSpPr>
          <p:cNvPr id="19" name="组合 18"/>
          <p:cNvGrpSpPr/>
          <p:nvPr/>
        </p:nvGrpSpPr>
        <p:grpSpPr>
          <a:xfrm>
            <a:off x="208401" y="1318998"/>
            <a:ext cx="6925556" cy="1568450"/>
            <a:chOff x="3009023" y="3156560"/>
            <a:chExt cx="2678254" cy="3273144"/>
          </a:xfrm>
        </p:grpSpPr>
        <p:sp>
          <p:nvSpPr>
            <p:cNvPr id="20" name="文本框 19"/>
            <p:cNvSpPr txBox="1"/>
            <p:nvPr/>
          </p:nvSpPr>
          <p:spPr>
            <a:xfrm>
              <a:off x="3091013" y="3156560"/>
              <a:ext cx="2596264" cy="3273144"/>
            </a:xfrm>
            <a:prstGeom prst="rect">
              <a:avLst/>
            </a:prstGeom>
            <a:noFill/>
          </p:spPr>
          <p:txBody>
            <a:bodyPr wrap="square" rtlCol="0">
              <a:spAutoFit/>
            </a:bodyPr>
            <a:lstStyle/>
            <a:p>
              <a:r>
                <a:rPr lang="zh-CN" altLang="zh-CN" sz="1600" b="1" dirty="0"/>
                <a:t>技术可行性</a:t>
              </a:r>
              <a:r>
                <a:rPr lang="en-US" altLang="zh-CN" sz="1600" b="1" dirty="0"/>
                <a:t> </a:t>
              </a:r>
              <a:endParaRPr lang="zh-CN" altLang="zh-CN" sz="1600" b="1" dirty="0"/>
            </a:p>
            <a:p>
              <a:r>
                <a:rPr lang="zh-CN" altLang="zh-CN" sz="1600" dirty="0"/>
                <a:t>本系统采用</a:t>
              </a:r>
              <a:r>
                <a:rPr lang="en-US" altLang="zh-CN" sz="1600" dirty="0"/>
                <a:t>vue+Mysql+Django</a:t>
              </a:r>
              <a:r>
                <a:rPr lang="zh-CN" altLang="en-US" sz="1600" dirty="0"/>
                <a:t>进行开发，</a:t>
              </a:r>
              <a:r>
                <a:rPr lang="zh-CN" altLang="en-US" sz="1600"/>
                <a:t>其中前台用</a:t>
              </a:r>
              <a:r>
                <a:rPr lang="en-US" altLang="zh-CN" sz="1600"/>
                <a:t>vue</a:t>
              </a:r>
              <a:r>
                <a:rPr lang="zh-CN" altLang="en-US" sz="1600" dirty="0"/>
                <a:t>进行页面开发和管理用户界面，界面友好有亲和力；后台采用</a:t>
              </a:r>
              <a:r>
                <a:rPr lang="en-US" altLang="zh-CN" sz="1600" dirty="0"/>
                <a:t>Mysql</a:t>
              </a:r>
              <a:r>
                <a:rPr lang="zh-CN" altLang="en-US" sz="1600" dirty="0"/>
                <a:t>数据库开发和管理数据库。本系统的开发环境使用</a:t>
              </a:r>
              <a:r>
                <a:rPr lang="en-US" altLang="zh-CN" sz="1600" dirty="0"/>
                <a:t>Django</a:t>
              </a:r>
              <a:r>
                <a:rPr lang="zh-CN" altLang="en-US" sz="1600" dirty="0"/>
                <a:t>自带的一个轻量的</a:t>
              </a:r>
              <a:r>
                <a:rPr lang="en-US" altLang="zh-CN" sz="1600" dirty="0"/>
                <a:t>Web</a:t>
              </a:r>
              <a:r>
                <a:rPr lang="zh-CN" altLang="en-US" sz="1600" dirty="0"/>
                <a:t>开发服务器</a:t>
              </a:r>
              <a:r>
                <a:rPr lang="en-US" altLang="zh-CN" sz="1600" dirty="0"/>
                <a:t>——runserver</a:t>
              </a:r>
              <a:r>
                <a:rPr lang="zh-CN" altLang="en-US" sz="1600" dirty="0"/>
                <a:t>，使用方便、运行稳定、安全可靠。综上所述，本系统在技术方面是可行的。</a:t>
              </a:r>
              <a:endParaRPr lang="zh-CN" altLang="en-US" sz="1600" dirty="0"/>
            </a:p>
          </p:txBody>
        </p:sp>
        <p:sp>
          <p:nvSpPr>
            <p:cNvPr id="21" name="等腰三角形 20"/>
            <p:cNvSpPr/>
            <p:nvPr/>
          </p:nvSpPr>
          <p:spPr>
            <a:xfrm rot="5400000">
              <a:off x="2844315" y="3450078"/>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23" name="文本框 22"/>
          <p:cNvSpPr txBox="1"/>
          <p:nvPr/>
        </p:nvSpPr>
        <p:spPr>
          <a:xfrm>
            <a:off x="1487076" y="420154"/>
            <a:ext cx="3183777" cy="584775"/>
          </a:xfrm>
          <a:prstGeom prst="rect">
            <a:avLst/>
          </a:prstGeom>
          <a:noFill/>
        </p:spPr>
        <p:txBody>
          <a:bodyPr wrap="square" rtlCol="0">
            <a:spAutoFit/>
          </a:bodyPr>
          <a:lstStyle/>
          <a:p>
            <a:r>
              <a:rPr lang="zh-CN" altLang="en-US" sz="3200" dirty="0">
                <a:latin typeface="+mn-ea"/>
              </a:rPr>
              <a:t>可行性分析</a:t>
            </a:r>
            <a:endParaRPr lang="zh-CN" altLang="en-US" sz="3200" dirty="0">
              <a:latin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grpSp>
        <p:nvGrpSpPr>
          <p:cNvPr id="24" name="组合 23"/>
          <p:cNvGrpSpPr/>
          <p:nvPr/>
        </p:nvGrpSpPr>
        <p:grpSpPr>
          <a:xfrm>
            <a:off x="209046" y="3145224"/>
            <a:ext cx="6925545" cy="1076325"/>
            <a:chOff x="3009023" y="3156565"/>
            <a:chExt cx="2678246" cy="2246148"/>
          </a:xfrm>
        </p:grpSpPr>
        <p:sp>
          <p:nvSpPr>
            <p:cNvPr id="25" name="文本框 24"/>
            <p:cNvSpPr txBox="1"/>
            <p:nvPr/>
          </p:nvSpPr>
          <p:spPr>
            <a:xfrm>
              <a:off x="3091009" y="3156565"/>
              <a:ext cx="2596260" cy="2246148"/>
            </a:xfrm>
            <a:prstGeom prst="rect">
              <a:avLst/>
            </a:prstGeom>
            <a:noFill/>
          </p:spPr>
          <p:txBody>
            <a:bodyPr wrap="square" rtlCol="0">
              <a:spAutoFit/>
            </a:bodyPr>
            <a:lstStyle/>
            <a:p>
              <a:r>
                <a:rPr lang="zh-CN" altLang="zh-CN" sz="1600" b="1" dirty="0"/>
                <a:t>运行可行性</a:t>
              </a:r>
              <a:endParaRPr lang="zh-CN" altLang="zh-CN" sz="1600" b="1" dirty="0"/>
            </a:p>
            <a:p>
              <a:r>
                <a:rPr lang="zh-CN" altLang="zh-CN" sz="1600" dirty="0"/>
                <a:t>本系统易于理解，人机界面简洁、清晰、直观，功能实用，操作简单方便，</a:t>
              </a:r>
              <a:r>
                <a:rPr lang="zh-CN" altLang="zh-CN" sz="1600" dirty="0">
                  <a:sym typeface="+mn-ea"/>
                </a:rPr>
                <a:t>由于本网站要设计成友好的界面，用户只需懂得上网，就能轻松使用本博客的功能。所以从以上几个方面的分析来看，开发本博客是完全可行的。</a:t>
              </a:r>
              <a:endParaRPr lang="zh-CN" altLang="zh-CN" sz="1600" dirty="0">
                <a:sym typeface="+mn-ea"/>
              </a:endParaRPr>
            </a:p>
          </p:txBody>
        </p:sp>
        <p:sp>
          <p:nvSpPr>
            <p:cNvPr id="26" name="等腰三角形 25"/>
            <p:cNvSpPr/>
            <p:nvPr/>
          </p:nvSpPr>
          <p:spPr>
            <a:xfrm rot="5400000">
              <a:off x="2844315" y="3450079"/>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grpSp>
        <p:nvGrpSpPr>
          <p:cNvPr id="27" name="组合 26"/>
          <p:cNvGrpSpPr/>
          <p:nvPr/>
        </p:nvGrpSpPr>
        <p:grpSpPr>
          <a:xfrm>
            <a:off x="209669" y="4554051"/>
            <a:ext cx="6925556" cy="1076325"/>
            <a:chOff x="3009023" y="3156560"/>
            <a:chExt cx="2678254" cy="2246145"/>
          </a:xfrm>
        </p:grpSpPr>
        <p:sp>
          <p:nvSpPr>
            <p:cNvPr id="28" name="文本框 27"/>
            <p:cNvSpPr txBox="1"/>
            <p:nvPr/>
          </p:nvSpPr>
          <p:spPr>
            <a:xfrm>
              <a:off x="3091013" y="3156560"/>
              <a:ext cx="2596264" cy="2246145"/>
            </a:xfrm>
            <a:prstGeom prst="rect">
              <a:avLst/>
            </a:prstGeom>
            <a:noFill/>
          </p:spPr>
          <p:txBody>
            <a:bodyPr wrap="square" rtlCol="0">
              <a:spAutoFit/>
            </a:bodyPr>
            <a:lstStyle/>
            <a:p>
              <a:r>
                <a:rPr lang="zh-CN" altLang="zh-CN" sz="1600" b="1" dirty="0"/>
                <a:t>经济可行性分析</a:t>
              </a:r>
              <a:endParaRPr lang="zh-CN" altLang="zh-CN" sz="1600" b="1" dirty="0"/>
            </a:p>
            <a:p>
              <a:r>
                <a:rPr lang="zh-CN" altLang="zh-CN" sz="1600" dirty="0"/>
                <a:t>由于开发本博客系统所需的硬件和软件环境都容易从相关网站下载，系统成本主要集中在本系统的开发与维护上，而且，目标系统不是很复杂，开发的周期较短，所以从经济方面讲，开发此系统是可行的。</a:t>
              </a:r>
              <a:endParaRPr lang="zh-CN" altLang="zh-CN" sz="1600" dirty="0"/>
            </a:p>
          </p:txBody>
        </p:sp>
        <p:sp>
          <p:nvSpPr>
            <p:cNvPr id="29" name="等腰三角形 28"/>
            <p:cNvSpPr/>
            <p:nvPr/>
          </p:nvSpPr>
          <p:spPr>
            <a:xfrm rot="5400000">
              <a:off x="2844315" y="3450078"/>
              <a:ext cx="419258" cy="89842"/>
            </a:xfrm>
            <a:prstGeom prst="triangle">
              <a:avLst/>
            </a:prstGeom>
            <a:solidFill>
              <a:srgbClr val="231009"/>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9E5D6"/>
                </a:solidFill>
                <a:effectLst/>
                <a:uLnTx/>
                <a:uFillTx/>
                <a:latin typeface="Arial" panose="020B0604020202020204"/>
                <a:ea typeface="华文细黑" panose="02010600040101010101" charset="-122"/>
              </a:endParaRPr>
            </a:p>
          </p:txBody>
        </p:sp>
      </p:grpSp>
      <p:sp>
        <p:nvSpPr>
          <p:cNvPr id="31" name="文本框 30"/>
          <p:cNvSpPr txBox="1"/>
          <p:nvPr/>
        </p:nvSpPr>
        <p:spPr>
          <a:xfrm>
            <a:off x="428654" y="364778"/>
            <a:ext cx="741405" cy="645160"/>
          </a:xfrm>
          <a:prstGeom prst="rect">
            <a:avLst/>
          </a:prstGeom>
          <a:noFill/>
        </p:spPr>
        <p:txBody>
          <a:bodyPr wrap="square" rtlCol="0">
            <a:spAutoFit/>
          </a:bodyPr>
          <a:lstStyle/>
          <a:p>
            <a:r>
              <a:rPr lang="en-US" altLang="zh-CN" sz="3600" dirty="0">
                <a:solidFill>
                  <a:schemeClr val="bg1"/>
                </a:solidFill>
              </a:rPr>
              <a:t>01</a:t>
            </a:r>
            <a:endParaRPr lang="zh-CN" altLang="en-US" sz="3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05485" y="1914525"/>
            <a:ext cx="9897110" cy="4661535"/>
          </a:xfrm>
          <a:prstGeom prst="rect">
            <a:avLst/>
          </a:prstGeom>
          <a:noFill/>
        </p:spPr>
        <p:txBody>
          <a:bodyPr wrap="square" rtlCol="0">
            <a:spAutoFit/>
          </a:bodyPr>
          <a:lstStyle/>
          <a:p>
            <a:pPr indent="457200">
              <a:lnSpc>
                <a:spcPct val="150000"/>
              </a:lnSpc>
            </a:pPr>
            <a:r>
              <a:rPr lang="zh-CN" altLang="zh-CN" b="1" dirty="0">
                <a:latin typeface="宋体" panose="02010600030101010101" pitchFamily="2" charset="-122"/>
                <a:ea typeface="宋体" panose="02010600030101010101" pitchFamily="2" charset="-122"/>
              </a:rPr>
              <a:t>功能性需求分析：</a:t>
            </a:r>
            <a:endParaRPr lang="zh-CN" altLang="zh-CN" b="1" dirty="0">
              <a:latin typeface="宋体" panose="02010600030101010101" pitchFamily="2" charset="-122"/>
              <a:ea typeface="宋体" panose="02010600030101010101" pitchFamily="2" charset="-122"/>
            </a:endParaRPr>
          </a:p>
          <a:p>
            <a:pPr indent="457200">
              <a:lnSpc>
                <a:spcPct val="150000"/>
              </a:lnSpc>
            </a:pPr>
            <a:r>
              <a:rPr lang="zh-CN" altLang="zh-CN" dirty="0">
                <a:latin typeface="宋体" panose="02010600030101010101" pitchFamily="2" charset="-122"/>
                <a:ea typeface="宋体" panose="02010600030101010101" pitchFamily="2" charset="-122"/>
              </a:rPr>
              <a:t>文章模块是功能性需求中重要的一个部分，该模块主要功能目的为用户可以依据文章的不同标签类型从而更好的选择想要浏览的内容等等，并且在用户在发表文章时中可以自己任意添加标签等。该</a:t>
            </a:r>
            <a:r>
              <a:rPr lang="zh-CN" altLang="zh-CN" dirty="0">
                <a:latin typeface="宋体" panose="02010600030101010101" pitchFamily="2" charset="-122"/>
                <a:ea typeface="宋体" panose="02010600030101010101" pitchFamily="2" charset="-122"/>
                <a:sym typeface="+mn-ea"/>
              </a:rPr>
              <a:t>模块还负责系统文章的编辑、删除和提交功能，发布者在登录之后可以拥有对文章内容进行编辑、修改和删除。</a:t>
            </a:r>
            <a:endParaRPr lang="zh-CN" altLang="zh-CN" dirty="0">
              <a:latin typeface="宋体" panose="02010600030101010101" pitchFamily="2" charset="-122"/>
              <a:ea typeface="宋体" panose="02010600030101010101" pitchFamily="2" charset="-122"/>
            </a:endParaRPr>
          </a:p>
          <a:p>
            <a:pPr indent="457200">
              <a:lnSpc>
                <a:spcPct val="150000"/>
              </a:lnSpc>
            </a:pPr>
            <a:r>
              <a:rPr lang="zh-CN" altLang="en-US" dirty="0">
                <a:latin typeface="宋体" panose="02010600030101010101" pitchFamily="2" charset="-122"/>
                <a:ea typeface="宋体" panose="02010600030101010101" pitchFamily="2" charset="-122"/>
              </a:rPr>
              <a:t>用户中心</a:t>
            </a:r>
            <a:r>
              <a:rPr lang="zh-CN" altLang="zh-CN" dirty="0">
                <a:latin typeface="宋体" panose="02010600030101010101" pitchFamily="2" charset="-122"/>
                <a:ea typeface="宋体" panose="02010600030101010101" pitchFamily="2" charset="-122"/>
              </a:rPr>
              <a:t>模块下的用户账户可以任意修改、添加、编辑等。</a:t>
            </a:r>
            <a:endParaRPr lang="zh-CN" altLang="zh-CN" dirty="0">
              <a:latin typeface="宋体" panose="02010600030101010101" pitchFamily="2" charset="-122"/>
              <a:ea typeface="宋体" panose="02010600030101010101" pitchFamily="2" charset="-122"/>
            </a:endParaRPr>
          </a:p>
          <a:p>
            <a:pPr indent="457200">
              <a:lnSpc>
                <a:spcPct val="150000"/>
              </a:lnSpc>
            </a:pPr>
            <a:r>
              <a:rPr lang="zh-CN" altLang="zh-CN" dirty="0">
                <a:latin typeface="宋体" panose="02010600030101010101" pitchFamily="2" charset="-122"/>
                <a:ea typeface="宋体" panose="02010600030101010101" pitchFamily="2" charset="-122"/>
              </a:rPr>
              <a:t>评论模块是整个系统中一个重要的功能性模块，该模块主要负责对系统文章的评论。只有评论者自身以及文章的发布者可以删除该评论。</a:t>
            </a:r>
            <a:endParaRPr lang="zh-CN" altLang="zh-CN" dirty="0">
              <a:latin typeface="宋体" panose="02010600030101010101" pitchFamily="2" charset="-122"/>
              <a:ea typeface="宋体" panose="02010600030101010101" pitchFamily="2" charset="-122"/>
            </a:endParaRPr>
          </a:p>
          <a:p>
            <a:pPr indent="457200">
              <a:lnSpc>
                <a:spcPct val="150000"/>
              </a:lnSpc>
            </a:pPr>
            <a:r>
              <a:rPr lang="zh-CN" altLang="zh-CN" dirty="0">
                <a:latin typeface="宋体" panose="02010600030101010101" pitchFamily="2" charset="-122"/>
                <a:ea typeface="宋体" panose="02010600030101010101" pitchFamily="2" charset="-122"/>
              </a:rPr>
              <a:t>屏蔽词功能是文章以及评论模块的一个功能，可以检测文章和评论内容中的不雅词汇进行屏蔽。</a:t>
            </a:r>
            <a:endParaRPr lang="zh-CN" altLang="zh-CN" dirty="0">
              <a:latin typeface="宋体" panose="02010600030101010101" pitchFamily="2" charset="-122"/>
              <a:ea typeface="宋体" panose="02010600030101010101" pitchFamily="2" charset="-122"/>
            </a:endParaRPr>
          </a:p>
          <a:p>
            <a:pPr indent="457200">
              <a:lnSpc>
                <a:spcPct val="150000"/>
              </a:lnSpc>
            </a:pPr>
            <a:endParaRPr lang="zh-CN"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10" name="文本框 9"/>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02</a:t>
            </a:r>
            <a:endParaRPr lang="zh-CN" altLang="en-US" sz="3600"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12" name="文本框 11"/>
          <p:cNvSpPr txBox="1"/>
          <p:nvPr/>
        </p:nvSpPr>
        <p:spPr>
          <a:xfrm>
            <a:off x="1487076" y="420154"/>
            <a:ext cx="3183777" cy="583565"/>
          </a:xfrm>
          <a:prstGeom prst="rect">
            <a:avLst/>
          </a:prstGeom>
          <a:noFill/>
        </p:spPr>
        <p:txBody>
          <a:bodyPr wrap="square" rtlCol="0">
            <a:spAutoFit/>
          </a:bodyPr>
          <a:lstStyle/>
          <a:p>
            <a:r>
              <a:rPr lang="zh-CN" altLang="en-US" sz="3200" dirty="0">
                <a:latin typeface="+mn-ea"/>
              </a:rPr>
              <a:t>功能需求分析</a:t>
            </a:r>
            <a:endParaRPr lang="zh-CN" altLang="en-US" sz="3200" dirty="0">
              <a:latin typeface="+mn-ea"/>
            </a:endParaRPr>
          </a:p>
        </p:txBody>
      </p:sp>
      <p:pic>
        <p:nvPicPr>
          <p:cNvPr id="3" name="图片 2"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0730" y="1941195"/>
            <a:ext cx="9897110" cy="3415030"/>
          </a:xfrm>
          <a:prstGeom prst="rect">
            <a:avLst/>
          </a:prstGeom>
          <a:noFill/>
        </p:spPr>
        <p:txBody>
          <a:bodyPr wrap="square" rtlCol="0">
            <a:spAutoFit/>
          </a:bodyPr>
          <a:lstStyle/>
          <a:p>
            <a:pPr indent="457200">
              <a:lnSpc>
                <a:spcPct val="150000"/>
              </a:lnSpc>
            </a:pPr>
            <a:r>
              <a:rPr lang="zh-CN" altLang="zh-CN" b="1" dirty="0">
                <a:latin typeface="宋体" panose="02010600030101010101" pitchFamily="2" charset="-122"/>
                <a:ea typeface="宋体" panose="02010600030101010101" pitchFamily="2" charset="-122"/>
              </a:rPr>
              <a:t>非功能性需求分析：</a:t>
            </a:r>
            <a:endParaRPr lang="zh-CN" altLang="zh-CN" b="1" dirty="0">
              <a:latin typeface="宋体" panose="02010600030101010101" pitchFamily="2" charset="-122"/>
              <a:ea typeface="宋体" panose="02010600030101010101" pitchFamily="2" charset="-122"/>
            </a:endParaRPr>
          </a:p>
          <a:p>
            <a:pPr indent="457200">
              <a:lnSpc>
                <a:spcPct val="150000"/>
              </a:lnSpc>
            </a:pPr>
            <a:r>
              <a:rPr lang="zh-CN" altLang="zh-CN" dirty="0">
                <a:latin typeface="宋体" panose="02010600030101010101" pitchFamily="2" charset="-122"/>
                <a:ea typeface="宋体" panose="02010600030101010101" pitchFamily="2" charset="-122"/>
                <a:sym typeface="+mn-ea"/>
              </a:rPr>
              <a:t>在系统的非功能性需求中首页模块是系统的非功能性需求第一位，因为该模块承载了访客对系统内容的第一直观感受和友好度。首页模块主要内容为系统已发表文章的部分摘要展示、用户注册登录的窗口、以及一些重要的系统插件。</a:t>
            </a:r>
            <a:endParaRPr lang="zh-CN" altLang="zh-CN" dirty="0">
              <a:latin typeface="宋体" panose="02010600030101010101" pitchFamily="2" charset="-122"/>
              <a:ea typeface="宋体" panose="02010600030101010101" pitchFamily="2" charset="-122"/>
              <a:sym typeface="+mn-ea"/>
            </a:endParaRPr>
          </a:p>
          <a:p>
            <a:pPr indent="457200">
              <a:lnSpc>
                <a:spcPct val="150000"/>
              </a:lnSpc>
            </a:pPr>
            <a:r>
              <a:rPr lang="zh-CN" altLang="zh-CN" dirty="0">
                <a:latin typeface="宋体" panose="02010600030101010101" pitchFamily="2" charset="-122"/>
                <a:ea typeface="宋体" panose="02010600030101010101" pitchFamily="2" charset="-122"/>
                <a:sym typeface="+mn-ea"/>
              </a:rPr>
              <a:t>系统的注册用户的个人主页部分为展示注册用户的个人相关信息的页面，该页面上主要展示了包括用户的昵称、生日、已经发表的文章以及用户自身想要说明的一些内容，是系统中用户展示自我，沟通和联系具有相同爱好的朋友的一个重要了解渠道。</a:t>
            </a:r>
            <a:endParaRPr lang="zh-CN" altLang="zh-CN" dirty="0">
              <a:latin typeface="宋体" panose="02010600030101010101" pitchFamily="2" charset="-122"/>
              <a:ea typeface="宋体" panose="02010600030101010101" pitchFamily="2" charset="-122"/>
            </a:endParaRPr>
          </a:p>
          <a:p>
            <a:pPr indent="457200">
              <a:lnSpc>
                <a:spcPct val="150000"/>
              </a:lnSpc>
            </a:pPr>
            <a:endParaRPr lang="zh-CN"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796" y="364778"/>
            <a:ext cx="543123" cy="647700"/>
          </a:xfrm>
          <a:prstGeom prst="rect">
            <a:avLst/>
          </a:prstGeom>
        </p:spPr>
      </p:pic>
      <p:sp>
        <p:nvSpPr>
          <p:cNvPr id="10" name="文本框 9"/>
          <p:cNvSpPr txBox="1"/>
          <p:nvPr/>
        </p:nvSpPr>
        <p:spPr>
          <a:xfrm>
            <a:off x="428654" y="364778"/>
            <a:ext cx="741405" cy="646331"/>
          </a:xfrm>
          <a:prstGeom prst="rect">
            <a:avLst/>
          </a:prstGeom>
          <a:noFill/>
        </p:spPr>
        <p:txBody>
          <a:bodyPr wrap="square" rtlCol="0">
            <a:spAutoFit/>
          </a:bodyPr>
          <a:lstStyle/>
          <a:p>
            <a:r>
              <a:rPr lang="en-US" altLang="zh-CN" sz="3600" dirty="0">
                <a:solidFill>
                  <a:schemeClr val="bg1"/>
                </a:solidFill>
              </a:rPr>
              <a:t>02</a:t>
            </a:r>
            <a:endParaRPr lang="zh-CN" altLang="en-US" sz="3600"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12" name="文本框 11"/>
          <p:cNvSpPr txBox="1"/>
          <p:nvPr/>
        </p:nvSpPr>
        <p:spPr>
          <a:xfrm>
            <a:off x="1487076" y="420154"/>
            <a:ext cx="3183777" cy="583565"/>
          </a:xfrm>
          <a:prstGeom prst="rect">
            <a:avLst/>
          </a:prstGeom>
          <a:noFill/>
        </p:spPr>
        <p:txBody>
          <a:bodyPr wrap="square" rtlCol="0">
            <a:spAutoFit/>
          </a:bodyPr>
          <a:lstStyle/>
          <a:p>
            <a:r>
              <a:rPr lang="zh-CN" altLang="en-US" sz="3200" dirty="0">
                <a:latin typeface="+mn-ea"/>
              </a:rPr>
              <a:t>功能需求分析</a:t>
            </a:r>
            <a:endParaRPr lang="zh-CN" altLang="en-US" sz="3200" dirty="0">
              <a:latin typeface="+mn-ea"/>
            </a:endParaRPr>
          </a:p>
        </p:txBody>
      </p:sp>
      <p:pic>
        <p:nvPicPr>
          <p:cNvPr id="3" name="图片 2" descr="C:\Users\ASUS\Pictures\图片1.png图片1"/>
          <p:cNvPicPr>
            <a:picLocks noChangeAspect="1"/>
          </p:cNvPicPr>
          <p:nvPr/>
        </p:nvPicPr>
        <p:blipFill>
          <a:blip r:embed="rId3"/>
          <a:srcRect/>
          <a:stretch>
            <a:fillRect/>
          </a:stretch>
        </p:blipFill>
        <p:spPr>
          <a:xfrm>
            <a:off x="10678160" y="279400"/>
            <a:ext cx="1356995" cy="992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700845" y="1228966"/>
            <a:ext cx="1670036" cy="1670036"/>
            <a:chOff x="5147792" y="1881950"/>
            <a:chExt cx="1007417" cy="1007417"/>
          </a:xfrm>
        </p:grpSpPr>
        <p:sp>
          <p:nvSpPr>
            <p:cNvPr id="40" name="任意多边形 39"/>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41" name="Group 19"/>
            <p:cNvGrpSpPr>
              <a:grpSpLocks noChangeAspect="1"/>
            </p:cNvGrpSpPr>
            <p:nvPr/>
          </p:nvGrpSpPr>
          <p:grpSpPr bwMode="auto">
            <a:xfrm>
              <a:off x="5388004" y="2104695"/>
              <a:ext cx="532201" cy="524391"/>
              <a:chOff x="3869" y="1065"/>
              <a:chExt cx="477" cy="470"/>
            </a:xfrm>
            <a:solidFill>
              <a:schemeClr val="bg1"/>
            </a:solidFill>
          </p:grpSpPr>
          <p:sp>
            <p:nvSpPr>
              <p:cNvPr id="42"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258232" y="1851645"/>
            <a:ext cx="4205521" cy="3154710"/>
            <a:chOff x="0" y="1851645"/>
            <a:chExt cx="4205521" cy="3154710"/>
          </a:xfrm>
        </p:grpSpPr>
        <p:sp>
          <p:nvSpPr>
            <p:cNvPr id="48" name="文本框 47"/>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useBgFill="1">
          <p:nvSpPr>
            <p:cNvPr id="49" name="文本框 48"/>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cxnSp>
        <p:nvCxnSpPr>
          <p:cNvPr id="52" name="直接连接符 51"/>
          <p:cNvCxnSpPr/>
          <p:nvPr/>
        </p:nvCxnSpPr>
        <p:spPr>
          <a:xfrm>
            <a:off x="4656138"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357028" y="3068108"/>
            <a:ext cx="2367280" cy="706755"/>
          </a:xfrm>
          <a:prstGeom prst="rect">
            <a:avLst/>
          </a:prstGeom>
          <a:noFill/>
        </p:spPr>
        <p:txBody>
          <a:bodyPr wrap="none" rtlCol="0" anchor="ctr">
            <a:spAutoFit/>
          </a:bodyPr>
          <a:lstStyle/>
          <a:p>
            <a:pPr algn="ctr"/>
            <a:r>
              <a:rPr lang="zh-CN" altLang="en-US" sz="4000" b="1" spc="300" dirty="0">
                <a:solidFill>
                  <a:schemeClr val="tx1">
                    <a:lumMod val="75000"/>
                    <a:lumOff val="25000"/>
                  </a:schemeClr>
                </a:solidFill>
              </a:rPr>
              <a:t>相关技术</a:t>
            </a:r>
            <a:endParaRPr lang="zh-CN" altLang="en-US" sz="4000" b="1" spc="300" dirty="0">
              <a:solidFill>
                <a:schemeClr val="tx1">
                  <a:lumMod val="75000"/>
                  <a:lumOff val="25000"/>
                </a:schemeClr>
              </a:solidFill>
            </a:endParaRPr>
          </a:p>
        </p:txBody>
      </p:sp>
      <p:sp>
        <p:nvSpPr>
          <p:cNvPr id="57" name="矩形 56"/>
          <p:cNvSpPr/>
          <p:nvPr/>
        </p:nvSpPr>
        <p:spPr>
          <a:xfrm>
            <a:off x="5955030" y="3752215"/>
            <a:ext cx="3171825" cy="337185"/>
          </a:xfrm>
          <a:prstGeom prst="rect">
            <a:avLst/>
          </a:prstGeom>
        </p:spPr>
        <p:txBody>
          <a:bodyPr wrap="square">
            <a:spAutoFit/>
          </a:bodyPr>
          <a:lstStyle/>
          <a:p>
            <a:pPr algn="dist"/>
            <a:r>
              <a:rPr lang="en-US" altLang="da-DK" sz="1600" spc="300" dirty="0">
                <a:solidFill>
                  <a:schemeClr val="tx1">
                    <a:lumMod val="65000"/>
                    <a:lumOff val="35000"/>
                  </a:schemeClr>
                </a:solidFill>
              </a:rPr>
              <a:t>correlation technique</a:t>
            </a:r>
            <a:endParaRPr lang="en-US" altLang="da-DK" sz="1600" spc="300" dirty="0">
              <a:solidFill>
                <a:schemeClr val="tx1">
                  <a:lumMod val="65000"/>
                  <a:lumOff val="35000"/>
                </a:schemeClr>
              </a:solidFill>
            </a:endParaRPr>
          </a:p>
        </p:txBody>
      </p:sp>
      <p:sp>
        <p:nvSpPr>
          <p:cNvPr id="75" name="矩形 74"/>
          <p:cNvSpPr/>
          <p:nvPr/>
        </p:nvSpPr>
        <p:spPr>
          <a:xfrm rot="18900000">
            <a:off x="9852485" y="5896399"/>
            <a:ext cx="2850883" cy="12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rot="16200000">
            <a:off x="10334171" y="5000170"/>
            <a:ext cx="1857829" cy="185782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ASUS\Pictures\图片1.png图片1"/>
          <p:cNvPicPr>
            <a:picLocks noChangeAspect="1"/>
          </p:cNvPicPr>
          <p:nvPr/>
        </p:nvPicPr>
        <p:blipFill>
          <a:blip r:embed="rId1"/>
          <a:srcRect/>
          <a:stretch>
            <a:fillRect/>
          </a:stretch>
        </p:blipFill>
        <p:spPr>
          <a:xfrm>
            <a:off x="11007090" y="5865495"/>
            <a:ext cx="1356995" cy="992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960585" y="2570391"/>
            <a:ext cx="2297320" cy="2297320"/>
          </a:xfrm>
          <a:prstGeom prst="ellipse">
            <a:avLst/>
          </a:prstGeom>
          <a:noFill/>
          <a:ln w="76200" cap="flat" cmpd="sng" algn="ctr">
            <a:solidFill>
              <a:schemeClr val="accent1"/>
            </a:solidFill>
            <a:prstDash val="solid"/>
          </a:ln>
          <a:effectLst/>
        </p:spPr>
        <p:txBody>
          <a:bodyPr rtlCol="0" anchor="ctr"/>
          <a:lstStyle/>
          <a:p>
            <a:pPr marL="0" marR="0" lvl="0" indent="0" algn="ctr" defTabSz="84899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 name="椭圆 3"/>
          <p:cNvSpPr/>
          <p:nvPr/>
        </p:nvSpPr>
        <p:spPr>
          <a:xfrm>
            <a:off x="5050186" y="2659992"/>
            <a:ext cx="2118119" cy="2118119"/>
          </a:xfrm>
          <a:prstGeom prst="ellipse">
            <a:avLst/>
          </a:prstGeom>
          <a:solidFill>
            <a:schemeClr val="accent1"/>
          </a:solidFill>
          <a:ln w="12700" cap="flat" cmpd="sng" algn="ctr">
            <a:noFill/>
            <a:prstDash val="solid"/>
          </a:ln>
          <a:effectLst/>
        </p:spPr>
        <p:txBody>
          <a:bodyPr rtlCol="0" anchor="ctr"/>
          <a:lstStyle/>
          <a:p>
            <a:pPr marL="0" marR="0" lvl="0" indent="0" algn="ctr" defTabSz="84899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5" name="直接连接符 4"/>
          <p:cNvCxnSpPr/>
          <p:nvPr/>
        </p:nvCxnSpPr>
        <p:spPr>
          <a:xfrm>
            <a:off x="6109245" y="2084334"/>
            <a:ext cx="0" cy="718487"/>
          </a:xfrm>
          <a:prstGeom prst="line">
            <a:avLst/>
          </a:prstGeom>
          <a:solidFill>
            <a:srgbClr val="FFFFFF"/>
          </a:solidFill>
          <a:ln w="63500" cap="flat" cmpd="sng" algn="ctr">
            <a:solidFill>
              <a:schemeClr val="accent1"/>
            </a:solidFill>
            <a:prstDash val="solid"/>
            <a:headEnd type="arrow"/>
          </a:ln>
          <a:effectLst/>
        </p:spPr>
      </p:cxnSp>
      <p:cxnSp>
        <p:nvCxnSpPr>
          <p:cNvPr id="6" name="直接连接符 5"/>
          <p:cNvCxnSpPr/>
          <p:nvPr/>
        </p:nvCxnSpPr>
        <p:spPr>
          <a:xfrm>
            <a:off x="6109245" y="4610984"/>
            <a:ext cx="0" cy="717255"/>
          </a:xfrm>
          <a:prstGeom prst="line">
            <a:avLst/>
          </a:prstGeom>
          <a:solidFill>
            <a:srgbClr val="FFFFFF"/>
          </a:solidFill>
          <a:ln w="63500" cap="flat" cmpd="sng" algn="ctr">
            <a:solidFill>
              <a:schemeClr val="accent1"/>
            </a:solidFill>
            <a:prstDash val="solid"/>
            <a:tailEnd type="arrow"/>
          </a:ln>
          <a:effectLst/>
        </p:spPr>
      </p:cxnSp>
      <p:cxnSp>
        <p:nvCxnSpPr>
          <p:cNvPr id="7" name="直接连接符 6"/>
          <p:cNvCxnSpPr/>
          <p:nvPr/>
        </p:nvCxnSpPr>
        <p:spPr>
          <a:xfrm rot="5400000">
            <a:off x="7393465" y="3360423"/>
            <a:ext cx="0" cy="717255"/>
          </a:xfrm>
          <a:prstGeom prst="line">
            <a:avLst/>
          </a:prstGeom>
          <a:solidFill>
            <a:srgbClr val="FFFFFF"/>
          </a:solidFill>
          <a:ln w="63500" cap="flat" cmpd="sng" algn="ctr">
            <a:solidFill>
              <a:schemeClr val="accent1"/>
            </a:solidFill>
            <a:prstDash val="solid"/>
            <a:headEnd type="arrow"/>
          </a:ln>
          <a:effectLst/>
        </p:spPr>
      </p:cxnSp>
      <p:cxnSp>
        <p:nvCxnSpPr>
          <p:cNvPr id="8" name="直接连接符 7"/>
          <p:cNvCxnSpPr/>
          <p:nvPr/>
        </p:nvCxnSpPr>
        <p:spPr>
          <a:xfrm rot="5400000">
            <a:off x="4823123" y="3360423"/>
            <a:ext cx="0" cy="717255"/>
          </a:xfrm>
          <a:prstGeom prst="line">
            <a:avLst/>
          </a:prstGeom>
          <a:solidFill>
            <a:srgbClr val="FFFFFF"/>
          </a:solidFill>
          <a:ln w="63500" cap="flat" cmpd="sng" algn="ctr">
            <a:solidFill>
              <a:schemeClr val="accent1"/>
            </a:solidFill>
            <a:prstDash val="solid"/>
            <a:tailEnd type="arrow"/>
          </a:ln>
          <a:effectLst/>
        </p:spPr>
      </p:cxnSp>
      <p:sp>
        <p:nvSpPr>
          <p:cNvPr id="9" name="TextBox 9"/>
          <p:cNvSpPr txBox="1"/>
          <p:nvPr/>
        </p:nvSpPr>
        <p:spPr>
          <a:xfrm>
            <a:off x="5339240" y="3026721"/>
            <a:ext cx="1540013" cy="1323439"/>
          </a:xfrm>
          <a:prstGeom prst="rect">
            <a:avLst/>
          </a:prstGeom>
          <a:noFill/>
        </p:spPr>
        <p:txBody>
          <a:bodyPr wrap="square" rtlCol="0">
            <a:spAutoFit/>
          </a:bodyPr>
          <a:lstStyle/>
          <a:p>
            <a:pPr algn="ctr" defTabSz="848995"/>
            <a:r>
              <a:rPr lang="zh-CN" altLang="en-US" sz="4000" b="1" dirty="0">
                <a:solidFill>
                  <a:prstClr val="white"/>
                </a:solidFill>
                <a:latin typeface="微软雅黑" panose="020B0503020204020204" pitchFamily="34" charset="-122"/>
                <a:ea typeface="微软雅黑" panose="020B0503020204020204" pitchFamily="34" charset="-122"/>
              </a:rPr>
              <a:t>相关技术</a:t>
            </a:r>
            <a:endParaRPr lang="zh-CN" altLang="en-US" sz="4000" b="1" dirty="0">
              <a:solidFill>
                <a:prstClr val="white"/>
              </a:solidFill>
              <a:latin typeface="微软雅黑" panose="020B0503020204020204" pitchFamily="34" charset="-122"/>
              <a:ea typeface="微软雅黑" panose="020B0503020204020204" pitchFamily="34" charset="-122"/>
            </a:endParaRPr>
          </a:p>
        </p:txBody>
      </p:sp>
      <p:sp>
        <p:nvSpPr>
          <p:cNvPr id="10" name="TextBox 10"/>
          <p:cNvSpPr txBox="1"/>
          <p:nvPr/>
        </p:nvSpPr>
        <p:spPr>
          <a:xfrm>
            <a:off x="6878955" y="1470025"/>
            <a:ext cx="4781550" cy="430530"/>
          </a:xfrm>
          <a:prstGeom prst="rect">
            <a:avLst/>
          </a:prstGeom>
          <a:noFill/>
        </p:spPr>
        <p:txBody>
          <a:bodyPr wrap="square" lIns="0" tIns="0" rIns="0" bIns="0" rtlCol="0">
            <a:spAutoFit/>
          </a:bodyPr>
          <a:lstStyle/>
          <a:p>
            <a:pPr defTabSz="848995"/>
            <a:r>
              <a:rPr lang="en-US" sz="2800" b="1" dirty="0">
                <a:solidFill>
                  <a:schemeClr val="accent3"/>
                </a:solidFill>
                <a:latin typeface="微软雅黑" panose="020B0503020204020204" pitchFamily="34" charset="-122"/>
                <a:ea typeface="微软雅黑" panose="020B0503020204020204" pitchFamily="34" charset="-122"/>
              </a:rPr>
              <a:t>Django Rest Framework</a:t>
            </a:r>
            <a:endParaRPr lang="en-US" sz="2800" b="1" dirty="0">
              <a:solidFill>
                <a:schemeClr val="accent3"/>
              </a:solidFill>
              <a:latin typeface="微软雅黑" panose="020B0503020204020204" pitchFamily="34" charset="-122"/>
              <a:ea typeface="微软雅黑" panose="020B0503020204020204" pitchFamily="34" charset="-122"/>
            </a:endParaRPr>
          </a:p>
        </p:txBody>
      </p:sp>
      <p:sp>
        <p:nvSpPr>
          <p:cNvPr id="12" name="TextBox 12"/>
          <p:cNvSpPr txBox="1"/>
          <p:nvPr/>
        </p:nvSpPr>
        <p:spPr>
          <a:xfrm>
            <a:off x="5801590" y="1443631"/>
            <a:ext cx="615309" cy="492443"/>
          </a:xfrm>
          <a:prstGeom prst="rect">
            <a:avLst/>
          </a:prstGeom>
          <a:noFill/>
        </p:spPr>
        <p:txBody>
          <a:bodyPr wrap="square" lIns="0" tIns="0" rIns="0" bIns="0" rtlCol="0">
            <a:spAutoFit/>
          </a:bodyPr>
          <a:lstStyle/>
          <a:p>
            <a:pPr algn="ctr" defTabSz="848995"/>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3"/>
          <p:cNvSpPr txBox="1"/>
          <p:nvPr/>
        </p:nvSpPr>
        <p:spPr>
          <a:xfrm>
            <a:off x="7844652" y="3481682"/>
            <a:ext cx="615309" cy="492443"/>
          </a:xfrm>
          <a:prstGeom prst="rect">
            <a:avLst/>
          </a:prstGeom>
          <a:noFill/>
        </p:spPr>
        <p:txBody>
          <a:bodyPr wrap="square" lIns="0" tIns="0" rIns="0" bIns="0" rtlCol="0">
            <a:spAutoFit/>
          </a:bodyPr>
          <a:lstStyle/>
          <a:p>
            <a:pPr algn="ctr" defTabSz="848995"/>
            <a:r>
              <a:rPr lang="en-US" altLang="zh-CN" sz="3200" b="1" dirty="0">
                <a:solidFill>
                  <a:srgbClr val="000000">
                    <a:lumMod val="75000"/>
                    <a:lumOff val="25000"/>
                  </a:srgbClr>
                </a:solidFill>
                <a:latin typeface="微软雅黑" panose="020B0503020204020204" pitchFamily="34" charset="-122"/>
                <a:ea typeface="微软雅黑" panose="020B0503020204020204" pitchFamily="34" charset="-122"/>
              </a:rPr>
              <a:t>02</a:t>
            </a:r>
            <a:endParaRPr lang="zh-CN" altLang="en-US" sz="3200" b="1" dirty="0">
              <a:solidFill>
                <a:srgbClr val="000000">
                  <a:lumMod val="75000"/>
                  <a:lumOff val="25000"/>
                </a:srgbClr>
              </a:solidFill>
              <a:latin typeface="微软雅黑" panose="020B0503020204020204" pitchFamily="34" charset="-122"/>
              <a:ea typeface="微软雅黑" panose="020B0503020204020204" pitchFamily="34" charset="-122"/>
            </a:endParaRPr>
          </a:p>
        </p:txBody>
      </p:sp>
      <p:sp>
        <p:nvSpPr>
          <p:cNvPr id="14" name="TextBox 14"/>
          <p:cNvSpPr txBox="1"/>
          <p:nvPr/>
        </p:nvSpPr>
        <p:spPr>
          <a:xfrm>
            <a:off x="9046917" y="3472820"/>
            <a:ext cx="1785973" cy="430530"/>
          </a:xfrm>
          <a:prstGeom prst="rect">
            <a:avLst/>
          </a:prstGeom>
          <a:noFill/>
        </p:spPr>
        <p:txBody>
          <a:bodyPr wrap="square" lIns="0" tIns="0" rIns="0" bIns="0" rtlCol="0">
            <a:spAutoFit/>
          </a:bodyPr>
          <a:lstStyle/>
          <a:p>
            <a:pPr defTabSz="848995"/>
            <a:r>
              <a:rPr lang="en-US" altLang="zh-CN" sz="2800" b="1" dirty="0">
                <a:solidFill>
                  <a:schemeClr val="accent3"/>
                </a:solidFill>
                <a:latin typeface="微软雅黑" panose="020B0503020204020204" pitchFamily="34" charset="-122"/>
                <a:ea typeface="微软雅黑" panose="020B0503020204020204" pitchFamily="34" charset="-122"/>
              </a:rPr>
              <a:t>MySQL</a:t>
            </a:r>
            <a:endParaRPr lang="en-US" altLang="zh-CN" sz="2800" b="1" dirty="0">
              <a:solidFill>
                <a:schemeClr val="accent3"/>
              </a:solidFill>
              <a:latin typeface="微软雅黑" panose="020B0503020204020204" pitchFamily="34" charset="-122"/>
              <a:ea typeface="微软雅黑" panose="020B0503020204020204" pitchFamily="34" charset="-122"/>
            </a:endParaRPr>
          </a:p>
        </p:txBody>
      </p:sp>
      <p:sp>
        <p:nvSpPr>
          <p:cNvPr id="16" name="TextBox 16"/>
          <p:cNvSpPr txBox="1"/>
          <p:nvPr/>
        </p:nvSpPr>
        <p:spPr>
          <a:xfrm>
            <a:off x="5801590" y="5435087"/>
            <a:ext cx="615309" cy="492443"/>
          </a:xfrm>
          <a:prstGeom prst="rect">
            <a:avLst/>
          </a:prstGeom>
          <a:noFill/>
        </p:spPr>
        <p:txBody>
          <a:bodyPr wrap="square" lIns="0" tIns="0" rIns="0" bIns="0" rtlCol="0">
            <a:spAutoFit/>
          </a:bodyPr>
          <a:lstStyle/>
          <a:p>
            <a:pPr algn="ctr" defTabSz="848995"/>
            <a:r>
              <a:rPr lang="en-US" altLang="zh-CN" sz="3200" b="1" dirty="0">
                <a:solidFill>
                  <a:schemeClr val="tx1"/>
                </a:solidFill>
                <a:latin typeface="微软雅黑" panose="020B0503020204020204" pitchFamily="34" charset="-122"/>
                <a:ea typeface="微软雅黑" panose="020B0503020204020204" pitchFamily="34" charset="-122"/>
              </a:rPr>
              <a:t>03</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7" name="TextBox 17"/>
          <p:cNvSpPr txBox="1"/>
          <p:nvPr/>
        </p:nvSpPr>
        <p:spPr>
          <a:xfrm>
            <a:off x="3813571" y="3481682"/>
            <a:ext cx="615309" cy="492443"/>
          </a:xfrm>
          <a:prstGeom prst="rect">
            <a:avLst/>
          </a:prstGeom>
          <a:noFill/>
        </p:spPr>
        <p:txBody>
          <a:bodyPr wrap="square" lIns="0" tIns="0" rIns="0" bIns="0" rtlCol="0">
            <a:spAutoFit/>
          </a:bodyPr>
          <a:lstStyle/>
          <a:p>
            <a:pPr algn="ctr" defTabSz="848995"/>
            <a:r>
              <a:rPr lang="en-US" altLang="zh-CN" sz="3200" b="1" dirty="0">
                <a:solidFill>
                  <a:srgbClr val="000000">
                    <a:lumMod val="75000"/>
                    <a:lumOff val="25000"/>
                  </a:srgbClr>
                </a:solidFill>
                <a:latin typeface="微软雅黑" panose="020B0503020204020204" pitchFamily="34" charset="-122"/>
                <a:ea typeface="微软雅黑" panose="020B0503020204020204" pitchFamily="34" charset="-122"/>
              </a:rPr>
              <a:t>04</a:t>
            </a:r>
            <a:endParaRPr lang="zh-CN" altLang="en-US" sz="3200" b="1" dirty="0">
              <a:solidFill>
                <a:srgbClr val="000000">
                  <a:lumMod val="75000"/>
                  <a:lumOff val="25000"/>
                </a:srgb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751748" y="1361383"/>
            <a:ext cx="0" cy="1082194"/>
          </a:xfrm>
          <a:prstGeom prst="line">
            <a:avLst/>
          </a:prstGeom>
          <a:noFill/>
          <a:ln w="9525" cap="flat" cmpd="sng" algn="ctr">
            <a:solidFill>
              <a:sysClr val="window" lastClr="FFFFFF">
                <a:lumMod val="65000"/>
              </a:sysClr>
            </a:solidFill>
            <a:prstDash val="solid"/>
          </a:ln>
          <a:effectLst/>
        </p:spPr>
      </p:cxnSp>
      <p:cxnSp>
        <p:nvCxnSpPr>
          <p:cNvPr id="19" name="直接连接符 18"/>
          <p:cNvCxnSpPr>
            <a:stCxn id="12" idx="3"/>
          </p:cNvCxnSpPr>
          <p:nvPr/>
        </p:nvCxnSpPr>
        <p:spPr>
          <a:xfrm flipV="1">
            <a:off x="6416899" y="1681002"/>
            <a:ext cx="340262" cy="8851"/>
          </a:xfrm>
          <a:prstGeom prst="line">
            <a:avLst/>
          </a:prstGeom>
          <a:noFill/>
          <a:ln w="9525" cap="flat" cmpd="sng" algn="ctr">
            <a:solidFill>
              <a:sysClr val="window" lastClr="FFFFFF">
                <a:lumMod val="65000"/>
              </a:sysClr>
            </a:solidFill>
            <a:prstDash val="solid"/>
            <a:headEnd type="oval"/>
          </a:ln>
          <a:effectLst/>
        </p:spPr>
      </p:cxnSp>
      <p:cxnSp>
        <p:nvCxnSpPr>
          <p:cNvPr id="20" name="直接连接符 19"/>
          <p:cNvCxnSpPr/>
          <p:nvPr/>
        </p:nvCxnSpPr>
        <p:spPr>
          <a:xfrm>
            <a:off x="8778136" y="3165561"/>
            <a:ext cx="0" cy="1854111"/>
          </a:xfrm>
          <a:prstGeom prst="line">
            <a:avLst/>
          </a:prstGeom>
          <a:noFill/>
          <a:ln w="9525" cap="flat" cmpd="sng" algn="ctr">
            <a:solidFill>
              <a:sysClr val="window" lastClr="FFFFFF">
                <a:lumMod val="65000"/>
              </a:sysClr>
            </a:solidFill>
            <a:prstDash val="solid"/>
          </a:ln>
          <a:effectLst/>
        </p:spPr>
      </p:cxnSp>
      <p:cxnSp>
        <p:nvCxnSpPr>
          <p:cNvPr id="21" name="直接连接符 20"/>
          <p:cNvCxnSpPr/>
          <p:nvPr/>
        </p:nvCxnSpPr>
        <p:spPr>
          <a:xfrm>
            <a:off x="8443285" y="3690785"/>
            <a:ext cx="340262" cy="0"/>
          </a:xfrm>
          <a:prstGeom prst="line">
            <a:avLst/>
          </a:prstGeom>
          <a:noFill/>
          <a:ln w="9525" cap="flat" cmpd="sng" algn="ctr">
            <a:solidFill>
              <a:sysClr val="window" lastClr="FFFFFF">
                <a:lumMod val="65000"/>
              </a:sysClr>
            </a:solidFill>
            <a:prstDash val="solid"/>
            <a:headEnd type="oval"/>
          </a:ln>
          <a:effectLst/>
        </p:spPr>
      </p:cxnSp>
      <p:cxnSp>
        <p:nvCxnSpPr>
          <p:cNvPr id="22" name="直接连接符 21"/>
          <p:cNvCxnSpPr/>
          <p:nvPr/>
        </p:nvCxnSpPr>
        <p:spPr>
          <a:xfrm>
            <a:off x="5390515" y="4879975"/>
            <a:ext cx="17145" cy="1221105"/>
          </a:xfrm>
          <a:prstGeom prst="line">
            <a:avLst/>
          </a:prstGeom>
          <a:noFill/>
          <a:ln w="9525" cap="flat" cmpd="sng" algn="ctr">
            <a:solidFill>
              <a:sysClr val="window" lastClr="FFFFFF">
                <a:lumMod val="65000"/>
              </a:sysClr>
            </a:solidFill>
            <a:prstDash val="solid"/>
          </a:ln>
          <a:effectLst/>
        </p:spPr>
      </p:cxnSp>
      <p:cxnSp>
        <p:nvCxnSpPr>
          <p:cNvPr id="23" name="直接连接符 22"/>
          <p:cNvCxnSpPr/>
          <p:nvPr/>
        </p:nvCxnSpPr>
        <p:spPr>
          <a:xfrm flipH="1">
            <a:off x="5407903" y="5672457"/>
            <a:ext cx="340262" cy="0"/>
          </a:xfrm>
          <a:prstGeom prst="line">
            <a:avLst/>
          </a:prstGeom>
          <a:noFill/>
          <a:ln w="9525" cap="flat" cmpd="sng" algn="ctr">
            <a:solidFill>
              <a:sysClr val="window" lastClr="FFFFFF">
                <a:lumMod val="65000"/>
              </a:sysClr>
            </a:solidFill>
            <a:prstDash val="solid"/>
            <a:headEnd type="oval"/>
          </a:ln>
          <a:effectLst/>
        </p:spPr>
      </p:cxnSp>
      <p:sp>
        <p:nvSpPr>
          <p:cNvPr id="24" name="TextBox 24"/>
          <p:cNvSpPr txBox="1"/>
          <p:nvPr/>
        </p:nvSpPr>
        <p:spPr>
          <a:xfrm>
            <a:off x="3440071" y="5448112"/>
            <a:ext cx="1785973" cy="430530"/>
          </a:xfrm>
          <a:prstGeom prst="rect">
            <a:avLst/>
          </a:prstGeom>
          <a:noFill/>
        </p:spPr>
        <p:txBody>
          <a:bodyPr wrap="square" lIns="0" tIns="0" rIns="0" bIns="0" rtlCol="0">
            <a:spAutoFit/>
          </a:bodyPr>
          <a:lstStyle/>
          <a:p>
            <a:pPr algn="r" defTabSz="848995"/>
            <a:r>
              <a:rPr lang="en-US" sz="2800" b="1" dirty="0">
                <a:solidFill>
                  <a:schemeClr val="accent3"/>
                </a:solidFill>
                <a:latin typeface="微软雅黑" panose="020B0503020204020204" pitchFamily="34" charset="-122"/>
                <a:ea typeface="微软雅黑" panose="020B0503020204020204" pitchFamily="34" charset="-122"/>
              </a:rPr>
              <a:t>Django</a:t>
            </a:r>
            <a:endParaRPr lang="en-US" sz="2800" b="1" dirty="0">
              <a:solidFill>
                <a:schemeClr val="accent3"/>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3439829" y="2567612"/>
            <a:ext cx="0" cy="1934670"/>
          </a:xfrm>
          <a:prstGeom prst="line">
            <a:avLst/>
          </a:prstGeom>
          <a:noFill/>
          <a:ln w="9525" cap="flat" cmpd="sng" algn="ctr">
            <a:solidFill>
              <a:sysClr val="window" lastClr="FFFFFF">
                <a:lumMod val="65000"/>
              </a:sysClr>
            </a:solidFill>
            <a:prstDash val="solid"/>
          </a:ln>
          <a:effectLst/>
        </p:spPr>
      </p:cxnSp>
      <p:cxnSp>
        <p:nvCxnSpPr>
          <p:cNvPr id="27" name="直接连接符 26"/>
          <p:cNvCxnSpPr/>
          <p:nvPr/>
        </p:nvCxnSpPr>
        <p:spPr>
          <a:xfrm flipH="1">
            <a:off x="3439829" y="3690785"/>
            <a:ext cx="340262" cy="0"/>
          </a:xfrm>
          <a:prstGeom prst="line">
            <a:avLst/>
          </a:prstGeom>
          <a:noFill/>
          <a:ln w="9525" cap="flat" cmpd="sng" algn="ctr">
            <a:solidFill>
              <a:sysClr val="window" lastClr="FFFFFF">
                <a:lumMod val="65000"/>
              </a:sysClr>
            </a:solidFill>
            <a:prstDash val="solid"/>
            <a:headEnd type="oval"/>
          </a:ln>
          <a:effectLst/>
        </p:spPr>
      </p:cxn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0358" y="264505"/>
            <a:ext cx="3320495" cy="825447"/>
          </a:xfrm>
          <a:prstGeom prst="rect">
            <a:avLst/>
          </a:prstGeom>
        </p:spPr>
      </p:pic>
      <p:sp>
        <p:nvSpPr>
          <p:cNvPr id="32" name="文本框 31"/>
          <p:cNvSpPr txBox="1"/>
          <p:nvPr/>
        </p:nvSpPr>
        <p:spPr>
          <a:xfrm>
            <a:off x="1487076" y="420154"/>
            <a:ext cx="3183777" cy="584775"/>
          </a:xfrm>
          <a:prstGeom prst="rect">
            <a:avLst/>
          </a:prstGeom>
          <a:noFill/>
        </p:spPr>
        <p:txBody>
          <a:bodyPr wrap="square" rtlCol="0">
            <a:spAutoFit/>
          </a:bodyPr>
          <a:lstStyle/>
          <a:p>
            <a:r>
              <a:rPr lang="zh-CN" altLang="en-US" sz="3200" dirty="0">
                <a:latin typeface="+mn-ea"/>
              </a:rPr>
              <a:t>关键性技术介绍</a:t>
            </a:r>
            <a:endParaRPr lang="zh-CN" altLang="en-US" sz="3200" dirty="0">
              <a:latin typeface="+mn-ea"/>
            </a:endParaRPr>
          </a:p>
        </p:txBody>
      </p:sp>
      <p:sp>
        <p:nvSpPr>
          <p:cNvPr id="30" name="TextBox 10"/>
          <p:cNvSpPr txBox="1"/>
          <p:nvPr/>
        </p:nvSpPr>
        <p:spPr>
          <a:xfrm>
            <a:off x="2139950" y="3422650"/>
            <a:ext cx="1142365" cy="430530"/>
          </a:xfrm>
          <a:prstGeom prst="rect">
            <a:avLst/>
          </a:prstGeom>
          <a:noFill/>
        </p:spPr>
        <p:txBody>
          <a:bodyPr wrap="square" lIns="0" tIns="0" rIns="0" bIns="0" rtlCol="0">
            <a:spAutoFit/>
          </a:bodyPr>
          <a:lstStyle/>
          <a:p>
            <a:pPr defTabSz="848995"/>
            <a:r>
              <a:rPr lang="en-US" sz="2800" b="1" dirty="0">
                <a:solidFill>
                  <a:schemeClr val="accent3"/>
                </a:solidFill>
                <a:latin typeface="微软雅黑" panose="020B0503020204020204" pitchFamily="34" charset="-122"/>
                <a:ea typeface="微软雅黑" panose="020B0503020204020204" pitchFamily="34" charset="-122"/>
              </a:rPr>
              <a:t>   Vue</a:t>
            </a:r>
            <a:endParaRPr lang="en-US" sz="2800" b="1" dirty="0">
              <a:solidFill>
                <a:schemeClr val="accent3"/>
              </a:solidFill>
              <a:latin typeface="微软雅黑" panose="020B0503020204020204" pitchFamily="34" charset="-122"/>
              <a:ea typeface="微软雅黑" panose="020B0503020204020204" pitchFamily="34" charset="-122"/>
            </a:endParaRPr>
          </a:p>
        </p:txBody>
      </p:sp>
      <p:pic>
        <p:nvPicPr>
          <p:cNvPr id="2" name="图片 1" descr="C:\Users\ASUS\Pictures\图片1.png图片1"/>
          <p:cNvPicPr>
            <a:picLocks noChangeAspect="1"/>
          </p:cNvPicPr>
          <p:nvPr/>
        </p:nvPicPr>
        <p:blipFill>
          <a:blip r:embed="rId2"/>
          <a:srcRect/>
          <a:stretch>
            <a:fillRect/>
          </a:stretch>
        </p:blipFill>
        <p:spPr>
          <a:xfrm>
            <a:off x="10678160" y="279400"/>
            <a:ext cx="1356995" cy="99250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e0325aa3-0fb4-475a-bb08-fe33c10ca963}"/>
  <p:tag name="TABLE_ENDDRAG_ORIGIN_RECT" val="346*141"/>
  <p:tag name="TABLE_ENDDRAG_RECT" val="514*299*346*142"/>
</p:tagLst>
</file>

<file path=ppt/theme/theme1.xml><?xml version="1.0" encoding="utf-8"?>
<a:theme xmlns:a="http://schemas.openxmlformats.org/drawingml/2006/main" name="Office 主题">
  <a:themeElements>
    <a:clrScheme name="阳光正好">
      <a:dk1>
        <a:sysClr val="windowText" lastClr="000000"/>
      </a:dk1>
      <a:lt1>
        <a:sysClr val="window" lastClr="FFFFFF"/>
      </a:lt1>
      <a:dk2>
        <a:srgbClr val="44546A"/>
      </a:dk2>
      <a:lt2>
        <a:srgbClr val="E7E6E6"/>
      </a:lt2>
      <a:accent1>
        <a:srgbClr val="0376C2"/>
      </a:accent1>
      <a:accent2>
        <a:srgbClr val="0393D9"/>
      </a:accent2>
      <a:accent3>
        <a:srgbClr val="5B7503"/>
      </a:accent3>
      <a:accent4>
        <a:srgbClr val="ACBD0F"/>
      </a:accent4>
      <a:accent5>
        <a:srgbClr val="BD917E"/>
      </a:accent5>
      <a:accent6>
        <a:srgbClr val="23446B"/>
      </a:accent6>
      <a:hlink>
        <a:srgbClr val="0563C1"/>
      </a:hlink>
      <a:folHlink>
        <a:srgbClr val="954F72"/>
      </a:folHlink>
    </a:clrScheme>
    <a:fontScheme name="《正式场合》课题汇报、咨询报告、学术研讨等">
      <a:majorFont>
        <a:latin typeface="Arial"/>
        <a:ea typeface="方正综艺简体"/>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3141</Words>
  <Application>WPS 演示</Application>
  <PresentationFormat>宽屏</PresentationFormat>
  <Paragraphs>269</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vt:lpstr>
      <vt:lpstr>Times New Roman</vt:lpstr>
      <vt:lpstr>Arial</vt:lpstr>
      <vt:lpstr>华文细黑</vt:lpstr>
      <vt:lpstr>Calibri</vt:lpstr>
      <vt:lpstr>Segoe UI</vt:lpstr>
      <vt:lpstr>Arial Unicode MS</vt:lpstr>
      <vt:lpstr>方正综艺简体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张默然</dc:creator>
  <cp:lastModifiedBy>斯文败类.</cp:lastModifiedBy>
  <cp:revision>79</cp:revision>
  <dcterms:created xsi:type="dcterms:W3CDTF">2015-12-15T03:08:00Z</dcterms:created>
  <dcterms:modified xsi:type="dcterms:W3CDTF">2021-09-17T06:32:24Z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1C0E570139B44B0CA690678AA81295D2</vt:lpwstr>
  </property>
</Properties>
</file>