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6858000" cx="12192000"/>
  <p:notesSz cx="6858000" cy="9144000"/>
  <p:embeddedFontLst>
    <p:embeddedFont>
      <p:font typeface="Arimo"/>
      <p:regular r:id="rId46"/>
      <p:bold r:id="rId47"/>
      <p:italic r:id="rId48"/>
      <p:boldItalic r:id="rId49"/>
    </p:embeddedFont>
    <p:embeddedFont>
      <p:font typeface="Helvetica Neue"/>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54" roundtripDataSignature="AMtx7mgGfd795EXB2xdfUBF4PXvQ/Dhu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6CBB6B-02C7-42DB-B1B0-6521520EC11F}">
  <a:tblStyle styleId="{266CBB6B-02C7-42DB-B1B0-6521520EC11F}" styleName="Table_0">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a:band2H>
    <a:band1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 styleId="{EBADAA5B-3F07-4BF7-8B39-AAD14F9B7E69}"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Arimo-regular.fntdata"/><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Arimo-italic.fntdata"/><Relationship Id="rId47" Type="http://schemas.openxmlformats.org/officeDocument/2006/relationships/font" Target="fonts/Arimo-bold.fntdata"/><Relationship Id="rId49" Type="http://schemas.openxmlformats.org/officeDocument/2006/relationships/font" Target="fonts/Arim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HelveticaNeue-bold.fntdata"/><Relationship Id="rId50" Type="http://schemas.openxmlformats.org/officeDocument/2006/relationships/font" Target="fonts/HelveticaNeue-regular.fntdata"/><Relationship Id="rId53" Type="http://schemas.openxmlformats.org/officeDocument/2006/relationships/font" Target="fonts/HelveticaNeue-boldItalic.fntdata"/><Relationship Id="rId52" Type="http://schemas.openxmlformats.org/officeDocument/2006/relationships/font" Target="fonts/HelveticaNeue-italic.fntdata"/><Relationship Id="rId11" Type="http://schemas.openxmlformats.org/officeDocument/2006/relationships/slide" Target="slides/slide4.xml"/><Relationship Id="rId10" Type="http://schemas.openxmlformats.org/officeDocument/2006/relationships/slide" Target="slides/slide3.xml"/><Relationship Id="rId54"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Un ejemplo más de las limitaciones de la anotación automática es la inconsistencia en la asignación de nombres de genes, incluso cuando la similitud entre las secuencias es alta. En el caso de dos cepas de Escherichia coli, E. coli K12 MG1655 y E. coli O157 Sakai, existe una región en ambos genomas con una identidad de más del 97% a nivel de nucleótidos. Sin embargo, las anotaciones difieren significativamente.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En E. coli K12 MG1655, las funciones están claramente anotadas con nombres de genes específicos, como araA, araB y araC. Sin embargo, en la cepa E. coli O157 Sakai, estos genes no conservan sus nombres y, en su lugar, se han asignado locus tags poco informativos, que no facilitan la identificación de su función.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s-ES"/>
              <a:t>Este ejemplo muestra cómo la información funcional se puede perder durante el proceso de anotación cuando no se asegura una transferencia adecuada de nombres de genes entre secuencias similares. Esto subraya la importancia de tener una anotación coherente, especialmente en regiones de alta identidad, para evitar que se omita información útil en los datos genómicos.</a:t>
            </a:r>
            <a:endParaRPr/>
          </a:p>
        </p:txBody>
      </p:sp>
      <p:sp>
        <p:nvSpPr>
          <p:cNvPr id="298" name="Google Shape;29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Otro problema frecuente en la anotación automática es la presencia de </a:t>
            </a:r>
            <a:r>
              <a:rPr b="1" lang="es-ES" sz="1100">
                <a:latin typeface="Arial"/>
                <a:ea typeface="Arial"/>
                <a:cs typeface="Arial"/>
                <a:sym typeface="Arial"/>
              </a:rPr>
              <a:t>errores de escritura</a:t>
            </a:r>
            <a:r>
              <a:rPr lang="es-ES" sz="1100">
                <a:latin typeface="Arial"/>
                <a:ea typeface="Arial"/>
                <a:cs typeface="Arial"/>
                <a:sym typeface="Arial"/>
              </a:rPr>
              <a:t> en los nombres de las proteínas, lo cual introduce inconsistencias en las bases de datos y afecta la precisión de las búsquedas. Por ejemplo, en UniProt existen 128 proteínas anotadas con el nombre ‘syntase’, una ortografía incorrecta de ‘synthase’.</a:t>
            </a:r>
            <a:endParaRPr sz="1100">
              <a:latin typeface="Arial"/>
              <a:ea typeface="Arial"/>
              <a:cs typeface="Arial"/>
              <a:sym typeface="Arial"/>
            </a:endParaRPr>
          </a:p>
          <a:p>
            <a:pPr indent="0" lvl="0" marL="0" rtl="0" algn="l">
              <a:lnSpc>
                <a:spcPct val="115000"/>
              </a:lnSpc>
              <a:spcBef>
                <a:spcPts val="1200"/>
              </a:spcBef>
              <a:spcAft>
                <a:spcPts val="1200"/>
              </a:spcAft>
              <a:buSzPts val="1100"/>
              <a:buNone/>
            </a:pPr>
            <a:r>
              <a:rPr lang="es-ES" sz="1100">
                <a:latin typeface="Arial"/>
                <a:ea typeface="Arial"/>
                <a:cs typeface="Arial"/>
                <a:sym typeface="Arial"/>
              </a:rPr>
              <a:t>Este tipo de error tiene implicaciones importantes: si un usuario realiza una búsqueda en las bases de datos utilizando el término correcto, como ‘dihydrofolate synthase’, no encontrará las entradas que contienen la palabra mal escrita. Esto significa que estos errores ortográficos pueden causar la omisión de entradas relevantes en los resultados de búsqueda, lo cual dificulta el acceso a la información completa y precisa en las bases de datos genómicas.</a:t>
            </a:r>
            <a:endParaRPr/>
          </a:p>
        </p:txBody>
      </p:sp>
      <p:sp>
        <p:nvSpPr>
          <p:cNvPr id="311" name="Google Shape;31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Otro tipo de inconsistencia que se puede encontrar en la anotación automática es el uso del mismo nombre de gen para diferentes productos génicos dentro de un mismo genoma. Esto significa que, aunque dos productos génicos tengan el mismo nombre de gen, sus funciones o características pueden variar.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s-ES"/>
              <a:t>El software de validación de NCBI identifica específicamente este problema, y lo marca con la descripción ‘Same gene name, different product name’. Este tipo de inconsistencia puede generar confusión, ya que dificulta la interpretación y comparación de los datos genómicos al no quedar clara la relación entre el gen y el producto génico asociado.</a:t>
            </a:r>
            <a:endParaRPr/>
          </a:p>
        </p:txBody>
      </p:sp>
      <p:sp>
        <p:nvSpPr>
          <p:cNvPr id="322" name="Google Shape;32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En la anotación automática también nos encontramos con las proteínas hipotéticas, que presentan limitaciones importantes. Estas proteínas pueden ser genes reales sin una función conocida, o simplemente artefactos del proceso de predicción genética.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A menudo, se observan características que solo tienen homología con otras proteínas hipotéticas y que no contienen dominios funcionales identificables. Esto puede deberse a varias razones: podrían ser regiones sin ninguna funcionalidad, resultados erróneos del software de predicción de características, o bien, dominios aún no descubiertos.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s-ES"/>
              <a:t>La decisión de incluir o no estas proteínas hipotéticas en la anotación depende del equipo de anotación y puede variar entre grupos. A medida que los datos experimentales se vuelven más accesibles y comunes, las etiquetas de evidencia deberían jugar un papel más importante en el proceso de anotación, ayudando a validar y asignar funciones a estos genes o proteínas actualmente desconocidos.</a:t>
            </a:r>
            <a:endParaRPr/>
          </a:p>
        </p:txBody>
      </p:sp>
      <p:sp>
        <p:nvSpPr>
          <p:cNvPr id="334" name="Google Shape;334;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Una limitación adicional en la anotación automática es la </a:t>
            </a:r>
            <a:r>
              <a:rPr b="1" lang="es-ES" sz="1100">
                <a:latin typeface="Arial"/>
                <a:ea typeface="Arial"/>
                <a:cs typeface="Arial"/>
                <a:sym typeface="Arial"/>
              </a:rPr>
              <a:t>distinción entre ortólogos y parálogos</a:t>
            </a:r>
            <a:r>
              <a:rPr lang="es-ES" sz="1100">
                <a:latin typeface="Arial"/>
                <a:ea typeface="Arial"/>
                <a:cs typeface="Arial"/>
                <a:sym typeface="Arial"/>
              </a:rPr>
              <a:t>. Esta diferenciación es importante porque cada tipo de gen evoluciona de manera distinta en términos de función:</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s-ES" sz="1100">
                <a:latin typeface="Arial"/>
                <a:ea typeface="Arial"/>
                <a:cs typeface="Arial"/>
                <a:sym typeface="Arial"/>
              </a:rPr>
              <a:t>Ortólogos</a:t>
            </a:r>
            <a:r>
              <a:rPr lang="es-ES" sz="1100">
                <a:latin typeface="Arial"/>
                <a:ea typeface="Arial"/>
                <a:cs typeface="Arial"/>
                <a:sym typeface="Arial"/>
              </a:rPr>
              <a:t>: suelen conservar una </a:t>
            </a:r>
            <a:r>
              <a:rPr b="1" lang="es-ES" sz="1100">
                <a:latin typeface="Arial"/>
                <a:ea typeface="Arial"/>
                <a:cs typeface="Arial"/>
                <a:sym typeface="Arial"/>
              </a:rPr>
              <a:t>función similar</a:t>
            </a:r>
            <a:r>
              <a:rPr lang="es-ES" sz="1100">
                <a:latin typeface="Arial"/>
                <a:ea typeface="Arial"/>
                <a:cs typeface="Arial"/>
                <a:sym typeface="Arial"/>
              </a:rPr>
              <a:t> en distintas especies, debido a que derivan de un ancestro común a través de un evento de especiación.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Parálogos</a:t>
            </a:r>
            <a:r>
              <a:rPr lang="es-ES" sz="1100">
                <a:latin typeface="Arial"/>
                <a:ea typeface="Arial"/>
                <a:cs typeface="Arial"/>
                <a:sym typeface="Arial"/>
              </a:rPr>
              <a:t>: tienden a </a:t>
            </a:r>
            <a:r>
              <a:rPr b="1" lang="es-ES" sz="1100">
                <a:latin typeface="Arial"/>
                <a:ea typeface="Arial"/>
                <a:cs typeface="Arial"/>
                <a:sym typeface="Arial"/>
              </a:rPr>
              <a:t>divergir en su función</a:t>
            </a:r>
            <a:r>
              <a:rPr lang="es-ES" sz="1100">
                <a:latin typeface="Arial"/>
                <a:ea typeface="Arial"/>
                <a:cs typeface="Arial"/>
                <a:sym typeface="Arial"/>
              </a:rPr>
              <a:t> con el tiempo, a menudo desempeñando funciones diferentes o perdiendo funcionalidad. Esto se debe a que se originan a través de duplicación genética dentro de una misma especie.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Sin una correcta identificación de ortólogos y parálogos, es fácil que se asignen funciones incorrectas, lo cual afecta la precisión de la anotación y puede llevar a errores en la interpretación funcional de los genes.</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345" name="Google Shape;34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RefSeq es un esfuerzo para estandarizar y mejorar la calidad de la anotación genómica. Las secuencias y proteínas en RefSeq han sido curadas, con el objetivo de establecer un estándar confiable sobre el cual basarse y a partir del cual propagar anotaciones.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s-ES"/>
              <a:t>Las proteínas en RefSeq se identifican con el prefijo WP_, que agrupa a todas las proteínas idénticas, independientemente de la especie de origen. Además, se sigue una clasificación estandarizada, lo cual facilita la comparación entre organismos y ayuda a reducir las inconsistencias en la anotación automática.</a:t>
            </a:r>
            <a:endParaRPr/>
          </a:p>
        </p:txBody>
      </p:sp>
      <p:sp>
        <p:nvSpPr>
          <p:cNvPr id="358" name="Google Shape;358;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Prokka es una herramienta de </a:t>
            </a:r>
            <a:r>
              <a:rPr b="1" lang="es-ES" sz="1100">
                <a:latin typeface="Arial"/>
                <a:ea typeface="Arial"/>
                <a:cs typeface="Arial"/>
                <a:sym typeface="Arial"/>
              </a:rPr>
              <a:t>anotación rápida de genomas procariotas</a:t>
            </a:r>
            <a:r>
              <a:rPr lang="es-ES" sz="1100">
                <a:latin typeface="Arial"/>
                <a:ea typeface="Arial"/>
                <a:cs typeface="Arial"/>
                <a:sym typeface="Arial"/>
              </a:rPr>
              <a:t> que integra múltiples programas especializados para anotar diferentes características de los genomas.</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s-ES" sz="1100">
                <a:latin typeface="Arial"/>
                <a:ea typeface="Arial"/>
                <a:cs typeface="Arial"/>
                <a:sym typeface="Arial"/>
              </a:rPr>
              <a:t>Entrada</a:t>
            </a:r>
            <a:r>
              <a:rPr lang="es-ES" sz="1100">
                <a:latin typeface="Arial"/>
                <a:ea typeface="Arial"/>
                <a:cs typeface="Arial"/>
                <a:sym typeface="Arial"/>
              </a:rPr>
              <a:t>: el genoma ensamblado en formato </a:t>
            </a:r>
            <a:r>
              <a:rPr b="1" lang="es-ES" sz="1100">
                <a:latin typeface="Arial"/>
                <a:ea typeface="Arial"/>
                <a:cs typeface="Arial"/>
                <a:sym typeface="Arial"/>
              </a:rPr>
              <a:t>Fasta</a:t>
            </a:r>
            <a:r>
              <a:rPr lang="es-E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Prokka ejecuta varios programas para cada tipo de anotación:</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Aragorn</a:t>
            </a:r>
            <a:r>
              <a:rPr lang="es-ES" sz="1100">
                <a:latin typeface="Arial"/>
                <a:ea typeface="Arial"/>
                <a:cs typeface="Arial"/>
                <a:sym typeface="Arial"/>
              </a:rPr>
              <a:t>: para anotar RNAs de transferencia (tRNA).</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RNAmmer</a:t>
            </a:r>
            <a:r>
              <a:rPr lang="es-ES" sz="1100">
                <a:latin typeface="Arial"/>
                <a:ea typeface="Arial"/>
                <a:cs typeface="Arial"/>
                <a:sym typeface="Arial"/>
              </a:rPr>
              <a:t>: para anotar RNAs ribosomales (rRNA).</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Infernal</a:t>
            </a:r>
            <a:r>
              <a:rPr lang="es-ES" sz="1100">
                <a:latin typeface="Arial"/>
                <a:ea typeface="Arial"/>
                <a:cs typeface="Arial"/>
                <a:sym typeface="Arial"/>
              </a:rPr>
              <a:t>: usa la base de datos Rfam para anotar RNAs no codificantes.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Prodigal</a:t>
            </a:r>
            <a:r>
              <a:rPr lang="es-ES" sz="1100">
                <a:latin typeface="Arial"/>
                <a:ea typeface="Arial"/>
                <a:cs typeface="Arial"/>
                <a:sym typeface="Arial"/>
              </a:rPr>
              <a:t>: se encarga de la anotación de genes codificantes.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Cada secuencia codificante anotada se compara luego con la base de datos </a:t>
            </a:r>
            <a:r>
              <a:rPr b="1" lang="es-ES" sz="1100">
                <a:latin typeface="Arial"/>
                <a:ea typeface="Arial"/>
                <a:cs typeface="Arial"/>
                <a:sym typeface="Arial"/>
              </a:rPr>
              <a:t>SwissProt</a:t>
            </a:r>
            <a:r>
              <a:rPr lang="es-ES" sz="1100">
                <a:latin typeface="Arial"/>
                <a:ea typeface="Arial"/>
                <a:cs typeface="Arial"/>
                <a:sym typeface="Arial"/>
              </a:rPr>
              <a:t> usando </a:t>
            </a:r>
            <a:r>
              <a:rPr b="1" lang="es-ES" sz="1100">
                <a:latin typeface="Arial"/>
                <a:ea typeface="Arial"/>
                <a:cs typeface="Arial"/>
                <a:sym typeface="Arial"/>
              </a:rPr>
              <a:t>Blast</a:t>
            </a:r>
            <a:r>
              <a:rPr lang="es-ES" sz="1100">
                <a:latin typeface="Arial"/>
                <a:ea typeface="Arial"/>
                <a:cs typeface="Arial"/>
                <a:sym typeface="Arial"/>
              </a:rPr>
              <a:t> para encontrar secuencias similares, y con las bases de datos de motivos </a:t>
            </a:r>
            <a:r>
              <a:rPr b="1" lang="es-ES" sz="1100">
                <a:latin typeface="Arial"/>
                <a:ea typeface="Arial"/>
                <a:cs typeface="Arial"/>
                <a:sym typeface="Arial"/>
              </a:rPr>
              <a:t>TIGR</a:t>
            </a:r>
            <a:r>
              <a:rPr lang="es-ES" sz="1100">
                <a:latin typeface="Arial"/>
                <a:ea typeface="Arial"/>
                <a:cs typeface="Arial"/>
                <a:sym typeface="Arial"/>
              </a:rPr>
              <a:t> y </a:t>
            </a:r>
            <a:r>
              <a:rPr b="1" lang="es-ES" sz="1100">
                <a:latin typeface="Arial"/>
                <a:ea typeface="Arial"/>
                <a:cs typeface="Arial"/>
                <a:sym typeface="Arial"/>
              </a:rPr>
              <a:t>Pfam</a:t>
            </a:r>
            <a:r>
              <a:rPr lang="es-ES" sz="1100">
                <a:latin typeface="Arial"/>
                <a:ea typeface="Arial"/>
                <a:cs typeface="Arial"/>
                <a:sym typeface="Arial"/>
              </a:rPr>
              <a:t> usando </a:t>
            </a:r>
            <a:r>
              <a:rPr b="1" lang="es-ES" sz="1100">
                <a:latin typeface="Arial"/>
                <a:ea typeface="Arial"/>
                <a:cs typeface="Arial"/>
                <a:sym typeface="Arial"/>
              </a:rPr>
              <a:t>Hmmer3</a:t>
            </a:r>
            <a:r>
              <a:rPr lang="es-E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Prokka también ejecuta </a:t>
            </a:r>
            <a:r>
              <a:rPr b="1" lang="es-ES" sz="1100">
                <a:latin typeface="Arial"/>
                <a:ea typeface="Arial"/>
                <a:cs typeface="Arial"/>
                <a:sym typeface="Arial"/>
              </a:rPr>
              <a:t>SignalP</a:t>
            </a:r>
            <a:r>
              <a:rPr lang="es-ES" sz="1100">
                <a:latin typeface="Arial"/>
                <a:ea typeface="Arial"/>
                <a:cs typeface="Arial"/>
                <a:sym typeface="Arial"/>
              </a:rPr>
              <a:t> para detectar péptidos señal en las secuencias codificantes predichas.</a:t>
            </a:r>
            <a:endParaRPr sz="1100">
              <a:latin typeface="Arial"/>
              <a:ea typeface="Arial"/>
              <a:cs typeface="Arial"/>
              <a:sym typeface="Arial"/>
            </a:endParaRPr>
          </a:p>
          <a:p>
            <a:pPr indent="0" lvl="0" marL="0" rtl="0" algn="l">
              <a:lnSpc>
                <a:spcPct val="115000"/>
              </a:lnSpc>
              <a:spcBef>
                <a:spcPts val="1200"/>
              </a:spcBef>
              <a:spcAft>
                <a:spcPts val="1200"/>
              </a:spcAft>
              <a:buSzPts val="1100"/>
              <a:buNone/>
            </a:pPr>
            <a:r>
              <a:rPr lang="es-ES" sz="1100">
                <a:latin typeface="Arial"/>
                <a:ea typeface="Arial"/>
                <a:cs typeface="Arial"/>
                <a:sym typeface="Arial"/>
              </a:rPr>
              <a:t>El resultado final de la pipeline de Prokka es un conjunto de archivos en los formatos </a:t>
            </a:r>
            <a:r>
              <a:rPr b="1" lang="es-ES" sz="1100">
                <a:latin typeface="Arial"/>
                <a:ea typeface="Arial"/>
                <a:cs typeface="Arial"/>
                <a:sym typeface="Arial"/>
              </a:rPr>
              <a:t>GFF3, GBK y ASN1</a:t>
            </a:r>
            <a:r>
              <a:rPr lang="es-ES" sz="1100">
                <a:latin typeface="Arial"/>
                <a:ea typeface="Arial"/>
                <a:cs typeface="Arial"/>
                <a:sym typeface="Arial"/>
              </a:rPr>
              <a:t>, que contienen la anotación completa del genoma.</a:t>
            </a:r>
            <a:endParaRPr/>
          </a:p>
        </p:txBody>
      </p:sp>
      <p:sp>
        <p:nvSpPr>
          <p:cNvPr id="369" name="Google Shape;369;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Prokka utiliza un </a:t>
            </a:r>
            <a:r>
              <a:rPr b="1" lang="es-ES" sz="1100">
                <a:latin typeface="Arial"/>
                <a:ea typeface="Arial"/>
                <a:cs typeface="Arial"/>
                <a:sym typeface="Arial"/>
              </a:rPr>
              <a:t>método jerárquico de búsqueda</a:t>
            </a:r>
            <a:r>
              <a:rPr lang="es-ES" sz="1100">
                <a:latin typeface="Arial"/>
                <a:ea typeface="Arial"/>
                <a:cs typeface="Arial"/>
                <a:sym typeface="Arial"/>
              </a:rPr>
              <a:t> para realizar la anotación automática:</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s-ES" sz="1100">
                <a:latin typeface="Arial"/>
                <a:ea typeface="Arial"/>
                <a:cs typeface="Arial"/>
                <a:sym typeface="Arial"/>
              </a:rPr>
              <a:t>El proceso comienza con una </a:t>
            </a:r>
            <a:r>
              <a:rPr b="1" lang="es-ES" sz="1100">
                <a:latin typeface="Arial"/>
                <a:ea typeface="Arial"/>
                <a:cs typeface="Arial"/>
                <a:sym typeface="Arial"/>
              </a:rPr>
              <a:t>base de datos confiable</a:t>
            </a:r>
            <a:r>
              <a:rPr lang="es-ES" sz="1100">
                <a:latin typeface="Arial"/>
                <a:ea typeface="Arial"/>
                <a:cs typeface="Arial"/>
                <a:sym typeface="Arial"/>
              </a:rPr>
              <a:t> que el usuario puede aportar de forma opcional.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Luego, se pasa a buscar en todas las proteínas bacterianas de </a:t>
            </a:r>
            <a:r>
              <a:rPr b="1" lang="es-ES" sz="1100">
                <a:latin typeface="Arial"/>
                <a:ea typeface="Arial"/>
                <a:cs typeface="Arial"/>
                <a:sym typeface="Arial"/>
              </a:rPr>
              <a:t>UniProt</a:t>
            </a:r>
            <a:r>
              <a:rPr lang="es-ES" sz="1100">
                <a:latin typeface="Arial"/>
                <a:ea typeface="Arial"/>
                <a:cs typeface="Arial"/>
                <a:sym typeface="Arial"/>
              </a:rPr>
              <a:t> y en todas las proteínas de genomas bacterianos finalizados de </a:t>
            </a:r>
            <a:r>
              <a:rPr b="1" lang="es-ES" sz="1100">
                <a:latin typeface="Arial"/>
                <a:ea typeface="Arial"/>
                <a:cs typeface="Arial"/>
                <a:sym typeface="Arial"/>
              </a:rPr>
              <a:t>RefSeq</a:t>
            </a:r>
            <a:r>
              <a:rPr lang="es-E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También se utilizan </a:t>
            </a:r>
            <a:r>
              <a:rPr b="1" lang="es-ES" sz="1100">
                <a:latin typeface="Arial"/>
                <a:ea typeface="Arial"/>
                <a:cs typeface="Arial"/>
                <a:sym typeface="Arial"/>
              </a:rPr>
              <a:t>bases de datos de perfiles de modelos ocultos de Markov</a:t>
            </a:r>
            <a:r>
              <a:rPr lang="es-ES" sz="1100">
                <a:latin typeface="Arial"/>
                <a:ea typeface="Arial"/>
                <a:cs typeface="Arial"/>
                <a:sym typeface="Arial"/>
              </a:rPr>
              <a:t>, como </a:t>
            </a:r>
            <a:r>
              <a:rPr b="1" lang="es-ES" sz="1100">
                <a:latin typeface="Arial"/>
                <a:ea typeface="Arial"/>
                <a:cs typeface="Arial"/>
                <a:sym typeface="Arial"/>
              </a:rPr>
              <a:t>Pfam</a:t>
            </a:r>
            <a:r>
              <a:rPr lang="es-ES" sz="1100">
                <a:latin typeface="Arial"/>
                <a:ea typeface="Arial"/>
                <a:cs typeface="Arial"/>
                <a:sym typeface="Arial"/>
              </a:rPr>
              <a:t> y </a:t>
            </a:r>
            <a:r>
              <a:rPr b="1" lang="es-ES" sz="1100">
                <a:latin typeface="Arial"/>
                <a:ea typeface="Arial"/>
                <a:cs typeface="Arial"/>
                <a:sym typeface="Arial"/>
              </a:rPr>
              <a:t>TIGRFAMs</a:t>
            </a:r>
            <a:r>
              <a:rPr lang="es-ES" sz="1100">
                <a:latin typeface="Arial"/>
                <a:ea typeface="Arial"/>
                <a:cs typeface="Arial"/>
                <a:sym typeface="Arial"/>
              </a:rPr>
              <a:t>, para identificar familias de proteínas específicas.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Si no se encuentra una coincidencia, la secuencia se clasifica como </a:t>
            </a:r>
            <a:r>
              <a:rPr b="1" lang="es-ES" sz="1100">
                <a:latin typeface="Arial"/>
                <a:ea typeface="Arial"/>
                <a:cs typeface="Arial"/>
                <a:sym typeface="Arial"/>
              </a:rPr>
              <a:t>proteína hipotética (hypothetical protein)</a:t>
            </a:r>
            <a:r>
              <a:rPr lang="es-E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1200"/>
              </a:spcBef>
              <a:spcAft>
                <a:spcPts val="1200"/>
              </a:spcAft>
              <a:buSzPts val="1100"/>
              <a:buNone/>
            </a:pPr>
            <a:r>
              <a:rPr lang="es-ES" sz="1100">
                <a:latin typeface="Arial"/>
                <a:ea typeface="Arial"/>
                <a:cs typeface="Arial"/>
                <a:sym typeface="Arial"/>
              </a:rPr>
              <a:t>Este enfoque jerárquico asegura que se maximice la precisión de la anotación, comenzando por bases de datos específicas y fiables y ampliando progresivamente el alcance de la búsqueda.</a:t>
            </a:r>
            <a:endParaRPr/>
          </a:p>
        </p:txBody>
      </p:sp>
      <p:sp>
        <p:nvSpPr>
          <p:cNvPr id="382" name="Google Shape;38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s-ES"/>
              <a:t>Por qu</a:t>
            </a:r>
            <a:r>
              <a:rPr lang="es-ES"/>
              <a:t>é es esta la aproximación. Porque la logica nos dice que buscar en bases de datos pequeñas es más rápido y que buscar contra secuencias similares es más rápido…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La estrategia de Prokka consiste en comenzar con un conjunto pequeño de proteínas cercanas y, a medida que se avanza, expandir la búsqueda hacia conjuntos más grandes de proteínas con mayor distancia en la homología.</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en prokka, se puede incorporar un set personalizado de proteínas confiables (opcional), utiliza un proteoma central bacteriano (por defecto), que incluye proteínas comunes a todas las bacterias, es opcional usar un proteoma específico del género, anota dominios de proteínas utilizando HMMs (modelos ocultos de Markov), como PRK clusters, TIGRfams y Pfam.</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También se puede usar para virus.</a:t>
            </a:r>
            <a:endParaRPr/>
          </a:p>
        </p:txBody>
      </p:sp>
      <p:sp>
        <p:nvSpPr>
          <p:cNvPr id="393" name="Google Shape;393;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Los ficheros que genera la anotación son:</a:t>
            </a:r>
            <a:endParaRPr/>
          </a:p>
        </p:txBody>
      </p:sp>
      <p:sp>
        <p:nvSpPr>
          <p:cNvPr id="404" name="Google Shape;40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La anotación de genomas es un proceso fundamental en bioinformática que nos permite agregar información biológica y posicional a las secuencias de ADN. Este proceso implica tres pasos principales:</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s-ES"/>
              <a:t>Primero, identificamos las regiones del genoma que no codifican proteínas. Estas áreas pueden incluir secuencias reguladoras, intrones o secuencias intergénicas, que son importantes para entender la estructura y funcionalidad completa del genoma, aunque no se traduzcan en proteínas directamente.</a:t>
            </a:r>
            <a:endParaRPr/>
          </a:p>
          <a:p>
            <a:pPr indent="-317500" lvl="0" marL="457200" rtl="0" algn="l">
              <a:spcBef>
                <a:spcPts val="0"/>
              </a:spcBef>
              <a:spcAft>
                <a:spcPts val="0"/>
              </a:spcAft>
              <a:buSzPts val="1400"/>
              <a:buChar char="●"/>
            </a:pPr>
            <a:r>
              <a:rPr lang="es-ES"/>
              <a:t>Luego, pasamos a la identificación de los elementos que sí codifican proteínas, en un proceso que llamamos predicción de genes. Esto es crucial para detectar las áreas del genoma que contienen información para producir proteínas.</a:t>
            </a:r>
            <a:endParaRPr/>
          </a:p>
          <a:p>
            <a:pPr indent="-317500" lvl="0" marL="457200" rtl="0" algn="l">
              <a:spcBef>
                <a:spcPts val="0"/>
              </a:spcBef>
              <a:spcAft>
                <a:spcPts val="0"/>
              </a:spcAft>
              <a:buSzPts val="1400"/>
              <a:buChar char="●"/>
            </a:pPr>
            <a:r>
              <a:rPr lang="es-ES"/>
              <a:t>Finalmente, añadimos información biológica a estos elementos identificados. Esto puede incluir funciones de las proteínas codificadas, su papel en la biología del virus o la localización de esos genes en el contexto del genoma completo.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s-ES"/>
              <a:t>Este proceso de anotación nos permite entender mejor cómo funciona el genoma viral y cómo se organiza, facilitando futuras investigaciones o aplicaciones terapéuticas.</a:t>
            </a:r>
            <a:endParaRPr/>
          </a:p>
        </p:txBody>
      </p:sp>
      <p:sp>
        <p:nvSpPr>
          <p:cNvPr id="205" name="Google Shape;205;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Los genomas virales presentan una gran diversidad en su estructura y composición, lo cual plantea distintos retos para su anotación bioinformática.</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s-ES"/>
              <a:t>Los virus pueden tener diferentes tipos de genomas, como ADN de doble hebra (dsDNA), ADN de hebra sencilla (ssDNA), ARN de doble hebra (dsRNA), y ARN de hebra sencilla (ssRNA). En algunos casos, el ARN viral puede estar fragmentado en varias piezas, lo que dificulta el ensamblaje y anotación del genoma completo.</a:t>
            </a:r>
            <a:endParaRPr/>
          </a:p>
          <a:p>
            <a:pPr indent="-317500" lvl="0" marL="457200" rtl="0" algn="l">
              <a:spcBef>
                <a:spcPts val="0"/>
              </a:spcBef>
              <a:spcAft>
                <a:spcPts val="0"/>
              </a:spcAft>
              <a:buSzPts val="1400"/>
              <a:buChar char="●"/>
            </a:pPr>
            <a:r>
              <a:rPr lang="es-ES"/>
              <a:t>Los virus pueden tener marcos de lectura abiertos (ORF, por sus siglas en inglés) tanto no codificantes como codificantes. Algunos ORFs no codifican proteínas, pero tienen funciones regulatorias o estructurales importantes para el virus.</a:t>
            </a:r>
            <a:endParaRPr/>
          </a:p>
          <a:p>
            <a:pPr indent="-317500" lvl="0" marL="457200" rtl="0" algn="l">
              <a:spcBef>
                <a:spcPts val="0"/>
              </a:spcBef>
              <a:spcAft>
                <a:spcPts val="0"/>
              </a:spcAft>
              <a:buSzPts val="1400"/>
              <a:buChar char="●"/>
            </a:pPr>
            <a:r>
              <a:rPr lang="es-ES"/>
              <a:t>En algunos virus, diferentes marcos de lectura pueden superponerse. Esto significa que una misma secuencia de nucleótidos puede ser interpretada en diferentes formas, generando proteínas distintas según el marco de lectura utilizado.</a:t>
            </a:r>
            <a:endParaRPr/>
          </a:p>
          <a:p>
            <a:pPr indent="-317500" lvl="0" marL="457200" rtl="0" algn="l">
              <a:spcBef>
                <a:spcPts val="0"/>
              </a:spcBef>
              <a:spcAft>
                <a:spcPts val="0"/>
              </a:spcAft>
              <a:buSzPts val="1400"/>
              <a:buChar char="●"/>
            </a:pPr>
            <a:r>
              <a:rPr lang="es-ES"/>
              <a:t>Los nombres de los genes virales </a:t>
            </a:r>
            <a:r>
              <a:rPr lang="es-ES"/>
              <a:t>pueden</a:t>
            </a:r>
            <a:r>
              <a:rPr lang="es-ES"/>
              <a:t> no seguir una nomenclatura estandard, lo que puede dificultar la anotación uniforme y la comparación entre diferentes bases de datos y estudios. Por ejemplo en el SARS-CoV-2 hay bases de datos que anotan el gen ORF1ab y otros el gen ORF1a y el gen ORF1b por separado</a:t>
            </a:r>
            <a:endParaRPr/>
          </a:p>
          <a:p>
            <a:pPr indent="-317500" lvl="0" marL="457200" rtl="0" algn="l">
              <a:spcBef>
                <a:spcPts val="0"/>
              </a:spcBef>
              <a:spcAft>
                <a:spcPts val="0"/>
              </a:spcAft>
              <a:buSzPts val="1400"/>
              <a:buChar char="●"/>
            </a:pPr>
            <a:r>
              <a:rPr lang="es-ES"/>
              <a:t>Algunos virus emplean la edición de ARN, donde la ARN polimerasa puede añadir uno o dos nucleótidos extra durante la transcripción, que no estaban en lla hebra molde. Esto permite que un solo gen codifique múltiples proteínas. Esto implica que la secuencia de proteínas anotadas puede no coincidir exactamente con la secuencia de nucleótidos esperada.</a:t>
            </a:r>
            <a:endParaRPr/>
          </a:p>
          <a:p>
            <a:pPr indent="-317500" lvl="0" marL="457200" rtl="0" algn="l">
              <a:spcBef>
                <a:spcPts val="0"/>
              </a:spcBef>
              <a:spcAft>
                <a:spcPts val="0"/>
              </a:spcAft>
              <a:buSzPts val="1400"/>
              <a:buChar char="●"/>
            </a:pPr>
            <a:r>
              <a:rPr lang="es-ES"/>
              <a:t>Deslizamiento del Ribosoma (Ribosome Slippage): Los virus pueden aprovechar un mecanismo llamado ‘deslizamiento del ribosoma’, que permite al ribosoma avanzar uno o dos nucleótidos en el ARNm durante la traducción. Esto cambia el marco de lectura y permite la producción de dos proteínas diferentes a partir de una sola transcripción de ARNm.</a:t>
            </a:r>
            <a:endParaRPr/>
          </a:p>
          <a:p>
            <a:pPr indent="-317500" lvl="0" marL="457200" rtl="0" algn="l">
              <a:spcBef>
                <a:spcPts val="0"/>
              </a:spcBef>
              <a:spcAft>
                <a:spcPts val="0"/>
              </a:spcAft>
              <a:buSzPts val="1400"/>
              <a:buChar char="●"/>
            </a:pPr>
            <a:r>
              <a:rPr lang="es-ES"/>
              <a:t>Algunos genomas virales son altamente variables, lo que genera diversidad genética significativa y puede dificultar la precisión de la anotación. Este nivel de variabilidad requiere de metodologías avanzadas para identificar con precisión las regiones funcionales y codificantes.</a:t>
            </a:r>
            <a:endParaRPr/>
          </a:p>
          <a:p>
            <a:pPr indent="0" lvl="0" marL="0" rtl="0" algn="l">
              <a:spcBef>
                <a:spcPts val="0"/>
              </a:spcBef>
              <a:spcAft>
                <a:spcPts val="0"/>
              </a:spcAft>
              <a:buNone/>
            </a:pPr>
            <a:r>
              <a:t/>
            </a:r>
            <a:endParaRPr/>
          </a:p>
        </p:txBody>
      </p:sp>
      <p:sp>
        <p:nvSpPr>
          <p:cNvPr id="414" name="Google Shape;41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Existen diversos enfoques y herramientas que permiten identificar y anotar secuencias de genomas virales, cada uno con sus propias ventajas y aplicaciones dependiendo del tipo de virus y del contexto de análisis:</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s-ES" sz="1100">
                <a:latin typeface="Arial"/>
                <a:ea typeface="Arial"/>
                <a:cs typeface="Arial"/>
                <a:sym typeface="Arial"/>
              </a:rPr>
              <a:t>Un método común es la identificación de genes característicos que están conservados dentro de familias virales conocidas. </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s-ES" sz="1100">
                <a:latin typeface="Arial"/>
                <a:ea typeface="Arial"/>
                <a:cs typeface="Arial"/>
                <a:sym typeface="Arial"/>
              </a:rPr>
              <a:t>Otro método es la detección de Secuencias Cortas Enriquecidas en Virus. Se han desarrollado herramientas basadas en el aprendizaje automático para detectar secuencias cortas que suelen estar enriquecidas en virus. Un ejemplo destacado es DeepVirFinder, una herramienta que aplica aprendizaje automático para identificar secuencias virales en datos metagenómicos que no requiere referencias ni alineamientos, lo cual la hace especialmente útil para descubrir nuevos virus o variantes que aún no están catalogados en bases de datos de referencia.</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E</a:t>
            </a:r>
            <a:r>
              <a:rPr lang="es-ES" sz="1100">
                <a:latin typeface="Arial"/>
                <a:ea typeface="Arial"/>
                <a:cs typeface="Arial"/>
                <a:sym typeface="Arial"/>
              </a:rPr>
              <a:t>xisten herramientas de anotación que están diseñadas específicamente para virus particulares, como la </a:t>
            </a:r>
            <a:r>
              <a:rPr b="1" lang="es-ES" sz="1100">
                <a:latin typeface="Arial"/>
                <a:ea typeface="Arial"/>
                <a:cs typeface="Arial"/>
                <a:sym typeface="Arial"/>
              </a:rPr>
              <a:t>gripe (Influenza)</a:t>
            </a:r>
            <a:r>
              <a:rPr lang="es-ES" sz="1100">
                <a:latin typeface="Arial"/>
                <a:ea typeface="Arial"/>
                <a:cs typeface="Arial"/>
                <a:sym typeface="Arial"/>
              </a:rPr>
              <a:t>, donde el conocimiento profundo sobre su biología ha permitido desarrollar métodos y bases de datos que optimizan la precisión de la anotación. Estas herramientas específicas pueden incluir módulos para analizar las secuencias de genes críticos, predecir mutaciones o realizar el seguimiento de variantes de interés en tiempo real.</a:t>
            </a:r>
            <a:endParaRPr/>
          </a:p>
        </p:txBody>
      </p:sp>
      <p:sp>
        <p:nvSpPr>
          <p:cNvPr id="423" name="Google Shape;42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s-ES" sz="1100">
                <a:latin typeface="Arial"/>
                <a:ea typeface="Arial"/>
                <a:cs typeface="Arial"/>
                <a:sym typeface="Arial"/>
              </a:rPr>
              <a:t>A pesar de los avances en las herramientas y métodos de anotación de genomas virales, existen limitaciones importantes que pueden influir en la precisión de los resultados. </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s-ES" sz="1100">
                <a:latin typeface="Arial"/>
                <a:ea typeface="Arial"/>
                <a:cs typeface="Arial"/>
                <a:sym typeface="Arial"/>
              </a:rPr>
              <a:t>Una de las limitaciones más comunes es la posibilidad de que las herramientas generen falsos positivos o falsos negativos, debido a la complejidad y variabilidad de las secuencias virales. </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Arial"/>
              <a:buChar char="●"/>
            </a:pPr>
            <a:r>
              <a:rPr lang="es-ES" sz="1100">
                <a:latin typeface="Arial"/>
                <a:ea typeface="Arial"/>
                <a:cs typeface="Arial"/>
                <a:sym typeface="Arial"/>
              </a:rPr>
              <a:t>Muchas herramientas requieren una longitud mínima de secuencia para realizar análisis efectivos, lo cual puede ser un problema cuando se trabaja con fragmentos cortos o datos metagenómicos altamente fragmentados. Este requisito puede limitar la capacidad para detectar virus en muestras con ADN/ARN degradado o en las que solo se pueden recuperar fragmentos pequeños.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Algunas herramientas </a:t>
            </a:r>
            <a:r>
              <a:rPr lang="es-ES" sz="1100">
                <a:latin typeface="Arial"/>
                <a:ea typeface="Arial"/>
                <a:cs typeface="Arial"/>
                <a:sym typeface="Arial"/>
              </a:rPr>
              <a:t>sólo</a:t>
            </a:r>
            <a:r>
              <a:rPr lang="es-ES" sz="1100">
                <a:latin typeface="Arial"/>
                <a:ea typeface="Arial"/>
                <a:cs typeface="Arial"/>
                <a:sym typeface="Arial"/>
              </a:rPr>
              <a:t> están optimizadas para detectar un rango limitado de familias virales, lo que restringe su aplicabilidad. Esto puede ser particularmente limitante en análisis de metagenomas, donde puede haber presencia de virus poco comunes o desconocidos.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La gran diversidad de virus, tanto de ADN como de ARN, supone un reto para el desarrollo de herramientas de anotación universales. Dado que los virus presentan una gran variabilidad en su estructura y composición genética, resulta difícil crear un único anotador que sea capaz de abarcar todos los tipos y variantes virales de manera precisa.</a:t>
            </a:r>
            <a:endParaRPr/>
          </a:p>
        </p:txBody>
      </p:sp>
      <p:sp>
        <p:nvSpPr>
          <p:cNvPr id="432" name="Google Shape;432;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VAPiD es una herramienta ligera y multiplataforma para la anotación de virus y la identificación de genomas virales, diseñada para facilitar la sumisión de genomas virales a </a:t>
            </a:r>
            <a:r>
              <a:rPr b="1" lang="es-ES" sz="1100">
                <a:latin typeface="Arial"/>
                <a:ea typeface="Arial"/>
                <a:cs typeface="Arial"/>
                <a:sym typeface="Arial"/>
              </a:rPr>
              <a:t>NCBI GenBank</a:t>
            </a:r>
            <a:r>
              <a:rPr lang="es-E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s-ES" sz="1100">
                <a:latin typeface="Arial"/>
                <a:ea typeface="Arial"/>
                <a:cs typeface="Arial"/>
                <a:sym typeface="Arial"/>
              </a:rPr>
              <a:t>Los usuarios pueden proporcionar</a:t>
            </a:r>
            <a:r>
              <a:rPr lang="es-ES" sz="1100">
                <a:latin typeface="Arial"/>
                <a:ea typeface="Arial"/>
                <a:cs typeface="Arial"/>
                <a:sym typeface="Arial"/>
              </a:rPr>
              <a:t> una referencia especificada para anotar todos los virus.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Proporcionar su propia base de datos BLASTn</a:t>
            </a:r>
            <a:r>
              <a:rPr lang="es-ES" sz="1100">
                <a:latin typeface="Arial"/>
                <a:ea typeface="Arial"/>
                <a:cs typeface="Arial"/>
                <a:sym typeface="Arial"/>
              </a:rPr>
              <a:t> para realizar búsquedas personalizadas.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Forzar a VAPiD a buscar</a:t>
            </a:r>
            <a:r>
              <a:rPr lang="es-ES" sz="1100">
                <a:latin typeface="Arial"/>
                <a:ea typeface="Arial"/>
                <a:cs typeface="Arial"/>
                <a:sym typeface="Arial"/>
              </a:rPr>
              <a:t> en la base de datos NT de NCBI para mejorar la precisión en la identificación y anotación.</a:t>
            </a:r>
            <a:endParaRPr/>
          </a:p>
        </p:txBody>
      </p:sp>
      <p:sp>
        <p:nvSpPr>
          <p:cNvPr id="441" name="Google Shape;44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s-ES" sz="1100">
                <a:latin typeface="Arial"/>
                <a:ea typeface="Arial"/>
                <a:cs typeface="Arial"/>
                <a:sym typeface="Arial"/>
              </a:rPr>
              <a:t>el algoritmo de VAPiD presenta los siguientes pasos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s-ES" sz="1100">
                <a:latin typeface="Arial"/>
                <a:ea typeface="Arial"/>
                <a:cs typeface="Arial"/>
                <a:sym typeface="Arial"/>
              </a:rPr>
              <a:t>Encontrar la secuencia de referencia correcta.</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Se separan las ubicaciones de los genes</a:t>
            </a:r>
            <a:r>
              <a:rPr lang="es-ES" sz="1100">
                <a:latin typeface="Arial"/>
                <a:ea typeface="Arial"/>
                <a:cs typeface="Arial"/>
                <a:sym typeface="Arial"/>
              </a:rPr>
              <a:t> de la referencia para su posterior comparación.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Alineamiento par a par de nucleótidos</a:t>
            </a:r>
            <a:r>
              <a:rPr lang="es-ES" sz="1100">
                <a:latin typeface="Arial"/>
                <a:ea typeface="Arial"/>
                <a:cs typeface="Arial"/>
                <a:sym typeface="Arial"/>
              </a:rPr>
              <a:t> entre la secuencia de referencia y la secuencia de la muestra utilizando </a:t>
            </a:r>
            <a:r>
              <a:rPr b="1" lang="es-ES" sz="1100">
                <a:latin typeface="Arial"/>
                <a:ea typeface="Arial"/>
                <a:cs typeface="Arial"/>
                <a:sym typeface="Arial"/>
              </a:rPr>
              <a:t>MAFFT</a:t>
            </a:r>
            <a:r>
              <a:rPr lang="es-E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Las ubicaciones relativas de los genes</a:t>
            </a:r>
            <a:r>
              <a:rPr lang="es-ES" sz="1100">
                <a:latin typeface="Arial"/>
                <a:ea typeface="Arial"/>
                <a:cs typeface="Arial"/>
                <a:sym typeface="Arial"/>
              </a:rPr>
              <a:t> en la secuencia de referencia se mapean sobre la nueva secuencia.</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Los nombres de los genes</a:t>
            </a:r>
            <a:r>
              <a:rPr lang="es-ES" sz="1100">
                <a:latin typeface="Arial"/>
                <a:ea typeface="Arial"/>
                <a:cs typeface="Arial"/>
                <a:sym typeface="Arial"/>
              </a:rPr>
              <a:t> se toman de la secuencia de referencia anotada.</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Corrección ortográfica</a:t>
            </a:r>
            <a:r>
              <a:rPr lang="es-ES" sz="1100">
                <a:latin typeface="Arial"/>
                <a:ea typeface="Arial"/>
                <a:cs typeface="Arial"/>
                <a:sym typeface="Arial"/>
              </a:rPr>
              <a:t> para asegurar precisión en la anotación de los genes.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Edición de ARN</a:t>
            </a:r>
            <a:r>
              <a:rPr lang="es-ES" sz="1100">
                <a:latin typeface="Arial"/>
                <a:ea typeface="Arial"/>
                <a:cs typeface="Arial"/>
                <a:sym typeface="Arial"/>
              </a:rPr>
              <a:t> para abordar variaciones en la transcripción viral.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Deslizamiento del ribosoma</a:t>
            </a:r>
            <a:r>
              <a:rPr lang="es-ES" sz="1100">
                <a:latin typeface="Arial"/>
                <a:ea typeface="Arial"/>
                <a:cs typeface="Arial"/>
                <a:sym typeface="Arial"/>
              </a:rPr>
              <a:t> para identificar proteínas generadas por cambios en el marco de lectura.</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Generación de archivo GenBank</a:t>
            </a:r>
            <a:r>
              <a:rPr lang="es-ES" sz="1100">
                <a:latin typeface="Arial"/>
                <a:ea typeface="Arial"/>
                <a:cs typeface="Arial"/>
                <a:sym typeface="Arial"/>
              </a:rPr>
              <a:t> con la información anotada.</a:t>
            </a:r>
            <a:endParaRPr/>
          </a:p>
        </p:txBody>
      </p:sp>
      <p:sp>
        <p:nvSpPr>
          <p:cNvPr id="453" name="Google Shape;453;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como todo, tambi</a:t>
            </a:r>
            <a:r>
              <a:rPr lang="es-ES"/>
              <a:t>én tiene sus limitaciones:</a:t>
            </a:r>
            <a:br>
              <a:rPr lang="es-ES"/>
            </a:br>
            <a:endParaRPr/>
          </a:p>
          <a:p>
            <a:pPr indent="-317500" lvl="0" marL="457200" rtl="0" algn="l">
              <a:spcBef>
                <a:spcPts val="0"/>
              </a:spcBef>
              <a:spcAft>
                <a:spcPts val="0"/>
              </a:spcAft>
              <a:buSzPts val="1400"/>
              <a:buChar char="●"/>
            </a:pPr>
            <a:r>
              <a:rPr b="1" lang="es-ES" sz="1100">
                <a:latin typeface="Arial"/>
                <a:ea typeface="Arial"/>
                <a:cs typeface="Arial"/>
                <a:sym typeface="Arial"/>
              </a:rPr>
              <a:t>VAPiD no es la herramienta preferida</a:t>
            </a:r>
            <a:r>
              <a:rPr lang="es-ES" sz="1100">
                <a:latin typeface="Arial"/>
                <a:ea typeface="Arial"/>
                <a:cs typeface="Arial"/>
                <a:sym typeface="Arial"/>
              </a:rPr>
              <a:t> para especies virales nuevas o extremadamente divergentes.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s-ES" sz="1100">
                <a:latin typeface="Arial"/>
                <a:ea typeface="Arial"/>
                <a:cs typeface="Arial"/>
                <a:sym typeface="Arial"/>
              </a:rPr>
              <a:t>No realiza anotación de genes ab initio.</a:t>
            </a:r>
            <a:endParaRPr b="1" sz="1100">
              <a:latin typeface="Arial"/>
              <a:ea typeface="Arial"/>
              <a:cs typeface="Arial"/>
              <a:sym typeface="Arial"/>
            </a:endParaRPr>
          </a:p>
          <a:p>
            <a:pPr indent="-298450" lvl="0" marL="457200" rtl="0" algn="l">
              <a:spcBef>
                <a:spcPts val="0"/>
              </a:spcBef>
              <a:spcAft>
                <a:spcPts val="0"/>
              </a:spcAft>
              <a:buSzPts val="1100"/>
              <a:buFont typeface="Arial"/>
              <a:buChar char="●"/>
            </a:pPr>
            <a:r>
              <a:rPr b="1" lang="es-ES" sz="1100">
                <a:latin typeface="Arial"/>
                <a:ea typeface="Arial"/>
                <a:cs typeface="Arial"/>
                <a:sym typeface="Arial"/>
              </a:rPr>
              <a:t>Cualquier error presente</a:t>
            </a:r>
            <a:r>
              <a:rPr lang="es-ES" sz="1100">
                <a:latin typeface="Arial"/>
                <a:ea typeface="Arial"/>
                <a:cs typeface="Arial"/>
                <a:sym typeface="Arial"/>
              </a:rPr>
              <a:t> en la secuencia de referencia descargada se transferirá al nuevo genoma (por ejemplo, errores de ortografía).</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s-ES" sz="1100">
                <a:latin typeface="Arial"/>
                <a:ea typeface="Arial"/>
                <a:cs typeface="Arial"/>
                <a:sym typeface="Arial"/>
              </a:rPr>
              <a:t>VAPiD </a:t>
            </a:r>
            <a:r>
              <a:rPr b="1" lang="es-ES" sz="1100">
                <a:latin typeface="Arial"/>
                <a:ea typeface="Arial"/>
                <a:cs typeface="Arial"/>
                <a:sym typeface="Arial"/>
              </a:rPr>
              <a:t>funciona mejor con secuencias de referencia de alta calidad</a:t>
            </a:r>
            <a:r>
              <a:rPr lang="es-ES" sz="1100">
                <a:latin typeface="Arial"/>
                <a:ea typeface="Arial"/>
                <a:cs typeface="Arial"/>
                <a:sym typeface="Arial"/>
              </a:rPr>
              <a:t> y precisión.</a:t>
            </a:r>
            <a:endParaRPr sz="1100">
              <a:latin typeface="Arial"/>
              <a:ea typeface="Arial"/>
              <a:cs typeface="Arial"/>
              <a:sym typeface="Arial"/>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b="1" lang="es-ES" sz="1100">
                <a:latin typeface="Arial"/>
                <a:ea typeface="Arial"/>
                <a:cs typeface="Arial"/>
                <a:sym typeface="Arial"/>
              </a:rPr>
              <a:t>VAPiD</a:t>
            </a:r>
            <a:r>
              <a:rPr lang="es-ES" sz="1100">
                <a:latin typeface="Arial"/>
                <a:ea typeface="Arial"/>
                <a:cs typeface="Arial"/>
                <a:sym typeface="Arial"/>
              </a:rPr>
              <a:t> (Viral Annotation Pipeline and Identification Tool) es una herramienta ligera y multiplataforma diseñada para facilitar la anotación de genomas virales y su envío a GenBank (NCBI). El proceso es el siguiente:</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s-ES" sz="1100">
                <a:latin typeface="Arial"/>
                <a:ea typeface="Arial"/>
                <a:cs typeface="Arial"/>
                <a:sym typeface="Arial"/>
              </a:rPr>
              <a:t>Entrada de Datos: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Los usuarios deben proporcionar un archivo estándar en formato </a:t>
            </a:r>
            <a:r>
              <a:rPr b="1" lang="es-ES" sz="1100">
                <a:latin typeface="Arial"/>
                <a:ea typeface="Arial"/>
                <a:cs typeface="Arial"/>
                <a:sym typeface="Arial"/>
              </a:rPr>
              <a:t>FASTA</a:t>
            </a:r>
            <a:r>
              <a:rPr lang="es-ES" sz="1100">
                <a:latin typeface="Arial"/>
                <a:ea typeface="Arial"/>
                <a:cs typeface="Arial"/>
                <a:sym typeface="Arial"/>
              </a:rPr>
              <a:t> con todos los genomas virales que desean anotar.</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También se requiere una plantilla de envío de GenBank (.sbt) que incluya los metadatos sobre el autor, publicación y proyecto. Esta plantilla puede usarse para múltiples secuencias virales.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Además, los usuarios pueden proporcionar un archivo opcional de metadatos de muestra en formato CSV, que ayuda a acelerar el proceso e incorporar información adicional para cada muestra.</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Selección de Referencia:</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VAPiD necesita encontrar una secuencia de referencia adecuada para la anotación del genoma viral. Esto se puede hacer de tres maneras:</a:t>
            </a:r>
            <a:endParaRPr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Char char="■"/>
            </a:pPr>
            <a:r>
              <a:rPr lang="es-ES" sz="1100">
                <a:latin typeface="Arial"/>
                <a:ea typeface="Arial"/>
                <a:cs typeface="Arial"/>
                <a:sym typeface="Arial"/>
              </a:rPr>
              <a:t>Usando una base de datos de referencia incluida en la instalación de VAPiD (por defecto, VAPiD tiene una base de datos generada a partir de todos los genomas virales completos de NCBI, descargados en mayo de 2018).</a:t>
            </a:r>
            <a:endParaRPr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Char char="■"/>
            </a:pPr>
            <a:r>
              <a:rPr lang="es-ES" sz="1100">
                <a:latin typeface="Arial"/>
                <a:ea typeface="Arial"/>
                <a:cs typeface="Arial"/>
                <a:sym typeface="Arial"/>
              </a:rPr>
              <a:t>Realizando una búsqueda online en la base de datos </a:t>
            </a:r>
            <a:r>
              <a:rPr b="1" lang="es-ES" sz="1100">
                <a:latin typeface="Arial"/>
                <a:ea typeface="Arial"/>
                <a:cs typeface="Arial"/>
                <a:sym typeface="Arial"/>
              </a:rPr>
              <a:t>NT</a:t>
            </a:r>
            <a:r>
              <a:rPr lang="es-ES" sz="1100">
                <a:latin typeface="Arial"/>
                <a:ea typeface="Arial"/>
                <a:cs typeface="Arial"/>
                <a:sym typeface="Arial"/>
              </a:rPr>
              <a:t> de NCBI mediante el comando </a:t>
            </a:r>
            <a:r>
              <a:rPr b="1" lang="es-ES" sz="1100">
                <a:latin typeface="Arial"/>
                <a:ea typeface="Arial"/>
                <a:cs typeface="Arial"/>
                <a:sym typeface="Arial"/>
              </a:rPr>
              <a:t>BLASTn</a:t>
            </a:r>
            <a:r>
              <a:rPr lang="es-ES" sz="1100">
                <a:latin typeface="Arial"/>
                <a:ea typeface="Arial"/>
                <a:cs typeface="Arial"/>
                <a:sym typeface="Arial"/>
              </a:rPr>
              <a:t>.</a:t>
            </a:r>
            <a:endParaRPr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Char char="■"/>
            </a:pPr>
            <a:r>
              <a:rPr lang="es-ES" sz="1100">
                <a:latin typeface="Arial"/>
                <a:ea typeface="Arial"/>
                <a:cs typeface="Arial"/>
                <a:sym typeface="Arial"/>
              </a:rPr>
              <a:t>Proporcionando un número de acceso específico de una secuencia de NCBI como referencia.</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El software realiza una alineación de nucleótidos entre la secuencia de referencia y la secuencia enviada utilizando el programa </a:t>
            </a:r>
            <a:r>
              <a:rPr b="1" lang="es-ES" sz="1100">
                <a:latin typeface="Arial"/>
                <a:ea typeface="Arial"/>
                <a:cs typeface="Arial"/>
                <a:sym typeface="Arial"/>
              </a:rPr>
              <a:t>MAFFT</a:t>
            </a:r>
            <a:r>
              <a:rPr lang="es-ES" sz="1100">
                <a:latin typeface="Arial"/>
                <a:ea typeface="Arial"/>
                <a:cs typeface="Arial"/>
                <a:sym typeface="Arial"/>
              </a:rPr>
              <a:t> para mapear la localización de los genes.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Anotación y Corrección de Errores: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Después de obtener la secuencia de referencia correcta, se realizan varias tareas de anotación:</a:t>
            </a:r>
            <a:endParaRPr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Char char="■"/>
            </a:pPr>
            <a:r>
              <a:rPr lang="es-ES" sz="1100">
                <a:latin typeface="Arial"/>
                <a:ea typeface="Arial"/>
                <a:cs typeface="Arial"/>
                <a:sym typeface="Arial"/>
              </a:rPr>
              <a:t>Los nombres de los genes se toman de la secuencia de referencia.</a:t>
            </a:r>
            <a:endParaRPr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Char char="■"/>
            </a:pPr>
            <a:r>
              <a:rPr lang="es-ES" sz="1100">
                <a:latin typeface="Arial"/>
                <a:ea typeface="Arial"/>
                <a:cs typeface="Arial"/>
                <a:sym typeface="Arial"/>
              </a:rPr>
              <a:t>Se realiza una </a:t>
            </a:r>
            <a:r>
              <a:rPr b="1" lang="es-ES" sz="1100">
                <a:latin typeface="Arial"/>
                <a:ea typeface="Arial"/>
                <a:cs typeface="Arial"/>
                <a:sym typeface="Arial"/>
              </a:rPr>
              <a:t>revisión ortográfica</a:t>
            </a:r>
            <a:r>
              <a:rPr lang="es-ES" sz="1100">
                <a:latin typeface="Arial"/>
                <a:ea typeface="Arial"/>
                <a:cs typeface="Arial"/>
                <a:sym typeface="Arial"/>
              </a:rPr>
              <a:t> de los nombres de los productos génicos utilizando el módulo </a:t>
            </a:r>
            <a:r>
              <a:rPr b="1" lang="es-ES" sz="1100">
                <a:latin typeface="Arial"/>
                <a:ea typeface="Arial"/>
                <a:cs typeface="Arial"/>
                <a:sym typeface="Arial"/>
              </a:rPr>
              <a:t>ESpell</a:t>
            </a:r>
            <a:r>
              <a:rPr lang="es-ES" sz="1100">
                <a:latin typeface="Arial"/>
                <a:ea typeface="Arial"/>
                <a:cs typeface="Arial"/>
                <a:sym typeface="Arial"/>
              </a:rPr>
              <a:t> de NCBI.</a:t>
            </a:r>
            <a:endParaRPr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Char char="■"/>
            </a:pPr>
            <a:r>
              <a:rPr lang="es-ES" sz="1100">
                <a:latin typeface="Arial"/>
                <a:ea typeface="Arial"/>
                <a:cs typeface="Arial"/>
                <a:sym typeface="Arial"/>
              </a:rPr>
              <a:t>Se procesan eventos como </a:t>
            </a:r>
            <a:r>
              <a:rPr b="1" lang="es-ES" sz="1100">
                <a:latin typeface="Arial"/>
                <a:ea typeface="Arial"/>
                <a:cs typeface="Arial"/>
                <a:sym typeface="Arial"/>
              </a:rPr>
              <a:t>edición de ARN</a:t>
            </a:r>
            <a:r>
              <a:rPr lang="es-ES" sz="1100">
                <a:latin typeface="Arial"/>
                <a:ea typeface="Arial"/>
                <a:cs typeface="Arial"/>
                <a:sym typeface="Arial"/>
              </a:rPr>
              <a:t> y </a:t>
            </a:r>
            <a:r>
              <a:rPr b="1" lang="es-ES" sz="1100">
                <a:latin typeface="Arial"/>
                <a:ea typeface="Arial"/>
                <a:cs typeface="Arial"/>
                <a:sym typeface="Arial"/>
              </a:rPr>
              <a:t>deslizamiento del ribosoma</a:t>
            </a:r>
            <a:r>
              <a:rPr lang="es-ES" sz="1100">
                <a:latin typeface="Arial"/>
                <a:ea typeface="Arial"/>
                <a:cs typeface="Arial"/>
                <a:sym typeface="Arial"/>
              </a:rPr>
              <a:t>:</a:t>
            </a:r>
            <a:endParaRPr sz="1100">
              <a:latin typeface="Arial"/>
              <a:ea typeface="Arial"/>
              <a:cs typeface="Arial"/>
              <a:sym typeface="Arial"/>
            </a:endParaRPr>
          </a:p>
          <a:p>
            <a:pPr indent="-298450" lvl="3" marL="18288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Edición de ARN</a:t>
            </a:r>
            <a:r>
              <a:rPr lang="es-ES" sz="1100">
                <a:latin typeface="Arial"/>
                <a:ea typeface="Arial"/>
                <a:cs typeface="Arial"/>
                <a:sym typeface="Arial"/>
              </a:rPr>
              <a:t>: Algunos virus añaden nucleótidos adicionales durante la transcripción del ARN, lo que genera proteínas alternas. VAPiD detecta y corrige estos cambios para proporcionar la traducción correcta.</a:t>
            </a:r>
            <a:endParaRPr sz="1100">
              <a:latin typeface="Arial"/>
              <a:ea typeface="Arial"/>
              <a:cs typeface="Arial"/>
              <a:sym typeface="Arial"/>
            </a:endParaRPr>
          </a:p>
          <a:p>
            <a:pPr indent="-298450" lvl="3" marL="18288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Deslizamiento del ribosoma</a:t>
            </a:r>
            <a:r>
              <a:rPr lang="es-ES" sz="1100">
                <a:latin typeface="Arial"/>
                <a:ea typeface="Arial"/>
                <a:cs typeface="Arial"/>
                <a:sym typeface="Arial"/>
              </a:rPr>
              <a:t>: Algunos virus producen varias proteínas de una única transcripción de ARN, cambiando el marco de lectura. VAPiD maneja esto correctamente al identificar y procesar estos sitios de deslizamiento.</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Generación de Archivos para GenBank:</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Tras completar la anotación, VAPiD genera los archivos necesarios para la presentación en GenBank:</a:t>
            </a:r>
            <a:endParaRPr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Char char="■"/>
            </a:pPr>
            <a:r>
              <a:rPr lang="es-ES" sz="1100">
                <a:latin typeface="Arial"/>
                <a:ea typeface="Arial"/>
                <a:cs typeface="Arial"/>
                <a:sym typeface="Arial"/>
              </a:rPr>
              <a:t>Archivos </a:t>
            </a:r>
            <a:r>
              <a:rPr b="1" lang="es-ES" sz="1100">
                <a:latin typeface="Arial"/>
                <a:ea typeface="Arial"/>
                <a:cs typeface="Arial"/>
                <a:sym typeface="Arial"/>
              </a:rPr>
              <a:t>.fsa</a:t>
            </a:r>
            <a:r>
              <a:rPr lang="es-ES" sz="1100">
                <a:latin typeface="Arial"/>
                <a:ea typeface="Arial"/>
                <a:cs typeface="Arial"/>
                <a:sym typeface="Arial"/>
              </a:rPr>
              <a:t>, </a:t>
            </a:r>
            <a:r>
              <a:rPr b="1" lang="es-ES" sz="1100">
                <a:latin typeface="Arial"/>
                <a:ea typeface="Arial"/>
                <a:cs typeface="Arial"/>
                <a:sym typeface="Arial"/>
              </a:rPr>
              <a:t>.tbl</a:t>
            </a:r>
            <a:r>
              <a:rPr lang="es-ES" sz="1100">
                <a:latin typeface="Arial"/>
                <a:ea typeface="Arial"/>
                <a:cs typeface="Arial"/>
                <a:sym typeface="Arial"/>
              </a:rPr>
              <a:t> y opcionalmente </a:t>
            </a:r>
            <a:r>
              <a:rPr b="1" lang="es-ES" sz="1100">
                <a:latin typeface="Arial"/>
                <a:ea typeface="Arial"/>
                <a:cs typeface="Arial"/>
                <a:sym typeface="Arial"/>
              </a:rPr>
              <a:t>.cmt</a:t>
            </a:r>
            <a:r>
              <a:rPr lang="es-ES" sz="1100">
                <a:latin typeface="Arial"/>
                <a:ea typeface="Arial"/>
                <a:cs typeface="Arial"/>
                <a:sym typeface="Arial"/>
              </a:rPr>
              <a:t>.</a:t>
            </a:r>
            <a:endParaRPr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Char char="■"/>
            </a:pPr>
            <a:r>
              <a:rPr lang="es-ES" sz="1100">
                <a:latin typeface="Arial"/>
                <a:ea typeface="Arial"/>
                <a:cs typeface="Arial"/>
                <a:sym typeface="Arial"/>
              </a:rPr>
              <a:t>Los archivos para cada genoma viral se empaquetan en una carpeta separada.</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Finalmente, VAPiD utiliza </a:t>
            </a:r>
            <a:r>
              <a:rPr b="1" lang="es-ES" sz="1100">
                <a:latin typeface="Arial"/>
                <a:ea typeface="Arial"/>
                <a:cs typeface="Arial"/>
                <a:sym typeface="Arial"/>
              </a:rPr>
              <a:t>tbl2asn</a:t>
            </a:r>
            <a:r>
              <a:rPr lang="es-ES" sz="1100">
                <a:latin typeface="Arial"/>
                <a:ea typeface="Arial"/>
                <a:cs typeface="Arial"/>
                <a:sym typeface="Arial"/>
              </a:rPr>
              <a:t> (una herramienta de NCBI) para generar archivos de formato </a:t>
            </a:r>
            <a:r>
              <a:rPr b="1" lang="es-ES" sz="1100">
                <a:latin typeface="Arial"/>
                <a:ea typeface="Arial"/>
                <a:cs typeface="Arial"/>
                <a:sym typeface="Arial"/>
              </a:rPr>
              <a:t>.sqn</a:t>
            </a:r>
            <a:r>
              <a:rPr lang="es-ES" sz="1100">
                <a:latin typeface="Arial"/>
                <a:ea typeface="Arial"/>
                <a:cs typeface="Arial"/>
                <a:sym typeface="Arial"/>
              </a:rPr>
              <a:t> (Sequin) y </a:t>
            </a:r>
            <a:r>
              <a:rPr b="1" lang="es-ES" sz="1100">
                <a:latin typeface="Arial"/>
                <a:ea typeface="Arial"/>
                <a:cs typeface="Arial"/>
                <a:sym typeface="Arial"/>
              </a:rPr>
              <a:t>.gbk</a:t>
            </a:r>
            <a:r>
              <a:rPr lang="es-ES" sz="1100">
                <a:latin typeface="Arial"/>
                <a:ea typeface="Arial"/>
                <a:cs typeface="Arial"/>
                <a:sym typeface="Arial"/>
              </a:rPr>
              <a:t> (GenBank) que se pueden enviar a GenBank para su verificación y envío por correo electrónico.</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s-ES" sz="1100">
                <a:latin typeface="Arial"/>
                <a:ea typeface="Arial"/>
                <a:cs typeface="Arial"/>
                <a:sym typeface="Arial"/>
              </a:rPr>
              <a:t>Limitaciones de VAPiD:</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s-ES" sz="1100">
                <a:latin typeface="Arial"/>
                <a:ea typeface="Arial"/>
                <a:cs typeface="Arial"/>
                <a:sym typeface="Arial"/>
              </a:rPr>
              <a:t>VAPiD no está diseñado para especies virales extremadamente divergentes o nuevas.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El software </a:t>
            </a:r>
            <a:r>
              <a:rPr b="1" lang="es-ES" sz="1100">
                <a:latin typeface="Arial"/>
                <a:ea typeface="Arial"/>
                <a:cs typeface="Arial"/>
                <a:sym typeface="Arial"/>
              </a:rPr>
              <a:t>no realiza anotación ab initio</a:t>
            </a:r>
            <a:r>
              <a:rPr lang="es-ES" sz="1100">
                <a:latin typeface="Arial"/>
                <a:ea typeface="Arial"/>
                <a:cs typeface="Arial"/>
                <a:sym typeface="Arial"/>
              </a:rPr>
              <a:t>, lo que significa que no predice genes de manera independiente si no tiene una secuencia de referencia adecuada.</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Cualquier error presente en la secuencia de referencia se transferirá a la nueva secuencia anotada (por ejemplo, errores tipográficos).</a:t>
            </a:r>
            <a:endParaRPr/>
          </a:p>
        </p:txBody>
      </p:sp>
      <p:sp>
        <p:nvSpPr>
          <p:cNvPr id="464" name="Google Shape;464;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1455131b34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s-ES" sz="1100">
                <a:latin typeface="Arial"/>
                <a:ea typeface="Arial"/>
                <a:cs typeface="Arial"/>
                <a:sym typeface="Arial"/>
              </a:rPr>
              <a:t>Cenote-Taker 2</a:t>
            </a:r>
            <a:r>
              <a:rPr lang="es-ES" sz="1100">
                <a:latin typeface="Arial"/>
                <a:ea typeface="Arial"/>
                <a:cs typeface="Arial"/>
                <a:sym typeface="Arial"/>
              </a:rPr>
              <a:t> es una herramienta avanzada para el descubrimiento y anotación de virus en genomas de ADN y ARN.Cenote-Taker 2 permite analizar múltiples tipos de datos (genómicos, metagenómicos, transcriptómicos, entre otros) y clasificar todas las clases de virus.</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s-ES" sz="1100">
                <a:latin typeface="Arial"/>
                <a:ea typeface="Arial"/>
                <a:cs typeface="Arial"/>
                <a:sym typeface="Arial"/>
              </a:rPr>
              <a:t>Anotación de genomas virales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Procesa genomas virales con ORFs divergentes, utilizando configuraciones personalizadas para mejorar la anotación.</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Parámetros ajustados para e-value y porcentaje de identidad en </a:t>
            </a:r>
            <a:r>
              <a:rPr b="1" lang="es-ES" sz="1100">
                <a:latin typeface="Arial"/>
                <a:ea typeface="Arial"/>
                <a:cs typeface="Arial"/>
                <a:sym typeface="Arial"/>
              </a:rPr>
              <a:t>DIAMOND</a:t>
            </a:r>
            <a:r>
              <a:rPr lang="es-ES" sz="1100">
                <a:latin typeface="Arial"/>
                <a:ea typeface="Arial"/>
                <a:cs typeface="Arial"/>
                <a:sym typeface="Arial"/>
              </a:rPr>
              <a:t>, </a:t>
            </a:r>
            <a:r>
              <a:rPr b="1" lang="es-ES" sz="1100">
                <a:latin typeface="Arial"/>
                <a:ea typeface="Arial"/>
                <a:cs typeface="Arial"/>
                <a:sym typeface="Arial"/>
              </a:rPr>
              <a:t>Hmmer</a:t>
            </a:r>
            <a:r>
              <a:rPr lang="es-ES" sz="1100">
                <a:latin typeface="Arial"/>
                <a:ea typeface="Arial"/>
                <a:cs typeface="Arial"/>
                <a:sym typeface="Arial"/>
              </a:rPr>
              <a:t> y </a:t>
            </a:r>
            <a:r>
              <a:rPr b="1" lang="es-ES" sz="1100">
                <a:latin typeface="Arial"/>
                <a:ea typeface="Arial"/>
                <a:cs typeface="Arial"/>
                <a:sym typeface="Arial"/>
              </a:rPr>
              <a:t>BLAST</a:t>
            </a:r>
            <a:r>
              <a:rPr lang="es-E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Comparación para descubrimiento viral</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Ensambles de lecturas de secuencias con </a:t>
            </a:r>
            <a:r>
              <a:rPr b="1" lang="es-ES" sz="1100">
                <a:latin typeface="Arial"/>
                <a:ea typeface="Arial"/>
                <a:cs typeface="Arial"/>
                <a:sym typeface="Arial"/>
              </a:rPr>
              <a:t>Fastp</a:t>
            </a:r>
            <a:r>
              <a:rPr lang="es-ES" sz="1100">
                <a:latin typeface="Arial"/>
                <a:ea typeface="Arial"/>
                <a:cs typeface="Arial"/>
                <a:sym typeface="Arial"/>
              </a:rPr>
              <a:t>, </a:t>
            </a:r>
            <a:r>
              <a:rPr b="1" lang="es-ES" sz="1100">
                <a:latin typeface="Arial"/>
                <a:ea typeface="Arial"/>
                <a:cs typeface="Arial"/>
                <a:sym typeface="Arial"/>
              </a:rPr>
              <a:t>Megahit</a:t>
            </a:r>
            <a:r>
              <a:rPr lang="es-ES" sz="1100">
                <a:latin typeface="Arial"/>
                <a:ea typeface="Arial"/>
                <a:cs typeface="Arial"/>
                <a:sym typeface="Arial"/>
              </a:rPr>
              <a:t> y </a:t>
            </a:r>
            <a:r>
              <a:rPr b="1" lang="es-ES" sz="1100">
                <a:latin typeface="Arial"/>
                <a:ea typeface="Arial"/>
                <a:cs typeface="Arial"/>
                <a:sym typeface="Arial"/>
              </a:rPr>
              <a:t>SOAPdenovo2</a:t>
            </a:r>
            <a:r>
              <a:rPr lang="es-ES"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Identificación de genes virales estructurales y de replicación usando bases de datos de genes de referencia. Umbral mínimo de e-value: 1e-8 para genes estructurales y 1e-15 para genes de replicación.</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Comparación con otros programas de descubrimiento viral como </a:t>
            </a:r>
            <a:r>
              <a:rPr b="1" lang="es-ES" sz="1100">
                <a:latin typeface="Arial"/>
                <a:ea typeface="Arial"/>
                <a:cs typeface="Arial"/>
                <a:sym typeface="Arial"/>
              </a:rPr>
              <a:t>VirSorter</a:t>
            </a:r>
            <a:r>
              <a:rPr lang="es-ES" sz="1100">
                <a:latin typeface="Arial"/>
                <a:ea typeface="Arial"/>
                <a:cs typeface="Arial"/>
                <a:sym typeface="Arial"/>
              </a:rPr>
              <a:t> y </a:t>
            </a:r>
            <a:r>
              <a:rPr b="1" lang="es-ES" sz="1100">
                <a:latin typeface="Arial"/>
                <a:ea typeface="Arial"/>
                <a:cs typeface="Arial"/>
                <a:sym typeface="Arial"/>
              </a:rPr>
              <a:t>DeepVirFinder</a:t>
            </a:r>
            <a:r>
              <a:rPr lang="es-E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Módulo de poda de profagos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Procesa genomas bacterianos para identificar y podar profagos inducidos.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Lecturas alineadas a genomas de referencia mediante </a:t>
            </a:r>
            <a:r>
              <a:rPr b="1" lang="es-ES" sz="1100">
                <a:latin typeface="Arial"/>
                <a:ea typeface="Arial"/>
                <a:cs typeface="Arial"/>
                <a:sym typeface="Arial"/>
              </a:rPr>
              <a:t>Bowtie2</a:t>
            </a:r>
            <a:r>
              <a:rPr lang="es-ES"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lang="es-ES" sz="1100">
                <a:latin typeface="Arial"/>
                <a:ea typeface="Arial"/>
                <a:cs typeface="Arial"/>
                <a:sym typeface="Arial"/>
              </a:rPr>
              <a:t>Visualización de cobertura de profagos con el </a:t>
            </a:r>
            <a:r>
              <a:rPr b="1" lang="es-ES" sz="1100">
                <a:latin typeface="Arial"/>
                <a:ea typeface="Arial"/>
                <a:cs typeface="Arial"/>
                <a:sym typeface="Arial"/>
              </a:rPr>
              <a:t>Integrative Genomics Viewer (IGV)</a:t>
            </a:r>
            <a:r>
              <a:rPr lang="es-ES" sz="1100">
                <a:latin typeface="Arial"/>
                <a:ea typeface="Arial"/>
                <a:cs typeface="Arial"/>
                <a:sym typeface="Arial"/>
              </a:rPr>
              <a:t>.</a:t>
            </a:r>
            <a:endParaRPr sz="1100">
              <a:latin typeface="Arial"/>
              <a:ea typeface="Arial"/>
              <a:cs typeface="Arial"/>
              <a:sym typeface="Arial"/>
            </a:endParaRPr>
          </a:p>
          <a:p>
            <a:pPr indent="0" lvl="0" marL="0" rtl="0" algn="l">
              <a:lnSpc>
                <a:spcPct val="115000"/>
              </a:lnSpc>
              <a:spcBef>
                <a:spcPts val="1200"/>
              </a:spcBef>
              <a:spcAft>
                <a:spcPts val="1200"/>
              </a:spcAft>
              <a:buNone/>
            </a:pPr>
            <a:r>
              <a:rPr lang="es-ES" sz="1100">
                <a:latin typeface="Arial"/>
                <a:ea typeface="Arial"/>
                <a:cs typeface="Arial"/>
                <a:sym typeface="Arial"/>
              </a:rPr>
              <a:t>Este resumen destaca cómo Cenote-Taker 2 facilita la anotación y el descubrimiento de virus en genomas complejos y compara sus resultados con otros métodos de análisis viral.</a:t>
            </a:r>
            <a:endParaRPr/>
          </a:p>
        </p:txBody>
      </p:sp>
      <p:sp>
        <p:nvSpPr>
          <p:cNvPr id="474" name="Google Shape;474;g31455131b34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d575f96ce8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s-ES" sz="1100">
                <a:latin typeface="Arial"/>
                <a:ea typeface="Arial"/>
                <a:cs typeface="Arial"/>
                <a:sym typeface="Arial"/>
              </a:rPr>
              <a:t>SnpEff</a:t>
            </a:r>
            <a:r>
              <a:rPr lang="es-ES" sz="1100">
                <a:latin typeface="Arial"/>
                <a:ea typeface="Arial"/>
                <a:cs typeface="Arial"/>
                <a:sym typeface="Arial"/>
              </a:rPr>
              <a:t> (abreviatura de "SNP effect") es un programa de código abierto para la predicción de efectos de variantes genéticas. Este software se utiliza ampliamente en bioinformática para anotar variantes genéticas y predecir los efectos de variaciones genéticas, tales como SNPs (polimorfismos de un solo nucleótido), inserciones y deleciones (INDELs), y polimorfismos de nucleótidos múltiples (MNPs).</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s-ES" sz="1100">
                <a:latin typeface="Arial"/>
                <a:ea typeface="Arial"/>
                <a:cs typeface="Arial"/>
                <a:sym typeface="Arial"/>
              </a:rPr>
              <a:t>Principales características de SnpEff:</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s-ES" sz="1100">
                <a:latin typeface="Arial"/>
                <a:ea typeface="Arial"/>
                <a:cs typeface="Arial"/>
                <a:sym typeface="Arial"/>
              </a:rPr>
              <a:t>Velocidad:</a:t>
            </a:r>
            <a:r>
              <a:rPr lang="es-ES" sz="1100">
                <a:latin typeface="Arial"/>
                <a:ea typeface="Arial"/>
                <a:cs typeface="Arial"/>
                <a:sym typeface="Arial"/>
              </a:rPr>
              <a:t> Capaz de realizar miles de predicciones por segundo.</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Flexibilidad:</a:t>
            </a:r>
            <a:r>
              <a:rPr lang="es-ES" sz="1100">
                <a:latin typeface="Arial"/>
                <a:ea typeface="Arial"/>
                <a:cs typeface="Arial"/>
                <a:sym typeface="Arial"/>
              </a:rPr>
              <a:t> Permite agregar genomas y anotaciones personalizadas.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Integración con Galaxy:</a:t>
            </a:r>
            <a:r>
              <a:rPr lang="es-ES" sz="1100">
                <a:latin typeface="Arial"/>
                <a:ea typeface="Arial"/>
                <a:cs typeface="Arial"/>
                <a:sym typeface="Arial"/>
              </a:rPr>
              <a:t> Plataforma abierta y basada en la web para investigación bioinformática computacional.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Compatibilidad Multiespecie:</a:t>
            </a:r>
            <a:r>
              <a:rPr lang="es-ES" sz="1100">
                <a:latin typeface="Arial"/>
                <a:ea typeface="Arial"/>
                <a:cs typeface="Arial"/>
                <a:sym typeface="Arial"/>
              </a:rPr>
              <a:t> Admite múltiples tablas de uso de codones, incluyendo genomas mitocondriales.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Compatibilidad con GATK:</a:t>
            </a:r>
            <a:r>
              <a:rPr lang="es-ES" sz="1100">
                <a:latin typeface="Arial"/>
                <a:ea typeface="Arial"/>
                <a:cs typeface="Arial"/>
                <a:sym typeface="Arial"/>
              </a:rPr>
              <a:t> Reemplazó al programa ANNOVAR para análisis de variantes en el toolkit GATK.</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Anotaciones no codificantes:</a:t>
            </a:r>
            <a:r>
              <a:rPr lang="es-ES" sz="1100">
                <a:latin typeface="Arial"/>
                <a:ea typeface="Arial"/>
                <a:cs typeface="Arial"/>
                <a:sym typeface="Arial"/>
              </a:rPr>
              <a:t> Permite anotar regiones no codificantes del genoma.</a:t>
            </a:r>
            <a:endParaRPr sz="1100">
              <a:latin typeface="Arial"/>
              <a:ea typeface="Arial"/>
              <a:cs typeface="Arial"/>
              <a:sym typeface="Arial"/>
            </a:endParaRPr>
          </a:p>
          <a:p>
            <a:pPr indent="0" lvl="0" marL="0" rtl="0" algn="l">
              <a:lnSpc>
                <a:spcPct val="115000"/>
              </a:lnSpc>
              <a:spcBef>
                <a:spcPts val="1200"/>
              </a:spcBef>
              <a:spcAft>
                <a:spcPts val="1200"/>
              </a:spcAft>
              <a:buNone/>
            </a:pPr>
            <a:r>
              <a:rPr lang="es-ES" sz="1100">
                <a:latin typeface="Arial"/>
                <a:ea typeface="Arial"/>
                <a:cs typeface="Arial"/>
                <a:sym typeface="Arial"/>
              </a:rPr>
              <a:t>SnpEff proporciona un marco rápido y versátil para analizar el impacto de variaciones genéticas en diversos organismos y es ampliamente utilizado en estudios genéticos y evolutivos.</a:t>
            </a:r>
            <a:endParaRPr/>
          </a:p>
        </p:txBody>
      </p:sp>
      <p:sp>
        <p:nvSpPr>
          <p:cNvPr id="485" name="Google Shape;485;g2d575f96ce8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1455131b34_0_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s-ES"/>
              <a:t>El programa se divide en dos partes principales:</a:t>
            </a:r>
            <a:endParaRPr/>
          </a:p>
          <a:p>
            <a:pPr indent="-317500" lvl="0" marL="457200" rtl="0" algn="l">
              <a:lnSpc>
                <a:spcPct val="115000"/>
              </a:lnSpc>
              <a:spcBef>
                <a:spcPts val="1200"/>
              </a:spcBef>
              <a:spcAft>
                <a:spcPts val="0"/>
              </a:spcAft>
              <a:buSzPts val="1400"/>
              <a:buChar char="●"/>
            </a:pPr>
            <a:r>
              <a:rPr b="1" lang="es-ES"/>
              <a:t>Construcción de la Base de Datos</a:t>
            </a:r>
            <a:r>
              <a:rPr lang="es-ES"/>
              <a:t>: Generalmente ya disponible para el usuario. Las bases de datos de SnpEff contienen anotaciones genómicas y se construyen a partir de un genoma de referencia, un archivo FASTA y archivos de anotación como GTF, GFF o tablas RefSeq. Estas bases de datos son objetos serializados y comprimidos que representan las anotaciones genómicas.</a:t>
            </a:r>
            <a:endParaRPr/>
          </a:p>
          <a:p>
            <a:pPr indent="-317500" lvl="0" marL="457200" rtl="0" algn="l">
              <a:lnSpc>
                <a:spcPct val="115000"/>
              </a:lnSpc>
              <a:spcBef>
                <a:spcPts val="0"/>
              </a:spcBef>
              <a:spcAft>
                <a:spcPts val="0"/>
              </a:spcAft>
              <a:buSzPts val="1400"/>
              <a:buChar char="●"/>
            </a:pPr>
            <a:r>
              <a:rPr b="1" lang="es-ES"/>
              <a:t>Cálculo de Efectos</a:t>
            </a:r>
            <a:r>
              <a:rPr lang="es-ES"/>
              <a:t>: Una vez descargada la base de datos, SnpEff calcula los efectos de las variantes usando una estructura de datos llamada "interval forest" o bosque de intervalos, que permite búsquedas eficientes para identificar las regiones genómicas afectadas y predecir el efecto en la codificación si la variante está en un exón. La </a:t>
            </a:r>
            <a:r>
              <a:rPr lang="es-ES" sz="1100">
                <a:latin typeface="Arial"/>
                <a:ea typeface="Arial"/>
                <a:cs typeface="Arial"/>
                <a:sym typeface="Arial"/>
              </a:rPr>
              <a:t>estructura de "interval forest" optimizada está compuesta por árboles de intervalos indexados por cromosoma, lo que permite realizar consultas de variantes con alta eficiencia. La estructura principal de SnpEff es un "interval forest", que es una colección de árboles de intervalos separados por cromosoma.</a:t>
            </a:r>
            <a:endParaRPr sz="1100">
              <a:latin typeface="Arial"/>
              <a:ea typeface="Arial"/>
              <a:cs typeface="Arial"/>
              <a:sym typeface="Arial"/>
            </a:endParaRPr>
          </a:p>
          <a:p>
            <a:pPr indent="-317500" lvl="1" marL="914400" rtl="0" algn="l">
              <a:lnSpc>
                <a:spcPct val="115000"/>
              </a:lnSpc>
              <a:spcBef>
                <a:spcPts val="0"/>
              </a:spcBef>
              <a:spcAft>
                <a:spcPts val="0"/>
              </a:spcAft>
              <a:buSzPts val="1400"/>
              <a:buChar char="○"/>
            </a:pPr>
            <a:r>
              <a:rPr lang="es-ES" sz="1100">
                <a:latin typeface="Arial"/>
                <a:ea typeface="Arial"/>
                <a:cs typeface="Arial"/>
                <a:sym typeface="Arial"/>
              </a:rPr>
              <a:t>Cada árbol representa todas las regiones anotadas en un cromosoma específico. Cada árbol de intervalos se compone de nodos que contienen:</a:t>
            </a:r>
            <a:endParaRPr sz="1100">
              <a:latin typeface="Arial"/>
              <a:ea typeface="Arial"/>
              <a:cs typeface="Arial"/>
              <a:sym typeface="Arial"/>
            </a:endParaRPr>
          </a:p>
          <a:p>
            <a:pPr indent="-298450" lvl="2" marL="1371600" rtl="0" algn="l">
              <a:lnSpc>
                <a:spcPct val="115000"/>
              </a:lnSpc>
              <a:spcBef>
                <a:spcPts val="0"/>
              </a:spcBef>
              <a:spcAft>
                <a:spcPts val="0"/>
              </a:spcAft>
              <a:buSzPts val="1100"/>
              <a:buChar char="■"/>
            </a:pPr>
            <a:r>
              <a:rPr lang="es-ES" sz="1100">
                <a:latin typeface="Arial"/>
                <a:ea typeface="Arial"/>
                <a:cs typeface="Arial"/>
                <a:sym typeface="Arial"/>
              </a:rPr>
              <a:t>Un punto central que representa un rango específico.</a:t>
            </a:r>
            <a:endParaRPr sz="1100">
              <a:latin typeface="Arial"/>
              <a:ea typeface="Arial"/>
              <a:cs typeface="Arial"/>
              <a:sym typeface="Arial"/>
            </a:endParaRPr>
          </a:p>
          <a:p>
            <a:pPr indent="-298450" lvl="2" marL="1371600" rtl="0" algn="l">
              <a:lnSpc>
                <a:spcPct val="115000"/>
              </a:lnSpc>
              <a:spcBef>
                <a:spcPts val="0"/>
              </a:spcBef>
              <a:spcAft>
                <a:spcPts val="0"/>
              </a:spcAft>
              <a:buSzPts val="1100"/>
              <a:buChar char="■"/>
            </a:pPr>
            <a:r>
              <a:rPr lang="es-ES" sz="1100">
                <a:latin typeface="Arial"/>
                <a:ea typeface="Arial"/>
                <a:cs typeface="Arial"/>
                <a:sym typeface="Arial"/>
              </a:rPr>
              <a:t>Punteros a nodos izquierdo y derecho, que contienen intervalos antes y después del punto central.</a:t>
            </a:r>
            <a:endParaRPr sz="1100">
              <a:latin typeface="Arial"/>
              <a:ea typeface="Arial"/>
              <a:cs typeface="Arial"/>
              <a:sym typeface="Arial"/>
            </a:endParaRPr>
          </a:p>
          <a:p>
            <a:pPr indent="-298450" lvl="2" marL="1371600" rtl="0" algn="l">
              <a:lnSpc>
                <a:spcPct val="115000"/>
              </a:lnSpc>
              <a:spcBef>
                <a:spcPts val="0"/>
              </a:spcBef>
              <a:spcAft>
                <a:spcPts val="0"/>
              </a:spcAft>
              <a:buSzPts val="1100"/>
              <a:buChar char="■"/>
            </a:pPr>
            <a:r>
              <a:rPr lang="es-ES" sz="1100">
                <a:latin typeface="Arial"/>
                <a:ea typeface="Arial"/>
                <a:cs typeface="Arial"/>
                <a:sym typeface="Arial"/>
              </a:rPr>
              <a:t>Listas de intervalos que se superponen al punto central, organizadas por posición de inicio y fin.</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s-ES" sz="1100">
                <a:latin typeface="Arial"/>
                <a:ea typeface="Arial"/>
                <a:cs typeface="Arial"/>
                <a:sym typeface="Arial"/>
              </a:rPr>
              <a:t>Consulta en el Bosque de Intervalos:</a:t>
            </a:r>
            <a:endParaRPr sz="1100">
              <a:latin typeface="Arial"/>
              <a:ea typeface="Arial"/>
              <a:cs typeface="Arial"/>
              <a:sym typeface="Arial"/>
            </a:endParaRPr>
          </a:p>
          <a:p>
            <a:pPr indent="-298450" lvl="2" marL="1371600" rtl="0" algn="l">
              <a:lnSpc>
                <a:spcPct val="115000"/>
              </a:lnSpc>
              <a:spcBef>
                <a:spcPts val="0"/>
              </a:spcBef>
              <a:spcAft>
                <a:spcPts val="0"/>
              </a:spcAft>
              <a:buSzPts val="1100"/>
              <a:buChar char="■"/>
            </a:pPr>
            <a:r>
              <a:rPr lang="es-ES" sz="1100">
                <a:latin typeface="Arial"/>
                <a:ea typeface="Arial"/>
                <a:cs typeface="Arial"/>
                <a:sym typeface="Arial"/>
              </a:rPr>
              <a:t>El programa selecciona el árbol de intervalos correspondiente al cromosoma de la variante.</a:t>
            </a:r>
            <a:endParaRPr sz="1100">
              <a:latin typeface="Arial"/>
              <a:ea typeface="Arial"/>
              <a:cs typeface="Arial"/>
              <a:sym typeface="Arial"/>
            </a:endParaRPr>
          </a:p>
          <a:p>
            <a:pPr indent="-298450" lvl="2" marL="1371600" rtl="0" algn="l">
              <a:lnSpc>
                <a:spcPct val="115000"/>
              </a:lnSpc>
              <a:spcBef>
                <a:spcPts val="0"/>
              </a:spcBef>
              <a:spcAft>
                <a:spcPts val="0"/>
              </a:spcAft>
              <a:buSzPts val="1100"/>
              <a:buChar char="■"/>
            </a:pPr>
            <a:r>
              <a:rPr lang="es-ES" sz="1100">
                <a:latin typeface="Arial"/>
                <a:ea typeface="Arial"/>
                <a:cs typeface="Arial"/>
                <a:sym typeface="Arial"/>
              </a:rPr>
              <a:t>La variante consulta los intervalos en el árbol, buscando intersecciones con regiones genómicas anotadas (como exones o intrones).</a:t>
            </a:r>
            <a:endParaRPr sz="1100">
              <a:latin typeface="Arial"/>
              <a:ea typeface="Arial"/>
              <a:cs typeface="Arial"/>
              <a:sym typeface="Arial"/>
            </a:endParaRPr>
          </a:p>
          <a:p>
            <a:pPr indent="-298450" lvl="2" marL="1371600" rtl="0" algn="l">
              <a:lnSpc>
                <a:spcPct val="115000"/>
              </a:lnSpc>
              <a:spcBef>
                <a:spcPts val="0"/>
              </a:spcBef>
              <a:spcAft>
                <a:spcPts val="0"/>
              </a:spcAft>
              <a:buSzPts val="1100"/>
              <a:buChar char="■"/>
            </a:pPr>
            <a:r>
              <a:rPr lang="es-ES" sz="1100">
                <a:latin typeface="Arial"/>
                <a:ea typeface="Arial"/>
                <a:cs typeface="Arial"/>
                <a:sym typeface="Arial"/>
              </a:rPr>
              <a:t>Los intervalos superpuestos se evalúan para predecir el efecto en la codificación (p. ej., sinónimos, cambios de marco de lectura, etc.).</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s-ES" sz="1100">
                <a:latin typeface="Arial"/>
                <a:ea typeface="Arial"/>
                <a:cs typeface="Arial"/>
                <a:sym typeface="Arial"/>
              </a:rPr>
              <a:t>Predicción de Efectos: Si la variante se encuentra en una región codificante, SnpEff evalúa su efecto, como:</a:t>
            </a:r>
            <a:endParaRPr sz="1100">
              <a:latin typeface="Arial"/>
              <a:ea typeface="Arial"/>
              <a:cs typeface="Arial"/>
              <a:sym typeface="Arial"/>
            </a:endParaRPr>
          </a:p>
          <a:p>
            <a:pPr indent="-298450" lvl="2" marL="1371600" rtl="0" algn="l">
              <a:lnSpc>
                <a:spcPct val="115000"/>
              </a:lnSpc>
              <a:spcBef>
                <a:spcPts val="0"/>
              </a:spcBef>
              <a:spcAft>
                <a:spcPts val="0"/>
              </a:spcAft>
              <a:buSzPts val="1100"/>
              <a:buChar char="■"/>
            </a:pPr>
            <a:r>
              <a:rPr lang="es-ES" sz="1100">
                <a:latin typeface="Arial"/>
                <a:ea typeface="Arial"/>
                <a:cs typeface="Arial"/>
                <a:sym typeface="Arial"/>
              </a:rPr>
              <a:t>Cambio de aminoácidos</a:t>
            </a:r>
            <a:endParaRPr sz="1100">
              <a:latin typeface="Arial"/>
              <a:ea typeface="Arial"/>
              <a:cs typeface="Arial"/>
              <a:sym typeface="Arial"/>
            </a:endParaRPr>
          </a:p>
          <a:p>
            <a:pPr indent="-298450" lvl="2" marL="1371600" rtl="0" algn="l">
              <a:lnSpc>
                <a:spcPct val="115000"/>
              </a:lnSpc>
              <a:spcBef>
                <a:spcPts val="0"/>
              </a:spcBef>
              <a:spcAft>
                <a:spcPts val="0"/>
              </a:spcAft>
              <a:buSzPts val="1100"/>
              <a:buChar char="■"/>
            </a:pPr>
            <a:r>
              <a:rPr lang="es-ES" sz="1100">
                <a:latin typeface="Arial"/>
                <a:ea typeface="Arial"/>
                <a:cs typeface="Arial"/>
                <a:sym typeface="Arial"/>
              </a:rPr>
              <a:t>Alteraciones en el marco de lectura</a:t>
            </a:r>
            <a:endParaRPr sz="1100">
              <a:latin typeface="Arial"/>
              <a:ea typeface="Arial"/>
              <a:cs typeface="Arial"/>
              <a:sym typeface="Arial"/>
            </a:endParaRPr>
          </a:p>
          <a:p>
            <a:pPr indent="-298450" lvl="2" marL="1371600" rtl="0" algn="l">
              <a:lnSpc>
                <a:spcPct val="115000"/>
              </a:lnSpc>
              <a:spcBef>
                <a:spcPts val="0"/>
              </a:spcBef>
              <a:spcAft>
                <a:spcPts val="0"/>
              </a:spcAft>
              <a:buSzPts val="1100"/>
              <a:buChar char="■"/>
            </a:pPr>
            <a:r>
              <a:rPr lang="es-ES" sz="1100">
                <a:latin typeface="Arial"/>
                <a:ea typeface="Arial"/>
                <a:cs typeface="Arial"/>
                <a:sym typeface="Arial"/>
              </a:rPr>
              <a:t>Creación de nuevos codones de inicio o parada</a:t>
            </a:r>
            <a:endParaRPr sz="1100">
              <a:latin typeface="Arial"/>
              <a:ea typeface="Arial"/>
              <a:cs typeface="Arial"/>
              <a:sym typeface="Arial"/>
            </a:endParaRPr>
          </a:p>
        </p:txBody>
      </p:sp>
      <p:sp>
        <p:nvSpPr>
          <p:cNvPr id="495" name="Google Shape;495;g31455131b34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31455131b34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s-ES"/>
              <a:t>Izda: Lista de </a:t>
            </a:r>
            <a:r>
              <a:rPr lang="es-ES"/>
              <a:t>efectos</a:t>
            </a:r>
            <a:r>
              <a:rPr lang="es-ES"/>
              <a:t> que anota SnpEff </a:t>
            </a:r>
            <a:endParaRPr/>
          </a:p>
          <a:p>
            <a:pPr indent="0" lvl="0" marL="0" rtl="0" algn="l">
              <a:lnSpc>
                <a:spcPct val="115000"/>
              </a:lnSpc>
              <a:spcBef>
                <a:spcPts val="1200"/>
              </a:spcBef>
              <a:spcAft>
                <a:spcPts val="1200"/>
              </a:spcAft>
              <a:buNone/>
            </a:pPr>
            <a:r>
              <a:rPr lang="es-ES"/>
              <a:t>Dcha: Information provided by SnpEff in variant call format (VCF)</a:t>
            </a:r>
            <a:endParaRPr/>
          </a:p>
        </p:txBody>
      </p:sp>
      <p:sp>
        <p:nvSpPr>
          <p:cNvPr id="505" name="Google Shape;505;g31455131b34_0_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Para entender bien la anotación de genomas, es importante saber que se divide en dos tipos: la anotación estructural y la anotación funcional.</a:t>
            </a:r>
            <a:endParaRPr/>
          </a:p>
          <a:p>
            <a:pPr indent="0" lvl="0" marL="0" rtl="0" algn="l">
              <a:spcBef>
                <a:spcPts val="0"/>
              </a:spcBef>
              <a:spcAft>
                <a:spcPts val="0"/>
              </a:spcAft>
              <a:buClr>
                <a:schemeClr val="dk1"/>
              </a:buClr>
              <a:buSzPts val="1100"/>
              <a:buFont typeface="Arial"/>
              <a:buNone/>
            </a:pPr>
            <a:r>
              <a:t/>
            </a:r>
            <a:endParaRPr/>
          </a:p>
          <a:p>
            <a:pPr indent="-317500" lvl="0" marL="457200" rtl="0" algn="l">
              <a:spcBef>
                <a:spcPts val="0"/>
              </a:spcBef>
              <a:spcAft>
                <a:spcPts val="0"/>
              </a:spcAft>
              <a:buSzPts val="1400"/>
              <a:buChar char="●"/>
            </a:pPr>
            <a:r>
              <a:rPr lang="es-ES"/>
              <a:t>La a</a:t>
            </a:r>
            <a:r>
              <a:rPr lang="es-ES"/>
              <a:t>notación estructural tiene como objetivo identificar las posiciones específicas de genes y otros sitios relevantes biológicamente que tienen ubicaciones específicas en el genoma, aunque su función aún no sea clara. Esto incluye elementos como:</a:t>
            </a:r>
            <a:endParaRPr/>
          </a:p>
          <a:p>
            <a:pPr indent="-317500" lvl="1" marL="914400" rtl="0" algn="l">
              <a:spcBef>
                <a:spcPts val="0"/>
              </a:spcBef>
              <a:spcAft>
                <a:spcPts val="0"/>
              </a:spcAft>
              <a:buSzPts val="1400"/>
              <a:buChar char="○"/>
            </a:pPr>
            <a:r>
              <a:rPr lang="es-ES"/>
              <a:t>ORFs (marcos de lectura abiertos), que son posibles áreas del genoma donde podría estar codificada una proteína.</a:t>
            </a:r>
            <a:endParaRPr/>
          </a:p>
          <a:p>
            <a:pPr indent="-317500" lvl="1" marL="914400" rtl="0" algn="l">
              <a:spcBef>
                <a:spcPts val="0"/>
              </a:spcBef>
              <a:spcAft>
                <a:spcPts val="0"/>
              </a:spcAft>
              <a:buSzPts val="1400"/>
              <a:buChar char="○"/>
            </a:pPr>
            <a:r>
              <a:rPr lang="es-ES"/>
              <a:t>Secuencias codificantes o CDS, que son las regiones específicas que contienen las instrucciones para sintetizar proteínas.</a:t>
            </a:r>
            <a:endParaRPr/>
          </a:p>
          <a:p>
            <a:pPr indent="-317500" lvl="1" marL="914400" rtl="0" algn="l">
              <a:spcBef>
                <a:spcPts val="0"/>
              </a:spcBef>
              <a:spcAft>
                <a:spcPts val="0"/>
              </a:spcAft>
              <a:buSzPts val="1400"/>
              <a:buChar char="○"/>
            </a:pPr>
            <a:r>
              <a:rPr lang="es-ES"/>
              <a:t>Promotores y regiones reguladoras, que son secuencias que ayudan a regular la expresión de los genes. Estos elementos son cruciales porque influyen en cuándo y cómo se expresan los genes en el virus.</a:t>
            </a:r>
            <a:endParaRPr/>
          </a:p>
          <a:p>
            <a:pPr indent="-317500" lvl="0" marL="457200" rtl="0" algn="l">
              <a:spcBef>
                <a:spcPts val="0"/>
              </a:spcBef>
              <a:spcAft>
                <a:spcPts val="0"/>
              </a:spcAft>
              <a:buSzPts val="1400"/>
              <a:buChar char="●"/>
            </a:pPr>
            <a:r>
              <a:rPr lang="es-ES"/>
              <a:t>La anotación funcional tiene como objetivo la asignación de funciones a esos elementos </a:t>
            </a:r>
            <a:r>
              <a:rPr lang="es-ES"/>
              <a:t>estructurales</a:t>
            </a:r>
            <a:r>
              <a:rPr lang="es-ES"/>
              <a:t>. Es </a:t>
            </a:r>
            <a:r>
              <a:rPr lang="es-ES"/>
              <a:t>decir</a:t>
            </a:r>
            <a:r>
              <a:rPr lang="es-ES"/>
              <a:t>, una vez identificados estos elementos estructurales, los usamos para realizar búsquedas en bases de datos y asociarles información biológica relevante, tanto para la secuencia completa como para elementos individuales. Con esto, podemos obtener datos sobre la función de ciertos genes, las posibles proteínas que codifican y cómo estos elementos contribuyen al ciclo de vida del virus. La anotación funcional a menudo proviene del análisis de dominios proteicos o, en raras ocasiones, de datos experimentales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En resumen, la anotación estructural nos ayuda a ubicar las partes importantes del genoma, mientras que la anotación funcional nos permite entender el rol biológico de estas partes.</a:t>
            </a:r>
            <a:endParaRPr/>
          </a:p>
          <a:p>
            <a:pPr indent="0" lvl="0" marL="0" rtl="0" algn="l">
              <a:spcBef>
                <a:spcPts val="0"/>
              </a:spcBef>
              <a:spcAft>
                <a:spcPts val="0"/>
              </a:spcAft>
              <a:buNone/>
            </a:pPr>
            <a:r>
              <a:t/>
            </a:r>
            <a:endParaRPr/>
          </a:p>
        </p:txBody>
      </p:sp>
      <p:sp>
        <p:nvSpPr>
          <p:cNvPr id="218" name="Google Shape;21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5" name="Google Shape;515;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Column 9 Tags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Column 9 tags have predefined meanings: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ID</a:t>
            </a:r>
            <a:endParaRPr/>
          </a:p>
          <a:p>
            <a:pPr indent="0" lvl="0" marL="0" rtl="0" algn="l">
              <a:spcBef>
                <a:spcPts val="0"/>
              </a:spcBef>
              <a:spcAft>
                <a:spcPts val="0"/>
              </a:spcAft>
              <a:buNone/>
            </a:pPr>
            <a:r>
              <a:rPr lang="es-ES"/>
              <a:t>Indicates the unique identifier of the feature. IDs must be unique within the scope of the GFF file.</a:t>
            </a:r>
            <a:endParaRPr/>
          </a:p>
          <a:p>
            <a:pPr indent="0" lvl="0" marL="0" rtl="0" algn="l">
              <a:spcBef>
                <a:spcPts val="0"/>
              </a:spcBef>
              <a:spcAft>
                <a:spcPts val="0"/>
              </a:spcAft>
              <a:buNone/>
            </a:pPr>
            <a:r>
              <a:rPr lang="es-ES"/>
              <a:t>Name</a:t>
            </a:r>
            <a:endParaRPr/>
          </a:p>
          <a:p>
            <a:pPr indent="0" lvl="0" marL="0" rtl="0" algn="l">
              <a:spcBef>
                <a:spcPts val="0"/>
              </a:spcBef>
              <a:spcAft>
                <a:spcPts val="0"/>
              </a:spcAft>
              <a:buNone/>
            </a:pPr>
            <a:r>
              <a:rPr lang="es-ES"/>
              <a:t>Display name for the feature. This is the name to be displayed to the user. Unlike IDs, there is no requirement that the Name be unique within the file.</a:t>
            </a:r>
            <a:endParaRPr/>
          </a:p>
          <a:p>
            <a:pPr indent="0" lvl="0" marL="0" rtl="0" algn="l">
              <a:spcBef>
                <a:spcPts val="0"/>
              </a:spcBef>
              <a:spcAft>
                <a:spcPts val="0"/>
              </a:spcAft>
              <a:buNone/>
            </a:pPr>
            <a:r>
              <a:rPr lang="es-ES"/>
              <a:t>Alias</a:t>
            </a:r>
            <a:endParaRPr/>
          </a:p>
          <a:p>
            <a:pPr indent="0" lvl="0" marL="0" rtl="0" algn="l">
              <a:spcBef>
                <a:spcPts val="0"/>
              </a:spcBef>
              <a:spcAft>
                <a:spcPts val="0"/>
              </a:spcAft>
              <a:buNone/>
            </a:pPr>
            <a:r>
              <a:rPr lang="es-ES"/>
              <a:t>A secondary name for the feature. It is suggested that this tag be used whenever a secondary identifier for the feature is needed, such as locus names and accession numbers. Unlike ID, there is no requirement that Alias be unique within the file.</a:t>
            </a:r>
            <a:endParaRPr/>
          </a:p>
          <a:p>
            <a:pPr indent="0" lvl="0" marL="0" rtl="0" algn="l">
              <a:spcBef>
                <a:spcPts val="0"/>
              </a:spcBef>
              <a:spcAft>
                <a:spcPts val="0"/>
              </a:spcAft>
              <a:buNone/>
            </a:pPr>
            <a:r>
              <a:rPr lang="es-ES"/>
              <a:t>Parent</a:t>
            </a:r>
            <a:endParaRPr/>
          </a:p>
          <a:p>
            <a:pPr indent="0" lvl="0" marL="0" rtl="0" algn="l">
              <a:spcBef>
                <a:spcPts val="0"/>
              </a:spcBef>
              <a:spcAft>
                <a:spcPts val="0"/>
              </a:spcAft>
              <a:buNone/>
            </a:pPr>
            <a:r>
              <a:rPr lang="es-ES"/>
              <a:t>Indicates the parent of the feature. A parent ID can be used to group exons into transcripts, transcripts into genes, and so forth. A feature may have multiple parents. Parent can *only* be used to indicate a partof relationship.</a:t>
            </a:r>
            <a:endParaRPr/>
          </a:p>
          <a:p>
            <a:pPr indent="0" lvl="0" marL="0" rtl="0" algn="l">
              <a:spcBef>
                <a:spcPts val="0"/>
              </a:spcBef>
              <a:spcAft>
                <a:spcPts val="0"/>
              </a:spcAft>
              <a:buNone/>
            </a:pPr>
            <a:r>
              <a:rPr lang="es-ES"/>
              <a:t>Target</a:t>
            </a:r>
            <a:endParaRPr/>
          </a:p>
          <a:p>
            <a:pPr indent="0" lvl="0" marL="0" rtl="0" algn="l">
              <a:spcBef>
                <a:spcPts val="0"/>
              </a:spcBef>
              <a:spcAft>
                <a:spcPts val="0"/>
              </a:spcAft>
              <a:buNone/>
            </a:pPr>
            <a:r>
              <a:rPr lang="es-ES"/>
              <a:t>Indicates the target of a nucleotide-to-nucleotide or protein-to-nucleotide alignment. The format of the value is "target_id start end [strand]", where strand is optional and may be "+" or "-". If the target_id contains spaces, they must be escaped as hex escape %20.</a:t>
            </a:r>
            <a:endParaRPr/>
          </a:p>
          <a:p>
            <a:pPr indent="0" lvl="0" marL="0" rtl="0" algn="l">
              <a:spcBef>
                <a:spcPts val="0"/>
              </a:spcBef>
              <a:spcAft>
                <a:spcPts val="0"/>
              </a:spcAft>
              <a:buNone/>
            </a:pPr>
            <a:r>
              <a:rPr lang="es-ES"/>
              <a:t>Gap</a:t>
            </a:r>
            <a:endParaRPr/>
          </a:p>
          <a:p>
            <a:pPr indent="0" lvl="0" marL="0" rtl="0" algn="l">
              <a:spcBef>
                <a:spcPts val="0"/>
              </a:spcBef>
              <a:spcAft>
                <a:spcPts val="0"/>
              </a:spcAft>
              <a:buNone/>
            </a:pPr>
            <a:r>
              <a:rPr lang="es-ES"/>
              <a:t>The alignment of the feature to the target if the two are not collinear (e.g. contain gaps). The alignment format is taken from the CIGAR format described in the Exonerate documentation. http://cvsweb.sanger.ac.uk/cgi-bin/cvsweb.cgi/exonerate?cvsroot=Ensembl). See the GFF3 specification for more information.</a:t>
            </a:r>
            <a:endParaRPr/>
          </a:p>
          <a:p>
            <a:pPr indent="0" lvl="0" marL="0" rtl="0" algn="l">
              <a:spcBef>
                <a:spcPts val="0"/>
              </a:spcBef>
              <a:spcAft>
                <a:spcPts val="0"/>
              </a:spcAft>
              <a:buNone/>
            </a:pPr>
            <a:r>
              <a:rPr lang="es-ES"/>
              <a:t>Derives_from</a:t>
            </a:r>
            <a:endParaRPr/>
          </a:p>
          <a:p>
            <a:pPr indent="0" lvl="0" marL="0" rtl="0" algn="l">
              <a:spcBef>
                <a:spcPts val="0"/>
              </a:spcBef>
              <a:spcAft>
                <a:spcPts val="0"/>
              </a:spcAft>
              <a:buNone/>
            </a:pPr>
            <a:r>
              <a:rPr lang="es-ES"/>
              <a:t>Used to disambiguate the relationship between one feature and another when the relationship is a temporal one rather than a purely structural "part of" one. This is needed for polycistronic genes. See the GFF3 specification for more information.</a:t>
            </a:r>
            <a:endParaRPr/>
          </a:p>
          <a:p>
            <a:pPr indent="0" lvl="0" marL="0" rtl="0" algn="l">
              <a:spcBef>
                <a:spcPts val="0"/>
              </a:spcBef>
              <a:spcAft>
                <a:spcPts val="0"/>
              </a:spcAft>
              <a:buNone/>
            </a:pPr>
            <a:r>
              <a:rPr lang="es-ES"/>
              <a:t>Note</a:t>
            </a:r>
            <a:endParaRPr/>
          </a:p>
          <a:p>
            <a:pPr indent="0" lvl="0" marL="0" rtl="0" algn="l">
              <a:spcBef>
                <a:spcPts val="0"/>
              </a:spcBef>
              <a:spcAft>
                <a:spcPts val="0"/>
              </a:spcAft>
              <a:buNone/>
            </a:pPr>
            <a:r>
              <a:rPr lang="es-ES"/>
              <a:t>A free text note.</a:t>
            </a:r>
            <a:endParaRPr/>
          </a:p>
          <a:p>
            <a:pPr indent="0" lvl="0" marL="0" rtl="0" algn="l">
              <a:spcBef>
                <a:spcPts val="0"/>
              </a:spcBef>
              <a:spcAft>
                <a:spcPts val="0"/>
              </a:spcAft>
              <a:buNone/>
            </a:pPr>
            <a:r>
              <a:rPr lang="es-ES"/>
              <a:t>Dbxref</a:t>
            </a:r>
            <a:endParaRPr/>
          </a:p>
          <a:p>
            <a:pPr indent="0" lvl="0" marL="0" rtl="0" algn="l">
              <a:spcBef>
                <a:spcPts val="0"/>
              </a:spcBef>
              <a:spcAft>
                <a:spcPts val="0"/>
              </a:spcAft>
              <a:buNone/>
            </a:pPr>
            <a:r>
              <a:rPr lang="es-ES"/>
              <a:t>A database cross reference. See the GFF3 specification for more information.</a:t>
            </a:r>
            <a:endParaRPr/>
          </a:p>
          <a:p>
            <a:pPr indent="0" lvl="0" marL="0" rtl="0" algn="l">
              <a:spcBef>
                <a:spcPts val="0"/>
              </a:spcBef>
              <a:spcAft>
                <a:spcPts val="0"/>
              </a:spcAft>
              <a:buNone/>
            </a:pPr>
            <a:r>
              <a:rPr lang="es-ES"/>
              <a:t>Ontology_term</a:t>
            </a:r>
            <a:endParaRPr/>
          </a:p>
          <a:p>
            <a:pPr indent="0" lvl="0" marL="0" rtl="0" algn="l">
              <a:spcBef>
                <a:spcPts val="0"/>
              </a:spcBef>
              <a:spcAft>
                <a:spcPts val="0"/>
              </a:spcAft>
              <a:buNone/>
            </a:pPr>
            <a:r>
              <a:rPr lang="es-ES"/>
              <a:t>A cross reference to an ontology term. See the GFF3 specification for more information.</a:t>
            </a:r>
            <a:endParaRPr/>
          </a:p>
        </p:txBody>
      </p:sp>
      <p:sp>
        <p:nvSpPr>
          <p:cNvPr id="516" name="Google Shape;516;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Column 9 Tags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Column 9 tags have predefined meanings: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ID</a:t>
            </a:r>
            <a:endParaRPr/>
          </a:p>
          <a:p>
            <a:pPr indent="0" lvl="0" marL="0" rtl="0" algn="l">
              <a:spcBef>
                <a:spcPts val="0"/>
              </a:spcBef>
              <a:spcAft>
                <a:spcPts val="0"/>
              </a:spcAft>
              <a:buNone/>
            </a:pPr>
            <a:r>
              <a:rPr lang="es-ES"/>
              <a:t>Indicates the unique identifier of the feature. IDs must be unique within the scope of the GFF file.</a:t>
            </a:r>
            <a:endParaRPr/>
          </a:p>
          <a:p>
            <a:pPr indent="0" lvl="0" marL="0" rtl="0" algn="l">
              <a:spcBef>
                <a:spcPts val="0"/>
              </a:spcBef>
              <a:spcAft>
                <a:spcPts val="0"/>
              </a:spcAft>
              <a:buNone/>
            </a:pPr>
            <a:r>
              <a:rPr lang="es-ES"/>
              <a:t>Name</a:t>
            </a:r>
            <a:endParaRPr/>
          </a:p>
          <a:p>
            <a:pPr indent="0" lvl="0" marL="0" rtl="0" algn="l">
              <a:spcBef>
                <a:spcPts val="0"/>
              </a:spcBef>
              <a:spcAft>
                <a:spcPts val="0"/>
              </a:spcAft>
              <a:buNone/>
            </a:pPr>
            <a:r>
              <a:rPr lang="es-ES"/>
              <a:t>Display name for the feature. This is the name to be displayed to the user. Unlike IDs, there is no requirement that the Name be unique within the file.</a:t>
            </a:r>
            <a:endParaRPr/>
          </a:p>
          <a:p>
            <a:pPr indent="0" lvl="0" marL="0" rtl="0" algn="l">
              <a:spcBef>
                <a:spcPts val="0"/>
              </a:spcBef>
              <a:spcAft>
                <a:spcPts val="0"/>
              </a:spcAft>
              <a:buNone/>
            </a:pPr>
            <a:r>
              <a:rPr lang="es-ES"/>
              <a:t>Alias</a:t>
            </a:r>
            <a:endParaRPr/>
          </a:p>
          <a:p>
            <a:pPr indent="0" lvl="0" marL="0" rtl="0" algn="l">
              <a:spcBef>
                <a:spcPts val="0"/>
              </a:spcBef>
              <a:spcAft>
                <a:spcPts val="0"/>
              </a:spcAft>
              <a:buNone/>
            </a:pPr>
            <a:r>
              <a:rPr lang="es-ES"/>
              <a:t>A secondary name for the feature. It is suggested that this tag be used whenever a secondary identifier for the feature is needed, such as locus names and accession numbers. Unlike ID, there is no requirement that Alias be unique within the file.</a:t>
            </a:r>
            <a:endParaRPr/>
          </a:p>
          <a:p>
            <a:pPr indent="0" lvl="0" marL="0" rtl="0" algn="l">
              <a:spcBef>
                <a:spcPts val="0"/>
              </a:spcBef>
              <a:spcAft>
                <a:spcPts val="0"/>
              </a:spcAft>
              <a:buNone/>
            </a:pPr>
            <a:r>
              <a:rPr lang="es-ES"/>
              <a:t>Parent</a:t>
            </a:r>
            <a:endParaRPr/>
          </a:p>
          <a:p>
            <a:pPr indent="0" lvl="0" marL="0" rtl="0" algn="l">
              <a:spcBef>
                <a:spcPts val="0"/>
              </a:spcBef>
              <a:spcAft>
                <a:spcPts val="0"/>
              </a:spcAft>
              <a:buNone/>
            </a:pPr>
            <a:r>
              <a:rPr lang="es-ES"/>
              <a:t>Indicates the parent of the feature. A parent ID can be used to group exons into transcripts, transcripts into genes, and so forth. A feature may have multiple parents. Parent can *only* be used to indicate a partof relationship.</a:t>
            </a:r>
            <a:endParaRPr/>
          </a:p>
          <a:p>
            <a:pPr indent="0" lvl="0" marL="0" rtl="0" algn="l">
              <a:spcBef>
                <a:spcPts val="0"/>
              </a:spcBef>
              <a:spcAft>
                <a:spcPts val="0"/>
              </a:spcAft>
              <a:buNone/>
            </a:pPr>
            <a:r>
              <a:rPr lang="es-ES"/>
              <a:t>Target</a:t>
            </a:r>
            <a:endParaRPr/>
          </a:p>
          <a:p>
            <a:pPr indent="0" lvl="0" marL="0" rtl="0" algn="l">
              <a:spcBef>
                <a:spcPts val="0"/>
              </a:spcBef>
              <a:spcAft>
                <a:spcPts val="0"/>
              </a:spcAft>
              <a:buNone/>
            </a:pPr>
            <a:r>
              <a:rPr lang="es-ES"/>
              <a:t>Indicates the target of a nucleotide-to-nucleotide or protein-to-nucleotide alignment. The format of the value is "target_id start end [strand]", where strand is optional and may be "+" or "-". If the target_id contains spaces, they must be escaped as hex escape %20.</a:t>
            </a:r>
            <a:endParaRPr/>
          </a:p>
          <a:p>
            <a:pPr indent="0" lvl="0" marL="0" rtl="0" algn="l">
              <a:spcBef>
                <a:spcPts val="0"/>
              </a:spcBef>
              <a:spcAft>
                <a:spcPts val="0"/>
              </a:spcAft>
              <a:buNone/>
            </a:pPr>
            <a:r>
              <a:rPr lang="es-ES"/>
              <a:t>Gap</a:t>
            </a:r>
            <a:endParaRPr/>
          </a:p>
          <a:p>
            <a:pPr indent="0" lvl="0" marL="0" rtl="0" algn="l">
              <a:spcBef>
                <a:spcPts val="0"/>
              </a:spcBef>
              <a:spcAft>
                <a:spcPts val="0"/>
              </a:spcAft>
              <a:buNone/>
            </a:pPr>
            <a:r>
              <a:rPr lang="es-ES"/>
              <a:t>The alignment of the feature to the target if the two are not collinear (e.g. contain gaps). The alignment format is taken from the CIGAR format described in the Exonerate documentation. http://cvsweb.sanger.ac.uk/cgi-bin/cvsweb.cgi/exonerate?cvsroot=Ensembl). See the GFF3 specification for more information.</a:t>
            </a:r>
            <a:endParaRPr/>
          </a:p>
          <a:p>
            <a:pPr indent="0" lvl="0" marL="0" rtl="0" algn="l">
              <a:spcBef>
                <a:spcPts val="0"/>
              </a:spcBef>
              <a:spcAft>
                <a:spcPts val="0"/>
              </a:spcAft>
              <a:buNone/>
            </a:pPr>
            <a:r>
              <a:rPr lang="es-ES"/>
              <a:t>Derives_from</a:t>
            </a:r>
            <a:endParaRPr/>
          </a:p>
          <a:p>
            <a:pPr indent="0" lvl="0" marL="0" rtl="0" algn="l">
              <a:spcBef>
                <a:spcPts val="0"/>
              </a:spcBef>
              <a:spcAft>
                <a:spcPts val="0"/>
              </a:spcAft>
              <a:buNone/>
            </a:pPr>
            <a:r>
              <a:rPr lang="es-ES"/>
              <a:t>Used to disambiguate the relationship between one feature and another when the relationship is a temporal one rather than a purely structural "part of" one. This is needed for polycistronic genes. See the GFF3 specification for more information.</a:t>
            </a:r>
            <a:endParaRPr/>
          </a:p>
          <a:p>
            <a:pPr indent="0" lvl="0" marL="0" rtl="0" algn="l">
              <a:spcBef>
                <a:spcPts val="0"/>
              </a:spcBef>
              <a:spcAft>
                <a:spcPts val="0"/>
              </a:spcAft>
              <a:buNone/>
            </a:pPr>
            <a:r>
              <a:rPr lang="es-ES"/>
              <a:t>Note</a:t>
            </a:r>
            <a:endParaRPr/>
          </a:p>
          <a:p>
            <a:pPr indent="0" lvl="0" marL="0" rtl="0" algn="l">
              <a:spcBef>
                <a:spcPts val="0"/>
              </a:spcBef>
              <a:spcAft>
                <a:spcPts val="0"/>
              </a:spcAft>
              <a:buNone/>
            </a:pPr>
            <a:r>
              <a:rPr lang="es-ES"/>
              <a:t>A free text note.</a:t>
            </a:r>
            <a:endParaRPr/>
          </a:p>
          <a:p>
            <a:pPr indent="0" lvl="0" marL="0" rtl="0" algn="l">
              <a:spcBef>
                <a:spcPts val="0"/>
              </a:spcBef>
              <a:spcAft>
                <a:spcPts val="0"/>
              </a:spcAft>
              <a:buNone/>
            </a:pPr>
            <a:r>
              <a:rPr lang="es-ES"/>
              <a:t>Dbxref</a:t>
            </a:r>
            <a:endParaRPr/>
          </a:p>
          <a:p>
            <a:pPr indent="0" lvl="0" marL="0" rtl="0" algn="l">
              <a:spcBef>
                <a:spcPts val="0"/>
              </a:spcBef>
              <a:spcAft>
                <a:spcPts val="0"/>
              </a:spcAft>
              <a:buNone/>
            </a:pPr>
            <a:r>
              <a:rPr lang="es-ES"/>
              <a:t>A database cross reference. See the GFF3 specification for more information.</a:t>
            </a:r>
            <a:endParaRPr/>
          </a:p>
          <a:p>
            <a:pPr indent="0" lvl="0" marL="0" rtl="0" algn="l">
              <a:spcBef>
                <a:spcPts val="0"/>
              </a:spcBef>
              <a:spcAft>
                <a:spcPts val="0"/>
              </a:spcAft>
              <a:buNone/>
            </a:pPr>
            <a:r>
              <a:rPr lang="es-ES"/>
              <a:t>Ontology_term</a:t>
            </a:r>
            <a:endParaRPr/>
          </a:p>
          <a:p>
            <a:pPr indent="0" lvl="0" marL="0" rtl="0" algn="l">
              <a:spcBef>
                <a:spcPts val="0"/>
              </a:spcBef>
              <a:spcAft>
                <a:spcPts val="0"/>
              </a:spcAft>
              <a:buNone/>
            </a:pPr>
            <a:r>
              <a:rPr lang="es-ES"/>
              <a:t>A cross reference to an ontology term. See the GFF3 specification for more information.</a:t>
            </a:r>
            <a:endParaRPr/>
          </a:p>
        </p:txBody>
      </p:sp>
      <p:sp>
        <p:nvSpPr>
          <p:cNvPr id="557" name="Google Shape;557;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Column 9 Tags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Column 9 tags have predefined meanings: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ID</a:t>
            </a:r>
            <a:endParaRPr/>
          </a:p>
          <a:p>
            <a:pPr indent="0" lvl="0" marL="0" rtl="0" algn="l">
              <a:spcBef>
                <a:spcPts val="0"/>
              </a:spcBef>
              <a:spcAft>
                <a:spcPts val="0"/>
              </a:spcAft>
              <a:buNone/>
            </a:pPr>
            <a:r>
              <a:rPr lang="es-ES"/>
              <a:t>Indicates the unique identifier of the feature. IDs must be unique within the scope of the GFF file.</a:t>
            </a:r>
            <a:endParaRPr/>
          </a:p>
          <a:p>
            <a:pPr indent="0" lvl="0" marL="0" rtl="0" algn="l">
              <a:spcBef>
                <a:spcPts val="0"/>
              </a:spcBef>
              <a:spcAft>
                <a:spcPts val="0"/>
              </a:spcAft>
              <a:buNone/>
            </a:pPr>
            <a:r>
              <a:rPr lang="es-ES"/>
              <a:t>Name</a:t>
            </a:r>
            <a:endParaRPr/>
          </a:p>
          <a:p>
            <a:pPr indent="0" lvl="0" marL="0" rtl="0" algn="l">
              <a:spcBef>
                <a:spcPts val="0"/>
              </a:spcBef>
              <a:spcAft>
                <a:spcPts val="0"/>
              </a:spcAft>
              <a:buNone/>
            </a:pPr>
            <a:r>
              <a:rPr lang="es-ES"/>
              <a:t>Display name for the feature. This is the name to be displayed to the user. Unlike IDs, there is no requirement that the Name be unique within the file.</a:t>
            </a:r>
            <a:endParaRPr/>
          </a:p>
          <a:p>
            <a:pPr indent="0" lvl="0" marL="0" rtl="0" algn="l">
              <a:spcBef>
                <a:spcPts val="0"/>
              </a:spcBef>
              <a:spcAft>
                <a:spcPts val="0"/>
              </a:spcAft>
              <a:buNone/>
            </a:pPr>
            <a:r>
              <a:rPr lang="es-ES"/>
              <a:t>Alias</a:t>
            </a:r>
            <a:endParaRPr/>
          </a:p>
          <a:p>
            <a:pPr indent="0" lvl="0" marL="0" rtl="0" algn="l">
              <a:spcBef>
                <a:spcPts val="0"/>
              </a:spcBef>
              <a:spcAft>
                <a:spcPts val="0"/>
              </a:spcAft>
              <a:buNone/>
            </a:pPr>
            <a:r>
              <a:rPr lang="es-ES"/>
              <a:t>A secondary name for the feature. It is suggested that this tag be used whenever a secondary identifier for the feature is needed, such as locus names and accession numbers. Unlike ID, there is no requirement that Alias be unique within the file.</a:t>
            </a:r>
            <a:endParaRPr/>
          </a:p>
          <a:p>
            <a:pPr indent="0" lvl="0" marL="0" rtl="0" algn="l">
              <a:spcBef>
                <a:spcPts val="0"/>
              </a:spcBef>
              <a:spcAft>
                <a:spcPts val="0"/>
              </a:spcAft>
              <a:buNone/>
            </a:pPr>
            <a:r>
              <a:rPr lang="es-ES"/>
              <a:t>Parent</a:t>
            </a:r>
            <a:endParaRPr/>
          </a:p>
          <a:p>
            <a:pPr indent="0" lvl="0" marL="0" rtl="0" algn="l">
              <a:spcBef>
                <a:spcPts val="0"/>
              </a:spcBef>
              <a:spcAft>
                <a:spcPts val="0"/>
              </a:spcAft>
              <a:buNone/>
            </a:pPr>
            <a:r>
              <a:rPr lang="es-ES"/>
              <a:t>Indicates the parent of the feature. A parent ID can be used to group exons into transcripts, transcripts into genes, and so forth. A feature may have multiple parents. Parent can *only* be used to indicate a partof relationship.</a:t>
            </a:r>
            <a:endParaRPr/>
          </a:p>
          <a:p>
            <a:pPr indent="0" lvl="0" marL="0" rtl="0" algn="l">
              <a:spcBef>
                <a:spcPts val="0"/>
              </a:spcBef>
              <a:spcAft>
                <a:spcPts val="0"/>
              </a:spcAft>
              <a:buNone/>
            </a:pPr>
            <a:r>
              <a:rPr lang="es-ES"/>
              <a:t>Target</a:t>
            </a:r>
            <a:endParaRPr/>
          </a:p>
          <a:p>
            <a:pPr indent="0" lvl="0" marL="0" rtl="0" algn="l">
              <a:spcBef>
                <a:spcPts val="0"/>
              </a:spcBef>
              <a:spcAft>
                <a:spcPts val="0"/>
              </a:spcAft>
              <a:buNone/>
            </a:pPr>
            <a:r>
              <a:rPr lang="es-ES"/>
              <a:t>Indicates the target of a nucleotide-to-nucleotide or protein-to-nucleotide alignment. The format of the value is "target_id start end [strand]", where strand is optional and may be "+" or "-". If the target_id contains spaces, they must be escaped as hex escape %20.</a:t>
            </a:r>
            <a:endParaRPr/>
          </a:p>
          <a:p>
            <a:pPr indent="0" lvl="0" marL="0" rtl="0" algn="l">
              <a:spcBef>
                <a:spcPts val="0"/>
              </a:spcBef>
              <a:spcAft>
                <a:spcPts val="0"/>
              </a:spcAft>
              <a:buNone/>
            </a:pPr>
            <a:r>
              <a:rPr lang="es-ES"/>
              <a:t>Gap</a:t>
            </a:r>
            <a:endParaRPr/>
          </a:p>
          <a:p>
            <a:pPr indent="0" lvl="0" marL="0" rtl="0" algn="l">
              <a:spcBef>
                <a:spcPts val="0"/>
              </a:spcBef>
              <a:spcAft>
                <a:spcPts val="0"/>
              </a:spcAft>
              <a:buNone/>
            </a:pPr>
            <a:r>
              <a:rPr lang="es-ES"/>
              <a:t>The alignment of the feature to the target if the two are not collinear (e.g. contain gaps). The alignment format is taken from the CIGAR format described in the Exonerate documentation. http://cvsweb.sanger.ac.uk/cgi-bin/cvsweb.cgi/exonerate?cvsroot=Ensembl). See the GFF3 specification for more information.</a:t>
            </a:r>
            <a:endParaRPr/>
          </a:p>
          <a:p>
            <a:pPr indent="0" lvl="0" marL="0" rtl="0" algn="l">
              <a:spcBef>
                <a:spcPts val="0"/>
              </a:spcBef>
              <a:spcAft>
                <a:spcPts val="0"/>
              </a:spcAft>
              <a:buNone/>
            </a:pPr>
            <a:r>
              <a:rPr lang="es-ES"/>
              <a:t>Derives_from</a:t>
            </a:r>
            <a:endParaRPr/>
          </a:p>
          <a:p>
            <a:pPr indent="0" lvl="0" marL="0" rtl="0" algn="l">
              <a:spcBef>
                <a:spcPts val="0"/>
              </a:spcBef>
              <a:spcAft>
                <a:spcPts val="0"/>
              </a:spcAft>
              <a:buNone/>
            </a:pPr>
            <a:r>
              <a:rPr lang="es-ES"/>
              <a:t>Used to disambiguate the relationship between one feature and another when the relationship is a temporal one rather than a purely structural "part of" one. This is needed for polycistronic genes. See the GFF3 specification for more information.</a:t>
            </a:r>
            <a:endParaRPr/>
          </a:p>
          <a:p>
            <a:pPr indent="0" lvl="0" marL="0" rtl="0" algn="l">
              <a:spcBef>
                <a:spcPts val="0"/>
              </a:spcBef>
              <a:spcAft>
                <a:spcPts val="0"/>
              </a:spcAft>
              <a:buNone/>
            </a:pPr>
            <a:r>
              <a:rPr lang="es-ES"/>
              <a:t>Note</a:t>
            </a:r>
            <a:endParaRPr/>
          </a:p>
          <a:p>
            <a:pPr indent="0" lvl="0" marL="0" rtl="0" algn="l">
              <a:spcBef>
                <a:spcPts val="0"/>
              </a:spcBef>
              <a:spcAft>
                <a:spcPts val="0"/>
              </a:spcAft>
              <a:buNone/>
            </a:pPr>
            <a:r>
              <a:rPr lang="es-ES"/>
              <a:t>A free text note.</a:t>
            </a:r>
            <a:endParaRPr/>
          </a:p>
          <a:p>
            <a:pPr indent="0" lvl="0" marL="0" rtl="0" algn="l">
              <a:spcBef>
                <a:spcPts val="0"/>
              </a:spcBef>
              <a:spcAft>
                <a:spcPts val="0"/>
              </a:spcAft>
              <a:buNone/>
            </a:pPr>
            <a:r>
              <a:rPr lang="es-ES"/>
              <a:t>Dbxref</a:t>
            </a:r>
            <a:endParaRPr/>
          </a:p>
          <a:p>
            <a:pPr indent="0" lvl="0" marL="0" rtl="0" algn="l">
              <a:spcBef>
                <a:spcPts val="0"/>
              </a:spcBef>
              <a:spcAft>
                <a:spcPts val="0"/>
              </a:spcAft>
              <a:buNone/>
            </a:pPr>
            <a:r>
              <a:rPr lang="es-ES"/>
              <a:t>A database cross reference. See the GFF3 specification for more information.</a:t>
            </a:r>
            <a:endParaRPr/>
          </a:p>
          <a:p>
            <a:pPr indent="0" lvl="0" marL="0" rtl="0" algn="l">
              <a:spcBef>
                <a:spcPts val="0"/>
              </a:spcBef>
              <a:spcAft>
                <a:spcPts val="0"/>
              </a:spcAft>
              <a:buNone/>
            </a:pPr>
            <a:r>
              <a:rPr lang="es-ES"/>
              <a:t>Ontology_term</a:t>
            </a:r>
            <a:endParaRPr/>
          </a:p>
          <a:p>
            <a:pPr indent="0" lvl="0" marL="0" rtl="0" algn="l">
              <a:spcBef>
                <a:spcPts val="0"/>
              </a:spcBef>
              <a:spcAft>
                <a:spcPts val="0"/>
              </a:spcAft>
              <a:buNone/>
            </a:pPr>
            <a:r>
              <a:rPr lang="es-ES"/>
              <a:t>A cross reference to an ontology term. See the GFF3 specification for more information.</a:t>
            </a:r>
            <a:endParaRPr/>
          </a:p>
        </p:txBody>
      </p:sp>
      <p:sp>
        <p:nvSpPr>
          <p:cNvPr id="569" name="Google Shape;569;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Artemis es un visor de secuencias de ADN y una herramienta de anotación que permite la visualización de características de la secuencia y los resultados de análisis en el contexto de la secuencia y su traducción en seis marcos.</a:t>
            </a:r>
            <a:endParaRPr/>
          </a:p>
        </p:txBody>
      </p:sp>
      <p:sp>
        <p:nvSpPr>
          <p:cNvPr id="611" name="Google Shape;611;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Hoy en día, la anotación de genomas es un proceso que se realiza, en gran parte, de manera automática debido a la enorme cantidad de datos genómicos que se generan, especialmente con la creciente secuenciación de genomas. Cuando subimos una secuencia de ADN a una base de datos como NCBI, se inicia un proceso </a:t>
            </a:r>
            <a:r>
              <a:rPr lang="es-ES" sz="1100">
                <a:latin typeface="Arial"/>
                <a:ea typeface="Arial"/>
                <a:cs typeface="Arial"/>
                <a:sym typeface="Arial"/>
              </a:rPr>
              <a:t>de anotación </a:t>
            </a:r>
            <a:r>
              <a:rPr lang="es-ES" sz="1100">
                <a:latin typeface="Arial"/>
                <a:ea typeface="Arial"/>
                <a:cs typeface="Arial"/>
                <a:sym typeface="Arial"/>
              </a:rPr>
              <a:t>automática. En primer lugar, se predicen los genes y se realiza una búsqueda de homólogos en bases de datos como Uniprot. Si se encuentra un homólogo, la información funcional del gen anotado se propaga a nuestra secuencia, permitiéndonos inferir una posible función. Sin embargo, si no hay un homólogo claro, el gen puede anotarse como una 'proteína putativa' o 'proteína sin función conocida'.</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Además de la predicción de genes, se buscan otros elementos genómicos comparando nuestra secuencia con otras bases de datos relevantes, que contienen información de:</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b="1" lang="es-ES" sz="1100">
                <a:latin typeface="Arial"/>
                <a:ea typeface="Arial"/>
                <a:cs typeface="Arial"/>
                <a:sym typeface="Arial"/>
              </a:rPr>
              <a:t>Uniprot</a:t>
            </a:r>
            <a:r>
              <a:rPr lang="es-ES" sz="1100">
                <a:latin typeface="Arial"/>
                <a:ea typeface="Arial"/>
                <a:cs typeface="Arial"/>
                <a:sym typeface="Arial"/>
              </a:rPr>
              <a:t> y </a:t>
            </a:r>
            <a:r>
              <a:rPr b="1" lang="es-ES" sz="1100">
                <a:latin typeface="Arial"/>
                <a:ea typeface="Arial"/>
                <a:cs typeface="Arial"/>
                <a:sym typeface="Arial"/>
              </a:rPr>
              <a:t>RefSeq</a:t>
            </a:r>
            <a:r>
              <a:rPr lang="es-ES" sz="1100">
                <a:latin typeface="Arial"/>
                <a:ea typeface="Arial"/>
                <a:cs typeface="Arial"/>
                <a:sym typeface="Arial"/>
              </a:rPr>
              <a:t>, bases de datos de secuencias y anotaciones.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ENCODE</a:t>
            </a:r>
            <a:r>
              <a:rPr lang="es-ES" sz="1100">
                <a:latin typeface="Arial"/>
                <a:ea typeface="Arial"/>
                <a:cs typeface="Arial"/>
                <a:sym typeface="Arial"/>
              </a:rPr>
              <a:t>, que contiene información sobre elementos reguladores en el ADN.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Pfam</a:t>
            </a:r>
            <a:r>
              <a:rPr lang="es-ES" sz="1100">
                <a:latin typeface="Arial"/>
                <a:ea typeface="Arial"/>
                <a:cs typeface="Arial"/>
                <a:sym typeface="Arial"/>
              </a:rPr>
              <a:t>, que proporciona información sobre dominios proteicos.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Gene Ontology</a:t>
            </a:r>
            <a:r>
              <a:rPr lang="es-ES" sz="1100">
                <a:latin typeface="Arial"/>
                <a:ea typeface="Arial"/>
                <a:cs typeface="Arial"/>
                <a:sym typeface="Arial"/>
              </a:rPr>
              <a:t> y </a:t>
            </a:r>
            <a:r>
              <a:rPr b="1" lang="es-ES" sz="1100">
                <a:latin typeface="Arial"/>
                <a:ea typeface="Arial"/>
                <a:cs typeface="Arial"/>
                <a:sym typeface="Arial"/>
              </a:rPr>
              <a:t>GeneRIF</a:t>
            </a:r>
            <a:r>
              <a:rPr lang="es-ES" sz="1100">
                <a:latin typeface="Arial"/>
                <a:ea typeface="Arial"/>
                <a:cs typeface="Arial"/>
                <a:sym typeface="Arial"/>
              </a:rPr>
              <a:t>, que clasifican genes por su función biológica.</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es-ES" sz="1100">
                <a:latin typeface="Arial"/>
                <a:ea typeface="Arial"/>
                <a:cs typeface="Arial"/>
                <a:sym typeface="Arial"/>
              </a:rPr>
              <a:t>KEGG</a:t>
            </a:r>
            <a:r>
              <a:rPr lang="es-ES" sz="1100">
                <a:latin typeface="Arial"/>
                <a:ea typeface="Arial"/>
                <a:cs typeface="Arial"/>
                <a:sym typeface="Arial"/>
              </a:rPr>
              <a:t>, que ofrece datos sobre rutas metabólicas y funciones.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Otras bases de datos como </a:t>
            </a:r>
            <a:r>
              <a:rPr b="1" lang="es-ES" sz="1100">
                <a:latin typeface="Arial"/>
                <a:ea typeface="Arial"/>
                <a:cs typeface="Arial"/>
                <a:sym typeface="Arial"/>
              </a:rPr>
              <a:t>Entrez Gene</a:t>
            </a:r>
            <a:r>
              <a:rPr lang="es-ES" sz="1100">
                <a:latin typeface="Arial"/>
                <a:ea typeface="Arial"/>
                <a:cs typeface="Arial"/>
                <a:sym typeface="Arial"/>
              </a:rPr>
              <a:t>, </a:t>
            </a:r>
            <a:r>
              <a:rPr b="1" lang="es-ES" sz="1100">
                <a:latin typeface="Arial"/>
                <a:ea typeface="Arial"/>
                <a:cs typeface="Arial"/>
                <a:sym typeface="Arial"/>
              </a:rPr>
              <a:t>Ensembl</a:t>
            </a:r>
            <a:r>
              <a:rPr lang="es-ES" sz="1100">
                <a:latin typeface="Arial"/>
                <a:ea typeface="Arial"/>
                <a:cs typeface="Arial"/>
                <a:sym typeface="Arial"/>
              </a:rPr>
              <a:t>, </a:t>
            </a:r>
            <a:r>
              <a:rPr b="1" lang="es-ES" sz="1100">
                <a:latin typeface="Arial"/>
                <a:ea typeface="Arial"/>
                <a:cs typeface="Arial"/>
                <a:sym typeface="Arial"/>
              </a:rPr>
              <a:t>GENCODE</a:t>
            </a:r>
            <a:r>
              <a:rPr lang="es-ES" sz="1100">
                <a:latin typeface="Arial"/>
                <a:ea typeface="Arial"/>
                <a:cs typeface="Arial"/>
                <a:sym typeface="Arial"/>
              </a:rPr>
              <a:t>, </a:t>
            </a:r>
            <a:r>
              <a:rPr b="1" lang="es-ES" sz="1100">
                <a:latin typeface="Arial"/>
                <a:ea typeface="Arial"/>
                <a:cs typeface="Arial"/>
                <a:sym typeface="Arial"/>
              </a:rPr>
              <a:t>Vega</a:t>
            </a:r>
            <a:r>
              <a:rPr lang="es-ES" sz="1100">
                <a:latin typeface="Arial"/>
                <a:ea typeface="Arial"/>
                <a:cs typeface="Arial"/>
                <a:sym typeface="Arial"/>
              </a:rPr>
              <a:t>, entre muchas otras.</a:t>
            </a:r>
            <a:endParaRPr/>
          </a:p>
        </p:txBody>
      </p:sp>
      <p:sp>
        <p:nvSpPr>
          <p:cNvPr id="228" name="Google Shape;22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Existen dos estrategias principales para identificar las regiones codificantes de un genoma durante la anotación automática:</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s-ES" sz="1100">
                <a:latin typeface="Arial"/>
                <a:ea typeface="Arial"/>
                <a:cs typeface="Arial"/>
                <a:sym typeface="Arial"/>
              </a:rPr>
              <a:t>Por evidencia: Alineación de secuencias</a:t>
            </a:r>
            <a:r>
              <a:rPr lang="es-ES" sz="1100">
                <a:latin typeface="Arial"/>
                <a:ea typeface="Arial"/>
                <a:cs typeface="Arial"/>
                <a:sym typeface="Arial"/>
              </a:rPr>
              <a:t>: Esta estrategia consiste en alinear nuestra secuencia contra secuencias de proteínas conocidas en bases de datos y transferir la anotación de estas secuencias encontradas a nuestras secuencias. Sin embargo, esta estrategia tiene limitaciones: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lang="es-ES" sz="1100">
                <a:latin typeface="Arial"/>
                <a:ea typeface="Arial"/>
                <a:cs typeface="Arial"/>
                <a:sym typeface="Arial"/>
              </a:rPr>
              <a:t>solo podemos anotar aquellas proteínas que ya están presentes en las bases de datos, por lo que perderemos proteínas que no tengan homólogos conocidos.</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lang="es-ES" sz="1100">
                <a:latin typeface="Arial"/>
                <a:ea typeface="Arial"/>
                <a:cs typeface="Arial"/>
                <a:sym typeface="Arial"/>
              </a:rPr>
              <a:t>Además, es posible que se pierdan proteínas parciales, ya que la alineación podría no detectar toda la secuencia codificante.</a:t>
            </a:r>
            <a:endParaRPr/>
          </a:p>
        </p:txBody>
      </p:sp>
      <p:sp>
        <p:nvSpPr>
          <p:cNvPr id="240" name="Google Shape;240;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575f96ce8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g2d575f96ce8_0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lang="es-ES" sz="1100">
                <a:latin typeface="Arial"/>
                <a:ea typeface="Arial"/>
                <a:cs typeface="Arial"/>
                <a:sym typeface="Arial"/>
              </a:rPr>
              <a:t>Existen dos estrategias principales para identificar las regiones codificantes de un genoma durante la anotación automática:</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s-ES" sz="1100">
                <a:latin typeface="Arial"/>
                <a:ea typeface="Arial"/>
                <a:cs typeface="Arial"/>
                <a:sym typeface="Arial"/>
              </a:rPr>
              <a:t>Anotación ab initio</a:t>
            </a:r>
            <a:r>
              <a:rPr lang="es-ES" sz="1100">
                <a:latin typeface="Arial"/>
                <a:ea typeface="Arial"/>
                <a:cs typeface="Arial"/>
                <a:sym typeface="Arial"/>
              </a:rPr>
              <a:t>: En esta estrategia, buscamos </a:t>
            </a:r>
            <a:r>
              <a:rPr i="1" lang="es-ES" sz="1100">
                <a:latin typeface="Arial"/>
                <a:ea typeface="Arial"/>
                <a:cs typeface="Arial"/>
                <a:sym typeface="Arial"/>
              </a:rPr>
              <a:t>open reading frames</a:t>
            </a:r>
            <a:r>
              <a:rPr lang="es-ES" sz="1100">
                <a:latin typeface="Arial"/>
                <a:ea typeface="Arial"/>
                <a:cs typeface="Arial"/>
                <a:sym typeface="Arial"/>
              </a:rPr>
              <a:t> (ORFs) o marcos de lectura abiertos, prediciendo las regiones que podrían codificar proteínas. Para ello,</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lang="es-ES" sz="1100">
                <a:latin typeface="Arial"/>
                <a:ea typeface="Arial"/>
                <a:cs typeface="Arial"/>
                <a:sym typeface="Arial"/>
              </a:rPr>
              <a:t>se construyen modelos de sitios de unión de ribosomas y se intentan predecir las regiones codificantes.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lang="es-ES" sz="1100">
                <a:latin typeface="Arial"/>
                <a:ea typeface="Arial"/>
                <a:cs typeface="Arial"/>
                <a:sym typeface="Arial"/>
              </a:rPr>
              <a:t>Sin embargo, también tiene limitaciones: </a:t>
            </a:r>
            <a:endParaRPr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AutoNum type="romanLcPeriod"/>
            </a:pPr>
            <a:r>
              <a:rPr lang="es-ES" sz="1100">
                <a:latin typeface="Arial"/>
                <a:ea typeface="Arial"/>
                <a:cs typeface="Arial"/>
                <a:sym typeface="Arial"/>
              </a:rPr>
              <a:t>una de las dificultades principales es elegir correctamente el codón de inicio, ya que puede ser erróneo. </a:t>
            </a:r>
            <a:endParaRPr sz="1100">
              <a:latin typeface="Arial"/>
              <a:ea typeface="Arial"/>
              <a:cs typeface="Arial"/>
              <a:sym typeface="Arial"/>
            </a:endParaRPr>
          </a:p>
          <a:p>
            <a:pPr indent="-298450" lvl="2" marL="1371600" rtl="0" algn="l">
              <a:lnSpc>
                <a:spcPct val="115000"/>
              </a:lnSpc>
              <a:spcBef>
                <a:spcPts val="0"/>
              </a:spcBef>
              <a:spcAft>
                <a:spcPts val="0"/>
              </a:spcAft>
              <a:buClr>
                <a:schemeClr val="dk1"/>
              </a:buClr>
              <a:buSzPts val="1100"/>
              <a:buAutoNum type="romanLcPeriod"/>
            </a:pPr>
            <a:r>
              <a:rPr lang="es-ES" sz="1100">
                <a:latin typeface="Arial"/>
                <a:ea typeface="Arial"/>
                <a:cs typeface="Arial"/>
                <a:sym typeface="Arial"/>
              </a:rPr>
              <a:t>Además, es común que se identifiquen genes que en realidad no codifican proteínas funcionales o que se sobrestimen los genes pequeños, es decir, que se detecten más genes de los que realmente existen.</a:t>
            </a:r>
            <a:endParaRPr sz="1100">
              <a:latin typeface="Arial"/>
              <a:ea typeface="Arial"/>
              <a:cs typeface="Arial"/>
              <a:sym typeface="Arial"/>
            </a:endParaRPr>
          </a:p>
          <a:p>
            <a:pPr indent="0" lvl="0" marL="0" rtl="0" algn="l">
              <a:lnSpc>
                <a:spcPct val="115000"/>
              </a:lnSpc>
              <a:spcBef>
                <a:spcPts val="1200"/>
              </a:spcBef>
              <a:spcAft>
                <a:spcPts val="1200"/>
              </a:spcAft>
              <a:buSzPts val="1100"/>
              <a:buNone/>
            </a:pPr>
            <a:r>
              <a:rPr lang="es-ES" sz="1100">
                <a:latin typeface="Arial"/>
                <a:ea typeface="Arial"/>
                <a:cs typeface="Arial"/>
                <a:sym typeface="Arial"/>
              </a:rPr>
              <a:t>Ambas estrategias tienen sus ventajas y limitaciones, y a menudo se combinan para mejorar la precisión de la anotación.</a:t>
            </a:r>
            <a:endParaRPr/>
          </a:p>
        </p:txBody>
      </p:sp>
      <p:sp>
        <p:nvSpPr>
          <p:cNvPr id="252" name="Google Shape;252;g2d575f96ce8_0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Durante la anotación automática, también se identifican y anotan otras regiones del genoma como las que codifican para tRNA, rRNA y CDS. Aunque en virus no haya tRNA o rRNA</a:t>
            </a:r>
            <a:endParaRPr/>
          </a:p>
          <a:p>
            <a:pPr indent="-317500" lvl="0" marL="457200" rtl="0" algn="l">
              <a:spcBef>
                <a:spcPts val="0"/>
              </a:spcBef>
              <a:spcAft>
                <a:spcPts val="0"/>
              </a:spcAft>
              <a:buSzPts val="1400"/>
              <a:buChar char="●"/>
            </a:pPr>
            <a:r>
              <a:rPr lang="es-ES"/>
              <a:t>Las regiones que codifican para tRNA son fáciles de encontrar y anotar debido a la presencia de un anticodón característico en su secuencia, siguen patrones bien establecidos.</a:t>
            </a:r>
            <a:endParaRPr/>
          </a:p>
          <a:p>
            <a:pPr indent="-317500" lvl="0" marL="457200" rtl="0" algn="l">
              <a:spcBef>
                <a:spcPts val="0"/>
              </a:spcBef>
              <a:spcAft>
                <a:spcPts val="0"/>
              </a:spcAft>
              <a:buSzPts val="1400"/>
              <a:buChar char="●"/>
            </a:pPr>
            <a:r>
              <a:rPr lang="es-ES"/>
              <a:t>rRNA: De manera similar, las regiones que codifican para rRNA, como el 5S, 16S y 23S, también son fáciles de identificar y anotar. Estas secuencias se encuentran en muchas bases de datos y su estructura es bien conocida, lo que facilita su anotación automática.</a:t>
            </a:r>
            <a:endParaRPr/>
          </a:p>
          <a:p>
            <a:pPr indent="-317500" lvl="0" marL="457200" rtl="0" algn="l">
              <a:spcBef>
                <a:spcPts val="0"/>
              </a:spcBef>
              <a:spcAft>
                <a:spcPts val="0"/>
              </a:spcAft>
              <a:buSzPts val="1400"/>
              <a:buChar char="●"/>
            </a:pPr>
            <a:r>
              <a:rPr lang="es-ES"/>
              <a:t>CDS (Secuencias Codificantes): Identificar candidatos para genes codificantes es más directo, ya que</a:t>
            </a:r>
            <a:r>
              <a:rPr lang="es-ES"/>
              <a:t> </a:t>
            </a:r>
            <a:r>
              <a:rPr lang="es-ES"/>
              <a:t>se basan en la predicción de marcos de lectura abiertos (ORFs).</a:t>
            </a:r>
            <a:r>
              <a:rPr lang="es-ES"/>
              <a:t> </a:t>
            </a:r>
            <a:r>
              <a:rPr lang="es-ES"/>
              <a:t>Sin embargo, uno de los problemas más comunes:</a:t>
            </a:r>
            <a:endParaRPr/>
          </a:p>
          <a:p>
            <a:pPr indent="-317500" lvl="1" marL="914400" rtl="0" algn="l">
              <a:spcBef>
                <a:spcPts val="0"/>
              </a:spcBef>
              <a:spcAft>
                <a:spcPts val="0"/>
              </a:spcAft>
              <a:buSzPts val="1400"/>
              <a:buChar char="○"/>
            </a:pPr>
            <a:r>
              <a:rPr lang="es-ES"/>
              <a:t>muchos ORFs pueden ser falsos positivos, especialmente cuando se detectan pequeños ORFs que no representan proteínas funcionales.</a:t>
            </a:r>
            <a:endParaRPr/>
          </a:p>
          <a:p>
            <a:pPr indent="-317500" lvl="1" marL="914400" rtl="0" algn="l">
              <a:spcBef>
                <a:spcPts val="0"/>
              </a:spcBef>
              <a:spcAft>
                <a:spcPts val="0"/>
              </a:spcAft>
              <a:buSzPts val="1400"/>
              <a:buChar char="○"/>
            </a:pPr>
            <a:r>
              <a:rPr lang="es-ES"/>
              <a:t>Además, puede haber errores con el codón de inicio o genes parciales que no se expresan correctamente.</a:t>
            </a:r>
            <a:endParaRPr/>
          </a:p>
          <a:p>
            <a:pPr indent="-317500" lvl="1" marL="914400" rtl="0" algn="l">
              <a:spcBef>
                <a:spcPts val="0"/>
              </a:spcBef>
              <a:spcAft>
                <a:spcPts val="0"/>
              </a:spcAft>
              <a:buSzPts val="1400"/>
              <a:buChar char="○"/>
            </a:pPr>
            <a:r>
              <a:rPr lang="es-ES"/>
              <a:t>Pseudogenes: Estos son genes que han perdido su función a lo largo de la evolución. Aunque se pueden identificar, asignarles una función es más complicado, ya que estos genes están en desuso y no producen proteínas funcionales.</a:t>
            </a:r>
            <a:endParaRPr/>
          </a:p>
          <a:p>
            <a:pPr indent="-317500" lvl="1" marL="914400" rtl="0" algn="l">
              <a:spcBef>
                <a:spcPts val="0"/>
              </a:spcBef>
              <a:spcAft>
                <a:spcPts val="0"/>
              </a:spcAft>
              <a:buSzPts val="1400"/>
              <a:buChar char="○"/>
            </a:pPr>
            <a:r>
              <a:rPr lang="es-ES"/>
              <a:t>Finalmente, asignar la función de los genes es la parte más compleja del proceso de anotación, ya que requiere comparar la secuencia de proteínas y buscar información biológica detallada en bases de datos, lo que involucra mucha interpretación y análisis.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s-ES"/>
              <a:t>En resumen, mientras que la identificación de las regiones codificantes y la detección de ciertos tipos de RNA es relativamente sencilla, la asignación de funciones a estos elementos es la parte más laboriosa y desafiante de la anotación."</a:t>
            </a:r>
            <a:endParaRPr/>
          </a:p>
        </p:txBody>
      </p:sp>
      <p:sp>
        <p:nvSpPr>
          <p:cNvPr id="264" name="Google Shape;26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Al igual que hemos mencionado antes, la anotación automática tiene varias limitaciones importantes que deben tenerse en cuenta:</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s-ES" sz="1100">
                <a:latin typeface="Arial"/>
                <a:ea typeface="Arial"/>
                <a:cs typeface="Arial"/>
                <a:sym typeface="Arial"/>
              </a:rPr>
              <a:t>Homología de secuencia vs. homología funcional</a:t>
            </a:r>
            <a:r>
              <a:rPr lang="es-ES" sz="1100">
                <a:latin typeface="Arial"/>
                <a:ea typeface="Arial"/>
                <a:cs typeface="Arial"/>
                <a:sym typeface="Arial"/>
              </a:rPr>
              <a:t>: Si encontramos un homólogo en las bases de datos, significa que existe una secuencia similar, pero esto no garantiza que ambas proteínas tengan la misma función biológica. Puede que la secuencia sea similar, pero la proteína podría realizar una función diferente en el genoma.</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Falta de homología</a:t>
            </a:r>
            <a:r>
              <a:rPr lang="es-ES" sz="1100">
                <a:latin typeface="Arial"/>
                <a:ea typeface="Arial"/>
                <a:cs typeface="Arial"/>
                <a:sym typeface="Arial"/>
              </a:rPr>
              <a:t>: Si no encontramos homología en las bases de datos, solo podemos inferir que se trata de una 'proteína hipotética' sin una función definida. </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Propagación de información incorrecta</a:t>
            </a:r>
            <a:r>
              <a:rPr lang="es-ES" sz="1100">
                <a:latin typeface="Arial"/>
                <a:ea typeface="Arial"/>
                <a:cs typeface="Arial"/>
                <a:sym typeface="Arial"/>
              </a:rPr>
              <a:t>: Cuando se utiliza solo una parte de la secuencia para hacer la anotación, se corre el riesgo de propagar información incorrecta. Esto puede ocurrir, por ejemplo, en </a:t>
            </a:r>
            <a:r>
              <a:rPr b="1" lang="es-ES" sz="1100">
                <a:latin typeface="Arial"/>
                <a:ea typeface="Arial"/>
                <a:cs typeface="Arial"/>
                <a:sym typeface="Arial"/>
              </a:rPr>
              <a:t>proteínas multidominio</a:t>
            </a:r>
            <a:r>
              <a:rPr lang="es-ES" sz="1100">
                <a:latin typeface="Arial"/>
                <a:ea typeface="Arial"/>
                <a:cs typeface="Arial"/>
                <a:sym typeface="Arial"/>
              </a:rPr>
              <a:t>, donde la homología en un dominio puede no implicar que toda la proteína tenga la misma función.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Anotaciones inconsistentes</a:t>
            </a:r>
            <a:r>
              <a:rPr lang="es-ES" sz="1100">
                <a:latin typeface="Arial"/>
                <a:ea typeface="Arial"/>
                <a:cs typeface="Arial"/>
                <a:sym typeface="Arial"/>
              </a:rPr>
              <a:t>: A veces, diferentes bases de datos utilizan diferentes nombres para la misma proteína, lo que puede generar confusión. Incluso puede ocurrir que un mismo gen tenga diferentes nombres de producto dependiendo de la base de datos o el tipo de análisis realizado.</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Errores tipográficos</a:t>
            </a:r>
            <a:r>
              <a:rPr lang="es-ES" sz="1100">
                <a:latin typeface="Arial"/>
                <a:ea typeface="Arial"/>
                <a:cs typeface="Arial"/>
                <a:sym typeface="Arial"/>
              </a:rPr>
              <a:t>: Los errores en la escritura de nombres de genes o proteínas también pueden generar problemas en la anotación, afectando la precisión de la información.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Limitaciones de las bases de datos</a:t>
            </a:r>
            <a:r>
              <a:rPr lang="es-ES" sz="1100">
                <a:latin typeface="Arial"/>
                <a:ea typeface="Arial"/>
                <a:cs typeface="Arial"/>
                <a:sym typeface="Arial"/>
              </a:rPr>
              <a:t>: Las bases de datos solo contienen la información que ha sido previamente registrada, por lo que si un gen o proteína no está representado en ellas, no se podrá anotar correctamente.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s-ES" sz="1100">
                <a:latin typeface="Arial"/>
                <a:ea typeface="Arial"/>
                <a:cs typeface="Arial"/>
                <a:sym typeface="Arial"/>
              </a:rPr>
              <a:t>Necesidad de más información biológica</a:t>
            </a:r>
            <a:r>
              <a:rPr lang="es-ES" sz="1100">
                <a:latin typeface="Arial"/>
                <a:ea typeface="Arial"/>
                <a:cs typeface="Arial"/>
                <a:sym typeface="Arial"/>
              </a:rPr>
              <a:t>: Para mejorar la precisión de la anotación y curación de proteínas, a menudo es necesario realizar </a:t>
            </a:r>
            <a:r>
              <a:rPr b="1" lang="es-ES" sz="1100">
                <a:latin typeface="Arial"/>
                <a:ea typeface="Arial"/>
                <a:cs typeface="Arial"/>
                <a:sym typeface="Arial"/>
              </a:rPr>
              <a:t>experimentos de expresión</a:t>
            </a:r>
            <a:r>
              <a:rPr lang="es-ES" sz="1100">
                <a:latin typeface="Arial"/>
                <a:ea typeface="Arial"/>
                <a:cs typeface="Arial"/>
                <a:sym typeface="Arial"/>
              </a:rPr>
              <a:t> o llevar a cabo una </a:t>
            </a:r>
            <a:r>
              <a:rPr b="1" lang="es-ES" sz="1100">
                <a:latin typeface="Arial"/>
                <a:ea typeface="Arial"/>
                <a:cs typeface="Arial"/>
                <a:sym typeface="Arial"/>
              </a:rPr>
              <a:t>anotación manual</a:t>
            </a:r>
            <a:r>
              <a:rPr lang="es-ES" sz="1100">
                <a:latin typeface="Arial"/>
                <a:ea typeface="Arial"/>
                <a:cs typeface="Arial"/>
                <a:sym typeface="Arial"/>
              </a:rPr>
              <a:t> que complemente la información que no puede ser inferida automáticamente.</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En resumen, la anotación automática es útil, pero tiene limitaciones, especialmente cuando la información disponible en las bases de datos no es suficiente o precisa. Es importante contar con datos experimentales adicionales y la validación manual para mejorar la calidad de la anotación y asegurar que la información asignada a los genes y proteínas sea correcta</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274" name="Google Shape;27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Un problema importante en la anotación automática es la </a:t>
            </a:r>
            <a:r>
              <a:rPr b="1" lang="es-ES" sz="1100">
                <a:latin typeface="Arial"/>
                <a:ea typeface="Arial"/>
                <a:cs typeface="Arial"/>
                <a:sym typeface="Arial"/>
              </a:rPr>
              <a:t>inconsistencia</a:t>
            </a:r>
            <a:r>
              <a:rPr lang="es-ES" sz="1100">
                <a:latin typeface="Arial"/>
                <a:ea typeface="Arial"/>
                <a:cs typeface="Arial"/>
                <a:sym typeface="Arial"/>
              </a:rPr>
              <a:t> en la asignación de genes, especialmente cuando se identifican eventos como fusiones génicas. Un ejemplo ilustrativo de esta inconsistencia se observa en las anotaciones del gen </a:t>
            </a:r>
            <a:r>
              <a:rPr i="1" lang="es-ES" sz="1100">
                <a:latin typeface="Arial"/>
                <a:ea typeface="Arial"/>
                <a:cs typeface="Arial"/>
                <a:sym typeface="Arial"/>
              </a:rPr>
              <a:t>eutN</a:t>
            </a:r>
            <a:r>
              <a:rPr lang="es-ES" sz="1100">
                <a:latin typeface="Arial"/>
                <a:ea typeface="Arial"/>
                <a:cs typeface="Arial"/>
                <a:sym typeface="Arial"/>
              </a:rPr>
              <a:t> en 17 entradas de RefSeq para especies de </a:t>
            </a:r>
            <a:r>
              <a:rPr i="1" lang="es-ES" sz="1100">
                <a:latin typeface="Arial"/>
                <a:ea typeface="Arial"/>
                <a:cs typeface="Arial"/>
                <a:sym typeface="Arial"/>
              </a:rPr>
              <a:t>Salmonella</a:t>
            </a:r>
            <a:r>
              <a:rPr lang="es-ES" sz="1100">
                <a:latin typeface="Arial"/>
                <a:ea typeface="Arial"/>
                <a:cs typeface="Arial"/>
                <a:sym typeface="Arial"/>
              </a:rPr>
              <a:t>. Este gen, de 690 nucleótidos, tiene variaciones notables en la anotación dependiendo del grupo que la realizó.</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s-ES" sz="1100">
                <a:latin typeface="Arial"/>
                <a:ea typeface="Arial"/>
                <a:cs typeface="Arial"/>
                <a:sym typeface="Arial"/>
              </a:rPr>
              <a:t>En algunos casos, </a:t>
            </a:r>
            <a:r>
              <a:rPr i="1" lang="es-ES" sz="1100">
                <a:latin typeface="Arial"/>
                <a:ea typeface="Arial"/>
                <a:cs typeface="Arial"/>
                <a:sym typeface="Arial"/>
              </a:rPr>
              <a:t>eutN</a:t>
            </a:r>
            <a:r>
              <a:rPr lang="es-ES" sz="1100">
                <a:latin typeface="Arial"/>
                <a:ea typeface="Arial"/>
                <a:cs typeface="Arial"/>
                <a:sym typeface="Arial"/>
              </a:rPr>
              <a:t> aparece como un </a:t>
            </a:r>
            <a:r>
              <a:rPr b="1" lang="es-ES" sz="1100">
                <a:latin typeface="Arial"/>
                <a:ea typeface="Arial"/>
                <a:cs typeface="Arial"/>
                <a:sym typeface="Arial"/>
              </a:rPr>
              <a:t>pseudogen</a:t>
            </a:r>
            <a:r>
              <a:rPr lang="es-ES" sz="1100">
                <a:latin typeface="Arial"/>
                <a:ea typeface="Arial"/>
                <a:cs typeface="Arial"/>
                <a:sym typeface="Arial"/>
              </a:rPr>
              <a:t> (en gris en la diapositiva), mientras que en otros se muestra como un gen completo. Además, en muchos genomas de </a:t>
            </a:r>
            <a:r>
              <a:rPr i="1" lang="es-ES" sz="1100">
                <a:latin typeface="Arial"/>
                <a:ea typeface="Arial"/>
                <a:cs typeface="Arial"/>
                <a:sym typeface="Arial"/>
              </a:rPr>
              <a:t>Salmonella</a:t>
            </a:r>
            <a:r>
              <a:rPr lang="es-ES" sz="1100">
                <a:latin typeface="Arial"/>
                <a:ea typeface="Arial"/>
                <a:cs typeface="Arial"/>
                <a:sym typeface="Arial"/>
              </a:rPr>
              <a:t>, se observa un </a:t>
            </a:r>
            <a:r>
              <a:rPr b="1" lang="es-ES" sz="1100">
                <a:latin typeface="Arial"/>
                <a:ea typeface="Arial"/>
                <a:cs typeface="Arial"/>
                <a:sym typeface="Arial"/>
              </a:rPr>
              <a:t>codón de stop</a:t>
            </a:r>
            <a:r>
              <a:rPr lang="es-ES" sz="1100">
                <a:latin typeface="Arial"/>
                <a:ea typeface="Arial"/>
                <a:cs typeface="Arial"/>
                <a:sym typeface="Arial"/>
              </a:rPr>
              <a:t> en la secuencia, que rompe el gen en dos proteínas separadas. Dependiendo de la anotación, estas dos partes pueden interpretarse como:</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s-ES" sz="1100">
                <a:latin typeface="Arial"/>
                <a:ea typeface="Arial"/>
                <a:cs typeface="Arial"/>
                <a:sym typeface="Arial"/>
              </a:rPr>
              <a:t>Dos genes cortos normales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Un pseudogen y un gen funcional (</a:t>
            </a:r>
            <a:r>
              <a:rPr i="1" lang="es-ES" sz="1100">
                <a:latin typeface="Arial"/>
                <a:ea typeface="Arial"/>
                <a:cs typeface="Arial"/>
                <a:sym typeface="Arial"/>
              </a:rPr>
              <a:t>CyD</a:t>
            </a:r>
            <a:r>
              <a:rPr lang="es-E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Dos pseudogenes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s-ES" sz="1100">
                <a:latin typeface="Arial"/>
                <a:ea typeface="Arial"/>
                <a:cs typeface="Arial"/>
                <a:sym typeface="Arial"/>
              </a:rPr>
              <a:t>Dos genes completos funcionales</a:t>
            </a:r>
            <a:endParaRPr sz="1100">
              <a:latin typeface="Arial"/>
              <a:ea typeface="Arial"/>
              <a:cs typeface="Arial"/>
              <a:sym typeface="Arial"/>
            </a:endParaRPr>
          </a:p>
          <a:p>
            <a:pPr indent="0" lvl="0" marL="0" rtl="0" algn="l">
              <a:lnSpc>
                <a:spcPct val="115000"/>
              </a:lnSpc>
              <a:spcBef>
                <a:spcPts val="1200"/>
              </a:spcBef>
              <a:spcAft>
                <a:spcPts val="1200"/>
              </a:spcAft>
              <a:buSzPts val="1100"/>
              <a:buNone/>
            </a:pPr>
            <a:r>
              <a:rPr lang="es-ES" sz="1100">
                <a:latin typeface="Arial"/>
                <a:ea typeface="Arial"/>
                <a:cs typeface="Arial"/>
                <a:sym typeface="Arial"/>
              </a:rPr>
              <a:t>Este problema surge porque la anotación la realizan distintos grupos de investigación que suben sus resultados a bases de datos. Las metodologías, criterios de calidad, y programas utilizados pueden variar, lo que resulta en interpretaciones diferentes de una misma secuencia. Esto destaca la importancia de </a:t>
            </a:r>
            <a:r>
              <a:rPr b="1" lang="es-ES" sz="1100">
                <a:latin typeface="Arial"/>
                <a:ea typeface="Arial"/>
                <a:cs typeface="Arial"/>
                <a:sym typeface="Arial"/>
              </a:rPr>
              <a:t>armonizar los criterios de anotación</a:t>
            </a:r>
            <a:r>
              <a:rPr lang="es-ES" sz="1100">
                <a:latin typeface="Arial"/>
                <a:ea typeface="Arial"/>
                <a:cs typeface="Arial"/>
                <a:sym typeface="Arial"/>
              </a:rPr>
              <a:t> y la necesidad de una curación manual, especialmente en genes con variabilidad estructural o funcional, para reducir errores y asegurar consistencia en las bases de datos</a:t>
            </a:r>
            <a:endParaRPr/>
          </a:p>
        </p:txBody>
      </p:sp>
      <p:sp>
        <p:nvSpPr>
          <p:cNvPr id="285" name="Google Shape;28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9" name="Shape 19"/>
        <p:cNvGrpSpPr/>
        <p:nvPr/>
      </p:nvGrpSpPr>
      <p:grpSpPr>
        <a:xfrm>
          <a:off x="0" y="0"/>
          <a:ext cx="0" cy="0"/>
          <a:chOff x="0" y="0"/>
          <a:chExt cx="0" cy="0"/>
        </a:xfrm>
      </p:grpSpPr>
      <p:sp>
        <p:nvSpPr>
          <p:cNvPr id="20" name="Google Shape;20;p36"/>
          <p:cNvSpPr txBox="1"/>
          <p:nvPr>
            <p:ph idx="1" type="subTitle"/>
          </p:nvPr>
        </p:nvSpPr>
        <p:spPr>
          <a:xfrm>
            <a:off x="1523999" y="4238852"/>
            <a:ext cx="9144000" cy="1655762"/>
          </a:xfrm>
          <a:prstGeom prst="rect">
            <a:avLst/>
          </a:prstGeom>
          <a:noFill/>
          <a:ln>
            <a:noFill/>
          </a:ln>
        </p:spPr>
        <p:txBody>
          <a:bodyPr anchorCtr="0" anchor="t" bIns="45700" lIns="91425" spcFirstLastPara="1" rIns="91425" wrap="square" tIns="45700">
            <a:normAutofit/>
          </a:bodyPr>
          <a:lstStyle>
            <a:lvl1pPr lvl="0" algn="ctr">
              <a:spcBef>
                <a:spcPts val="360"/>
              </a:spcBef>
              <a:spcAft>
                <a:spcPts val="0"/>
              </a:spcAft>
              <a:buClr>
                <a:schemeClr val="dk1"/>
              </a:buClr>
              <a:buSzPts val="1800"/>
              <a:buNone/>
              <a:defRPr sz="1800"/>
            </a:lvl1pPr>
            <a:lvl2pPr lvl="1" algn="ctr">
              <a:spcBef>
                <a:spcPts val="300"/>
              </a:spcBef>
              <a:spcAft>
                <a:spcPts val="0"/>
              </a:spcAft>
              <a:buClr>
                <a:schemeClr val="dk1"/>
              </a:buClr>
              <a:buSzPts val="1500"/>
              <a:buNone/>
              <a:defRPr sz="1500"/>
            </a:lvl2pPr>
            <a:lvl3pPr lvl="2" algn="ctr">
              <a:spcBef>
                <a:spcPts val="270"/>
              </a:spcBef>
              <a:spcAft>
                <a:spcPts val="0"/>
              </a:spcAft>
              <a:buClr>
                <a:schemeClr val="dk1"/>
              </a:buClr>
              <a:buSzPts val="1350"/>
              <a:buNone/>
              <a:defRPr sz="1350"/>
            </a:lvl3pPr>
            <a:lvl4pPr lvl="3" algn="ctr">
              <a:spcBef>
                <a:spcPts val="240"/>
              </a:spcBef>
              <a:spcAft>
                <a:spcPts val="0"/>
              </a:spcAft>
              <a:buClr>
                <a:schemeClr val="dk1"/>
              </a:buClr>
              <a:buSzPts val="1200"/>
              <a:buNone/>
              <a:defRPr sz="1200"/>
            </a:lvl4pPr>
            <a:lvl5pPr lvl="4" algn="ctr">
              <a:spcBef>
                <a:spcPts val="240"/>
              </a:spcBef>
              <a:spcAft>
                <a:spcPts val="0"/>
              </a:spcAft>
              <a:buClr>
                <a:schemeClr val="dk1"/>
              </a:buClr>
              <a:buSzPts val="1200"/>
              <a:buNone/>
              <a:defRPr sz="1200"/>
            </a:lvl5pPr>
            <a:lvl6pPr lvl="5" algn="ctr">
              <a:spcBef>
                <a:spcPts val="240"/>
              </a:spcBef>
              <a:spcAft>
                <a:spcPts val="0"/>
              </a:spcAft>
              <a:buClr>
                <a:schemeClr val="dk1"/>
              </a:buClr>
              <a:buSzPts val="1200"/>
              <a:buNone/>
              <a:defRPr sz="1200"/>
            </a:lvl6pPr>
            <a:lvl7pPr lvl="6" algn="ctr">
              <a:spcBef>
                <a:spcPts val="240"/>
              </a:spcBef>
              <a:spcAft>
                <a:spcPts val="0"/>
              </a:spcAft>
              <a:buClr>
                <a:schemeClr val="dk1"/>
              </a:buClr>
              <a:buSzPts val="1200"/>
              <a:buNone/>
              <a:defRPr sz="1200"/>
            </a:lvl7pPr>
            <a:lvl8pPr lvl="7" algn="ctr">
              <a:spcBef>
                <a:spcPts val="240"/>
              </a:spcBef>
              <a:spcAft>
                <a:spcPts val="0"/>
              </a:spcAft>
              <a:buClr>
                <a:schemeClr val="dk1"/>
              </a:buClr>
              <a:buSzPts val="1200"/>
              <a:buNone/>
              <a:defRPr sz="1200"/>
            </a:lvl8pPr>
            <a:lvl9pPr lvl="8" algn="ctr">
              <a:spcBef>
                <a:spcPts val="240"/>
              </a:spcBef>
              <a:spcAft>
                <a:spcPts val="0"/>
              </a:spcAft>
              <a:buClr>
                <a:schemeClr val="dk1"/>
              </a:buClr>
              <a:buSzPts val="1200"/>
              <a:buNone/>
              <a:defRPr sz="1200"/>
            </a:lvl9pPr>
          </a:lstStyle>
          <a:p/>
        </p:txBody>
      </p:sp>
      <p:sp>
        <p:nvSpPr>
          <p:cNvPr id="21" name="Google Shape;21;p3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4" name="Google Shape;24;p36"/>
          <p:cNvSpPr txBox="1"/>
          <p:nvPr>
            <p:ph idx="2" type="body"/>
          </p:nvPr>
        </p:nvSpPr>
        <p:spPr>
          <a:xfrm>
            <a:off x="2434432" y="3591834"/>
            <a:ext cx="7323137" cy="563563"/>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Clr>
                <a:schemeClr val="dk1"/>
              </a:buClr>
              <a:buSzPts val="1800"/>
              <a:buNone/>
              <a:defRPr sz="18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6"/>
          <p:cNvSpPr txBox="1"/>
          <p:nvPr>
            <p:ph idx="3" type="body"/>
          </p:nvPr>
        </p:nvSpPr>
        <p:spPr>
          <a:xfrm>
            <a:off x="2187577" y="1592265"/>
            <a:ext cx="7927975" cy="1584325"/>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rmAutofit/>
          </a:bodyPr>
          <a:lstStyle>
            <a:lvl1pPr indent="-228600" lvl="0" marL="457200" algn="ctr">
              <a:spcBef>
                <a:spcPts val="400"/>
              </a:spcBef>
              <a:spcAft>
                <a:spcPts val="0"/>
              </a:spcAft>
              <a:buClr>
                <a:schemeClr val="lt1"/>
              </a:buClr>
              <a:buSzPts val="2000"/>
              <a:buNone/>
              <a:defRPr>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descr="Logo del gobierno de España - Instituto Carlos III" id="26" name="Google Shape;26;p36"/>
          <p:cNvPicPr preferRelativeResize="0"/>
          <p:nvPr/>
        </p:nvPicPr>
        <p:blipFill rotWithShape="1">
          <a:blip r:embed="rId2">
            <a:alphaModFix/>
          </a:blip>
          <a:srcRect b="0" l="0" r="0" t="0"/>
          <a:stretch/>
        </p:blipFill>
        <p:spPr>
          <a:xfrm>
            <a:off x="560173" y="204461"/>
            <a:ext cx="2990850" cy="2597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8" name="Shape 78"/>
        <p:cNvGrpSpPr/>
        <p:nvPr/>
      </p:nvGrpSpPr>
      <p:grpSpPr>
        <a:xfrm>
          <a:off x="0" y="0"/>
          <a:ext cx="0" cy="0"/>
          <a:chOff x="0" y="0"/>
          <a:chExt cx="0" cy="0"/>
        </a:xfrm>
      </p:grpSpPr>
      <p:sp>
        <p:nvSpPr>
          <p:cNvPr id="79" name="Google Shape;79;p4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onsola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8"/>
          <p:cNvSpPr/>
          <p:nvPr>
            <p:ph idx="2" type="pic"/>
          </p:nvPr>
        </p:nvSpPr>
        <p:spPr>
          <a:xfrm>
            <a:off x="2389717" y="612775"/>
            <a:ext cx="7315200" cy="4114800"/>
          </a:xfrm>
          <a:prstGeom prst="rect">
            <a:avLst/>
          </a:prstGeom>
          <a:noFill/>
          <a:ln>
            <a:noFill/>
          </a:ln>
        </p:spPr>
      </p:sp>
      <p:sp>
        <p:nvSpPr>
          <p:cNvPr id="81" name="Google Shape;81;p4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2" name="Google Shape;82;p4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5" name="Shape 85"/>
        <p:cNvGrpSpPr/>
        <p:nvPr/>
      </p:nvGrpSpPr>
      <p:grpSpPr>
        <a:xfrm>
          <a:off x="0" y="0"/>
          <a:ext cx="0" cy="0"/>
          <a:chOff x="0" y="0"/>
          <a:chExt cx="0" cy="0"/>
        </a:xfrm>
      </p:grpSpPr>
      <p:sp>
        <p:nvSpPr>
          <p:cNvPr id="86" name="Google Shape;86;p49"/>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49"/>
          <p:cNvSpPr txBox="1"/>
          <p:nvPr>
            <p:ph idx="1" type="body"/>
          </p:nvPr>
        </p:nvSpPr>
        <p:spPr>
          <a:xfrm rot="5400000">
            <a:off x="3991335" y="-1464901"/>
            <a:ext cx="4209331"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4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1" name="Shape 91"/>
        <p:cNvGrpSpPr/>
        <p:nvPr/>
      </p:nvGrpSpPr>
      <p:grpSpPr>
        <a:xfrm>
          <a:off x="0" y="0"/>
          <a:ext cx="0" cy="0"/>
          <a:chOff x="0" y="0"/>
          <a:chExt cx="0" cy="0"/>
        </a:xfrm>
      </p:grpSpPr>
      <p:sp>
        <p:nvSpPr>
          <p:cNvPr id="92" name="Google Shape;92;p50"/>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50"/>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4" name="Google Shape;94;p5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5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05" name="Shape 105"/>
        <p:cNvGrpSpPr/>
        <p:nvPr/>
      </p:nvGrpSpPr>
      <p:grpSpPr>
        <a:xfrm>
          <a:off x="0" y="0"/>
          <a:ext cx="0" cy="0"/>
          <a:chOff x="0" y="0"/>
          <a:chExt cx="0" cy="0"/>
        </a:xfrm>
      </p:grpSpPr>
      <p:sp>
        <p:nvSpPr>
          <p:cNvPr id="106" name="Google Shape;106;p3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09" name="Shape 109"/>
        <p:cNvGrpSpPr/>
        <p:nvPr/>
      </p:nvGrpSpPr>
      <p:grpSpPr>
        <a:xfrm>
          <a:off x="0" y="0"/>
          <a:ext cx="0" cy="0"/>
          <a:chOff x="0" y="0"/>
          <a:chExt cx="0" cy="0"/>
        </a:xfrm>
      </p:grpSpPr>
      <p:sp>
        <p:nvSpPr>
          <p:cNvPr id="110" name="Google Shape;110;p40"/>
          <p:cNvSpPr txBox="1"/>
          <p:nvPr>
            <p:ph idx="1" type="body"/>
          </p:nvPr>
        </p:nvSpPr>
        <p:spPr>
          <a:xfrm>
            <a:off x="838200" y="1825625"/>
            <a:ext cx="10515600" cy="43957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sz="1800"/>
            </a:lvl4pPr>
            <a:lvl5pPr indent="-342900" lvl="4" marL="2286000" algn="l">
              <a:lnSpc>
                <a:spcPct val="90000"/>
              </a:lnSpc>
              <a:spcBef>
                <a:spcPts val="500"/>
              </a:spcBef>
              <a:spcAft>
                <a:spcPts val="0"/>
              </a:spcAft>
              <a:buClr>
                <a:schemeClr val="dk1"/>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1" name="Google Shape;111;p4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4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4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14" name="Google Shape;114;p40"/>
          <p:cNvSpPr txBox="1"/>
          <p:nvPr>
            <p:ph type="title"/>
          </p:nvPr>
        </p:nvSpPr>
        <p:spPr>
          <a:xfrm>
            <a:off x="838200" y="824595"/>
            <a:ext cx="10515600" cy="86609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3600"/>
              <a:buFont typeface="Consola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40"/>
          <p:cNvSpPr/>
          <p:nvPr/>
        </p:nvSpPr>
        <p:spPr>
          <a:xfrm>
            <a:off x="898525" y="1690690"/>
            <a:ext cx="11293475" cy="134937"/>
          </a:xfrm>
          <a:prstGeom prst="rect">
            <a:avLst/>
          </a:prstGeom>
          <a:gradFill>
            <a:gsLst>
              <a:gs pos="0">
                <a:srgbClr val="70A5DA"/>
              </a:gs>
              <a:gs pos="50000">
                <a:srgbClr val="539BDB"/>
              </a:gs>
              <a:gs pos="100000">
                <a:srgbClr val="4288C8"/>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25EA9"/>
              </a:solidFill>
              <a:latin typeface="Arial"/>
              <a:ea typeface="Arial"/>
              <a:cs typeface="Arial"/>
              <a:sym typeface="Arial"/>
            </a:endParaRPr>
          </a:p>
        </p:txBody>
      </p:sp>
      <p:sp>
        <p:nvSpPr>
          <p:cNvPr id="116" name="Google Shape;116;p40"/>
          <p:cNvSpPr/>
          <p:nvPr/>
        </p:nvSpPr>
        <p:spPr>
          <a:xfrm>
            <a:off x="1" y="1690690"/>
            <a:ext cx="742951" cy="134937"/>
          </a:xfrm>
          <a:prstGeom prst="rect">
            <a:avLst/>
          </a:prstGeom>
          <a:gradFill>
            <a:gsLst>
              <a:gs pos="0">
                <a:srgbClr val="5F82CA"/>
              </a:gs>
              <a:gs pos="50000">
                <a:srgbClr val="3C70CA"/>
              </a:gs>
              <a:gs pos="100000">
                <a:srgbClr val="2E60B9"/>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25EA9"/>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17" name="Shape 117"/>
        <p:cNvGrpSpPr/>
        <p:nvPr/>
      </p:nvGrpSpPr>
      <p:grpSpPr>
        <a:xfrm>
          <a:off x="0" y="0"/>
          <a:ext cx="0" cy="0"/>
          <a:chOff x="0" y="0"/>
          <a:chExt cx="0" cy="0"/>
        </a:xfrm>
      </p:grpSpPr>
      <p:sp>
        <p:nvSpPr>
          <p:cNvPr id="118" name="Google Shape;118;p51"/>
          <p:cNvSpPr txBox="1"/>
          <p:nvPr>
            <p:ph idx="1" type="subTitle"/>
          </p:nvPr>
        </p:nvSpPr>
        <p:spPr>
          <a:xfrm>
            <a:off x="1523999" y="4238852"/>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9" name="Google Shape;119;p51"/>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51"/>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1"/>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22" name="Google Shape;122;p51"/>
          <p:cNvSpPr txBox="1"/>
          <p:nvPr>
            <p:ph idx="2" type="body"/>
          </p:nvPr>
        </p:nvSpPr>
        <p:spPr>
          <a:xfrm>
            <a:off x="2434432" y="3591834"/>
            <a:ext cx="7323137" cy="563563"/>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51"/>
          <p:cNvSpPr txBox="1"/>
          <p:nvPr>
            <p:ph idx="3" type="body"/>
          </p:nvPr>
        </p:nvSpPr>
        <p:spPr>
          <a:xfrm>
            <a:off x="2187577" y="1592265"/>
            <a:ext cx="7927975" cy="1584325"/>
          </a:xfrm>
          <a:prstGeom prst="rect">
            <a:avLst/>
          </a:prstGeom>
          <a:gradFill>
            <a:gsLst>
              <a:gs pos="0">
                <a:srgbClr val="70A5DA"/>
              </a:gs>
              <a:gs pos="50000">
                <a:srgbClr val="539BDB"/>
              </a:gs>
              <a:gs pos="100000">
                <a:srgbClr val="4288C8"/>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800"/>
              <a:buNone/>
              <a:defRPr>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24" name="Shape 124"/>
        <p:cNvGrpSpPr/>
        <p:nvPr/>
      </p:nvGrpSpPr>
      <p:grpSpPr>
        <a:xfrm>
          <a:off x="0" y="0"/>
          <a:ext cx="0" cy="0"/>
          <a:chOff x="0" y="0"/>
          <a:chExt cx="0" cy="0"/>
        </a:xfrm>
      </p:grpSpPr>
      <p:sp>
        <p:nvSpPr>
          <p:cNvPr id="125" name="Google Shape;125;p52"/>
          <p:cNvSpPr txBox="1"/>
          <p:nvPr>
            <p:ph type="title"/>
          </p:nvPr>
        </p:nvSpPr>
        <p:spPr>
          <a:xfrm>
            <a:off x="831851" y="1709740"/>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52"/>
          <p:cNvSpPr txBox="1"/>
          <p:nvPr>
            <p:ph idx="1" type="body"/>
          </p:nvPr>
        </p:nvSpPr>
        <p:spPr>
          <a:xfrm>
            <a:off x="831851" y="4589465"/>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27" name="Google Shape;127;p52"/>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2"/>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52"/>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30" name="Shape 130"/>
        <p:cNvGrpSpPr/>
        <p:nvPr/>
      </p:nvGrpSpPr>
      <p:grpSpPr>
        <a:xfrm>
          <a:off x="0" y="0"/>
          <a:ext cx="0" cy="0"/>
          <a:chOff x="0" y="0"/>
          <a:chExt cx="0" cy="0"/>
        </a:xfrm>
      </p:grpSpPr>
      <p:sp>
        <p:nvSpPr>
          <p:cNvPr id="131" name="Google Shape;131;p53"/>
          <p:cNvSpPr txBox="1"/>
          <p:nvPr>
            <p:ph type="title"/>
          </p:nvPr>
        </p:nvSpPr>
        <p:spPr>
          <a:xfrm>
            <a:off x="838200" y="824595"/>
            <a:ext cx="10515600" cy="86609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5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5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p53"/>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53"/>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53"/>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37" name="Google Shape;137;p53"/>
          <p:cNvSpPr/>
          <p:nvPr/>
        </p:nvSpPr>
        <p:spPr>
          <a:xfrm>
            <a:off x="898525" y="1690690"/>
            <a:ext cx="11293475" cy="134937"/>
          </a:xfrm>
          <a:prstGeom prst="rect">
            <a:avLst/>
          </a:prstGeom>
          <a:gradFill>
            <a:gsLst>
              <a:gs pos="0">
                <a:srgbClr val="70A5DA"/>
              </a:gs>
              <a:gs pos="50000">
                <a:srgbClr val="539BDB"/>
              </a:gs>
              <a:gs pos="100000">
                <a:srgbClr val="4288C8"/>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25EA9"/>
              </a:solidFill>
              <a:latin typeface="Arial"/>
              <a:ea typeface="Arial"/>
              <a:cs typeface="Arial"/>
              <a:sym typeface="Arial"/>
            </a:endParaRPr>
          </a:p>
        </p:txBody>
      </p:sp>
      <p:sp>
        <p:nvSpPr>
          <p:cNvPr id="138" name="Google Shape;138;p53"/>
          <p:cNvSpPr/>
          <p:nvPr/>
        </p:nvSpPr>
        <p:spPr>
          <a:xfrm>
            <a:off x="1" y="1690690"/>
            <a:ext cx="742951" cy="134937"/>
          </a:xfrm>
          <a:prstGeom prst="rect">
            <a:avLst/>
          </a:prstGeom>
          <a:gradFill>
            <a:gsLst>
              <a:gs pos="0">
                <a:srgbClr val="5F82CA"/>
              </a:gs>
              <a:gs pos="50000">
                <a:srgbClr val="3C70CA"/>
              </a:gs>
              <a:gs pos="100000">
                <a:srgbClr val="2E60B9"/>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25EA9"/>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39" name="Shape 139"/>
        <p:cNvGrpSpPr/>
        <p:nvPr/>
      </p:nvGrpSpPr>
      <p:grpSpPr>
        <a:xfrm>
          <a:off x="0" y="0"/>
          <a:ext cx="0" cy="0"/>
          <a:chOff x="0" y="0"/>
          <a:chExt cx="0" cy="0"/>
        </a:xfrm>
      </p:grpSpPr>
      <p:sp>
        <p:nvSpPr>
          <p:cNvPr id="140" name="Google Shape;140;p54"/>
          <p:cNvSpPr txBox="1"/>
          <p:nvPr>
            <p:ph type="title"/>
          </p:nvPr>
        </p:nvSpPr>
        <p:spPr>
          <a:xfrm>
            <a:off x="839788" y="365127"/>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54"/>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2" name="Google Shape;142;p54"/>
          <p:cNvSpPr txBox="1"/>
          <p:nvPr>
            <p:ph idx="2" type="body"/>
          </p:nvPr>
        </p:nvSpPr>
        <p:spPr>
          <a:xfrm>
            <a:off x="839789"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3" name="Google Shape;143;p54"/>
          <p:cNvSpPr txBox="1"/>
          <p:nvPr>
            <p:ph idx="3" type="body"/>
          </p:nvPr>
        </p:nvSpPr>
        <p:spPr>
          <a:xfrm>
            <a:off x="6172201"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4" name="Google Shape;144;p54"/>
          <p:cNvSpPr txBox="1"/>
          <p:nvPr>
            <p:ph idx="4" type="body"/>
          </p:nvPr>
        </p:nvSpPr>
        <p:spPr>
          <a:xfrm>
            <a:off x="6172201"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54"/>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4"/>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54"/>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48" name="Google Shape;148;p54"/>
          <p:cNvSpPr/>
          <p:nvPr/>
        </p:nvSpPr>
        <p:spPr>
          <a:xfrm>
            <a:off x="898525" y="1690690"/>
            <a:ext cx="11293475" cy="134937"/>
          </a:xfrm>
          <a:prstGeom prst="rect">
            <a:avLst/>
          </a:prstGeom>
          <a:gradFill>
            <a:gsLst>
              <a:gs pos="0">
                <a:srgbClr val="70A5DA"/>
              </a:gs>
              <a:gs pos="50000">
                <a:srgbClr val="539BDB"/>
              </a:gs>
              <a:gs pos="100000">
                <a:srgbClr val="4288C8"/>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25EA9"/>
              </a:solidFill>
              <a:latin typeface="Arial"/>
              <a:ea typeface="Arial"/>
              <a:cs typeface="Arial"/>
              <a:sym typeface="Arial"/>
            </a:endParaRPr>
          </a:p>
        </p:txBody>
      </p:sp>
      <p:sp>
        <p:nvSpPr>
          <p:cNvPr id="149" name="Google Shape;149;p54"/>
          <p:cNvSpPr/>
          <p:nvPr/>
        </p:nvSpPr>
        <p:spPr>
          <a:xfrm>
            <a:off x="1" y="1690690"/>
            <a:ext cx="742951" cy="134937"/>
          </a:xfrm>
          <a:prstGeom prst="rect">
            <a:avLst/>
          </a:prstGeom>
          <a:gradFill>
            <a:gsLst>
              <a:gs pos="0">
                <a:srgbClr val="5F82CA"/>
              </a:gs>
              <a:gs pos="50000">
                <a:srgbClr val="3C70CA"/>
              </a:gs>
              <a:gs pos="100000">
                <a:srgbClr val="2E60B9"/>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25EA9"/>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50" name="Shape 150"/>
        <p:cNvGrpSpPr/>
        <p:nvPr/>
      </p:nvGrpSpPr>
      <p:grpSpPr>
        <a:xfrm>
          <a:off x="0" y="0"/>
          <a:ext cx="0" cy="0"/>
          <a:chOff x="0" y="0"/>
          <a:chExt cx="0" cy="0"/>
        </a:xfrm>
      </p:grpSpPr>
      <p:sp>
        <p:nvSpPr>
          <p:cNvPr id="151" name="Google Shape;151;p55"/>
          <p:cNvSpPr txBox="1"/>
          <p:nvPr>
            <p:ph type="title"/>
          </p:nvPr>
        </p:nvSpPr>
        <p:spPr>
          <a:xfrm>
            <a:off x="838200" y="824595"/>
            <a:ext cx="10515600" cy="86609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p55"/>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55"/>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55"/>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55" name="Google Shape;155;p55"/>
          <p:cNvSpPr/>
          <p:nvPr/>
        </p:nvSpPr>
        <p:spPr>
          <a:xfrm>
            <a:off x="898525" y="1690690"/>
            <a:ext cx="11293475" cy="134937"/>
          </a:xfrm>
          <a:prstGeom prst="rect">
            <a:avLst/>
          </a:prstGeom>
          <a:gradFill>
            <a:gsLst>
              <a:gs pos="0">
                <a:srgbClr val="70A5DA"/>
              </a:gs>
              <a:gs pos="50000">
                <a:srgbClr val="539BDB"/>
              </a:gs>
              <a:gs pos="100000">
                <a:srgbClr val="4288C8"/>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25EA9"/>
              </a:solidFill>
              <a:latin typeface="Arial"/>
              <a:ea typeface="Arial"/>
              <a:cs typeface="Arial"/>
              <a:sym typeface="Arial"/>
            </a:endParaRPr>
          </a:p>
        </p:txBody>
      </p:sp>
      <p:sp>
        <p:nvSpPr>
          <p:cNvPr id="156" name="Google Shape;156;p55"/>
          <p:cNvSpPr/>
          <p:nvPr/>
        </p:nvSpPr>
        <p:spPr>
          <a:xfrm>
            <a:off x="1" y="1690690"/>
            <a:ext cx="742951" cy="134937"/>
          </a:xfrm>
          <a:prstGeom prst="rect">
            <a:avLst/>
          </a:prstGeom>
          <a:gradFill>
            <a:gsLst>
              <a:gs pos="0">
                <a:srgbClr val="5F82CA"/>
              </a:gs>
              <a:gs pos="50000">
                <a:srgbClr val="3C70CA"/>
              </a:gs>
              <a:gs pos="100000">
                <a:srgbClr val="2E60B9"/>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25EA9"/>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7" name="Shape 27"/>
        <p:cNvGrpSpPr/>
        <p:nvPr/>
      </p:nvGrpSpPr>
      <p:grpSpPr>
        <a:xfrm>
          <a:off x="0" y="0"/>
          <a:ext cx="0" cy="0"/>
          <a:chOff x="0" y="0"/>
          <a:chExt cx="0" cy="0"/>
        </a:xfrm>
      </p:grpSpPr>
      <p:sp>
        <p:nvSpPr>
          <p:cNvPr id="28" name="Google Shape;28;p37"/>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2800"/>
              <a:buFont typeface="Consola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7"/>
          <p:cNvSpPr txBox="1"/>
          <p:nvPr>
            <p:ph idx="1" type="body"/>
          </p:nvPr>
        </p:nvSpPr>
        <p:spPr>
          <a:xfrm>
            <a:off x="609600" y="1916833"/>
            <a:ext cx="10972800" cy="420933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3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57" name="Shape 157"/>
        <p:cNvGrpSpPr/>
        <p:nvPr/>
      </p:nvGrpSpPr>
      <p:grpSpPr>
        <a:xfrm>
          <a:off x="0" y="0"/>
          <a:ext cx="0" cy="0"/>
          <a:chOff x="0" y="0"/>
          <a:chExt cx="0" cy="0"/>
        </a:xfrm>
      </p:grpSpPr>
      <p:sp>
        <p:nvSpPr>
          <p:cNvPr id="158" name="Google Shape;158;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9" name="Google Shape;159;p56"/>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0" name="Google Shape;160;p5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1" name="Google Shape;161;p56"/>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56"/>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56"/>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64" name="Shape 164"/>
        <p:cNvGrpSpPr/>
        <p:nvPr/>
      </p:nvGrpSpPr>
      <p:grpSpPr>
        <a:xfrm>
          <a:off x="0" y="0"/>
          <a:ext cx="0" cy="0"/>
          <a:chOff x="0" y="0"/>
          <a:chExt cx="0" cy="0"/>
        </a:xfrm>
      </p:grpSpPr>
      <p:sp>
        <p:nvSpPr>
          <p:cNvPr id="165" name="Google Shape;165;p5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onsola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6" name="Google Shape;166;p57"/>
          <p:cNvSpPr/>
          <p:nvPr>
            <p:ph idx="2" type="pic"/>
          </p:nvPr>
        </p:nvSpPr>
        <p:spPr>
          <a:xfrm>
            <a:off x="5183188" y="987427"/>
            <a:ext cx="6172200" cy="4873625"/>
          </a:xfrm>
          <a:prstGeom prst="rect">
            <a:avLst/>
          </a:prstGeom>
          <a:noFill/>
          <a:ln>
            <a:noFill/>
          </a:ln>
        </p:spPr>
      </p:sp>
      <p:sp>
        <p:nvSpPr>
          <p:cNvPr id="167" name="Google Shape;167;p5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8" name="Google Shape;168;p5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5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5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71" name="Shape 171"/>
        <p:cNvGrpSpPr/>
        <p:nvPr/>
      </p:nvGrpSpPr>
      <p:grpSpPr>
        <a:xfrm>
          <a:off x="0" y="0"/>
          <a:ext cx="0" cy="0"/>
          <a:chOff x="0" y="0"/>
          <a:chExt cx="0" cy="0"/>
        </a:xfrm>
      </p:grpSpPr>
      <p:sp>
        <p:nvSpPr>
          <p:cNvPr id="172" name="Google Shape;172;p58"/>
          <p:cNvSpPr txBox="1"/>
          <p:nvPr>
            <p:ph type="title"/>
          </p:nvPr>
        </p:nvSpPr>
        <p:spPr>
          <a:xfrm>
            <a:off x="838200" y="824595"/>
            <a:ext cx="10515600" cy="86609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5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5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5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5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177" name="Google Shape;177;p58"/>
          <p:cNvSpPr/>
          <p:nvPr/>
        </p:nvSpPr>
        <p:spPr>
          <a:xfrm>
            <a:off x="898525" y="1690690"/>
            <a:ext cx="11293475" cy="134937"/>
          </a:xfrm>
          <a:prstGeom prst="rect">
            <a:avLst/>
          </a:prstGeom>
          <a:gradFill>
            <a:gsLst>
              <a:gs pos="0">
                <a:srgbClr val="70A5DA"/>
              </a:gs>
              <a:gs pos="50000">
                <a:srgbClr val="539BDB"/>
              </a:gs>
              <a:gs pos="100000">
                <a:srgbClr val="4288C8"/>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25EA9"/>
              </a:solidFill>
              <a:latin typeface="Arial"/>
              <a:ea typeface="Arial"/>
              <a:cs typeface="Arial"/>
              <a:sym typeface="Arial"/>
            </a:endParaRPr>
          </a:p>
        </p:txBody>
      </p:sp>
      <p:sp>
        <p:nvSpPr>
          <p:cNvPr id="178" name="Google Shape;178;p58"/>
          <p:cNvSpPr/>
          <p:nvPr/>
        </p:nvSpPr>
        <p:spPr>
          <a:xfrm>
            <a:off x="1" y="1690690"/>
            <a:ext cx="742951" cy="134937"/>
          </a:xfrm>
          <a:prstGeom prst="rect">
            <a:avLst/>
          </a:prstGeom>
          <a:gradFill>
            <a:gsLst>
              <a:gs pos="0">
                <a:srgbClr val="5F82CA"/>
              </a:gs>
              <a:gs pos="50000">
                <a:srgbClr val="3C70CA"/>
              </a:gs>
              <a:gs pos="100000">
                <a:srgbClr val="2E60B9"/>
              </a:gs>
            </a:gsLst>
            <a:lin ang="5400000" scaled="0"/>
          </a:gradFill>
          <a:ln cap="flat" cmpd="sng" w="952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425EA9"/>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79" name="Shape 179"/>
        <p:cNvGrpSpPr/>
        <p:nvPr/>
      </p:nvGrpSpPr>
      <p:grpSpPr>
        <a:xfrm>
          <a:off x="0" y="0"/>
          <a:ext cx="0" cy="0"/>
          <a:chOff x="0" y="0"/>
          <a:chExt cx="0" cy="0"/>
        </a:xfrm>
      </p:grpSpPr>
      <p:sp>
        <p:nvSpPr>
          <p:cNvPr id="180" name="Google Shape;180;p59"/>
          <p:cNvSpPr txBox="1"/>
          <p:nvPr>
            <p:ph type="title"/>
          </p:nvPr>
        </p:nvSpPr>
        <p:spPr>
          <a:xfrm rot="5400000">
            <a:off x="7133432"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59"/>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59"/>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59"/>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59"/>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5" name="Shape 185"/>
        <p:cNvGrpSpPr/>
        <p:nvPr/>
      </p:nvGrpSpPr>
      <p:grpSpPr>
        <a:xfrm>
          <a:off x="0" y="0"/>
          <a:ext cx="0" cy="0"/>
          <a:chOff x="0" y="0"/>
          <a:chExt cx="0" cy="0"/>
        </a:xfrm>
      </p:grpSpPr>
      <p:sp>
        <p:nvSpPr>
          <p:cNvPr id="186" name="Google Shape;186;p6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6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8" name="Google Shape;188;p60"/>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60"/>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60"/>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33" name="Shape 33"/>
        <p:cNvGrpSpPr/>
        <p:nvPr/>
      </p:nvGrpSpPr>
      <p:grpSpPr>
        <a:xfrm>
          <a:off x="0" y="0"/>
          <a:ext cx="0" cy="0"/>
          <a:chOff x="0" y="0"/>
          <a:chExt cx="0" cy="0"/>
        </a:xfrm>
      </p:grpSpPr>
      <p:sp>
        <p:nvSpPr>
          <p:cNvPr id="34" name="Google Shape;34;p41"/>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1"/>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rgbClr val="888888"/>
              </a:buClr>
              <a:buSzPts val="2000"/>
              <a:buNone/>
              <a:defRPr>
                <a:solidFill>
                  <a:srgbClr val="888888"/>
                </a:solidFill>
              </a:defRPr>
            </a:lvl1pPr>
            <a:lvl2pPr lvl="1" algn="ctr">
              <a:spcBef>
                <a:spcPts val="400"/>
              </a:spcBef>
              <a:spcAft>
                <a:spcPts val="0"/>
              </a:spcAft>
              <a:buClr>
                <a:srgbClr val="888888"/>
              </a:buClr>
              <a:buSzPts val="20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36" name="Google Shape;36;p4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9" name="Shape 39"/>
        <p:cNvGrpSpPr/>
        <p:nvPr/>
      </p:nvGrpSpPr>
      <p:grpSpPr>
        <a:xfrm>
          <a:off x="0" y="0"/>
          <a:ext cx="0" cy="0"/>
          <a:chOff x="0" y="0"/>
          <a:chExt cx="0" cy="0"/>
        </a:xfrm>
      </p:grpSpPr>
      <p:sp>
        <p:nvSpPr>
          <p:cNvPr id="40" name="Google Shape;40;p42"/>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onsola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42"/>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2" name="Google Shape;42;p4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45" name="Google Shape;45;p42"/>
          <p:cNvSpPr txBox="1"/>
          <p:nvPr/>
        </p:nvSpPr>
        <p:spPr>
          <a:xfrm>
            <a:off x="609600" y="692696"/>
            <a:ext cx="10972800" cy="79208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2100"/>
              <a:buFont typeface="Consolas"/>
              <a:buNone/>
            </a:pPr>
            <a:r>
              <a:rPr lang="es-ES" sz="2100">
                <a:solidFill>
                  <a:schemeClr val="dk1"/>
                </a:solidFill>
                <a:latin typeface="Consolas"/>
                <a:ea typeface="Consolas"/>
                <a:cs typeface="Consolas"/>
                <a:sym typeface="Consolas"/>
              </a:rPr>
              <a:t>Haga clic para modificar el estilo de título del patrón</a:t>
            </a:r>
            <a:endParaRPr sz="2100">
              <a:solidFill>
                <a:schemeClr val="dk1"/>
              </a:solidFill>
              <a:latin typeface="Consolas"/>
              <a:ea typeface="Consolas"/>
              <a:cs typeface="Consolas"/>
              <a:sym typeface="Consola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6" name="Shape 46"/>
        <p:cNvGrpSpPr/>
        <p:nvPr/>
      </p:nvGrpSpPr>
      <p:grpSpPr>
        <a:xfrm>
          <a:off x="0" y="0"/>
          <a:ext cx="0" cy="0"/>
          <a:chOff x="0" y="0"/>
          <a:chExt cx="0" cy="0"/>
        </a:xfrm>
      </p:grpSpPr>
      <p:sp>
        <p:nvSpPr>
          <p:cNvPr id="47" name="Google Shape;47;p43"/>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43"/>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9" name="Google Shape;49;p43"/>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0" name="Google Shape;50;p4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3" name="Shape 53"/>
        <p:cNvGrpSpPr/>
        <p:nvPr/>
      </p:nvGrpSpPr>
      <p:grpSpPr>
        <a:xfrm>
          <a:off x="0" y="0"/>
          <a:ext cx="0" cy="0"/>
          <a:chOff x="0" y="0"/>
          <a:chExt cx="0" cy="0"/>
        </a:xfrm>
      </p:grpSpPr>
      <p:sp>
        <p:nvSpPr>
          <p:cNvPr id="54" name="Google Shape;54;p44"/>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28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6" name="Google Shape;56;p4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7" name="Google Shape;57;p4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8" name="Google Shape;58;p4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9" name="Google Shape;59;p4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62" name="Shape 62"/>
        <p:cNvGrpSpPr/>
        <p:nvPr/>
      </p:nvGrpSpPr>
      <p:grpSpPr>
        <a:xfrm>
          <a:off x="0" y="0"/>
          <a:ext cx="0" cy="0"/>
          <a:chOff x="0" y="0"/>
          <a:chExt cx="0" cy="0"/>
        </a:xfrm>
      </p:grpSpPr>
      <p:sp>
        <p:nvSpPr>
          <p:cNvPr id="63" name="Google Shape;63;p45"/>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4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7" name="Shape 67"/>
        <p:cNvGrpSpPr/>
        <p:nvPr/>
      </p:nvGrpSpPr>
      <p:grpSpPr>
        <a:xfrm>
          <a:off x="0" y="0"/>
          <a:ext cx="0" cy="0"/>
          <a:chOff x="0" y="0"/>
          <a:chExt cx="0" cy="0"/>
        </a:xfrm>
      </p:grpSpPr>
      <p:sp>
        <p:nvSpPr>
          <p:cNvPr id="68" name="Google Shape;68;p4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1" name="Shape 71"/>
        <p:cNvGrpSpPr/>
        <p:nvPr/>
      </p:nvGrpSpPr>
      <p:grpSpPr>
        <a:xfrm>
          <a:off x="0" y="0"/>
          <a:ext cx="0" cy="0"/>
          <a:chOff x="0" y="0"/>
          <a:chExt cx="0" cy="0"/>
        </a:xfrm>
      </p:grpSpPr>
      <p:sp>
        <p:nvSpPr>
          <p:cNvPr id="72" name="Google Shape;72;p4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onsola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4" name="Google Shape;74;p4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5" name="Google Shape;75;p4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5" Type="http://schemas.openxmlformats.org/officeDocument/2006/relationships/theme" Target="../theme/theme1.xml"/><Relationship Id="rId14" Type="http://schemas.openxmlformats.org/officeDocument/2006/relationships/slideLayout" Target="../slideLayouts/slideLayout2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2800"/>
              <a:buFont typeface="Consolas"/>
              <a:buNone/>
              <a:defRPr b="0" i="0" sz="2800" u="none" cap="none" strike="noStrik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609600" y="1916833"/>
            <a:ext cx="10972800" cy="4209331"/>
          </a:xfrm>
          <a:prstGeom prst="rect">
            <a:avLst/>
          </a:prstGeom>
          <a:noFill/>
          <a:ln>
            <a:noFill/>
          </a:ln>
        </p:spPr>
        <p:txBody>
          <a:bodyPr anchorCtr="0" anchor="t" bIns="45700" lIns="91425" spcFirstLastPara="1" rIns="91425" wrap="square" tIns="45700">
            <a:normAutofit/>
          </a:bodyPr>
          <a:lstStyle>
            <a:lvl1pPr indent="-355600" lvl="0" marL="457200" marR="0" rtl="0" algn="l">
              <a:spcBef>
                <a:spcPts val="400"/>
              </a:spcBef>
              <a:spcAft>
                <a:spcPts val="0"/>
              </a:spcAft>
              <a:buClr>
                <a:schemeClr val="dk1"/>
              </a:buClr>
              <a:buSzPts val="2000"/>
              <a:buFont typeface="Arial"/>
              <a:buChar char="•"/>
              <a:defRPr b="1" i="0" sz="2000" u="sng" cap="none" strike="noStrike">
                <a:solidFill>
                  <a:schemeClr val="dk1"/>
                </a:solidFill>
                <a:latin typeface="Consolas"/>
                <a:ea typeface="Consolas"/>
                <a:cs typeface="Consolas"/>
                <a:sym typeface="Consolas"/>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0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888888"/>
                </a:solidFill>
                <a:latin typeface="Calibri"/>
                <a:ea typeface="Calibri"/>
                <a:cs typeface="Calibri"/>
                <a:sym typeface="Calibri"/>
              </a:defRPr>
            </a:lvl1pPr>
            <a:lvl2pPr indent="0" lvl="1" marL="0" marR="0" rtl="0" algn="r">
              <a:spcBef>
                <a:spcPts val="0"/>
              </a:spcBef>
              <a:buNone/>
              <a:defRPr b="0" i="0" sz="1000" u="none" cap="none" strike="noStrike">
                <a:solidFill>
                  <a:srgbClr val="888888"/>
                </a:solidFill>
                <a:latin typeface="Calibri"/>
                <a:ea typeface="Calibri"/>
                <a:cs typeface="Calibri"/>
                <a:sym typeface="Calibri"/>
              </a:defRPr>
            </a:lvl2pPr>
            <a:lvl3pPr indent="0" lvl="2" marL="0" marR="0" rtl="0" algn="r">
              <a:spcBef>
                <a:spcPts val="0"/>
              </a:spcBef>
              <a:buNone/>
              <a:defRPr b="0" i="0" sz="1000" u="none" cap="none" strike="noStrike">
                <a:solidFill>
                  <a:srgbClr val="888888"/>
                </a:solidFill>
                <a:latin typeface="Calibri"/>
                <a:ea typeface="Calibri"/>
                <a:cs typeface="Calibri"/>
                <a:sym typeface="Calibri"/>
              </a:defRPr>
            </a:lvl3pPr>
            <a:lvl4pPr indent="0" lvl="3" marL="0" marR="0" rtl="0" algn="r">
              <a:spcBef>
                <a:spcPts val="0"/>
              </a:spcBef>
              <a:buNone/>
              <a:defRPr b="0" i="0" sz="1000" u="none" cap="none" strike="noStrike">
                <a:solidFill>
                  <a:srgbClr val="888888"/>
                </a:solidFill>
                <a:latin typeface="Calibri"/>
                <a:ea typeface="Calibri"/>
                <a:cs typeface="Calibri"/>
                <a:sym typeface="Calibri"/>
              </a:defRPr>
            </a:lvl4pPr>
            <a:lvl5pPr indent="0" lvl="4" marL="0" marR="0" rtl="0" algn="r">
              <a:spcBef>
                <a:spcPts val="0"/>
              </a:spcBef>
              <a:buNone/>
              <a:defRPr b="0" i="0" sz="1000" u="none" cap="none" strike="noStrike">
                <a:solidFill>
                  <a:srgbClr val="888888"/>
                </a:solidFill>
                <a:latin typeface="Calibri"/>
                <a:ea typeface="Calibri"/>
                <a:cs typeface="Calibri"/>
                <a:sym typeface="Calibri"/>
              </a:defRPr>
            </a:lvl5pPr>
            <a:lvl6pPr indent="0" lvl="5" marL="0" marR="0" rtl="0" algn="r">
              <a:spcBef>
                <a:spcPts val="0"/>
              </a:spcBef>
              <a:buNone/>
              <a:defRPr b="0" i="0" sz="1000" u="none" cap="none" strike="noStrike">
                <a:solidFill>
                  <a:srgbClr val="888888"/>
                </a:solidFill>
                <a:latin typeface="Calibri"/>
                <a:ea typeface="Calibri"/>
                <a:cs typeface="Calibri"/>
                <a:sym typeface="Calibri"/>
              </a:defRPr>
            </a:lvl6pPr>
            <a:lvl7pPr indent="0" lvl="6" marL="0" marR="0" rtl="0" algn="r">
              <a:spcBef>
                <a:spcPts val="0"/>
              </a:spcBef>
              <a:buNone/>
              <a:defRPr b="0" i="0" sz="1000" u="none" cap="none" strike="noStrike">
                <a:solidFill>
                  <a:srgbClr val="888888"/>
                </a:solidFill>
                <a:latin typeface="Calibri"/>
                <a:ea typeface="Calibri"/>
                <a:cs typeface="Calibri"/>
                <a:sym typeface="Calibri"/>
              </a:defRPr>
            </a:lvl7pPr>
            <a:lvl8pPr indent="0" lvl="7" marL="0" marR="0" rtl="0" algn="r">
              <a:spcBef>
                <a:spcPts val="0"/>
              </a:spcBef>
              <a:buNone/>
              <a:defRPr b="0" i="0" sz="1000" u="none" cap="none" strike="noStrike">
                <a:solidFill>
                  <a:srgbClr val="888888"/>
                </a:solidFill>
                <a:latin typeface="Calibri"/>
                <a:ea typeface="Calibri"/>
                <a:cs typeface="Calibri"/>
                <a:sym typeface="Calibri"/>
              </a:defRPr>
            </a:lvl8pPr>
            <a:lvl9pPr indent="0" lvl="8" marL="0" marR="0" rtl="0" algn="r">
              <a:spcBef>
                <a:spcPts val="0"/>
              </a:spcBef>
              <a:buNone/>
              <a:defRPr b="0" i="0" sz="10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15" name="Google Shape;15;p35"/>
          <p:cNvPicPr preferRelativeResize="0"/>
          <p:nvPr/>
        </p:nvPicPr>
        <p:blipFill rotWithShape="1">
          <a:blip r:embed="rId1">
            <a:alphaModFix/>
          </a:blip>
          <a:srcRect b="20398" l="0" r="0" t="20459"/>
          <a:stretch/>
        </p:blipFill>
        <p:spPr>
          <a:xfrm>
            <a:off x="9552384" y="97018"/>
            <a:ext cx="2112233" cy="545544"/>
          </a:xfrm>
          <a:prstGeom prst="rect">
            <a:avLst/>
          </a:prstGeom>
          <a:noFill/>
          <a:ln>
            <a:noFill/>
          </a:ln>
        </p:spPr>
      </p:pic>
      <p:sp>
        <p:nvSpPr>
          <p:cNvPr id="16" name="Google Shape;16;p35"/>
          <p:cNvSpPr/>
          <p:nvPr/>
        </p:nvSpPr>
        <p:spPr>
          <a:xfrm>
            <a:off x="0" y="1021720"/>
            <a:ext cx="1172116" cy="2616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r>
              <a:rPr b="0" i="0" lang="es-E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7" name="Google Shape;17;p35"/>
          <p:cNvSpPr/>
          <p:nvPr/>
        </p:nvSpPr>
        <p:spPr>
          <a:xfrm>
            <a:off x="898525" y="1493864"/>
            <a:ext cx="11293475" cy="134937"/>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425EA9"/>
              </a:solidFill>
              <a:latin typeface="Arial"/>
              <a:ea typeface="Arial"/>
              <a:cs typeface="Arial"/>
              <a:sym typeface="Arial"/>
            </a:endParaRPr>
          </a:p>
        </p:txBody>
      </p:sp>
      <p:sp>
        <p:nvSpPr>
          <p:cNvPr id="18" name="Google Shape;18;p35"/>
          <p:cNvSpPr/>
          <p:nvPr/>
        </p:nvSpPr>
        <p:spPr>
          <a:xfrm>
            <a:off x="1" y="1493864"/>
            <a:ext cx="742951" cy="134937"/>
          </a:xfrm>
          <a:prstGeom prst="rect">
            <a:avLst/>
          </a:prstGeom>
          <a:gradFill>
            <a:gsLst>
              <a:gs pos="0">
                <a:srgbClr val="29859E"/>
              </a:gs>
              <a:gs pos="80000">
                <a:srgbClr val="36B0D0"/>
              </a:gs>
              <a:gs pos="100000">
                <a:srgbClr val="33B3D5"/>
              </a:gs>
            </a:gsLst>
            <a:lin ang="16200000" scaled="0"/>
          </a:gradFill>
          <a:ln cap="flat" cmpd="sng" w="9525">
            <a:solidFill>
              <a:srgbClr val="45A9C4"/>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425EA9"/>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38"/>
          <p:cNvSpPr txBox="1"/>
          <p:nvPr>
            <p:ph type="title"/>
          </p:nvPr>
        </p:nvSpPr>
        <p:spPr>
          <a:xfrm>
            <a:off x="838200" y="824595"/>
            <a:ext cx="10515600" cy="86609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Consolas"/>
              <a:buNone/>
              <a:defRPr b="0" i="0" sz="4000" u="none" cap="none" strike="noStrik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9" name="Google Shape;99;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onsolas"/>
                <a:ea typeface="Consolas"/>
                <a:cs typeface="Consolas"/>
                <a:sym typeface="Consola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onsolas"/>
                <a:ea typeface="Consolas"/>
                <a:cs typeface="Consolas"/>
                <a:sym typeface="Consola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nsolas"/>
                <a:ea typeface="Consolas"/>
                <a:cs typeface="Consolas"/>
                <a:sym typeface="Consola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onsolas"/>
                <a:ea typeface="Consolas"/>
                <a:cs typeface="Consolas"/>
                <a:sym typeface="Consola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00" name="Google Shape;100;p38"/>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1" name="Google Shape;101;p38"/>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2" name="Google Shape;102;p38"/>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103" name="Google Shape;103;p38"/>
          <p:cNvPicPr preferRelativeResize="0"/>
          <p:nvPr/>
        </p:nvPicPr>
        <p:blipFill rotWithShape="1">
          <a:blip r:embed="rId1">
            <a:alphaModFix/>
          </a:blip>
          <a:srcRect b="0" l="0" r="0" t="0"/>
          <a:stretch/>
        </p:blipFill>
        <p:spPr>
          <a:xfrm>
            <a:off x="461649" y="185739"/>
            <a:ext cx="2697931" cy="567986"/>
          </a:xfrm>
          <a:prstGeom prst="rect">
            <a:avLst/>
          </a:prstGeom>
          <a:noFill/>
          <a:ln>
            <a:noFill/>
          </a:ln>
        </p:spPr>
      </p:pic>
      <p:pic>
        <p:nvPicPr>
          <p:cNvPr descr="Image result for ministerio de ciencia innovacion universidades logo" id="104" name="Google Shape;104;p38"/>
          <p:cNvPicPr preferRelativeResize="0"/>
          <p:nvPr/>
        </p:nvPicPr>
        <p:blipFill rotWithShape="1">
          <a:blip r:embed="rId2">
            <a:alphaModFix/>
          </a:blip>
          <a:srcRect b="0" l="0" r="0" t="0"/>
          <a:stretch/>
        </p:blipFill>
        <p:spPr>
          <a:xfrm>
            <a:off x="461648" y="176362"/>
            <a:ext cx="2254120" cy="58642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pcingola.github.io/SnpEff/adds/SnpEff_paper.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8.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0.png"/><Relationship Id="rId4" Type="http://schemas.openxmlformats.org/officeDocument/2006/relationships/hyperlink" Target="https://www.ncbi.nlm.nih.gov/Sitemap/samplerecord.html#FeaturesB"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ncbi.nlm.nih.gov/Sitemap/samplerecord.html#FeaturesB" TargetMode="External"/><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www.frontiersin.org/files/Articles/478239/fpubh-07-00242-HTML/image_m/fpubh-07-00242-t002.jp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hyperlink" Target="https://training.galaxyproject.org/training-material/topics/genome-annotation/tutorials/introduction/slides.html#p1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hyperlink" Target="https://training.galaxyproject.org/training-material/topics/genome-annotation/tutorials/introduction/slides.html#p1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197" name="Google Shape;197;p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198" name="Google Shape;198;p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99" name="Google Shape;199;p1"/>
          <p:cNvSpPr txBox="1"/>
          <p:nvPr>
            <p:ph idx="3" type="body"/>
          </p:nvPr>
        </p:nvSpPr>
        <p:spPr>
          <a:xfrm>
            <a:off x="3124200" y="2209800"/>
            <a:ext cx="6055518" cy="922336"/>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None/>
            </a:pPr>
            <a:r>
              <a:rPr lang="es-ES" sz="2800" u="none"/>
              <a:t>Session 4.2 – Annotation  </a:t>
            </a:r>
            <a:endParaRPr/>
          </a:p>
        </p:txBody>
      </p:sp>
      <p:sp>
        <p:nvSpPr>
          <p:cNvPr id="200" name="Google Shape;200;p1"/>
          <p:cNvSpPr txBox="1"/>
          <p:nvPr>
            <p:ph idx="1" type="subTitle"/>
          </p:nvPr>
        </p:nvSpPr>
        <p:spPr>
          <a:xfrm>
            <a:off x="2656150" y="3811081"/>
            <a:ext cx="6858000" cy="14187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lang="es-ES"/>
              <a:t>BU-ISCIII</a:t>
            </a:r>
            <a:endParaRPr/>
          </a:p>
          <a:p>
            <a:pPr indent="0" lvl="0" marL="0" rtl="0" algn="ctr">
              <a:spcBef>
                <a:spcPts val="360"/>
              </a:spcBef>
              <a:spcAft>
                <a:spcPts val="0"/>
              </a:spcAft>
              <a:buClr>
                <a:schemeClr val="dk1"/>
              </a:buClr>
              <a:buSzPts val="1800"/>
              <a:buNone/>
            </a:pPr>
            <a:r>
              <a:rPr lang="es-ES"/>
              <a:t>Unidades Comunes Científico Técnicas – SGSAFI-ISCIII</a:t>
            </a:r>
            <a:endParaRPr/>
          </a:p>
        </p:txBody>
      </p:sp>
      <p:sp>
        <p:nvSpPr>
          <p:cNvPr id="201" name="Google Shape;201;p1"/>
          <p:cNvSpPr txBox="1"/>
          <p:nvPr/>
        </p:nvSpPr>
        <p:spPr>
          <a:xfrm>
            <a:off x="4331200" y="4768677"/>
            <a:ext cx="36003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11 al 15</a:t>
            </a:r>
            <a:r>
              <a:rPr b="0" i="0" lang="es-ES" sz="1800" u="none" cap="none" strike="noStrike">
                <a:solidFill>
                  <a:schemeClr val="dk1"/>
                </a:solidFill>
                <a:latin typeface="Calibri"/>
                <a:ea typeface="Calibri"/>
                <a:cs typeface="Calibri"/>
                <a:sym typeface="Calibri"/>
              </a:rPr>
              <a:t> Noviembre </a:t>
            </a:r>
            <a:r>
              <a:rPr lang="es-ES" sz="1800">
                <a:solidFill>
                  <a:schemeClr val="dk1"/>
                </a:solidFill>
                <a:latin typeface="Calibri"/>
                <a:ea typeface="Calibri"/>
                <a:cs typeface="Calibri"/>
                <a:sym typeface="Calibri"/>
              </a:rPr>
              <a:t>2024</a:t>
            </a:r>
            <a:endParaRPr/>
          </a:p>
          <a:p>
            <a:pPr indent="0" lvl="0" marL="0" marR="0" rtl="0" algn="ctr">
              <a:spcBef>
                <a:spcPts val="0"/>
              </a:spcBef>
              <a:spcAft>
                <a:spcPts val="0"/>
              </a:spcAft>
              <a:buNone/>
            </a:pPr>
            <a:r>
              <a:rPr lang="es-ES" sz="1800">
                <a:solidFill>
                  <a:schemeClr val="dk1"/>
                </a:solidFill>
                <a:latin typeface="Calibri"/>
                <a:ea typeface="Calibri"/>
                <a:cs typeface="Calibri"/>
                <a:sym typeface="Calibri"/>
              </a:rPr>
              <a:t>4</a:t>
            </a:r>
            <a:r>
              <a:rPr b="0" i="0" lang="es-ES" sz="1800" u="none" cap="none" strike="noStrike">
                <a:solidFill>
                  <a:schemeClr val="dk1"/>
                </a:solidFill>
                <a:latin typeface="Calibri"/>
                <a:ea typeface="Calibri"/>
                <a:cs typeface="Calibri"/>
                <a:sym typeface="Calibri"/>
              </a:rPr>
              <a:t>ª Edición</a:t>
            </a:r>
            <a:endParaRPr/>
          </a:p>
          <a:p>
            <a:pPr indent="0" lvl="0" marL="0" marR="0" rtl="0" algn="ctr">
              <a:spcBef>
                <a:spcPts val="0"/>
              </a:spcBef>
              <a:spcAft>
                <a:spcPts val="0"/>
              </a:spcAft>
              <a:buNone/>
            </a:pPr>
            <a:r>
              <a:rPr b="0" i="0" lang="es-ES" sz="1800" u="none" cap="none" strike="noStrike">
                <a:solidFill>
                  <a:schemeClr val="dk1"/>
                </a:solidFill>
                <a:latin typeface="Calibri"/>
                <a:ea typeface="Calibri"/>
                <a:cs typeface="Calibri"/>
                <a:sym typeface="Calibri"/>
              </a:rPr>
              <a:t>Programa Formación Continua, </a:t>
            </a:r>
            <a:r>
              <a:rPr lang="es-ES" sz="1800">
                <a:solidFill>
                  <a:schemeClr val="dk1"/>
                </a:solidFill>
                <a:latin typeface="Calibri"/>
                <a:ea typeface="Calibri"/>
                <a:cs typeface="Calibri"/>
                <a:sym typeface="Calibri"/>
              </a:rPr>
              <a:t>ISCIII</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9"/>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Automatic annotation: limitations</a:t>
            </a:r>
            <a:endParaRPr/>
          </a:p>
        </p:txBody>
      </p:sp>
      <p:sp>
        <p:nvSpPr>
          <p:cNvPr id="301" name="Google Shape;301;p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302" name="Google Shape;302;p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303" name="Google Shape;303;p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304" name="Google Shape;304;p9"/>
          <p:cNvPicPr preferRelativeResize="0"/>
          <p:nvPr/>
        </p:nvPicPr>
        <p:blipFill rotWithShape="1">
          <a:blip r:embed="rId3">
            <a:alphaModFix/>
          </a:blip>
          <a:srcRect b="0" l="0" r="0" t="0"/>
          <a:stretch/>
        </p:blipFill>
        <p:spPr>
          <a:xfrm>
            <a:off x="4871864" y="2673658"/>
            <a:ext cx="6849668" cy="2376264"/>
          </a:xfrm>
          <a:prstGeom prst="rect">
            <a:avLst/>
          </a:prstGeom>
          <a:noFill/>
          <a:ln>
            <a:noFill/>
          </a:ln>
        </p:spPr>
      </p:pic>
      <p:sp>
        <p:nvSpPr>
          <p:cNvPr id="305" name="Google Shape;305;p9"/>
          <p:cNvSpPr txBox="1"/>
          <p:nvPr/>
        </p:nvSpPr>
        <p:spPr>
          <a:xfrm>
            <a:off x="7682209" y="1750014"/>
            <a:ext cx="448879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800">
                <a:solidFill>
                  <a:schemeClr val="dk1"/>
                </a:solidFill>
                <a:latin typeface="Calibri"/>
                <a:ea typeface="Calibri"/>
                <a:cs typeface="Calibri"/>
                <a:sym typeface="Calibri"/>
              </a:rPr>
              <a:t>Inconsistent annotation</a:t>
            </a:r>
            <a:endParaRPr b="1" sz="2800">
              <a:solidFill>
                <a:schemeClr val="dk1"/>
              </a:solidFill>
              <a:latin typeface="Calibri"/>
              <a:ea typeface="Calibri"/>
              <a:cs typeface="Calibri"/>
              <a:sym typeface="Calibri"/>
            </a:endParaRPr>
          </a:p>
        </p:txBody>
      </p:sp>
      <p:sp>
        <p:nvSpPr>
          <p:cNvPr id="306" name="Google Shape;306;p9"/>
          <p:cNvSpPr txBox="1"/>
          <p:nvPr/>
        </p:nvSpPr>
        <p:spPr>
          <a:xfrm>
            <a:off x="8077200" y="5995336"/>
            <a:ext cx="23866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Richardson and Watson. Briefings in Bioinformatics. 2012</a:t>
            </a:r>
            <a:endParaRPr i="1" sz="1200">
              <a:solidFill>
                <a:schemeClr val="dk1"/>
              </a:solidFill>
              <a:latin typeface="Calibri"/>
              <a:ea typeface="Calibri"/>
              <a:cs typeface="Calibri"/>
              <a:sym typeface="Calibri"/>
            </a:endParaRPr>
          </a:p>
        </p:txBody>
      </p:sp>
      <p:sp>
        <p:nvSpPr>
          <p:cNvPr id="307" name="Google Shape;307;p9"/>
          <p:cNvSpPr/>
          <p:nvPr/>
        </p:nvSpPr>
        <p:spPr>
          <a:xfrm>
            <a:off x="406400" y="2673477"/>
            <a:ext cx="3961408" cy="2862322"/>
          </a:xfrm>
          <a:prstGeom prst="rect">
            <a:avLst/>
          </a:prstGeom>
          <a:solidFill>
            <a:srgbClr val="FDE9D8"/>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dk1"/>
                </a:solidFill>
                <a:latin typeface="Calibri"/>
                <a:ea typeface="Calibri"/>
                <a:cs typeface="Calibri"/>
                <a:sym typeface="Calibri"/>
              </a:rPr>
              <a:t>These two regions are more than 97% identical at the nucleotide level; however, the annotation differs considerably.</a:t>
            </a:r>
            <a:endParaRPr/>
          </a:p>
          <a:p>
            <a:pPr indent="0" lvl="0" marL="0" marR="0" rtl="0" algn="just">
              <a:spcBef>
                <a:spcPts val="0"/>
              </a:spcBef>
              <a:spcAft>
                <a:spcPts val="0"/>
              </a:spcAft>
              <a:buNone/>
            </a:pPr>
            <a:r>
              <a:rPr lang="es-ES" sz="1800">
                <a:solidFill>
                  <a:schemeClr val="dk1"/>
                </a:solidFill>
                <a:latin typeface="Calibri"/>
                <a:ea typeface="Calibri"/>
                <a:cs typeface="Calibri"/>
                <a:sym typeface="Calibri"/>
              </a:rPr>
              <a:t>While E. coliK12MG1655 contains features with gene names araA, araB and araC, the equivalent features in E. coli 0157:H7 Sakai do not have those gene names and have been assigned uninformative locus tags</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0"/>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Automatic annotation: limitations</a:t>
            </a:r>
            <a:endParaRPr/>
          </a:p>
        </p:txBody>
      </p:sp>
      <p:sp>
        <p:nvSpPr>
          <p:cNvPr id="314" name="Google Shape;314;p10"/>
          <p:cNvSpPr txBox="1"/>
          <p:nvPr>
            <p:ph idx="1" type="body"/>
          </p:nvPr>
        </p:nvSpPr>
        <p:spPr>
          <a:xfrm>
            <a:off x="609600" y="1916833"/>
            <a:ext cx="109728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s-ES"/>
              <a:t>Spelling mistakes </a:t>
            </a:r>
            <a:endParaRPr/>
          </a:p>
          <a:p>
            <a:pPr indent="-285750" lvl="1" marL="742950" rtl="0" algn="l">
              <a:spcBef>
                <a:spcPts val="400"/>
              </a:spcBef>
              <a:spcAft>
                <a:spcPts val="0"/>
              </a:spcAft>
              <a:buClr>
                <a:schemeClr val="dk1"/>
              </a:buClr>
              <a:buSzPts val="2000"/>
              <a:buChar char="–"/>
            </a:pPr>
            <a:r>
              <a:rPr lang="es-ES"/>
              <a:t>There are 128 proteins in UniProt that contain the word ‘syntase’, an incorrect spelling of the word ‘synthase’</a:t>
            </a:r>
            <a:endParaRPr/>
          </a:p>
          <a:p>
            <a:pPr indent="-285750" lvl="1" marL="742950" rtl="0" algn="l">
              <a:spcBef>
                <a:spcPts val="400"/>
              </a:spcBef>
              <a:spcAft>
                <a:spcPts val="0"/>
              </a:spcAft>
              <a:buClr>
                <a:schemeClr val="dk1"/>
              </a:buClr>
              <a:buSzPts val="2000"/>
              <a:buChar char="–"/>
            </a:pPr>
            <a:r>
              <a:rPr lang="es-ES"/>
              <a:t>If a user was to visit any of these databases and search for ‘dihydrofolate synthase’ the misspelled entries would be omitted from the search results</a:t>
            </a:r>
            <a:endParaRPr/>
          </a:p>
        </p:txBody>
      </p:sp>
      <p:sp>
        <p:nvSpPr>
          <p:cNvPr id="315" name="Google Shape;315;p1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316" name="Google Shape;316;p1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317" name="Google Shape;317;p1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18" name="Google Shape;318;p10"/>
          <p:cNvSpPr txBox="1"/>
          <p:nvPr/>
        </p:nvSpPr>
        <p:spPr>
          <a:xfrm>
            <a:off x="8077200" y="5995336"/>
            <a:ext cx="23866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Richardson and Watson. Briefings in Bioinformatics. 2012</a:t>
            </a:r>
            <a:endParaRPr i="1"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1"/>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Automatic annotation: limitations</a:t>
            </a:r>
            <a:endParaRPr/>
          </a:p>
        </p:txBody>
      </p:sp>
      <p:sp>
        <p:nvSpPr>
          <p:cNvPr id="325" name="Google Shape;325;p1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326" name="Google Shape;326;p1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327" name="Google Shape;327;p1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28" name="Google Shape;328;p11"/>
          <p:cNvSpPr txBox="1"/>
          <p:nvPr>
            <p:ph idx="1" type="body"/>
          </p:nvPr>
        </p:nvSpPr>
        <p:spPr>
          <a:xfrm>
            <a:off x="609600" y="1916833"/>
            <a:ext cx="109728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s-ES"/>
              <a:t>‘Same gene name, different product name’ </a:t>
            </a:r>
            <a:endParaRPr/>
          </a:p>
          <a:p>
            <a:pPr indent="-285750" lvl="1" marL="742950" rtl="0" algn="l">
              <a:spcBef>
                <a:spcPts val="400"/>
              </a:spcBef>
              <a:spcAft>
                <a:spcPts val="0"/>
              </a:spcAft>
              <a:buClr>
                <a:schemeClr val="dk1"/>
              </a:buClr>
              <a:buSzPts val="2000"/>
              <a:buChar char="–"/>
            </a:pPr>
            <a:r>
              <a:rPr lang="es-ES"/>
              <a:t>The NCBI validation software specifically highlights when this occurs intra-genomically with the description ‘Same gene name, different product name’</a:t>
            </a:r>
            <a:endParaRPr/>
          </a:p>
          <a:p>
            <a:pPr indent="-215900" lvl="0" marL="342900" rtl="0" algn="l">
              <a:spcBef>
                <a:spcPts val="400"/>
              </a:spcBef>
              <a:spcAft>
                <a:spcPts val="0"/>
              </a:spcAft>
              <a:buClr>
                <a:schemeClr val="dk1"/>
              </a:buClr>
              <a:buSzPts val="2000"/>
              <a:buNone/>
            </a:pPr>
            <a:r>
              <a:t/>
            </a:r>
            <a:endParaRPr/>
          </a:p>
        </p:txBody>
      </p:sp>
      <p:pic>
        <p:nvPicPr>
          <p:cNvPr id="329" name="Google Shape;329;p11"/>
          <p:cNvPicPr preferRelativeResize="0"/>
          <p:nvPr/>
        </p:nvPicPr>
        <p:blipFill rotWithShape="1">
          <a:blip r:embed="rId3">
            <a:alphaModFix/>
          </a:blip>
          <a:srcRect b="0" l="0" r="0" t="0"/>
          <a:stretch/>
        </p:blipFill>
        <p:spPr>
          <a:xfrm>
            <a:off x="2730770" y="3331297"/>
            <a:ext cx="6730460" cy="3201516"/>
          </a:xfrm>
          <a:prstGeom prst="rect">
            <a:avLst/>
          </a:prstGeom>
          <a:noFill/>
          <a:ln>
            <a:noFill/>
          </a:ln>
        </p:spPr>
      </p:pic>
      <p:sp>
        <p:nvSpPr>
          <p:cNvPr id="330" name="Google Shape;330;p11"/>
          <p:cNvSpPr txBox="1"/>
          <p:nvPr/>
        </p:nvSpPr>
        <p:spPr>
          <a:xfrm>
            <a:off x="8090892" y="5894686"/>
            <a:ext cx="23866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Richardson and Watson. Briefings in Bioinformatics. 2012</a:t>
            </a:r>
            <a:endParaRPr i="1"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2"/>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Automatic annotation: limitations</a:t>
            </a:r>
            <a:endParaRPr/>
          </a:p>
        </p:txBody>
      </p:sp>
      <p:sp>
        <p:nvSpPr>
          <p:cNvPr id="337" name="Google Shape;337;p1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338" name="Google Shape;338;p1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339" name="Google Shape;339;p1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40" name="Google Shape;340;p12"/>
          <p:cNvSpPr txBox="1"/>
          <p:nvPr>
            <p:ph idx="1" type="body"/>
          </p:nvPr>
        </p:nvSpPr>
        <p:spPr>
          <a:xfrm>
            <a:off x="609600" y="1916833"/>
            <a:ext cx="109728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Hypothetical proteins</a:t>
            </a:r>
            <a:endParaRPr/>
          </a:p>
          <a:p>
            <a:pPr indent="-342900" lvl="0" marL="342900" rtl="0" algn="l">
              <a:spcBef>
                <a:spcPts val="400"/>
              </a:spcBef>
              <a:spcAft>
                <a:spcPts val="0"/>
              </a:spcAft>
              <a:buClr>
                <a:schemeClr val="dk1"/>
              </a:buClr>
              <a:buSzPts val="2000"/>
              <a:buChar char="•"/>
            </a:pPr>
            <a:r>
              <a:rPr b="0" lang="es-ES" u="none"/>
              <a:t>These may be real genes with no known function or they may be artifacts of the gene prediction process. </a:t>
            </a:r>
            <a:endParaRPr b="0" u="none"/>
          </a:p>
          <a:p>
            <a:pPr indent="-342900" lvl="0" marL="342900" rtl="0" algn="l">
              <a:spcBef>
                <a:spcPts val="400"/>
              </a:spcBef>
              <a:spcAft>
                <a:spcPts val="0"/>
              </a:spcAft>
              <a:buClr>
                <a:schemeClr val="dk1"/>
              </a:buClr>
              <a:buSzPts val="2000"/>
              <a:buChar char="•"/>
            </a:pPr>
            <a:r>
              <a:rPr b="0" lang="es-ES" u="none"/>
              <a:t>Often there are features which are only orthologous to other hypothetical features and do not contain any domains. These could either be regions with no functionality, a relic of the feature prediction software or the domains present have not been discovered yet</a:t>
            </a:r>
            <a:endParaRPr/>
          </a:p>
          <a:p>
            <a:pPr indent="-342900" lvl="0" marL="342900" rtl="0" algn="l">
              <a:spcBef>
                <a:spcPts val="400"/>
              </a:spcBef>
              <a:spcAft>
                <a:spcPts val="0"/>
              </a:spcAft>
              <a:buClr>
                <a:schemeClr val="dk1"/>
              </a:buClr>
              <a:buSzPts val="2000"/>
              <a:buChar char="•"/>
            </a:pPr>
            <a:r>
              <a:rPr b="0" lang="es-ES" u="none"/>
              <a:t>Whether or not to include them is often a decision made by the annotation team and varies between groups</a:t>
            </a:r>
            <a:endParaRPr/>
          </a:p>
          <a:p>
            <a:pPr indent="-342900" lvl="0" marL="342900" rtl="0" algn="l">
              <a:spcBef>
                <a:spcPts val="400"/>
              </a:spcBef>
              <a:spcAft>
                <a:spcPts val="0"/>
              </a:spcAft>
              <a:buClr>
                <a:schemeClr val="dk1"/>
              </a:buClr>
              <a:buSzPts val="2000"/>
              <a:buChar char="•"/>
            </a:pPr>
            <a:r>
              <a:rPr lang="es-ES"/>
              <a:t>As experimental data becomes more ubiquitous evidence tags should play a larger role in annotation.</a:t>
            </a:r>
            <a:endParaRPr b="0" u="none"/>
          </a:p>
        </p:txBody>
      </p:sp>
      <p:sp>
        <p:nvSpPr>
          <p:cNvPr id="341" name="Google Shape;341;p12"/>
          <p:cNvSpPr txBox="1"/>
          <p:nvPr/>
        </p:nvSpPr>
        <p:spPr>
          <a:xfrm>
            <a:off x="8077200" y="5995336"/>
            <a:ext cx="23866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Richardson and Watson. Briefings in Bioinformatics. 2012</a:t>
            </a:r>
            <a:endParaRPr i="1"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3"/>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Automatic annotation: limitations</a:t>
            </a:r>
            <a:endParaRPr/>
          </a:p>
        </p:txBody>
      </p:sp>
      <p:sp>
        <p:nvSpPr>
          <p:cNvPr id="348" name="Google Shape;348;p13"/>
          <p:cNvSpPr txBox="1"/>
          <p:nvPr>
            <p:ph idx="1" type="body"/>
          </p:nvPr>
        </p:nvSpPr>
        <p:spPr>
          <a:xfrm>
            <a:off x="609600" y="1916833"/>
            <a:ext cx="109728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Distinguishing orthologs from paralogs</a:t>
            </a:r>
            <a:endParaRPr/>
          </a:p>
        </p:txBody>
      </p:sp>
      <p:sp>
        <p:nvSpPr>
          <p:cNvPr id="349" name="Google Shape;349;p1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350" name="Google Shape;350;p1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351" name="Google Shape;351;p1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52" name="Google Shape;352;p13"/>
          <p:cNvSpPr txBox="1"/>
          <p:nvPr/>
        </p:nvSpPr>
        <p:spPr>
          <a:xfrm>
            <a:off x="8077200" y="5995336"/>
            <a:ext cx="23866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Richardson and Watson. Briefings in Bioinformatics. 2012</a:t>
            </a:r>
            <a:endParaRPr i="1" sz="1200">
              <a:solidFill>
                <a:schemeClr val="dk1"/>
              </a:solidFill>
              <a:latin typeface="Calibri"/>
              <a:ea typeface="Calibri"/>
              <a:cs typeface="Calibri"/>
              <a:sym typeface="Calibri"/>
            </a:endParaRPr>
          </a:p>
        </p:txBody>
      </p:sp>
      <p:pic>
        <p:nvPicPr>
          <p:cNvPr id="353" name="Google Shape;353;p13"/>
          <p:cNvPicPr preferRelativeResize="0"/>
          <p:nvPr/>
        </p:nvPicPr>
        <p:blipFill rotWithShape="1">
          <a:blip r:embed="rId3">
            <a:alphaModFix/>
          </a:blip>
          <a:srcRect b="0" l="0" r="0" t="0"/>
          <a:stretch/>
        </p:blipFill>
        <p:spPr>
          <a:xfrm>
            <a:off x="4986337" y="2432193"/>
            <a:ext cx="6181725" cy="3448050"/>
          </a:xfrm>
          <a:prstGeom prst="rect">
            <a:avLst/>
          </a:prstGeom>
          <a:noFill/>
          <a:ln>
            <a:noFill/>
          </a:ln>
        </p:spPr>
      </p:pic>
      <p:sp>
        <p:nvSpPr>
          <p:cNvPr id="354" name="Google Shape;354;p13"/>
          <p:cNvSpPr/>
          <p:nvPr/>
        </p:nvSpPr>
        <p:spPr>
          <a:xfrm>
            <a:off x="911424" y="3559833"/>
            <a:ext cx="4608512" cy="923330"/>
          </a:xfrm>
          <a:prstGeom prst="rect">
            <a:avLst/>
          </a:prstGeom>
          <a:solidFill>
            <a:srgbClr val="FBD4B4"/>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dk1"/>
                </a:solidFill>
                <a:latin typeface="Calibri"/>
                <a:ea typeface="Calibri"/>
                <a:cs typeface="Calibri"/>
                <a:sym typeface="Calibri"/>
              </a:rPr>
              <a:t>orthologs tend to retain similar functions, whereas paralogs tend to diverge over time to</a:t>
            </a:r>
            <a:endParaRPr/>
          </a:p>
          <a:p>
            <a:pPr indent="0" lvl="0" marL="0" marR="0" rtl="0" algn="just">
              <a:spcBef>
                <a:spcPts val="0"/>
              </a:spcBef>
              <a:spcAft>
                <a:spcPts val="0"/>
              </a:spcAft>
              <a:buNone/>
            </a:pPr>
            <a:r>
              <a:rPr lang="es-ES" sz="1800">
                <a:solidFill>
                  <a:schemeClr val="dk1"/>
                </a:solidFill>
                <a:latin typeface="Calibri"/>
                <a:ea typeface="Calibri"/>
                <a:cs typeface="Calibri"/>
                <a:sym typeface="Calibri"/>
              </a:rPr>
              <a:t>perform different functions</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14"/>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Automatic annotation: limitations</a:t>
            </a:r>
            <a:endParaRPr/>
          </a:p>
        </p:txBody>
      </p:sp>
      <p:sp>
        <p:nvSpPr>
          <p:cNvPr id="361" name="Google Shape;361;p14"/>
          <p:cNvSpPr txBox="1"/>
          <p:nvPr>
            <p:ph idx="1" type="body"/>
          </p:nvPr>
        </p:nvSpPr>
        <p:spPr>
          <a:xfrm>
            <a:off x="1703512" y="1844825"/>
            <a:ext cx="8830816"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s-ES" u="none"/>
              <a:t>RefSeq is one attempt to standardize and improve the quality of genome annotation</a:t>
            </a:r>
            <a:endParaRPr/>
          </a:p>
          <a:p>
            <a:pPr indent="-285750" lvl="1" marL="742950" rtl="0" algn="l">
              <a:spcBef>
                <a:spcPts val="400"/>
              </a:spcBef>
              <a:spcAft>
                <a:spcPts val="0"/>
              </a:spcAft>
              <a:buClr>
                <a:schemeClr val="dk1"/>
              </a:buClr>
              <a:buSzPts val="2000"/>
              <a:buChar char="–"/>
            </a:pPr>
            <a:r>
              <a:rPr b="0" lang="es-ES"/>
              <a:t>WP_ prefix. All identical proteins regardless of species</a:t>
            </a:r>
            <a:endParaRPr/>
          </a:p>
          <a:p>
            <a:pPr indent="-285750" lvl="1" marL="742950" rtl="0" algn="l">
              <a:spcBef>
                <a:spcPts val="400"/>
              </a:spcBef>
              <a:spcAft>
                <a:spcPts val="0"/>
              </a:spcAft>
              <a:buClr>
                <a:schemeClr val="dk1"/>
              </a:buClr>
              <a:buSzPts val="2000"/>
              <a:buChar char="–"/>
            </a:pPr>
            <a:r>
              <a:rPr lang="es-ES" u="none"/>
              <a:t>Standard classification</a:t>
            </a:r>
            <a:endParaRPr b="0" u="none"/>
          </a:p>
          <a:p>
            <a:pPr indent="0" lvl="0" marL="0" rtl="0" algn="l">
              <a:spcBef>
                <a:spcPts val="400"/>
              </a:spcBef>
              <a:spcAft>
                <a:spcPts val="0"/>
              </a:spcAft>
              <a:buClr>
                <a:schemeClr val="dk1"/>
              </a:buClr>
              <a:buSzPts val="2000"/>
              <a:buNone/>
            </a:pPr>
            <a:r>
              <a:t/>
            </a:r>
            <a:endParaRPr u="none"/>
          </a:p>
        </p:txBody>
      </p:sp>
      <p:sp>
        <p:nvSpPr>
          <p:cNvPr id="362" name="Google Shape;362;p1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363" name="Google Shape;363;p1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364" name="Google Shape;364;p1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365" name="Google Shape;365;p14"/>
          <p:cNvPicPr preferRelativeResize="0"/>
          <p:nvPr/>
        </p:nvPicPr>
        <p:blipFill rotWithShape="1">
          <a:blip r:embed="rId3">
            <a:alphaModFix/>
          </a:blip>
          <a:srcRect b="0" l="0" r="0" t="0"/>
          <a:stretch/>
        </p:blipFill>
        <p:spPr>
          <a:xfrm>
            <a:off x="3503712" y="3261749"/>
            <a:ext cx="5040560" cy="294350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graphicFrame>
        <p:nvGraphicFramePr>
          <p:cNvPr id="371" name="Google Shape;371;p15"/>
          <p:cNvGraphicFramePr/>
          <p:nvPr/>
        </p:nvGraphicFramePr>
        <p:xfrm>
          <a:off x="738103" y="2854115"/>
          <a:ext cx="3000000" cy="3000000"/>
        </p:xfrm>
        <a:graphic>
          <a:graphicData uri="http://schemas.openxmlformats.org/drawingml/2006/table">
            <a:tbl>
              <a:tblPr firstRow="1">
                <a:noFill/>
                <a:tableStyleId>{266CBB6B-02C7-42DB-B1B0-6521520EC11F}</a:tableStyleId>
              </a:tblPr>
              <a:tblGrid>
                <a:gridCol w="2027350"/>
                <a:gridCol w="1573050"/>
              </a:tblGrid>
              <a:tr h="234750">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Tool (reference) </a:t>
                      </a:r>
                      <a:endParaRPr b="1" sz="1050" u="none" cap="none" strike="noStrike">
                        <a:latin typeface="Calibri"/>
                        <a:ea typeface="Calibri"/>
                        <a:cs typeface="Calibri"/>
                        <a:sym typeface="Calibri"/>
                      </a:endParaRPr>
                    </a:p>
                  </a:txBody>
                  <a:tcPr marT="34300" marB="34300" marR="68575" marL="68575" anchor="ctr"/>
                </a:tc>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Features predicted </a:t>
                      </a:r>
                      <a:endParaRPr b="1" sz="1050" u="none" cap="none" strike="noStrike">
                        <a:latin typeface="Calibri"/>
                        <a:ea typeface="Calibri"/>
                        <a:cs typeface="Calibri"/>
                        <a:sym typeface="Calibri"/>
                      </a:endParaRPr>
                    </a:p>
                  </a:txBody>
                  <a:tcPr marT="34300" marB="34300" marR="68575" marL="68575" anchor="ctr"/>
                </a:tc>
              </a:tr>
              <a:tr h="229600">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Prodigal ( </a:t>
                      </a:r>
                      <a:r>
                        <a:rPr lang="es-ES" sz="900" u="none" cap="none" strike="noStrike">
                          <a:latin typeface="Calibri"/>
                          <a:ea typeface="Calibri"/>
                          <a:cs typeface="Calibri"/>
                          <a:sym typeface="Calibri"/>
                        </a:rPr>
                        <a:t>Hyatt 2010</a:t>
                      </a:r>
                      <a:r>
                        <a:rPr lang="es-ES" sz="1050" u="none" cap="none" strike="noStrike">
                          <a:latin typeface="Calibri"/>
                          <a:ea typeface="Calibri"/>
                          <a:cs typeface="Calibri"/>
                          <a:sym typeface="Calibri"/>
                        </a:rPr>
                        <a:t> )  </a:t>
                      </a:r>
                      <a:endParaRPr/>
                    </a:p>
                  </a:txBody>
                  <a:tcPr marT="34300" marB="34300" marR="68575" marL="68575" anchor="ctr"/>
                </a:tc>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Coding sequence (CDS) </a:t>
                      </a:r>
                      <a:endParaRPr/>
                    </a:p>
                  </a:txBody>
                  <a:tcPr marT="34300" marB="34300" marR="68575" marL="68575" anchor="ctr"/>
                </a:tc>
              </a:tr>
              <a:tr h="390325">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RNAmmer (</a:t>
                      </a:r>
                      <a:r>
                        <a:rPr lang="es-ES" sz="900" u="none" cap="none" strike="noStrike">
                          <a:latin typeface="Calibri"/>
                          <a:ea typeface="Calibri"/>
                          <a:cs typeface="Calibri"/>
                          <a:sym typeface="Calibri"/>
                        </a:rPr>
                        <a:t> Lagesen et al. , 2007</a:t>
                      </a:r>
                      <a:r>
                        <a:rPr lang="es-ES" sz="1050" u="none" cap="none" strike="noStrike">
                          <a:latin typeface="Calibri"/>
                          <a:ea typeface="Calibri"/>
                          <a:cs typeface="Calibri"/>
                          <a:sym typeface="Calibri"/>
                        </a:rPr>
                        <a:t> )  </a:t>
                      </a:r>
                      <a:endParaRPr/>
                    </a:p>
                  </a:txBody>
                  <a:tcPr marT="34300" marB="34300" marR="68575" marL="68575" anchor="ctr"/>
                </a:tc>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Ribosomal RNA genes (rRNA) </a:t>
                      </a:r>
                      <a:endParaRPr/>
                    </a:p>
                  </a:txBody>
                  <a:tcPr marT="34300" marB="34300" marR="68575" marL="68575" anchor="ctr"/>
                </a:tc>
              </a:tr>
              <a:tr h="229600">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Aragorn ( </a:t>
                      </a:r>
                      <a:r>
                        <a:rPr lang="es-ES" sz="800" u="none" cap="none" strike="noStrike">
                          <a:latin typeface="Calibri"/>
                          <a:ea typeface="Calibri"/>
                          <a:cs typeface="Calibri"/>
                          <a:sym typeface="Calibri"/>
                        </a:rPr>
                        <a:t>Laslett and Canback, 2004</a:t>
                      </a:r>
                      <a:r>
                        <a:rPr lang="es-ES" sz="1050" u="none" cap="none" strike="noStrike">
                          <a:latin typeface="Calibri"/>
                          <a:ea typeface="Calibri"/>
                          <a:cs typeface="Calibri"/>
                          <a:sym typeface="Calibri"/>
                        </a:rPr>
                        <a:t> )  </a:t>
                      </a:r>
                      <a:endParaRPr/>
                    </a:p>
                  </a:txBody>
                  <a:tcPr marT="34300" marB="34300" marR="68575" marL="68575" anchor="ctr"/>
                </a:tc>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Transfer RNA genes </a:t>
                      </a:r>
                      <a:endParaRPr/>
                    </a:p>
                  </a:txBody>
                  <a:tcPr marT="34300" marB="34300" marR="68575" marL="68575" anchor="ctr"/>
                </a:tc>
              </a:tr>
              <a:tr h="229600">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SignalP ( </a:t>
                      </a:r>
                      <a:r>
                        <a:rPr lang="es-ES" sz="900" u="none" cap="none" strike="noStrike">
                          <a:latin typeface="Calibri"/>
                          <a:ea typeface="Calibri"/>
                          <a:cs typeface="Calibri"/>
                          <a:sym typeface="Calibri"/>
                        </a:rPr>
                        <a:t>Petersen et al. , 2011</a:t>
                      </a:r>
                      <a:r>
                        <a:rPr lang="es-ES" sz="1050" u="none" cap="none" strike="noStrike">
                          <a:latin typeface="Calibri"/>
                          <a:ea typeface="Calibri"/>
                          <a:cs typeface="Calibri"/>
                          <a:sym typeface="Calibri"/>
                        </a:rPr>
                        <a:t> )  </a:t>
                      </a:r>
                      <a:endParaRPr/>
                    </a:p>
                  </a:txBody>
                  <a:tcPr marT="34300" marB="34300" marR="68575" marL="68575" anchor="ctr"/>
                </a:tc>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Signal leader peptides </a:t>
                      </a:r>
                      <a:endParaRPr/>
                    </a:p>
                  </a:txBody>
                  <a:tcPr marT="34300" marB="34300" marR="68575" marL="68575" anchor="ctr"/>
                </a:tc>
              </a:tr>
              <a:tr h="229600">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Infernal ( </a:t>
                      </a:r>
                      <a:r>
                        <a:rPr lang="es-ES" sz="900" u="none" cap="none" strike="noStrike">
                          <a:latin typeface="Calibri"/>
                          <a:ea typeface="Calibri"/>
                          <a:cs typeface="Calibri"/>
                          <a:sym typeface="Calibri"/>
                        </a:rPr>
                        <a:t>Kolbe and Eddy, 2011</a:t>
                      </a:r>
                      <a:r>
                        <a:rPr lang="es-ES" sz="1050" u="none" cap="none" strike="noStrike">
                          <a:latin typeface="Calibri"/>
                          <a:ea typeface="Calibri"/>
                          <a:cs typeface="Calibri"/>
                          <a:sym typeface="Calibri"/>
                        </a:rPr>
                        <a:t> )  </a:t>
                      </a:r>
                      <a:endParaRPr/>
                    </a:p>
                  </a:txBody>
                  <a:tcPr marT="34300" marB="34300" marR="68575" marL="68575" anchor="ctr"/>
                </a:tc>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Non-coding RNA </a:t>
                      </a:r>
                      <a:endParaRPr/>
                    </a:p>
                  </a:txBody>
                  <a:tcPr marT="34300" marB="34300" marR="68575" marL="68575" anchor="ctr"/>
                </a:tc>
              </a:tr>
              <a:tr h="229600">
                <a:tc>
                  <a:txBody>
                    <a:bodyPr/>
                    <a:lstStyle/>
                    <a:p>
                      <a:pPr indent="0" lvl="0" marL="0" marR="0" rtl="0" algn="l">
                        <a:spcBef>
                          <a:spcPts val="0"/>
                        </a:spcBef>
                        <a:spcAft>
                          <a:spcPts val="0"/>
                        </a:spcAft>
                        <a:buNone/>
                      </a:pPr>
                      <a:r>
                        <a:t/>
                      </a:r>
                      <a:endParaRPr sz="1050" u="none" cap="none" strike="noStrike">
                        <a:latin typeface="Calibri"/>
                        <a:ea typeface="Calibri"/>
                        <a:cs typeface="Calibri"/>
                        <a:sym typeface="Calibri"/>
                      </a:endParaRPr>
                    </a:p>
                  </a:txBody>
                  <a:tcPr marT="34300" marB="34300" marR="68575" marL="68575" anchor="ctr"/>
                </a:tc>
                <a:tc>
                  <a:txBody>
                    <a:bodyPr/>
                    <a:lstStyle/>
                    <a:p>
                      <a:pPr indent="0" lvl="0" marL="0" marR="0" rtl="0" algn="l">
                        <a:spcBef>
                          <a:spcPts val="0"/>
                        </a:spcBef>
                        <a:spcAft>
                          <a:spcPts val="0"/>
                        </a:spcAft>
                        <a:buNone/>
                      </a:pPr>
                      <a:r>
                        <a:t/>
                      </a:r>
                      <a:endParaRPr sz="1050" u="none" cap="none" strike="noStrike">
                        <a:latin typeface="Calibri"/>
                        <a:ea typeface="Calibri"/>
                        <a:cs typeface="Calibri"/>
                        <a:sym typeface="Calibri"/>
                      </a:endParaRPr>
                    </a:p>
                  </a:txBody>
                  <a:tcPr marT="34300" marB="34300" marR="68575" marL="68575" anchor="ctr"/>
                </a:tc>
              </a:tr>
              <a:tr h="229600">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BLAST+ </a:t>
                      </a:r>
                      <a:r>
                        <a:rPr b="0" i="0" lang="es-ES" sz="1050" u="none" cap="none" strike="noStrike">
                          <a:solidFill>
                            <a:schemeClr val="dk1"/>
                          </a:solidFill>
                          <a:latin typeface="Calibri"/>
                          <a:ea typeface="Calibri"/>
                          <a:cs typeface="Calibri"/>
                          <a:sym typeface="Calibri"/>
                        </a:rPr>
                        <a:t>( </a:t>
                      </a:r>
                      <a:r>
                        <a:rPr b="0" i="0" lang="es-ES" sz="900" u="none" cap="none" strike="noStrike">
                          <a:solidFill>
                            <a:schemeClr val="dk1"/>
                          </a:solidFill>
                          <a:latin typeface="Calibri"/>
                          <a:ea typeface="Calibri"/>
                          <a:cs typeface="Calibri"/>
                          <a:sym typeface="Calibri"/>
                        </a:rPr>
                        <a:t>Camacho </a:t>
                      </a:r>
                      <a:r>
                        <a:rPr b="0" i="1" lang="es-ES" sz="900" u="none" cap="none" strike="noStrike">
                          <a:solidFill>
                            <a:schemeClr val="dk1"/>
                          </a:solidFill>
                          <a:latin typeface="Calibri"/>
                          <a:ea typeface="Calibri"/>
                          <a:cs typeface="Calibri"/>
                          <a:sym typeface="Calibri"/>
                        </a:rPr>
                        <a:t>et al.</a:t>
                      </a:r>
                      <a:r>
                        <a:rPr b="0" i="0" lang="es-ES" sz="900" u="none" cap="none" strike="noStrike">
                          <a:solidFill>
                            <a:schemeClr val="dk1"/>
                          </a:solidFill>
                          <a:latin typeface="Calibri"/>
                          <a:ea typeface="Calibri"/>
                          <a:cs typeface="Calibri"/>
                          <a:sym typeface="Calibri"/>
                        </a:rPr>
                        <a:t> , 2009</a:t>
                      </a:r>
                      <a:r>
                        <a:rPr b="0" i="0" lang="es-ES" sz="1050" u="none" cap="none" strike="noStrike">
                          <a:solidFill>
                            <a:schemeClr val="dk1"/>
                          </a:solidFill>
                          <a:latin typeface="Calibri"/>
                          <a:ea typeface="Calibri"/>
                          <a:cs typeface="Calibri"/>
                          <a:sym typeface="Calibri"/>
                        </a:rPr>
                        <a:t> )</a:t>
                      </a:r>
                      <a:endParaRPr sz="1050" u="none" cap="none" strike="noStrike">
                        <a:latin typeface="Calibri"/>
                        <a:ea typeface="Calibri"/>
                        <a:cs typeface="Calibri"/>
                        <a:sym typeface="Calibri"/>
                      </a:endParaRPr>
                    </a:p>
                  </a:txBody>
                  <a:tcPr marT="34300" marB="34300" marR="68575" marL="68575" anchor="ctr"/>
                </a:tc>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Specific function or name</a:t>
                      </a:r>
                      <a:endParaRPr sz="1050" u="none" cap="none" strike="noStrike">
                        <a:latin typeface="Calibri"/>
                        <a:ea typeface="Calibri"/>
                        <a:cs typeface="Calibri"/>
                        <a:sym typeface="Calibri"/>
                      </a:endParaRPr>
                    </a:p>
                  </a:txBody>
                  <a:tcPr marT="34300" marB="34300" marR="68575" marL="68575" anchor="ctr"/>
                </a:tc>
              </a:tr>
              <a:tr h="229600">
                <a:tc>
                  <a:txBody>
                    <a:bodyPr/>
                    <a:lstStyle/>
                    <a:p>
                      <a:pPr indent="0" lvl="0" marL="0" marR="0" rtl="0" algn="l">
                        <a:spcBef>
                          <a:spcPts val="0"/>
                        </a:spcBef>
                        <a:spcAft>
                          <a:spcPts val="0"/>
                        </a:spcAft>
                        <a:buNone/>
                      </a:pPr>
                      <a:r>
                        <a:t/>
                      </a:r>
                      <a:endParaRPr sz="1050" u="none" cap="none" strike="noStrike">
                        <a:latin typeface="Calibri"/>
                        <a:ea typeface="Calibri"/>
                        <a:cs typeface="Calibri"/>
                        <a:sym typeface="Calibri"/>
                      </a:endParaRPr>
                    </a:p>
                  </a:txBody>
                  <a:tcPr marT="34300" marB="34300" marR="68575" marL="68575" anchor="ctr"/>
                </a:tc>
                <a:tc>
                  <a:txBody>
                    <a:bodyPr/>
                    <a:lstStyle/>
                    <a:p>
                      <a:pPr indent="0" lvl="0" marL="0" marR="0" rtl="0" algn="l">
                        <a:spcBef>
                          <a:spcPts val="0"/>
                        </a:spcBef>
                        <a:spcAft>
                          <a:spcPts val="0"/>
                        </a:spcAft>
                        <a:buNone/>
                      </a:pPr>
                      <a:r>
                        <a:rPr lang="es-ES" sz="1050" u="none" cap="none" strike="noStrike">
                          <a:latin typeface="Calibri"/>
                          <a:ea typeface="Calibri"/>
                          <a:cs typeface="Calibri"/>
                          <a:sym typeface="Calibri"/>
                        </a:rPr>
                        <a:t>Personal database</a:t>
                      </a:r>
                      <a:endParaRPr sz="1050" u="none" cap="none" strike="noStrike">
                        <a:latin typeface="Calibri"/>
                        <a:ea typeface="Calibri"/>
                        <a:cs typeface="Calibri"/>
                        <a:sym typeface="Calibri"/>
                      </a:endParaRPr>
                    </a:p>
                  </a:txBody>
                  <a:tcPr marT="34300" marB="34300" marR="68575" marL="68575" anchor="ctr"/>
                </a:tc>
              </a:tr>
            </a:tbl>
          </a:graphicData>
        </a:graphic>
      </p:graphicFrame>
      <p:sp>
        <p:nvSpPr>
          <p:cNvPr id="372" name="Google Shape;372;p1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373" name="Google Shape;373;p1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74" name="Google Shape;374;p15"/>
          <p:cNvSpPr txBox="1"/>
          <p:nvPr>
            <p:ph type="title"/>
          </p:nvPr>
        </p:nvSpPr>
        <p:spPr>
          <a:xfrm>
            <a:off x="263352" y="642470"/>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a:solidFill>
                  <a:srgbClr val="1F497D"/>
                </a:solidFill>
              </a:rPr>
              <a:t>Automatic annotation: Prokka (Rapid prokaryotic genome annotation)</a:t>
            </a:r>
            <a:endParaRPr/>
          </a:p>
        </p:txBody>
      </p:sp>
      <p:sp>
        <p:nvSpPr>
          <p:cNvPr id="375" name="Google Shape;375;p1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pic>
        <p:nvPicPr>
          <p:cNvPr id="376" name="Google Shape;376;p15"/>
          <p:cNvPicPr preferRelativeResize="0"/>
          <p:nvPr/>
        </p:nvPicPr>
        <p:blipFill rotWithShape="1">
          <a:blip r:embed="rId3">
            <a:alphaModFix/>
          </a:blip>
          <a:srcRect b="0" l="0" r="0" t="0"/>
          <a:stretch/>
        </p:blipFill>
        <p:spPr>
          <a:xfrm>
            <a:off x="5087888" y="2388757"/>
            <a:ext cx="5491259" cy="2704853"/>
          </a:xfrm>
          <a:prstGeom prst="rect">
            <a:avLst/>
          </a:prstGeom>
          <a:noFill/>
          <a:ln>
            <a:noFill/>
          </a:ln>
        </p:spPr>
      </p:pic>
      <p:sp>
        <p:nvSpPr>
          <p:cNvPr id="377" name="Google Shape;377;p15"/>
          <p:cNvSpPr txBox="1"/>
          <p:nvPr/>
        </p:nvSpPr>
        <p:spPr>
          <a:xfrm>
            <a:off x="9209011" y="5373216"/>
            <a:ext cx="2373389" cy="7386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050">
                <a:solidFill>
                  <a:srgbClr val="494429"/>
                </a:solidFill>
                <a:latin typeface="Calibri"/>
                <a:ea typeface="Calibri"/>
                <a:cs typeface="Calibri"/>
                <a:sym typeface="Calibri"/>
              </a:rPr>
              <a:t>https://galaxyproject.github.io/training-material/topics/genome-annotation/tutorials/annotation-with-prokka/slides.html#8</a:t>
            </a:r>
            <a:endParaRPr/>
          </a:p>
        </p:txBody>
      </p:sp>
      <p:sp>
        <p:nvSpPr>
          <p:cNvPr id="378" name="Google Shape;378;p15"/>
          <p:cNvSpPr txBox="1"/>
          <p:nvPr/>
        </p:nvSpPr>
        <p:spPr>
          <a:xfrm>
            <a:off x="8577261" y="1124653"/>
            <a:ext cx="31654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Seeman, Bioinformatics 2014</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6"/>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a:solidFill>
                  <a:srgbClr val="1F497D"/>
                </a:solidFill>
              </a:rPr>
              <a:t>Automatic annotation: Prokka</a:t>
            </a:r>
            <a:endParaRPr/>
          </a:p>
        </p:txBody>
      </p:sp>
      <p:sp>
        <p:nvSpPr>
          <p:cNvPr id="385" name="Google Shape;385;p1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386" name="Google Shape;386;p1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387" name="Google Shape;387;p1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88" name="Google Shape;388;p16"/>
          <p:cNvSpPr/>
          <p:nvPr/>
        </p:nvSpPr>
        <p:spPr>
          <a:xfrm>
            <a:off x="8904312" y="2251322"/>
            <a:ext cx="2880320" cy="2585323"/>
          </a:xfrm>
          <a:prstGeom prst="rect">
            <a:avLst/>
          </a:prstGeom>
          <a:solidFill>
            <a:srgbClr val="FBD4B4"/>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dk1"/>
                </a:solidFill>
                <a:latin typeface="Calibri"/>
                <a:ea typeface="Calibri"/>
                <a:cs typeface="Calibri"/>
                <a:sym typeface="Calibri"/>
              </a:rPr>
              <a:t>Prokka uses this method, but in a hierarchical manner, starting with a </a:t>
            </a:r>
            <a:r>
              <a:rPr b="1" lang="es-ES" sz="1800">
                <a:solidFill>
                  <a:schemeClr val="dk1"/>
                </a:solidFill>
                <a:latin typeface="Calibri"/>
                <a:ea typeface="Calibri"/>
                <a:cs typeface="Calibri"/>
                <a:sym typeface="Calibri"/>
              </a:rPr>
              <a:t>smaller trustworthy database</a:t>
            </a:r>
            <a:r>
              <a:rPr lang="es-ES" sz="1800">
                <a:solidFill>
                  <a:schemeClr val="dk1"/>
                </a:solidFill>
                <a:latin typeface="Calibri"/>
                <a:ea typeface="Calibri"/>
                <a:cs typeface="Calibri"/>
                <a:sym typeface="Calibri"/>
              </a:rPr>
              <a:t>, moving to medium sized</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s-ES" sz="1800">
                <a:solidFill>
                  <a:schemeClr val="dk1"/>
                </a:solidFill>
                <a:latin typeface="Calibri"/>
                <a:ea typeface="Calibri"/>
                <a:cs typeface="Calibri"/>
                <a:sym typeface="Calibri"/>
              </a:rPr>
              <a:t>but </a:t>
            </a:r>
            <a:r>
              <a:rPr b="1" lang="es-ES" sz="1800">
                <a:solidFill>
                  <a:schemeClr val="dk1"/>
                </a:solidFill>
                <a:latin typeface="Calibri"/>
                <a:ea typeface="Calibri"/>
                <a:cs typeface="Calibri"/>
                <a:sym typeface="Calibri"/>
              </a:rPr>
              <a:t>domain-specific databases</a:t>
            </a:r>
            <a:r>
              <a:rPr lang="es-ES" sz="1800">
                <a:solidFill>
                  <a:schemeClr val="dk1"/>
                </a:solidFill>
                <a:latin typeface="Calibri"/>
                <a:ea typeface="Calibri"/>
                <a:cs typeface="Calibri"/>
                <a:sym typeface="Calibri"/>
              </a:rPr>
              <a:t>, and finally to </a:t>
            </a:r>
            <a:r>
              <a:rPr b="1" lang="es-ES" sz="1800">
                <a:solidFill>
                  <a:schemeClr val="dk1"/>
                </a:solidFill>
                <a:latin typeface="Calibri"/>
                <a:ea typeface="Calibri"/>
                <a:cs typeface="Calibri"/>
                <a:sym typeface="Calibri"/>
              </a:rPr>
              <a:t>curated models of protein families</a:t>
            </a:r>
            <a:endParaRPr b="1" sz="1800">
              <a:solidFill>
                <a:schemeClr val="dk1"/>
              </a:solidFill>
              <a:latin typeface="Calibri"/>
              <a:ea typeface="Calibri"/>
              <a:cs typeface="Calibri"/>
              <a:sym typeface="Calibri"/>
            </a:endParaRPr>
          </a:p>
        </p:txBody>
      </p:sp>
      <p:sp>
        <p:nvSpPr>
          <p:cNvPr id="389" name="Google Shape;389;p16"/>
          <p:cNvSpPr txBox="1"/>
          <p:nvPr/>
        </p:nvSpPr>
        <p:spPr>
          <a:xfrm>
            <a:off x="0" y="2251322"/>
            <a:ext cx="8737600" cy="3108543"/>
          </a:xfrm>
          <a:prstGeom prst="rect">
            <a:avLst/>
          </a:prstGeom>
          <a:noFill/>
          <a:ln>
            <a:noFill/>
          </a:ln>
        </p:spPr>
        <p:txBody>
          <a:bodyPr anchorCtr="0" anchor="t" bIns="45700" lIns="91425" spcFirstLastPara="1" rIns="91425" wrap="square" tIns="45700">
            <a:spAutoFit/>
          </a:bodyPr>
          <a:lstStyle/>
          <a:p>
            <a:pPr indent="-285750" lvl="1" marL="742950" marR="0" rtl="0" algn="l">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Optional </a:t>
            </a:r>
            <a:r>
              <a:rPr b="1" i="0" lang="es-ES" sz="2800" u="none" cap="none" strike="noStrike">
                <a:solidFill>
                  <a:schemeClr val="dk1"/>
                </a:solidFill>
                <a:latin typeface="Calibri"/>
                <a:ea typeface="Calibri"/>
                <a:cs typeface="Calibri"/>
                <a:sym typeface="Calibri"/>
              </a:rPr>
              <a:t>user-provided</a:t>
            </a:r>
            <a:r>
              <a:rPr b="0" i="0" lang="es-ES" sz="2800" u="none" cap="none" strike="noStrike">
                <a:solidFill>
                  <a:schemeClr val="dk1"/>
                </a:solidFill>
                <a:latin typeface="Calibri"/>
                <a:ea typeface="Calibri"/>
                <a:cs typeface="Calibri"/>
                <a:sym typeface="Calibri"/>
              </a:rPr>
              <a:t> set of annotated proteins</a:t>
            </a:r>
            <a:endParaRPr/>
          </a:p>
          <a:p>
            <a:pPr indent="-285750" lvl="1" marL="742950" marR="0" rtl="0" algn="l">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All bacterial proteins in </a:t>
            </a:r>
            <a:r>
              <a:rPr b="1" i="0" lang="es-ES" sz="2800" u="none" cap="none" strike="noStrike">
                <a:solidFill>
                  <a:schemeClr val="dk1"/>
                </a:solidFill>
                <a:latin typeface="Calibri"/>
                <a:ea typeface="Calibri"/>
                <a:cs typeface="Calibri"/>
                <a:sym typeface="Calibri"/>
              </a:rPr>
              <a:t>UniProt</a:t>
            </a:r>
            <a:endParaRPr b="1" i="0" sz="2800" u="none" cap="none" strike="noStrike">
              <a:solidFill>
                <a:schemeClr val="dk1"/>
              </a:solidFill>
              <a:latin typeface="Calibri"/>
              <a:ea typeface="Calibri"/>
              <a:cs typeface="Calibri"/>
              <a:sym typeface="Calibri"/>
            </a:endParaRPr>
          </a:p>
          <a:p>
            <a:pPr indent="-285750" lvl="1" marL="742950" marR="0" rtl="0" algn="l">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All proteins from finished bacterial genomes in </a:t>
            </a:r>
            <a:r>
              <a:rPr b="1" i="0" lang="es-ES" sz="2800" u="none" cap="none" strike="noStrike">
                <a:solidFill>
                  <a:schemeClr val="dk1"/>
                </a:solidFill>
                <a:latin typeface="Calibri"/>
                <a:ea typeface="Calibri"/>
                <a:cs typeface="Calibri"/>
                <a:sym typeface="Calibri"/>
              </a:rPr>
              <a:t>RefSeq</a:t>
            </a:r>
            <a:endParaRPr/>
          </a:p>
          <a:p>
            <a:pPr indent="-285750" lvl="1" marL="742950" marR="0" rtl="0" algn="l">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Hidden Markov model profile databases</a:t>
            </a:r>
            <a:r>
              <a:rPr b="1" i="0" lang="es-ES" sz="2800" u="none" cap="none" strike="noStrike">
                <a:solidFill>
                  <a:schemeClr val="dk1"/>
                </a:solidFill>
                <a:latin typeface="Calibri"/>
                <a:ea typeface="Calibri"/>
                <a:cs typeface="Calibri"/>
                <a:sym typeface="Calibri"/>
              </a:rPr>
              <a:t>,  Pfam and TIGRFAMs</a:t>
            </a:r>
            <a:endParaRPr/>
          </a:p>
          <a:p>
            <a:pPr indent="-285750" lvl="1" marL="742950" marR="0" rtl="0" algn="l">
              <a:spcBef>
                <a:spcPts val="0"/>
              </a:spcBef>
              <a:spcAft>
                <a:spcPts val="0"/>
              </a:spcAft>
              <a:buClr>
                <a:schemeClr val="dk1"/>
              </a:buClr>
              <a:buSzPts val="2800"/>
              <a:buFont typeface="Arial"/>
              <a:buChar char="•"/>
            </a:pPr>
            <a:r>
              <a:rPr b="0" i="0" lang="es-ES" sz="2800" u="none" cap="none" strike="noStrike">
                <a:solidFill>
                  <a:schemeClr val="dk1"/>
                </a:solidFill>
                <a:latin typeface="Calibri"/>
                <a:ea typeface="Calibri"/>
                <a:cs typeface="Calibri"/>
                <a:sym typeface="Calibri"/>
              </a:rPr>
              <a:t>Hypothetical protein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7"/>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a:solidFill>
                  <a:srgbClr val="1F497D"/>
                </a:solidFill>
              </a:rPr>
              <a:t>Automatic annotation: Prokka</a:t>
            </a:r>
            <a:endParaRPr/>
          </a:p>
        </p:txBody>
      </p:sp>
      <p:sp>
        <p:nvSpPr>
          <p:cNvPr id="396" name="Google Shape;396;p17"/>
          <p:cNvSpPr txBox="1"/>
          <p:nvPr>
            <p:ph idx="1" type="body"/>
          </p:nvPr>
        </p:nvSpPr>
        <p:spPr>
          <a:xfrm>
            <a:off x="609600" y="1916833"/>
            <a:ext cx="10972800" cy="420933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000"/>
              <a:buChar char="•"/>
            </a:pPr>
            <a:r>
              <a:rPr lang="es-ES"/>
              <a:t>Facts </a:t>
            </a:r>
            <a:endParaRPr/>
          </a:p>
          <a:p>
            <a:pPr indent="-285750" lvl="1" marL="742950" rtl="0" algn="l">
              <a:spcBef>
                <a:spcPts val="400"/>
              </a:spcBef>
              <a:spcAft>
                <a:spcPts val="0"/>
              </a:spcAft>
              <a:buClr>
                <a:schemeClr val="dk1"/>
              </a:buClr>
              <a:buSzPts val="2000"/>
              <a:buChar char="–"/>
            </a:pPr>
            <a:r>
              <a:rPr lang="es-ES"/>
              <a:t>searching against smaller databases is faster</a:t>
            </a:r>
            <a:endParaRPr/>
          </a:p>
          <a:p>
            <a:pPr indent="-285750" lvl="1" marL="742950" rtl="0" algn="l">
              <a:spcBef>
                <a:spcPts val="400"/>
              </a:spcBef>
              <a:spcAft>
                <a:spcPts val="0"/>
              </a:spcAft>
              <a:buClr>
                <a:schemeClr val="dk1"/>
              </a:buClr>
              <a:buSzPts val="2000"/>
              <a:buChar char="–"/>
            </a:pPr>
            <a:r>
              <a:rPr lang="es-ES"/>
              <a:t>searching against similar sequences is faster </a:t>
            </a:r>
            <a:endParaRPr/>
          </a:p>
          <a:p>
            <a:pPr indent="-342900" lvl="0" marL="342900" rtl="0" algn="l">
              <a:spcBef>
                <a:spcPts val="400"/>
              </a:spcBef>
              <a:spcAft>
                <a:spcPts val="0"/>
              </a:spcAft>
              <a:buClr>
                <a:schemeClr val="dk1"/>
              </a:buClr>
              <a:buSzPts val="2000"/>
              <a:buChar char="•"/>
            </a:pPr>
            <a:r>
              <a:rPr lang="es-ES"/>
              <a:t>Idea </a:t>
            </a:r>
            <a:endParaRPr/>
          </a:p>
          <a:p>
            <a:pPr indent="-285750" lvl="1" marL="742950" rtl="0" algn="l">
              <a:spcBef>
                <a:spcPts val="400"/>
              </a:spcBef>
              <a:spcAft>
                <a:spcPts val="0"/>
              </a:spcAft>
              <a:buClr>
                <a:schemeClr val="dk1"/>
              </a:buClr>
              <a:buSzPts val="2000"/>
              <a:buChar char="–"/>
            </a:pPr>
            <a:r>
              <a:rPr lang="es-ES"/>
              <a:t>start with small set of close proteins </a:t>
            </a:r>
            <a:endParaRPr/>
          </a:p>
          <a:p>
            <a:pPr indent="-285750" lvl="1" marL="742950" rtl="0" algn="l">
              <a:spcBef>
                <a:spcPts val="400"/>
              </a:spcBef>
              <a:spcAft>
                <a:spcPts val="0"/>
              </a:spcAft>
              <a:buClr>
                <a:schemeClr val="dk1"/>
              </a:buClr>
              <a:buSzPts val="2000"/>
              <a:buChar char="–"/>
            </a:pPr>
            <a:r>
              <a:rPr lang="es-ES"/>
              <a:t>advance to larger sets of more distant proteins </a:t>
            </a:r>
            <a:endParaRPr/>
          </a:p>
          <a:p>
            <a:pPr indent="-342900" lvl="0" marL="342900" rtl="0" algn="l">
              <a:spcBef>
                <a:spcPts val="400"/>
              </a:spcBef>
              <a:spcAft>
                <a:spcPts val="0"/>
              </a:spcAft>
              <a:buClr>
                <a:schemeClr val="dk1"/>
              </a:buClr>
              <a:buSzPts val="2000"/>
              <a:buChar char="•"/>
            </a:pPr>
            <a:r>
              <a:rPr lang="es-ES"/>
              <a:t>Prokka</a:t>
            </a:r>
            <a:endParaRPr/>
          </a:p>
          <a:p>
            <a:pPr indent="-285750" lvl="1" marL="742950" rtl="0" algn="l">
              <a:spcBef>
                <a:spcPts val="400"/>
              </a:spcBef>
              <a:spcAft>
                <a:spcPts val="0"/>
              </a:spcAft>
              <a:buClr>
                <a:schemeClr val="dk1"/>
              </a:buClr>
              <a:buSzPts val="2000"/>
              <a:buChar char="–"/>
            </a:pPr>
            <a:r>
              <a:rPr lang="es-ES"/>
              <a:t>your own custom "trusted" set (optional)</a:t>
            </a:r>
            <a:endParaRPr/>
          </a:p>
          <a:p>
            <a:pPr indent="-285750" lvl="1" marL="742950" rtl="0" algn="l">
              <a:spcBef>
                <a:spcPts val="400"/>
              </a:spcBef>
              <a:spcAft>
                <a:spcPts val="0"/>
              </a:spcAft>
              <a:buClr>
                <a:schemeClr val="dk1"/>
              </a:buClr>
              <a:buSzPts val="2000"/>
              <a:buChar char="–"/>
            </a:pPr>
            <a:r>
              <a:rPr lang="es-ES"/>
              <a:t>core bacterial proteome (default)</a:t>
            </a:r>
            <a:endParaRPr/>
          </a:p>
          <a:p>
            <a:pPr indent="-285750" lvl="1" marL="742950" rtl="0" algn="l">
              <a:spcBef>
                <a:spcPts val="400"/>
              </a:spcBef>
              <a:spcAft>
                <a:spcPts val="0"/>
              </a:spcAft>
              <a:buClr>
                <a:schemeClr val="dk1"/>
              </a:buClr>
              <a:buSzPts val="2000"/>
              <a:buChar char="–"/>
            </a:pPr>
            <a:r>
              <a:rPr lang="es-ES"/>
              <a:t>genus specific proteome (optional)</a:t>
            </a:r>
            <a:endParaRPr/>
          </a:p>
          <a:p>
            <a:pPr indent="-285750" lvl="1" marL="742950" rtl="0" algn="l">
              <a:spcBef>
                <a:spcPts val="400"/>
              </a:spcBef>
              <a:spcAft>
                <a:spcPts val="0"/>
              </a:spcAft>
              <a:buClr>
                <a:schemeClr val="dk1"/>
              </a:buClr>
              <a:buSzPts val="2000"/>
              <a:buChar char="–"/>
            </a:pPr>
            <a:r>
              <a:rPr lang="es-ES"/>
              <a:t>whole protein HMMs: PRK clusters, TIGRfams</a:t>
            </a:r>
            <a:endParaRPr/>
          </a:p>
          <a:p>
            <a:pPr indent="-285750" lvl="1" marL="742950" rtl="0" algn="l">
              <a:spcBef>
                <a:spcPts val="400"/>
              </a:spcBef>
              <a:spcAft>
                <a:spcPts val="0"/>
              </a:spcAft>
              <a:buClr>
                <a:schemeClr val="dk1"/>
              </a:buClr>
              <a:buSzPts val="2000"/>
              <a:buChar char="–"/>
            </a:pPr>
            <a:r>
              <a:rPr lang="es-ES"/>
              <a:t>protein domain HMMs: Pfam</a:t>
            </a:r>
            <a:endParaRPr/>
          </a:p>
        </p:txBody>
      </p:sp>
      <p:sp>
        <p:nvSpPr>
          <p:cNvPr id="397" name="Google Shape;397;p1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398" name="Google Shape;398;p1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399" name="Google Shape;399;p1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00" name="Google Shape;400;p17"/>
          <p:cNvSpPr/>
          <p:nvPr/>
        </p:nvSpPr>
        <p:spPr>
          <a:xfrm>
            <a:off x="8904312" y="2348880"/>
            <a:ext cx="2880320" cy="2585323"/>
          </a:xfrm>
          <a:prstGeom prst="rect">
            <a:avLst/>
          </a:prstGeom>
          <a:solidFill>
            <a:srgbClr val="FBD4B4"/>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800">
                <a:solidFill>
                  <a:schemeClr val="dk1"/>
                </a:solidFill>
                <a:latin typeface="Calibri"/>
                <a:ea typeface="Calibri"/>
                <a:cs typeface="Calibri"/>
                <a:sym typeface="Calibri"/>
              </a:rPr>
              <a:t>Prokka uses this method, but in a hierarchical manner, starting with a </a:t>
            </a:r>
            <a:r>
              <a:rPr b="1" lang="es-ES" sz="1800">
                <a:solidFill>
                  <a:schemeClr val="dk1"/>
                </a:solidFill>
                <a:latin typeface="Calibri"/>
                <a:ea typeface="Calibri"/>
                <a:cs typeface="Calibri"/>
                <a:sym typeface="Calibri"/>
              </a:rPr>
              <a:t>smaller trustworthy database</a:t>
            </a:r>
            <a:r>
              <a:rPr lang="es-ES" sz="1800">
                <a:solidFill>
                  <a:schemeClr val="dk1"/>
                </a:solidFill>
                <a:latin typeface="Calibri"/>
                <a:ea typeface="Calibri"/>
                <a:cs typeface="Calibri"/>
                <a:sym typeface="Calibri"/>
              </a:rPr>
              <a:t>, moving to medium sized</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rPr lang="es-ES" sz="1800">
                <a:solidFill>
                  <a:schemeClr val="dk1"/>
                </a:solidFill>
                <a:latin typeface="Calibri"/>
                <a:ea typeface="Calibri"/>
                <a:cs typeface="Calibri"/>
                <a:sym typeface="Calibri"/>
              </a:rPr>
              <a:t>but </a:t>
            </a:r>
            <a:r>
              <a:rPr b="1" lang="es-ES" sz="1800">
                <a:solidFill>
                  <a:schemeClr val="dk1"/>
                </a:solidFill>
                <a:latin typeface="Calibri"/>
                <a:ea typeface="Calibri"/>
                <a:cs typeface="Calibri"/>
                <a:sym typeface="Calibri"/>
              </a:rPr>
              <a:t>domain-specific databases</a:t>
            </a:r>
            <a:r>
              <a:rPr lang="es-ES" sz="1800">
                <a:solidFill>
                  <a:schemeClr val="dk1"/>
                </a:solidFill>
                <a:latin typeface="Calibri"/>
                <a:ea typeface="Calibri"/>
                <a:cs typeface="Calibri"/>
                <a:sym typeface="Calibri"/>
              </a:rPr>
              <a:t>, and finally to </a:t>
            </a:r>
            <a:r>
              <a:rPr b="1" lang="es-ES" sz="1800">
                <a:solidFill>
                  <a:schemeClr val="dk1"/>
                </a:solidFill>
                <a:latin typeface="Calibri"/>
                <a:ea typeface="Calibri"/>
                <a:cs typeface="Calibri"/>
                <a:sym typeface="Calibri"/>
              </a:rPr>
              <a:t>curated models of protein families</a:t>
            </a:r>
            <a:endParaRPr b="1"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5"/>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a:solidFill>
                  <a:srgbClr val="1F497D"/>
                </a:solidFill>
              </a:rPr>
              <a:t>Automatic annotation: Prokka output</a:t>
            </a:r>
            <a:endParaRPr/>
          </a:p>
        </p:txBody>
      </p:sp>
      <p:sp>
        <p:nvSpPr>
          <p:cNvPr id="407" name="Google Shape;407;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408" name="Google Shape;408;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409" name="Google Shape;409;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graphicFrame>
        <p:nvGraphicFramePr>
          <p:cNvPr id="410" name="Google Shape;410;p25"/>
          <p:cNvGraphicFramePr/>
          <p:nvPr/>
        </p:nvGraphicFramePr>
        <p:xfrm>
          <a:off x="2567608" y="1862608"/>
          <a:ext cx="3000000" cy="3000000"/>
        </p:xfrm>
        <a:graphic>
          <a:graphicData uri="http://schemas.openxmlformats.org/drawingml/2006/table">
            <a:tbl>
              <a:tblPr bandRow="1" firstRow="1">
                <a:noFill/>
                <a:tableStyleId>{266CBB6B-02C7-42DB-B1B0-6521520EC11F}</a:tableStyleId>
              </a:tblPr>
              <a:tblGrid>
                <a:gridCol w="1718175"/>
                <a:gridCol w="5554625"/>
              </a:tblGrid>
              <a:tr h="370850">
                <a:tc>
                  <a:txBody>
                    <a:bodyPr/>
                    <a:lstStyle/>
                    <a:p>
                      <a:pPr indent="0" lvl="0" marL="0" marR="0" rtl="0" algn="l">
                        <a:spcBef>
                          <a:spcPts val="0"/>
                        </a:spcBef>
                        <a:spcAft>
                          <a:spcPts val="0"/>
                        </a:spcAft>
                        <a:buNone/>
                      </a:pPr>
                      <a:r>
                        <a:rPr lang="es-ES" sz="1800" u="none" cap="none" strike="noStrike"/>
                        <a:t>Suffix</a:t>
                      </a:r>
                      <a:endParaRPr sz="1800"/>
                    </a:p>
                  </a:txBody>
                  <a:tcPr marT="45725" marB="45725" marR="91450" marL="91450"/>
                </a:tc>
                <a:tc>
                  <a:txBody>
                    <a:bodyPr/>
                    <a:lstStyle/>
                    <a:p>
                      <a:pPr indent="0" lvl="0" marL="0" marR="0" rtl="0" algn="l">
                        <a:spcBef>
                          <a:spcPts val="0"/>
                        </a:spcBef>
                        <a:spcAft>
                          <a:spcPts val="0"/>
                        </a:spcAft>
                        <a:buNone/>
                      </a:pPr>
                      <a:r>
                        <a:rPr lang="es-ES" sz="1800"/>
                        <a:t>Description of file contents</a:t>
                      </a:r>
                      <a:endParaRPr/>
                    </a:p>
                  </a:txBody>
                  <a:tcPr marT="45725" marB="45725" marR="91450" marL="91450"/>
                </a:tc>
              </a:tr>
              <a:tr h="370850">
                <a:tc>
                  <a:txBody>
                    <a:bodyPr/>
                    <a:lstStyle/>
                    <a:p>
                      <a:pPr indent="0" lvl="0" marL="0" marR="0" rtl="0" algn="l">
                        <a:spcBef>
                          <a:spcPts val="0"/>
                        </a:spcBef>
                        <a:spcAft>
                          <a:spcPts val="0"/>
                        </a:spcAft>
                        <a:buNone/>
                      </a:pPr>
                      <a:r>
                        <a:rPr lang="es-ES" sz="1800"/>
                        <a:t>.fna</a:t>
                      </a:r>
                      <a:endParaRPr sz="1800"/>
                    </a:p>
                  </a:txBody>
                  <a:tcPr marT="45725" marB="45725" marR="91450" marL="91450"/>
                </a:tc>
                <a:tc>
                  <a:txBody>
                    <a:bodyPr/>
                    <a:lstStyle/>
                    <a:p>
                      <a:pPr indent="0" lvl="0" marL="0" marR="0" rtl="0" algn="l">
                        <a:spcBef>
                          <a:spcPts val="0"/>
                        </a:spcBef>
                        <a:spcAft>
                          <a:spcPts val="0"/>
                        </a:spcAft>
                        <a:buNone/>
                      </a:pPr>
                      <a:r>
                        <a:rPr lang="es-ES" sz="1800"/>
                        <a:t>FASTA file of original input contigs (nucleotide)</a:t>
                      </a:r>
                      <a:endParaRPr/>
                    </a:p>
                  </a:txBody>
                  <a:tcPr marT="45725" marB="45725" marR="91450" marL="91450"/>
                </a:tc>
              </a:tr>
              <a:tr h="370850">
                <a:tc>
                  <a:txBody>
                    <a:bodyPr/>
                    <a:lstStyle/>
                    <a:p>
                      <a:pPr indent="0" lvl="0" marL="0" marR="0" rtl="0" algn="l">
                        <a:spcBef>
                          <a:spcPts val="0"/>
                        </a:spcBef>
                        <a:spcAft>
                          <a:spcPts val="0"/>
                        </a:spcAft>
                        <a:buNone/>
                      </a:pPr>
                      <a:r>
                        <a:rPr lang="es-ES" sz="1800"/>
                        <a:t>.faa</a:t>
                      </a:r>
                      <a:endParaRPr sz="1800"/>
                    </a:p>
                  </a:txBody>
                  <a:tcPr marT="45725" marB="45725" marR="91450" marL="91450"/>
                </a:tc>
                <a:tc>
                  <a:txBody>
                    <a:bodyPr/>
                    <a:lstStyle/>
                    <a:p>
                      <a:pPr indent="0" lvl="0" marL="0" marR="0" rtl="0" algn="l">
                        <a:spcBef>
                          <a:spcPts val="0"/>
                        </a:spcBef>
                        <a:spcAft>
                          <a:spcPts val="0"/>
                        </a:spcAft>
                        <a:buNone/>
                      </a:pPr>
                      <a:r>
                        <a:rPr lang="es-ES" sz="1800"/>
                        <a:t>FASTA file of translated coding genes (protein)</a:t>
                      </a:r>
                      <a:endParaRPr/>
                    </a:p>
                  </a:txBody>
                  <a:tcPr marT="45725" marB="45725" marR="91450" marL="91450"/>
                </a:tc>
              </a:tr>
              <a:tr h="370850">
                <a:tc>
                  <a:txBody>
                    <a:bodyPr/>
                    <a:lstStyle/>
                    <a:p>
                      <a:pPr indent="0" lvl="0" marL="0" marR="0" rtl="0" algn="l">
                        <a:spcBef>
                          <a:spcPts val="0"/>
                        </a:spcBef>
                        <a:spcAft>
                          <a:spcPts val="0"/>
                        </a:spcAft>
                        <a:buNone/>
                      </a:pPr>
                      <a:r>
                        <a:rPr lang="es-ES" sz="1800"/>
                        <a:t>.ffn</a:t>
                      </a:r>
                      <a:endParaRPr sz="1800"/>
                    </a:p>
                  </a:txBody>
                  <a:tcPr marT="45725" marB="45725" marR="91450" marL="91450"/>
                </a:tc>
                <a:tc>
                  <a:txBody>
                    <a:bodyPr/>
                    <a:lstStyle/>
                    <a:p>
                      <a:pPr indent="0" lvl="0" marL="0" marR="0" rtl="0" algn="l">
                        <a:spcBef>
                          <a:spcPts val="0"/>
                        </a:spcBef>
                        <a:spcAft>
                          <a:spcPts val="0"/>
                        </a:spcAft>
                        <a:buNone/>
                      </a:pPr>
                      <a:r>
                        <a:rPr lang="es-ES" sz="1800"/>
                        <a:t>FASTA file of all genomic features (nucleotide)</a:t>
                      </a:r>
                      <a:endParaRPr/>
                    </a:p>
                  </a:txBody>
                  <a:tcPr marT="45725" marB="45725" marR="91450" marL="91450"/>
                </a:tc>
              </a:tr>
              <a:tr h="370850">
                <a:tc>
                  <a:txBody>
                    <a:bodyPr/>
                    <a:lstStyle/>
                    <a:p>
                      <a:pPr indent="0" lvl="0" marL="0" marR="0" rtl="0" algn="l">
                        <a:spcBef>
                          <a:spcPts val="0"/>
                        </a:spcBef>
                        <a:spcAft>
                          <a:spcPts val="0"/>
                        </a:spcAft>
                        <a:buNone/>
                      </a:pPr>
                      <a:r>
                        <a:rPr lang="es-ES" sz="1800"/>
                        <a:t>.fsa</a:t>
                      </a:r>
                      <a:endParaRPr sz="1800"/>
                    </a:p>
                  </a:txBody>
                  <a:tcPr marT="45725" marB="45725" marR="91450" marL="91450"/>
                </a:tc>
                <a:tc>
                  <a:txBody>
                    <a:bodyPr/>
                    <a:lstStyle/>
                    <a:p>
                      <a:pPr indent="0" lvl="0" marL="0" marR="0" rtl="0" algn="l">
                        <a:spcBef>
                          <a:spcPts val="0"/>
                        </a:spcBef>
                        <a:spcAft>
                          <a:spcPts val="0"/>
                        </a:spcAft>
                        <a:buNone/>
                      </a:pPr>
                      <a:r>
                        <a:rPr lang="es-ES" sz="1800"/>
                        <a:t>Contig sequences for submission (nucleotide)</a:t>
                      </a:r>
                      <a:endParaRPr/>
                    </a:p>
                  </a:txBody>
                  <a:tcPr marT="45725" marB="45725" marR="91450" marL="91450"/>
                </a:tc>
              </a:tr>
              <a:tr h="370850">
                <a:tc>
                  <a:txBody>
                    <a:bodyPr/>
                    <a:lstStyle/>
                    <a:p>
                      <a:pPr indent="0" lvl="0" marL="0" marR="0" rtl="0" algn="l">
                        <a:spcBef>
                          <a:spcPts val="0"/>
                        </a:spcBef>
                        <a:spcAft>
                          <a:spcPts val="0"/>
                        </a:spcAft>
                        <a:buNone/>
                      </a:pPr>
                      <a:r>
                        <a:rPr lang="es-ES" sz="1800"/>
                        <a:t>.tbl</a:t>
                      </a:r>
                      <a:endParaRPr sz="1800"/>
                    </a:p>
                  </a:txBody>
                  <a:tcPr marT="45725" marB="45725" marR="91450" marL="91450"/>
                </a:tc>
                <a:tc>
                  <a:txBody>
                    <a:bodyPr/>
                    <a:lstStyle/>
                    <a:p>
                      <a:pPr indent="0" lvl="0" marL="0" marR="0" rtl="0" algn="l">
                        <a:spcBef>
                          <a:spcPts val="0"/>
                        </a:spcBef>
                        <a:spcAft>
                          <a:spcPts val="0"/>
                        </a:spcAft>
                        <a:buNone/>
                      </a:pPr>
                      <a:r>
                        <a:rPr lang="es-ES" sz="1800"/>
                        <a:t>Feature table for submission</a:t>
                      </a:r>
                      <a:endParaRPr/>
                    </a:p>
                  </a:txBody>
                  <a:tcPr marT="45725" marB="45725" marR="91450" marL="91450"/>
                </a:tc>
              </a:tr>
              <a:tr h="370850">
                <a:tc>
                  <a:txBody>
                    <a:bodyPr/>
                    <a:lstStyle/>
                    <a:p>
                      <a:pPr indent="0" lvl="0" marL="0" marR="0" rtl="0" algn="l">
                        <a:spcBef>
                          <a:spcPts val="0"/>
                        </a:spcBef>
                        <a:spcAft>
                          <a:spcPts val="0"/>
                        </a:spcAft>
                        <a:buNone/>
                      </a:pPr>
                      <a:r>
                        <a:rPr lang="es-ES" sz="1800"/>
                        <a:t>.sqn</a:t>
                      </a:r>
                      <a:endParaRPr sz="1800"/>
                    </a:p>
                  </a:txBody>
                  <a:tcPr marT="45725" marB="45725" marR="91450" marL="91450"/>
                </a:tc>
                <a:tc>
                  <a:txBody>
                    <a:bodyPr/>
                    <a:lstStyle/>
                    <a:p>
                      <a:pPr indent="0" lvl="0" marL="0" marR="0" rtl="0" algn="l">
                        <a:spcBef>
                          <a:spcPts val="0"/>
                        </a:spcBef>
                        <a:spcAft>
                          <a:spcPts val="0"/>
                        </a:spcAft>
                        <a:buNone/>
                      </a:pPr>
                      <a:r>
                        <a:rPr b="1" lang="es-ES" sz="1800"/>
                        <a:t>Sequin</a:t>
                      </a:r>
                      <a:r>
                        <a:rPr lang="es-ES" sz="1800"/>
                        <a:t> editable file for submission</a:t>
                      </a:r>
                      <a:endParaRPr/>
                    </a:p>
                  </a:txBody>
                  <a:tcPr marT="45725" marB="45725" marR="91450" marL="91450"/>
                </a:tc>
              </a:tr>
              <a:tr h="370850">
                <a:tc>
                  <a:txBody>
                    <a:bodyPr/>
                    <a:lstStyle/>
                    <a:p>
                      <a:pPr indent="0" lvl="0" marL="0" marR="0" rtl="0" algn="l">
                        <a:spcBef>
                          <a:spcPts val="0"/>
                        </a:spcBef>
                        <a:spcAft>
                          <a:spcPts val="0"/>
                        </a:spcAft>
                        <a:buNone/>
                      </a:pPr>
                      <a:r>
                        <a:rPr b="1" lang="es-ES" sz="1800"/>
                        <a:t>.gbk</a:t>
                      </a:r>
                      <a:endParaRPr b="1" sz="1800"/>
                    </a:p>
                  </a:txBody>
                  <a:tcPr marT="45725" marB="45725" marR="91450" marL="91450"/>
                </a:tc>
                <a:tc>
                  <a:txBody>
                    <a:bodyPr/>
                    <a:lstStyle/>
                    <a:p>
                      <a:pPr indent="0" lvl="0" marL="0" marR="0" rtl="0" algn="l">
                        <a:spcBef>
                          <a:spcPts val="0"/>
                        </a:spcBef>
                        <a:spcAft>
                          <a:spcPts val="0"/>
                        </a:spcAft>
                        <a:buNone/>
                      </a:pPr>
                      <a:r>
                        <a:rPr lang="es-ES" sz="1800"/>
                        <a:t>Genbank file containing sequences and annotations</a:t>
                      </a:r>
                      <a:endParaRPr/>
                    </a:p>
                  </a:txBody>
                  <a:tcPr marT="45725" marB="45725" marR="91450" marL="91450"/>
                </a:tc>
              </a:tr>
              <a:tr h="370850">
                <a:tc>
                  <a:txBody>
                    <a:bodyPr/>
                    <a:lstStyle/>
                    <a:p>
                      <a:pPr indent="0" lvl="0" marL="0" marR="0" rtl="0" algn="l">
                        <a:spcBef>
                          <a:spcPts val="0"/>
                        </a:spcBef>
                        <a:spcAft>
                          <a:spcPts val="0"/>
                        </a:spcAft>
                        <a:buNone/>
                      </a:pPr>
                      <a:r>
                        <a:rPr b="1" lang="es-ES" sz="1800"/>
                        <a:t>.gff</a:t>
                      </a:r>
                      <a:endParaRPr b="1" sz="1800"/>
                    </a:p>
                  </a:txBody>
                  <a:tcPr marT="45725" marB="45725" marR="91450" marL="91450"/>
                </a:tc>
                <a:tc>
                  <a:txBody>
                    <a:bodyPr/>
                    <a:lstStyle/>
                    <a:p>
                      <a:pPr indent="0" lvl="0" marL="0" marR="0" rtl="0" algn="l">
                        <a:spcBef>
                          <a:spcPts val="0"/>
                        </a:spcBef>
                        <a:spcAft>
                          <a:spcPts val="0"/>
                        </a:spcAft>
                        <a:buNone/>
                      </a:pPr>
                      <a:r>
                        <a:rPr lang="es-ES" sz="1800"/>
                        <a:t>GFF v3 file containing sequences and annotations</a:t>
                      </a:r>
                      <a:endParaRPr/>
                    </a:p>
                  </a:txBody>
                  <a:tcPr marT="45725" marB="45725" marR="91450" marL="91450"/>
                </a:tc>
              </a:tr>
              <a:tr h="370850">
                <a:tc>
                  <a:txBody>
                    <a:bodyPr/>
                    <a:lstStyle/>
                    <a:p>
                      <a:pPr indent="0" lvl="0" marL="0" marR="0" rtl="0" algn="l">
                        <a:spcBef>
                          <a:spcPts val="0"/>
                        </a:spcBef>
                        <a:spcAft>
                          <a:spcPts val="0"/>
                        </a:spcAft>
                        <a:buNone/>
                      </a:pPr>
                      <a:r>
                        <a:rPr lang="es-ES" sz="1800"/>
                        <a:t>.log</a:t>
                      </a:r>
                      <a:endParaRPr sz="1800"/>
                    </a:p>
                  </a:txBody>
                  <a:tcPr marT="45725" marB="45725" marR="91450" marL="91450"/>
                </a:tc>
                <a:tc>
                  <a:txBody>
                    <a:bodyPr/>
                    <a:lstStyle/>
                    <a:p>
                      <a:pPr indent="0" lvl="0" marL="0" marR="0" rtl="0" algn="l">
                        <a:spcBef>
                          <a:spcPts val="0"/>
                        </a:spcBef>
                        <a:spcAft>
                          <a:spcPts val="0"/>
                        </a:spcAft>
                        <a:buNone/>
                      </a:pPr>
                      <a:r>
                        <a:rPr lang="es-ES" sz="1800"/>
                        <a:t>Log file of Prokka processing output</a:t>
                      </a:r>
                      <a:endParaRPr/>
                    </a:p>
                  </a:txBody>
                  <a:tcPr marT="45725" marB="45725" marR="91450" marL="91450"/>
                </a:tc>
              </a:tr>
              <a:tr h="370850">
                <a:tc>
                  <a:txBody>
                    <a:bodyPr/>
                    <a:lstStyle/>
                    <a:p>
                      <a:pPr indent="0" lvl="0" marL="0" marR="0" rtl="0" algn="l">
                        <a:spcBef>
                          <a:spcPts val="0"/>
                        </a:spcBef>
                        <a:spcAft>
                          <a:spcPts val="0"/>
                        </a:spcAft>
                        <a:buNone/>
                      </a:pPr>
                      <a:r>
                        <a:rPr lang="es-ES" sz="1800"/>
                        <a:t>.txt</a:t>
                      </a:r>
                      <a:endParaRPr sz="1800"/>
                    </a:p>
                  </a:txBody>
                  <a:tcPr marT="45725" marB="45725" marR="91450" marL="91450"/>
                </a:tc>
                <a:tc>
                  <a:txBody>
                    <a:bodyPr/>
                    <a:lstStyle/>
                    <a:p>
                      <a:pPr indent="0" lvl="0" marL="0" marR="0" rtl="0" algn="l">
                        <a:spcBef>
                          <a:spcPts val="0"/>
                        </a:spcBef>
                        <a:spcAft>
                          <a:spcPts val="0"/>
                        </a:spcAft>
                        <a:buNone/>
                      </a:pPr>
                      <a:r>
                        <a:rPr lang="es-ES" sz="1800"/>
                        <a:t>Annotation summary statistics</a:t>
                      </a:r>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Annotation</a:t>
            </a:r>
            <a:endParaRPr/>
          </a:p>
        </p:txBody>
      </p:sp>
      <p:sp>
        <p:nvSpPr>
          <p:cNvPr id="208" name="Google Shape;208;p2"/>
          <p:cNvSpPr txBox="1"/>
          <p:nvPr>
            <p:ph idx="1" type="body"/>
          </p:nvPr>
        </p:nvSpPr>
        <p:spPr>
          <a:xfrm>
            <a:off x="685800" y="1916825"/>
            <a:ext cx="6324900" cy="420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lang="es-ES" u="none"/>
              <a:t>Genome annotation is the process of </a:t>
            </a:r>
            <a:r>
              <a:rPr lang="es-ES" u="none"/>
              <a:t>attaching biological (and positional) information to sequences</a:t>
            </a:r>
            <a:r>
              <a:rPr b="0" lang="es-ES" u="none"/>
              <a:t>. It consists of three main steps:</a:t>
            </a:r>
            <a:endParaRPr/>
          </a:p>
          <a:p>
            <a:pPr indent="-342900" lvl="0" marL="342900" rtl="0" algn="l">
              <a:spcBef>
                <a:spcPts val="400"/>
              </a:spcBef>
              <a:spcAft>
                <a:spcPts val="0"/>
              </a:spcAft>
              <a:buClr>
                <a:schemeClr val="dk1"/>
              </a:buClr>
              <a:buSzPts val="2000"/>
              <a:buChar char="•"/>
            </a:pPr>
            <a:r>
              <a:rPr b="0" lang="es-ES" u="none"/>
              <a:t>identifying portions of the genome that </a:t>
            </a:r>
            <a:r>
              <a:rPr lang="es-ES" u="none"/>
              <a:t>do not code for proteins</a:t>
            </a:r>
            <a:endParaRPr/>
          </a:p>
          <a:p>
            <a:pPr indent="-342900" lvl="0" marL="342900" rtl="0" algn="l">
              <a:spcBef>
                <a:spcPts val="400"/>
              </a:spcBef>
              <a:spcAft>
                <a:spcPts val="0"/>
              </a:spcAft>
              <a:buClr>
                <a:schemeClr val="dk1"/>
              </a:buClr>
              <a:buSzPts val="2000"/>
              <a:buChar char="•"/>
            </a:pPr>
            <a:r>
              <a:rPr b="0" lang="es-ES" u="none"/>
              <a:t>Identifying coding elements on the genome, a process called </a:t>
            </a:r>
            <a:r>
              <a:rPr lang="es-ES" u="none"/>
              <a:t>gene prediction</a:t>
            </a:r>
            <a:endParaRPr/>
          </a:p>
          <a:p>
            <a:pPr indent="-342900" lvl="0" marL="342900" rtl="0" algn="l">
              <a:spcBef>
                <a:spcPts val="400"/>
              </a:spcBef>
              <a:spcAft>
                <a:spcPts val="0"/>
              </a:spcAft>
              <a:buClr>
                <a:schemeClr val="dk1"/>
              </a:buClr>
              <a:buSzPts val="2000"/>
              <a:buChar char="•"/>
            </a:pPr>
            <a:r>
              <a:rPr b="0" lang="es-ES" u="none"/>
              <a:t>attaching </a:t>
            </a:r>
            <a:r>
              <a:rPr lang="es-ES" u="none"/>
              <a:t>biological information</a:t>
            </a:r>
            <a:r>
              <a:rPr b="0" lang="es-ES" u="none"/>
              <a:t> to these elements</a:t>
            </a:r>
            <a:endParaRPr/>
          </a:p>
          <a:p>
            <a:pPr indent="0" lvl="0" marL="0" rtl="0" algn="l">
              <a:spcBef>
                <a:spcPts val="400"/>
              </a:spcBef>
              <a:spcAft>
                <a:spcPts val="0"/>
              </a:spcAft>
              <a:buClr>
                <a:schemeClr val="dk1"/>
              </a:buClr>
              <a:buSzPts val="2000"/>
              <a:buNone/>
            </a:pPr>
            <a:r>
              <a:t/>
            </a:r>
            <a:endParaRPr/>
          </a:p>
        </p:txBody>
      </p:sp>
      <p:sp>
        <p:nvSpPr>
          <p:cNvPr id="209" name="Google Shape;209;p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210" name="Google Shape;210;p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211" name="Google Shape;211;p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12" name="Google Shape;212;p2"/>
          <p:cNvSpPr txBox="1"/>
          <p:nvPr/>
        </p:nvSpPr>
        <p:spPr>
          <a:xfrm>
            <a:off x="336025" y="5932425"/>
            <a:ext cx="6796800" cy="415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050" u="none" cap="none" strike="noStrike">
                <a:solidFill>
                  <a:schemeClr val="dk1"/>
                </a:solidFill>
                <a:latin typeface="Calibri"/>
                <a:ea typeface="Calibri"/>
                <a:cs typeface="Calibri"/>
                <a:sym typeface="Calibri"/>
              </a:rPr>
              <a:t>https://galaxyproject.github.io/training-material/topics/genome-annotation/tutorials/genome-annotation/tutorial.html</a:t>
            </a:r>
            <a:endParaRPr/>
          </a:p>
          <a:p>
            <a:pPr indent="0" lvl="0" marL="0" marR="0" rtl="0" algn="l">
              <a:spcBef>
                <a:spcPts val="0"/>
              </a:spcBef>
              <a:spcAft>
                <a:spcPts val="0"/>
              </a:spcAft>
              <a:buNone/>
            </a:pPr>
            <a:r>
              <a:t/>
            </a:r>
            <a:endParaRPr sz="1050">
              <a:solidFill>
                <a:srgbClr val="555555"/>
              </a:solidFill>
              <a:latin typeface="Helvetica Neue"/>
              <a:ea typeface="Helvetica Neue"/>
              <a:cs typeface="Helvetica Neue"/>
              <a:sym typeface="Helvetica Neue"/>
            </a:endParaRPr>
          </a:p>
        </p:txBody>
      </p:sp>
      <p:pic>
        <p:nvPicPr>
          <p:cNvPr id="213" name="Google Shape;213;p2"/>
          <p:cNvPicPr preferRelativeResize="0"/>
          <p:nvPr/>
        </p:nvPicPr>
        <p:blipFill rotWithShape="1">
          <a:blip r:embed="rId3">
            <a:alphaModFix/>
          </a:blip>
          <a:srcRect b="97" l="21633" r="17887" t="-97"/>
          <a:stretch/>
        </p:blipFill>
        <p:spPr>
          <a:xfrm>
            <a:off x="7273280" y="1714971"/>
            <a:ext cx="3143198" cy="4997934"/>
          </a:xfrm>
          <a:prstGeom prst="rect">
            <a:avLst/>
          </a:prstGeom>
          <a:noFill/>
          <a:ln>
            <a:noFill/>
          </a:ln>
        </p:spPr>
      </p:pic>
      <p:sp>
        <p:nvSpPr>
          <p:cNvPr id="214" name="Google Shape;214;p2"/>
          <p:cNvSpPr txBox="1"/>
          <p:nvPr/>
        </p:nvSpPr>
        <p:spPr>
          <a:xfrm>
            <a:off x="8156149" y="6463274"/>
            <a:ext cx="2157490"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050">
                <a:solidFill>
                  <a:schemeClr val="dk1"/>
                </a:solidFill>
                <a:latin typeface="Calibri"/>
                <a:ea typeface="Calibri"/>
                <a:cs typeface="Calibri"/>
                <a:sym typeface="Calibri"/>
              </a:rPr>
              <a:t>Lincoln Stein, 2001. Nat.Review</a:t>
            </a:r>
            <a:endParaRPr sz="1050">
              <a:solidFill>
                <a:srgbClr val="555555"/>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1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417" name="Google Shape;417;p1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418" name="Google Shape;418;p1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19" name="Google Shape;419;p18"/>
          <p:cNvSpPr txBox="1"/>
          <p:nvPr/>
        </p:nvSpPr>
        <p:spPr>
          <a:xfrm>
            <a:off x="922294" y="1924368"/>
            <a:ext cx="10961930" cy="443198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chemeClr val="dk1"/>
                </a:solidFill>
                <a:latin typeface="Calibri"/>
                <a:ea typeface="Calibri"/>
                <a:cs typeface="Calibri"/>
                <a:sym typeface="Calibri"/>
              </a:rPr>
              <a:t>PROPERTIES</a:t>
            </a:r>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DNA, ssDNA, dsDNA, RNA, ssRNA, fragmented RNA </a:t>
            </a:r>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Non-coding ORF</a:t>
            </a:r>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Coding ORF</a:t>
            </a:r>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Overlapping reading frames </a:t>
            </a:r>
            <a:endParaRPr sz="24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Non-standard nomenclature for viral gene products</a:t>
            </a:r>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RNA editing (</a:t>
            </a:r>
            <a:r>
              <a:rPr lang="es-ES" sz="1800">
                <a:solidFill>
                  <a:schemeClr val="dk1"/>
                </a:solidFill>
                <a:latin typeface="Calibri"/>
                <a:ea typeface="Calibri"/>
                <a:cs typeface="Calibri"/>
                <a:sym typeface="Calibri"/>
              </a:rPr>
              <a:t>the RNA polymerase co-transcriptionally adds one or two nucleotides that are not on the template, including multiple proteins in a single gene. Annotated protein sequence does not match the expected translated nucleotide sequence</a:t>
            </a:r>
            <a:r>
              <a:rPr lang="es-ES" sz="2400">
                <a:solidFill>
                  <a:schemeClr val="dk1"/>
                </a:solidFill>
                <a:latin typeface="Calibri"/>
                <a:ea typeface="Calibri"/>
                <a:cs typeface="Calibri"/>
                <a:sym typeface="Calibri"/>
              </a:rPr>
              <a:t>)</a:t>
            </a:r>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extLst>
                  <a:ext uri="http://customooxmlschemas.google.com/">
                    <go:slidesCustomData xmlns:go="http://customooxmlschemas.google.com/" textRoundtripDataId="0"/>
                  </a:ext>
                </a:extLst>
              </a:rPr>
              <a:t>Ribosome slippage</a:t>
            </a:r>
            <a:r>
              <a:rPr lang="es-ES" sz="2400">
                <a:solidFill>
                  <a:schemeClr val="dk1"/>
                </a:solidFill>
                <a:latin typeface="Calibri"/>
                <a:ea typeface="Calibri"/>
                <a:cs typeface="Calibri"/>
                <a:sym typeface="Calibri"/>
              </a:rPr>
              <a:t> (A</a:t>
            </a:r>
            <a:r>
              <a:rPr lang="es-ES" sz="1800">
                <a:solidFill>
                  <a:schemeClr val="dk1"/>
                </a:solidFill>
                <a:latin typeface="Calibri"/>
                <a:ea typeface="Calibri"/>
                <a:cs typeface="Calibri"/>
                <a:sym typeface="Calibri"/>
              </a:rPr>
              <a:t>llow viruses to produce two proteins from a single mRNA transcript by having the ribosome ‘slip’ one or two nucleotides along the mRNA transcript, thus changing the reading frame.</a:t>
            </a:r>
            <a:r>
              <a:rPr lang="es-ES" sz="2400">
                <a:solidFill>
                  <a:schemeClr val="dk1"/>
                </a:solidFill>
                <a:latin typeface="Calibri"/>
                <a:ea typeface="Calibri"/>
                <a:cs typeface="Calibri"/>
                <a:sym typeface="Calibri"/>
              </a:rPr>
              <a:t>)</a:t>
            </a:r>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Viral sequence variability</a:t>
            </a:r>
            <a:endParaRPr/>
          </a:p>
        </p:txBody>
      </p:sp>
      <p:sp>
        <p:nvSpPr>
          <p:cNvPr id="420" name="Google Shape;420;p18"/>
          <p:cNvSpPr txBox="1"/>
          <p:nvPr>
            <p:ph type="title"/>
          </p:nvPr>
        </p:nvSpPr>
        <p:spPr>
          <a:xfrm>
            <a:off x="609600" y="692696"/>
            <a:ext cx="109728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a:solidFill>
                  <a:srgbClr val="1F497D"/>
                </a:solidFill>
              </a:rPr>
              <a:t>Viral genome annotation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426" name="Google Shape;426;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427" name="Google Shape;427;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28" name="Google Shape;428;p19"/>
          <p:cNvSpPr txBox="1"/>
          <p:nvPr/>
        </p:nvSpPr>
        <p:spPr>
          <a:xfrm>
            <a:off x="839416" y="1988840"/>
            <a:ext cx="1096193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s-ES" sz="2400">
                <a:solidFill>
                  <a:schemeClr val="dk1"/>
                </a:solidFill>
                <a:latin typeface="Calibri"/>
                <a:ea typeface="Calibri"/>
                <a:cs typeface="Calibri"/>
                <a:sym typeface="Calibri"/>
              </a:rPr>
              <a:t>APPROACHES</a:t>
            </a:r>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Identification hallmark genes conserved within known virus families</a:t>
            </a:r>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Detection of short nucleotide sequences believed to be enriched in viruses (DeepVirFinder: reference-free and alignment-free machine learning method, for identifying viral sequences in metagenomic data using deep learning. Ren et al., Quan Biol 2020)</a:t>
            </a:r>
            <a:endParaRPr/>
          </a:p>
          <a:p>
            <a:pPr indent="-342900" lvl="0" marL="34290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Tools for specific virus (i.e. Influenza)</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429" name="Google Shape;429;p19"/>
          <p:cNvSpPr txBox="1"/>
          <p:nvPr>
            <p:ph type="title"/>
          </p:nvPr>
        </p:nvSpPr>
        <p:spPr>
          <a:xfrm>
            <a:off x="609600" y="692696"/>
            <a:ext cx="109728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a:solidFill>
                  <a:srgbClr val="1F497D"/>
                </a:solidFill>
              </a:rPr>
              <a:t>Viral genome annotation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435" name="Google Shape;435;p2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436" name="Google Shape;436;p2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37" name="Google Shape;437;p20"/>
          <p:cNvSpPr txBox="1"/>
          <p:nvPr/>
        </p:nvSpPr>
        <p:spPr>
          <a:xfrm>
            <a:off x="911424" y="2132856"/>
            <a:ext cx="1096193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b="1" lang="es-ES" sz="2400">
                <a:solidFill>
                  <a:schemeClr val="dk1"/>
                </a:solidFill>
                <a:latin typeface="Calibri"/>
                <a:ea typeface="Calibri"/>
                <a:cs typeface="Calibri"/>
                <a:sym typeface="Calibri"/>
              </a:rPr>
              <a:t>LIMITATIONS</a:t>
            </a:r>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Pitfalls that can lead to false-positives or false negatives</a:t>
            </a:r>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Some tools are limited by minimum sequence length </a:t>
            </a:r>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Detection of a limited range of virus families.</a:t>
            </a:r>
            <a:endParaRPr/>
          </a:p>
          <a:p>
            <a:pPr indent="-285750" lvl="0" marL="285750" marR="0" rtl="0" algn="l">
              <a:spcBef>
                <a:spcPts val="0"/>
              </a:spcBef>
              <a:spcAft>
                <a:spcPts val="0"/>
              </a:spcAft>
              <a:buClr>
                <a:schemeClr val="dk1"/>
              </a:buClr>
              <a:buSzPts val="2400"/>
              <a:buFont typeface="Arial"/>
              <a:buChar char="•"/>
            </a:pPr>
            <a:r>
              <a:rPr lang="es-ES" sz="2400">
                <a:solidFill>
                  <a:schemeClr val="dk1"/>
                </a:solidFill>
                <a:latin typeface="Calibri"/>
                <a:ea typeface="Calibri"/>
                <a:cs typeface="Calibri"/>
                <a:sym typeface="Calibri"/>
              </a:rPr>
              <a:t>High diversity of DNA and RNA viruses presents a challenge for development of a universal annotator</a:t>
            </a:r>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a:p>
            <a:pPr indent="-133350" lvl="0" marL="285750" marR="0" rtl="0" algn="l">
              <a:spcBef>
                <a:spcPts val="0"/>
              </a:spcBef>
              <a:spcAft>
                <a:spcPts val="0"/>
              </a:spcAft>
              <a:buClr>
                <a:schemeClr val="dk1"/>
              </a:buClr>
              <a:buSzPts val="2400"/>
              <a:buFont typeface="Arial"/>
              <a:buNone/>
            </a:pPr>
            <a:r>
              <a:t/>
            </a:r>
            <a:endParaRPr sz="2400">
              <a:solidFill>
                <a:schemeClr val="dk1"/>
              </a:solidFill>
              <a:latin typeface="Calibri"/>
              <a:ea typeface="Calibri"/>
              <a:cs typeface="Calibri"/>
              <a:sym typeface="Calibri"/>
            </a:endParaRPr>
          </a:p>
        </p:txBody>
      </p:sp>
      <p:sp>
        <p:nvSpPr>
          <p:cNvPr id="438" name="Google Shape;438;p20"/>
          <p:cNvSpPr txBox="1"/>
          <p:nvPr>
            <p:ph type="title"/>
          </p:nvPr>
        </p:nvSpPr>
        <p:spPr>
          <a:xfrm>
            <a:off x="609600" y="692696"/>
            <a:ext cx="109728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a:solidFill>
                  <a:srgbClr val="1F497D"/>
                </a:solidFill>
              </a:rPr>
              <a:t>Viral genome annotation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444" name="Google Shape;444;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445" name="Google Shape;445;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446" name="Google Shape;446;p21"/>
          <p:cNvPicPr preferRelativeResize="0"/>
          <p:nvPr/>
        </p:nvPicPr>
        <p:blipFill rotWithShape="1">
          <a:blip r:embed="rId3">
            <a:alphaModFix/>
          </a:blip>
          <a:srcRect b="0" l="0" r="0" t="0"/>
          <a:stretch/>
        </p:blipFill>
        <p:spPr>
          <a:xfrm>
            <a:off x="4871864" y="1884100"/>
            <a:ext cx="7143750" cy="4410075"/>
          </a:xfrm>
          <a:prstGeom prst="rect">
            <a:avLst/>
          </a:prstGeom>
          <a:noFill/>
          <a:ln>
            <a:noFill/>
          </a:ln>
        </p:spPr>
      </p:pic>
      <p:sp>
        <p:nvSpPr>
          <p:cNvPr id="447" name="Google Shape;447;p21"/>
          <p:cNvSpPr txBox="1"/>
          <p:nvPr/>
        </p:nvSpPr>
        <p:spPr>
          <a:xfrm>
            <a:off x="8737600" y="6231999"/>
            <a:ext cx="269979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Shean BMC Bioinformatics 2019</a:t>
            </a:r>
            <a:endParaRPr i="1" sz="1200">
              <a:solidFill>
                <a:schemeClr val="dk1"/>
              </a:solidFill>
              <a:latin typeface="Calibri"/>
              <a:ea typeface="Calibri"/>
              <a:cs typeface="Calibri"/>
              <a:sym typeface="Calibri"/>
            </a:endParaRPr>
          </a:p>
        </p:txBody>
      </p:sp>
      <p:sp>
        <p:nvSpPr>
          <p:cNvPr id="448" name="Google Shape;448;p21"/>
          <p:cNvSpPr/>
          <p:nvPr/>
        </p:nvSpPr>
        <p:spPr>
          <a:xfrm>
            <a:off x="350152" y="2515589"/>
            <a:ext cx="4425900" cy="1477200"/>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rgbClr val="131413"/>
              </a:buClr>
              <a:buSzPts val="1800"/>
              <a:buFont typeface="Arial"/>
              <a:buChar char="•"/>
            </a:pPr>
            <a:r>
              <a:rPr lang="es-ES" sz="1800">
                <a:solidFill>
                  <a:srgbClr val="131413"/>
                </a:solidFill>
                <a:latin typeface="Arial"/>
                <a:ea typeface="Arial"/>
                <a:cs typeface="Arial"/>
                <a:sym typeface="Arial"/>
              </a:rPr>
              <a:t>Users can provide a specified reference from which to annotate all viruses</a:t>
            </a:r>
            <a:endParaRPr/>
          </a:p>
          <a:p>
            <a:pPr indent="-285750" lvl="0" marL="285750" marR="0" rtl="0" algn="just">
              <a:spcBef>
                <a:spcPts val="0"/>
              </a:spcBef>
              <a:spcAft>
                <a:spcPts val="0"/>
              </a:spcAft>
              <a:buClr>
                <a:srgbClr val="131413"/>
              </a:buClr>
              <a:buSzPts val="1800"/>
              <a:buFont typeface="Arial"/>
              <a:buChar char="•"/>
            </a:pPr>
            <a:r>
              <a:rPr lang="es-ES" sz="1800">
                <a:solidFill>
                  <a:srgbClr val="131413"/>
                </a:solidFill>
                <a:latin typeface="Arial"/>
                <a:ea typeface="Arial"/>
                <a:cs typeface="Arial"/>
                <a:sym typeface="Arial"/>
              </a:rPr>
              <a:t>P</a:t>
            </a:r>
            <a:r>
              <a:rPr lang="es-ES" sz="1800">
                <a:solidFill>
                  <a:schemeClr val="dk1"/>
                </a:solidFill>
                <a:latin typeface="Calibri"/>
                <a:ea typeface="Calibri"/>
                <a:cs typeface="Calibri"/>
                <a:sym typeface="Calibri"/>
              </a:rPr>
              <a:t>rovide their own BLASTn database</a:t>
            </a:r>
            <a:endParaRPr sz="1800">
              <a:solidFill>
                <a:schemeClr val="dk1"/>
              </a:solidFill>
              <a:latin typeface="Calibri"/>
              <a:ea typeface="Calibri"/>
              <a:cs typeface="Calibri"/>
              <a:sym typeface="Calibri"/>
            </a:endParaRPr>
          </a:p>
          <a:p>
            <a:pPr indent="-285750" lvl="0" marL="285750" marR="0" rtl="0" algn="just">
              <a:spcBef>
                <a:spcPts val="0"/>
              </a:spcBef>
              <a:spcAft>
                <a:spcPts val="0"/>
              </a:spcAft>
              <a:buClr>
                <a:schemeClr val="dk1"/>
              </a:buClr>
              <a:buSzPts val="1800"/>
              <a:buFont typeface="Arial"/>
              <a:buChar char="•"/>
            </a:pPr>
            <a:r>
              <a:rPr lang="es-ES" sz="1800">
                <a:solidFill>
                  <a:schemeClr val="dk1"/>
                </a:solidFill>
                <a:latin typeface="Calibri"/>
                <a:ea typeface="Calibri"/>
                <a:cs typeface="Calibri"/>
                <a:sym typeface="Calibri"/>
              </a:rPr>
              <a:t>Force VAPiD to search NCBI’s NT database</a:t>
            </a:r>
            <a:endParaRPr sz="1800">
              <a:solidFill>
                <a:schemeClr val="dk1"/>
              </a:solidFill>
              <a:latin typeface="Calibri"/>
              <a:ea typeface="Calibri"/>
              <a:cs typeface="Calibri"/>
              <a:sym typeface="Calibri"/>
            </a:endParaRPr>
          </a:p>
        </p:txBody>
      </p:sp>
      <p:sp>
        <p:nvSpPr>
          <p:cNvPr id="449" name="Google Shape;449;p21"/>
          <p:cNvSpPr/>
          <p:nvPr/>
        </p:nvSpPr>
        <p:spPr>
          <a:xfrm>
            <a:off x="676632" y="5229200"/>
            <a:ext cx="34889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rgbClr val="0000FF"/>
                </a:solidFill>
                <a:latin typeface="Arial"/>
                <a:ea typeface="Arial"/>
                <a:cs typeface="Arial"/>
                <a:sym typeface="Arial"/>
              </a:rPr>
              <a:t>https://github.com/rcs333/VAPiD</a:t>
            </a:r>
            <a:endParaRPr sz="1800">
              <a:solidFill>
                <a:schemeClr val="dk1"/>
              </a:solidFill>
              <a:latin typeface="Calibri"/>
              <a:ea typeface="Calibri"/>
              <a:cs typeface="Calibri"/>
              <a:sym typeface="Calibri"/>
            </a:endParaRPr>
          </a:p>
        </p:txBody>
      </p:sp>
      <p:sp>
        <p:nvSpPr>
          <p:cNvPr id="450" name="Google Shape;450;p21"/>
          <p:cNvSpPr txBox="1"/>
          <p:nvPr>
            <p:ph type="title"/>
          </p:nvPr>
        </p:nvSpPr>
        <p:spPr>
          <a:xfrm>
            <a:off x="609600" y="692696"/>
            <a:ext cx="109728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sz="2000">
                <a:solidFill>
                  <a:srgbClr val="1F497D"/>
                </a:solidFill>
              </a:rPr>
              <a:t>VAPiD: a lightweight cross-platform viral annotation pipeline and identification tool to facilitate virus genome submissions to NCBI GenBank</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456" name="Google Shape;456;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457" name="Google Shape;457;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458" name="Google Shape;458;p22"/>
          <p:cNvPicPr preferRelativeResize="0"/>
          <p:nvPr/>
        </p:nvPicPr>
        <p:blipFill rotWithShape="1">
          <a:blip r:embed="rId3">
            <a:alphaModFix/>
          </a:blip>
          <a:srcRect b="0" l="0" r="0" t="0"/>
          <a:stretch/>
        </p:blipFill>
        <p:spPr>
          <a:xfrm>
            <a:off x="4871864" y="1884100"/>
            <a:ext cx="7143750" cy="4410075"/>
          </a:xfrm>
          <a:prstGeom prst="rect">
            <a:avLst/>
          </a:prstGeom>
          <a:noFill/>
          <a:ln>
            <a:noFill/>
          </a:ln>
        </p:spPr>
      </p:pic>
      <p:sp>
        <p:nvSpPr>
          <p:cNvPr id="459" name="Google Shape;459;p22"/>
          <p:cNvSpPr txBox="1"/>
          <p:nvPr/>
        </p:nvSpPr>
        <p:spPr>
          <a:xfrm>
            <a:off x="8737600" y="6231999"/>
            <a:ext cx="269979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Shean BMC Bioinformatics 2019</a:t>
            </a:r>
            <a:endParaRPr i="1" sz="1200">
              <a:solidFill>
                <a:schemeClr val="dk1"/>
              </a:solidFill>
              <a:latin typeface="Calibri"/>
              <a:ea typeface="Calibri"/>
              <a:cs typeface="Calibri"/>
              <a:sym typeface="Calibri"/>
            </a:endParaRPr>
          </a:p>
        </p:txBody>
      </p:sp>
      <p:sp>
        <p:nvSpPr>
          <p:cNvPr id="460" name="Google Shape;460;p22"/>
          <p:cNvSpPr/>
          <p:nvPr/>
        </p:nvSpPr>
        <p:spPr>
          <a:xfrm>
            <a:off x="336259" y="1884100"/>
            <a:ext cx="4403502" cy="48013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1800">
                <a:solidFill>
                  <a:srgbClr val="131413"/>
                </a:solidFill>
                <a:latin typeface="Arial"/>
                <a:ea typeface="Arial"/>
                <a:cs typeface="Arial"/>
                <a:sym typeface="Arial"/>
              </a:rPr>
              <a:t>ALGORITHM STEPS:</a:t>
            </a:r>
            <a:endParaRPr/>
          </a:p>
          <a:p>
            <a:pPr indent="-342900" lvl="0" marL="342900" marR="0" rtl="0" algn="just">
              <a:spcBef>
                <a:spcPts val="0"/>
              </a:spcBef>
              <a:spcAft>
                <a:spcPts val="0"/>
              </a:spcAft>
              <a:buClr>
                <a:srgbClr val="131413"/>
              </a:buClr>
              <a:buSzPts val="1800"/>
              <a:buFont typeface="Calibri"/>
              <a:buAutoNum type="arabicPeriod"/>
            </a:pPr>
            <a:r>
              <a:rPr lang="es-ES" sz="1800">
                <a:solidFill>
                  <a:srgbClr val="131413"/>
                </a:solidFill>
                <a:latin typeface="Arial"/>
                <a:ea typeface="Arial"/>
                <a:cs typeface="Arial"/>
                <a:sym typeface="Arial"/>
              </a:rPr>
              <a:t>Find the correct reference sequence.</a:t>
            </a:r>
            <a:endParaRPr/>
          </a:p>
          <a:p>
            <a:pPr indent="-342900" lvl="0" marL="342900" marR="0" rtl="0" algn="just">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Gene locations are stripped from the reference</a:t>
            </a:r>
            <a:endParaRPr/>
          </a:p>
          <a:p>
            <a:pPr indent="-342900" lvl="0" marL="342900" marR="0" rtl="0" algn="just">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Pairwise nucleotide alignment between the reference and the submitted sequence is generated using MAFFT</a:t>
            </a:r>
            <a:endParaRPr/>
          </a:p>
          <a:p>
            <a:pPr indent="-342900" lvl="0" marL="342900" marR="0" rtl="0" algn="just">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The relative locations of the genes on the reference sequence are then mapped onto the new sequence</a:t>
            </a:r>
            <a:endParaRPr/>
          </a:p>
          <a:p>
            <a:pPr indent="-342900" lvl="0" marL="342900" marR="0" rtl="0" algn="just">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Gene names are taken from the annotated reference sequence</a:t>
            </a:r>
            <a:endParaRPr/>
          </a:p>
          <a:p>
            <a:pPr indent="-342900" lvl="0" marL="342900" marR="0" rtl="0" algn="just">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Spellchecking</a:t>
            </a:r>
            <a:endParaRPr sz="18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RNA editing</a:t>
            </a:r>
            <a:endParaRPr sz="18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Ribosome slippage</a:t>
            </a:r>
            <a:endParaRPr sz="1800">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1800"/>
              <a:buFont typeface="Calibri"/>
              <a:buAutoNum type="arabicPeriod"/>
            </a:pPr>
            <a:r>
              <a:rPr lang="es-ES" sz="1800">
                <a:solidFill>
                  <a:schemeClr val="dk1"/>
                </a:solidFill>
                <a:latin typeface="Calibri"/>
                <a:ea typeface="Calibri"/>
                <a:cs typeface="Calibri"/>
                <a:sym typeface="Calibri"/>
              </a:rPr>
              <a:t>Genbank file generation</a:t>
            </a:r>
            <a:endParaRPr sz="1800">
              <a:solidFill>
                <a:schemeClr val="dk1"/>
              </a:solidFill>
              <a:latin typeface="Calibri"/>
              <a:ea typeface="Calibri"/>
              <a:cs typeface="Calibri"/>
              <a:sym typeface="Calibri"/>
            </a:endParaRPr>
          </a:p>
          <a:p>
            <a:pPr indent="-228600" lvl="0" marL="342900" marR="0" rtl="0" algn="just">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61" name="Google Shape;461;p22"/>
          <p:cNvSpPr txBox="1"/>
          <p:nvPr>
            <p:ph type="title"/>
          </p:nvPr>
        </p:nvSpPr>
        <p:spPr>
          <a:xfrm>
            <a:off x="609600" y="692696"/>
            <a:ext cx="109728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sz="2000">
                <a:solidFill>
                  <a:srgbClr val="1F497D"/>
                </a:solidFill>
              </a:rPr>
              <a:t>VAPiD: a lightweight cross-platform viral annotation pipeline and identification tool to facilitate virus genome submissions to NCBI GenBank</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467" name="Google Shape;467;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468" name="Google Shape;468;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69" name="Google Shape;469;p23"/>
          <p:cNvSpPr txBox="1"/>
          <p:nvPr/>
        </p:nvSpPr>
        <p:spPr>
          <a:xfrm>
            <a:off x="8737600" y="6231999"/>
            <a:ext cx="269979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Shean BMC Bioinformatics 2019</a:t>
            </a:r>
            <a:endParaRPr i="1" sz="1200">
              <a:solidFill>
                <a:schemeClr val="dk1"/>
              </a:solidFill>
              <a:latin typeface="Calibri"/>
              <a:ea typeface="Calibri"/>
              <a:cs typeface="Calibri"/>
              <a:sym typeface="Calibri"/>
            </a:endParaRPr>
          </a:p>
        </p:txBody>
      </p:sp>
      <p:sp>
        <p:nvSpPr>
          <p:cNvPr id="470" name="Google Shape;470;p23"/>
          <p:cNvSpPr/>
          <p:nvPr/>
        </p:nvSpPr>
        <p:spPr>
          <a:xfrm>
            <a:off x="911424" y="2276872"/>
            <a:ext cx="10297144"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2400">
                <a:solidFill>
                  <a:srgbClr val="131413"/>
                </a:solidFill>
                <a:latin typeface="Calibri"/>
                <a:ea typeface="Calibri"/>
                <a:cs typeface="Calibri"/>
                <a:sym typeface="Calibri"/>
              </a:rPr>
              <a:t>LIMITATIONS</a:t>
            </a:r>
            <a:endParaRPr/>
          </a:p>
          <a:p>
            <a:pPr indent="-342900" lvl="0" marL="342900" marR="0" rtl="0" algn="l">
              <a:spcBef>
                <a:spcPts val="0"/>
              </a:spcBef>
              <a:spcAft>
                <a:spcPts val="0"/>
              </a:spcAft>
              <a:buClr>
                <a:srgbClr val="131413"/>
              </a:buClr>
              <a:buSzPts val="2400"/>
              <a:buFont typeface="Arial"/>
              <a:buChar char="•"/>
            </a:pPr>
            <a:r>
              <a:rPr lang="es-ES" sz="2400">
                <a:solidFill>
                  <a:srgbClr val="131413"/>
                </a:solidFill>
                <a:latin typeface="Calibri"/>
                <a:ea typeface="Calibri"/>
                <a:cs typeface="Calibri"/>
                <a:sym typeface="Calibri"/>
              </a:rPr>
              <a:t>VAPiD is not the preferred annotation tool for novel or extremely divergent viral species</a:t>
            </a:r>
            <a:endParaRPr/>
          </a:p>
          <a:p>
            <a:pPr indent="-342900" lvl="0" marL="342900" marR="0" rtl="0" algn="l">
              <a:spcBef>
                <a:spcPts val="0"/>
              </a:spcBef>
              <a:spcAft>
                <a:spcPts val="0"/>
              </a:spcAft>
              <a:buClr>
                <a:srgbClr val="131413"/>
              </a:buClr>
              <a:buSzPts val="2400"/>
              <a:buFont typeface="Arial"/>
              <a:buChar char="•"/>
            </a:pPr>
            <a:r>
              <a:rPr lang="es-ES" sz="2400">
                <a:solidFill>
                  <a:srgbClr val="131413"/>
                </a:solidFill>
                <a:latin typeface="Calibri"/>
                <a:ea typeface="Calibri"/>
                <a:cs typeface="Calibri"/>
                <a:sym typeface="Calibri"/>
              </a:rPr>
              <a:t>Not perform ab initio gene annotation</a:t>
            </a:r>
            <a:endParaRPr/>
          </a:p>
          <a:p>
            <a:pPr indent="-342900" lvl="0" marL="342900" marR="0" rtl="0" algn="l">
              <a:spcBef>
                <a:spcPts val="0"/>
              </a:spcBef>
              <a:spcAft>
                <a:spcPts val="0"/>
              </a:spcAft>
              <a:buClr>
                <a:srgbClr val="131413"/>
              </a:buClr>
              <a:buSzPts val="2400"/>
              <a:buFont typeface="Arial"/>
              <a:buChar char="•"/>
            </a:pPr>
            <a:r>
              <a:rPr lang="es-ES" sz="2400">
                <a:solidFill>
                  <a:srgbClr val="131413"/>
                </a:solidFill>
                <a:latin typeface="Calibri"/>
                <a:ea typeface="Calibri"/>
                <a:cs typeface="Calibri"/>
                <a:sym typeface="Calibri"/>
              </a:rPr>
              <a:t>Any errors that are in the downloaded reference will be transferred to the new genome (i.e. misspelling</a:t>
            </a:r>
            <a:endParaRPr/>
          </a:p>
          <a:p>
            <a:pPr indent="-342900" lvl="0" marL="342900" marR="0" rtl="0" algn="l">
              <a:spcBef>
                <a:spcPts val="0"/>
              </a:spcBef>
              <a:spcAft>
                <a:spcPts val="0"/>
              </a:spcAft>
              <a:buClr>
                <a:srgbClr val="131413"/>
              </a:buClr>
              <a:buSzPts val="2400"/>
              <a:buFont typeface="Arial"/>
              <a:buChar char="•"/>
            </a:pPr>
            <a:r>
              <a:rPr lang="es-ES" sz="2400">
                <a:solidFill>
                  <a:srgbClr val="131413"/>
                </a:solidFill>
                <a:latin typeface="Calibri"/>
                <a:ea typeface="Calibri"/>
                <a:cs typeface="Calibri"/>
                <a:sym typeface="Calibri"/>
              </a:rPr>
              <a:t>VAPiD performs best on high-quality and accurate reference sequences</a:t>
            </a:r>
            <a:endParaRPr sz="2400">
              <a:solidFill>
                <a:srgbClr val="131413"/>
              </a:solidFill>
              <a:latin typeface="Calibri"/>
              <a:ea typeface="Calibri"/>
              <a:cs typeface="Calibri"/>
              <a:sym typeface="Calibri"/>
            </a:endParaRPr>
          </a:p>
          <a:p>
            <a:pPr indent="-190500" lvl="0" marL="342900" marR="0" rtl="0" algn="l">
              <a:spcBef>
                <a:spcPts val="0"/>
              </a:spcBef>
              <a:spcAft>
                <a:spcPts val="0"/>
              </a:spcAft>
              <a:buClr>
                <a:schemeClr val="dk1"/>
              </a:buClr>
              <a:buSzPts val="2400"/>
              <a:buFont typeface="Arial"/>
              <a:buNone/>
            </a:pPr>
            <a:r>
              <a:t/>
            </a:r>
            <a:endParaRPr sz="2400">
              <a:solidFill>
                <a:srgbClr val="131413"/>
              </a:solidFill>
              <a:latin typeface="Calibri"/>
              <a:ea typeface="Calibri"/>
              <a:cs typeface="Calibri"/>
              <a:sym typeface="Calibri"/>
            </a:endParaRPr>
          </a:p>
        </p:txBody>
      </p:sp>
      <p:sp>
        <p:nvSpPr>
          <p:cNvPr id="471" name="Google Shape;471;p23"/>
          <p:cNvSpPr txBox="1"/>
          <p:nvPr>
            <p:ph type="title"/>
          </p:nvPr>
        </p:nvSpPr>
        <p:spPr>
          <a:xfrm>
            <a:off x="609600" y="692696"/>
            <a:ext cx="109728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sz="2000">
                <a:solidFill>
                  <a:srgbClr val="1F497D"/>
                </a:solidFill>
              </a:rPr>
              <a:t>VAPiD: a lightweight cross-platform viral annotation pipeline and identification tool to facilitate virus genome submissions to NCBI GenBank</a:t>
            </a:r>
            <a:endParaRPr sz="2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g31455131b34_0_48"/>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477" name="Google Shape;477;g31455131b34_0_48"/>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478" name="Google Shape;478;g31455131b34_0_48"/>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79" name="Google Shape;479;g31455131b34_0_48"/>
          <p:cNvSpPr/>
          <p:nvPr/>
        </p:nvSpPr>
        <p:spPr>
          <a:xfrm>
            <a:off x="609600" y="1812825"/>
            <a:ext cx="7416600" cy="43476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dk1"/>
              </a:buClr>
              <a:buSzPts val="2400"/>
              <a:buFont typeface="Arial"/>
              <a:buNone/>
            </a:pPr>
            <a:r>
              <a:rPr lang="es-ES" sz="1900">
                <a:solidFill>
                  <a:srgbClr val="131413"/>
                </a:solidFill>
                <a:latin typeface="Calibri"/>
                <a:ea typeface="Calibri"/>
                <a:cs typeface="Calibri"/>
                <a:sym typeface="Calibri"/>
              </a:rPr>
              <a:t>Discovery and annotation of viruses in DNA and RNA genomes of multiple data types (genomic, metagenomic, transcriptomic, etc.)</a:t>
            </a:r>
            <a:endParaRPr sz="1900">
              <a:solidFill>
                <a:srgbClr val="131413"/>
              </a:solidFill>
              <a:latin typeface="Calibri"/>
              <a:ea typeface="Calibri"/>
              <a:cs typeface="Calibri"/>
              <a:sym typeface="Calibri"/>
            </a:endParaRPr>
          </a:p>
          <a:p>
            <a:pPr indent="-349250" lvl="0" marL="457200" marR="0" rtl="0" algn="l">
              <a:spcBef>
                <a:spcPts val="0"/>
              </a:spcBef>
              <a:spcAft>
                <a:spcPts val="0"/>
              </a:spcAft>
              <a:buClr>
                <a:srgbClr val="131413"/>
              </a:buClr>
              <a:buSzPts val="1900"/>
              <a:buFont typeface="Calibri"/>
              <a:buChar char="●"/>
            </a:pPr>
            <a:r>
              <a:rPr lang="es-ES" sz="1900">
                <a:solidFill>
                  <a:srgbClr val="131413"/>
                </a:solidFill>
                <a:latin typeface="Calibri"/>
                <a:ea typeface="Calibri"/>
                <a:cs typeface="Calibri"/>
                <a:sym typeface="Calibri"/>
              </a:rPr>
              <a:t>Viral genomes annotation:</a:t>
            </a:r>
            <a:endParaRPr sz="1900">
              <a:solidFill>
                <a:srgbClr val="131413"/>
              </a:solidFill>
              <a:latin typeface="Calibri"/>
              <a:ea typeface="Calibri"/>
              <a:cs typeface="Calibri"/>
              <a:sym typeface="Calibri"/>
            </a:endParaRPr>
          </a:p>
          <a:p>
            <a:pPr indent="-349250" lvl="1" marL="914400" marR="0" rtl="0" algn="l">
              <a:spcBef>
                <a:spcPts val="0"/>
              </a:spcBef>
              <a:spcAft>
                <a:spcPts val="0"/>
              </a:spcAft>
              <a:buClr>
                <a:srgbClr val="131413"/>
              </a:buClr>
              <a:buSzPts val="1900"/>
              <a:buFont typeface="Calibri"/>
              <a:buChar char="○"/>
            </a:pPr>
            <a:r>
              <a:rPr lang="es-ES" sz="1900">
                <a:solidFill>
                  <a:srgbClr val="131413"/>
                </a:solidFill>
                <a:latin typeface="Calibri"/>
                <a:ea typeface="Calibri"/>
                <a:cs typeface="Calibri"/>
                <a:sym typeface="Calibri"/>
              </a:rPr>
              <a:t>Viral genomes with divergent ORFs,</a:t>
            </a:r>
            <a:endParaRPr sz="1900">
              <a:solidFill>
                <a:srgbClr val="131413"/>
              </a:solidFill>
              <a:latin typeface="Calibri"/>
              <a:ea typeface="Calibri"/>
              <a:cs typeface="Calibri"/>
              <a:sym typeface="Calibri"/>
            </a:endParaRPr>
          </a:p>
          <a:p>
            <a:pPr indent="-349250" lvl="1" marL="914400" marR="0" rtl="0" algn="l">
              <a:spcBef>
                <a:spcPts val="0"/>
              </a:spcBef>
              <a:spcAft>
                <a:spcPts val="0"/>
              </a:spcAft>
              <a:buClr>
                <a:srgbClr val="131413"/>
              </a:buClr>
              <a:buSzPts val="1900"/>
              <a:buFont typeface="Calibri"/>
              <a:buChar char="○"/>
            </a:pPr>
            <a:r>
              <a:rPr lang="es-ES" sz="1900">
                <a:solidFill>
                  <a:srgbClr val="131413"/>
                </a:solidFill>
                <a:latin typeface="Calibri"/>
                <a:ea typeface="Calibri"/>
                <a:cs typeface="Calibri"/>
                <a:sym typeface="Calibri"/>
              </a:rPr>
              <a:t>Diamond, Hmmer, BLAST</a:t>
            </a:r>
            <a:endParaRPr sz="1900">
              <a:solidFill>
                <a:srgbClr val="131413"/>
              </a:solidFill>
              <a:latin typeface="Calibri"/>
              <a:ea typeface="Calibri"/>
              <a:cs typeface="Calibri"/>
              <a:sym typeface="Calibri"/>
            </a:endParaRPr>
          </a:p>
          <a:p>
            <a:pPr indent="-349250" lvl="0" marL="457200" marR="0" rtl="0" algn="l">
              <a:spcBef>
                <a:spcPts val="0"/>
              </a:spcBef>
              <a:spcAft>
                <a:spcPts val="0"/>
              </a:spcAft>
              <a:buClr>
                <a:srgbClr val="131413"/>
              </a:buClr>
              <a:buSzPts val="1900"/>
              <a:buFont typeface="Calibri"/>
              <a:buChar char="●"/>
            </a:pPr>
            <a:r>
              <a:rPr lang="es-ES" sz="1900">
                <a:solidFill>
                  <a:srgbClr val="131413"/>
                </a:solidFill>
                <a:latin typeface="Calibri"/>
                <a:ea typeface="Calibri"/>
                <a:cs typeface="Calibri"/>
                <a:sym typeface="Calibri"/>
              </a:rPr>
              <a:t>Viral discovery:</a:t>
            </a:r>
            <a:endParaRPr sz="1900">
              <a:solidFill>
                <a:srgbClr val="131413"/>
              </a:solidFill>
              <a:latin typeface="Calibri"/>
              <a:ea typeface="Calibri"/>
              <a:cs typeface="Calibri"/>
              <a:sym typeface="Calibri"/>
            </a:endParaRPr>
          </a:p>
          <a:p>
            <a:pPr indent="-349250" lvl="1" marL="914400" marR="0" rtl="0" algn="l">
              <a:spcBef>
                <a:spcPts val="0"/>
              </a:spcBef>
              <a:spcAft>
                <a:spcPts val="0"/>
              </a:spcAft>
              <a:buClr>
                <a:srgbClr val="131413"/>
              </a:buClr>
              <a:buSzPts val="1900"/>
              <a:buFont typeface="Calibri"/>
              <a:buChar char="○"/>
            </a:pPr>
            <a:r>
              <a:rPr lang="es-ES" sz="1900">
                <a:solidFill>
                  <a:srgbClr val="131413"/>
                </a:solidFill>
                <a:latin typeface="Calibri"/>
                <a:ea typeface="Calibri"/>
                <a:cs typeface="Calibri"/>
                <a:sym typeface="Calibri"/>
              </a:rPr>
              <a:t>de novo assembly (Megahit, SOAPdenovo2.)</a:t>
            </a:r>
            <a:endParaRPr sz="1900">
              <a:solidFill>
                <a:srgbClr val="131413"/>
              </a:solidFill>
              <a:latin typeface="Calibri"/>
              <a:ea typeface="Calibri"/>
              <a:cs typeface="Calibri"/>
              <a:sym typeface="Calibri"/>
            </a:endParaRPr>
          </a:p>
          <a:p>
            <a:pPr indent="-349250" lvl="1" marL="914400" marR="0" rtl="0" algn="l">
              <a:spcBef>
                <a:spcPts val="0"/>
              </a:spcBef>
              <a:spcAft>
                <a:spcPts val="0"/>
              </a:spcAft>
              <a:buClr>
                <a:srgbClr val="131413"/>
              </a:buClr>
              <a:buSzPts val="1900"/>
              <a:buFont typeface="Calibri"/>
              <a:buChar char="○"/>
            </a:pPr>
            <a:r>
              <a:rPr lang="es-ES" sz="1900">
                <a:solidFill>
                  <a:srgbClr val="131413"/>
                </a:solidFill>
                <a:latin typeface="Calibri"/>
                <a:ea typeface="Calibri"/>
                <a:cs typeface="Calibri"/>
                <a:sym typeface="Calibri"/>
              </a:rPr>
              <a:t>Identification of viral structural and replication genes using reference gene databases.</a:t>
            </a:r>
            <a:endParaRPr sz="1900">
              <a:solidFill>
                <a:srgbClr val="131413"/>
              </a:solidFill>
              <a:latin typeface="Calibri"/>
              <a:ea typeface="Calibri"/>
              <a:cs typeface="Calibri"/>
              <a:sym typeface="Calibri"/>
            </a:endParaRPr>
          </a:p>
          <a:p>
            <a:pPr indent="-349250" lvl="0" marL="457200" rtl="0" algn="l">
              <a:spcBef>
                <a:spcPts val="0"/>
              </a:spcBef>
              <a:spcAft>
                <a:spcPts val="0"/>
              </a:spcAft>
              <a:buClr>
                <a:srgbClr val="131413"/>
              </a:buClr>
              <a:buSzPts val="1900"/>
              <a:buFont typeface="Calibri"/>
              <a:buChar char="●"/>
            </a:pPr>
            <a:r>
              <a:rPr lang="es-ES" sz="1900">
                <a:solidFill>
                  <a:srgbClr val="131413"/>
                </a:solidFill>
                <a:latin typeface="Calibri"/>
                <a:ea typeface="Calibri"/>
                <a:cs typeface="Calibri"/>
                <a:sym typeface="Calibri"/>
              </a:rPr>
              <a:t>Prophage Pruning Module</a:t>
            </a:r>
            <a:endParaRPr sz="1900">
              <a:solidFill>
                <a:srgbClr val="131413"/>
              </a:solidFill>
              <a:latin typeface="Calibri"/>
              <a:ea typeface="Calibri"/>
              <a:cs typeface="Calibri"/>
              <a:sym typeface="Calibri"/>
            </a:endParaRPr>
          </a:p>
          <a:p>
            <a:pPr indent="-349250" lvl="1" marL="914400" rtl="0" algn="l">
              <a:spcBef>
                <a:spcPts val="0"/>
              </a:spcBef>
              <a:spcAft>
                <a:spcPts val="0"/>
              </a:spcAft>
              <a:buClr>
                <a:srgbClr val="131413"/>
              </a:buClr>
              <a:buSzPts val="1900"/>
              <a:buFont typeface="Calibri"/>
              <a:buChar char="○"/>
            </a:pPr>
            <a:r>
              <a:rPr lang="es-ES" sz="1900">
                <a:solidFill>
                  <a:srgbClr val="131413"/>
                </a:solidFill>
                <a:latin typeface="Calibri"/>
                <a:ea typeface="Calibri"/>
                <a:cs typeface="Calibri"/>
                <a:sym typeface="Calibri"/>
              </a:rPr>
              <a:t>Processes bacterial genomes to identify and prune induced prophages.</a:t>
            </a:r>
            <a:endParaRPr sz="1900">
              <a:solidFill>
                <a:srgbClr val="131413"/>
              </a:solidFill>
              <a:latin typeface="Calibri"/>
              <a:ea typeface="Calibri"/>
              <a:cs typeface="Calibri"/>
              <a:sym typeface="Calibri"/>
            </a:endParaRPr>
          </a:p>
          <a:p>
            <a:pPr indent="-349250" lvl="1" marL="914400" rtl="0" algn="l">
              <a:spcBef>
                <a:spcPts val="0"/>
              </a:spcBef>
              <a:spcAft>
                <a:spcPts val="0"/>
              </a:spcAft>
              <a:buClr>
                <a:srgbClr val="131413"/>
              </a:buClr>
              <a:buSzPts val="1900"/>
              <a:buFont typeface="Calibri"/>
              <a:buChar char="○"/>
            </a:pPr>
            <a:r>
              <a:rPr lang="es-ES" sz="1900">
                <a:solidFill>
                  <a:srgbClr val="131413"/>
                </a:solidFill>
                <a:latin typeface="Calibri"/>
                <a:ea typeface="Calibri"/>
                <a:cs typeface="Calibri"/>
                <a:sym typeface="Calibri"/>
              </a:rPr>
              <a:t>Reads aligned to reference genomes using Bowtie2.</a:t>
            </a:r>
            <a:endParaRPr sz="1900">
              <a:solidFill>
                <a:srgbClr val="131413"/>
              </a:solidFill>
              <a:latin typeface="Calibri"/>
              <a:ea typeface="Calibri"/>
              <a:cs typeface="Calibri"/>
              <a:sym typeface="Calibri"/>
            </a:endParaRPr>
          </a:p>
          <a:p>
            <a:pPr indent="-349250" lvl="1" marL="914400" rtl="0" algn="l">
              <a:spcBef>
                <a:spcPts val="0"/>
              </a:spcBef>
              <a:spcAft>
                <a:spcPts val="0"/>
              </a:spcAft>
              <a:buClr>
                <a:srgbClr val="131413"/>
              </a:buClr>
              <a:buSzPts val="1900"/>
              <a:buFont typeface="Calibri"/>
              <a:buChar char="○"/>
            </a:pPr>
            <a:r>
              <a:rPr lang="es-ES" sz="1900">
                <a:solidFill>
                  <a:srgbClr val="131413"/>
                </a:solidFill>
                <a:latin typeface="Calibri"/>
                <a:ea typeface="Calibri"/>
                <a:cs typeface="Calibri"/>
                <a:sym typeface="Calibri"/>
              </a:rPr>
              <a:t>Visualization of prophage coverage with the Integrative Genomics Viewer (IGV).</a:t>
            </a:r>
            <a:endParaRPr sz="1900">
              <a:solidFill>
                <a:srgbClr val="131413"/>
              </a:solidFill>
              <a:latin typeface="Calibri"/>
              <a:ea typeface="Calibri"/>
              <a:cs typeface="Calibri"/>
              <a:sym typeface="Calibri"/>
            </a:endParaRPr>
          </a:p>
        </p:txBody>
      </p:sp>
      <p:sp>
        <p:nvSpPr>
          <p:cNvPr id="480" name="Google Shape;480;g31455131b34_0_48"/>
          <p:cNvSpPr txBox="1"/>
          <p:nvPr>
            <p:ph type="title"/>
          </p:nvPr>
        </p:nvSpPr>
        <p:spPr>
          <a:xfrm>
            <a:off x="609600" y="692696"/>
            <a:ext cx="109728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solidFill>
                  <a:srgbClr val="1F497D"/>
                </a:solidFill>
              </a:rPr>
              <a:t>Cenote-Taker 2</a:t>
            </a:r>
            <a:endParaRPr>
              <a:solidFill>
                <a:srgbClr val="1F497D"/>
              </a:solidFill>
            </a:endParaRPr>
          </a:p>
        </p:txBody>
      </p:sp>
      <p:pic>
        <p:nvPicPr>
          <p:cNvPr id="481" name="Google Shape;481;g31455131b34_0_48"/>
          <p:cNvPicPr preferRelativeResize="0"/>
          <p:nvPr/>
        </p:nvPicPr>
        <p:blipFill rotWithShape="1">
          <a:blip r:embed="rId3">
            <a:alphaModFix/>
          </a:blip>
          <a:srcRect b="0" l="9788" r="12342" t="4223"/>
          <a:stretch/>
        </p:blipFill>
        <p:spPr>
          <a:xfrm>
            <a:off x="8247950" y="1654900"/>
            <a:ext cx="3639460" cy="4577100"/>
          </a:xfrm>
          <a:prstGeom prst="rect">
            <a:avLst/>
          </a:prstGeom>
          <a:noFill/>
          <a:ln>
            <a:noFill/>
          </a:ln>
        </p:spPr>
      </p:pic>
      <p:sp>
        <p:nvSpPr>
          <p:cNvPr id="482" name="Google Shape;482;g31455131b34_0_48"/>
          <p:cNvSpPr txBox="1"/>
          <p:nvPr/>
        </p:nvSpPr>
        <p:spPr>
          <a:xfrm>
            <a:off x="9113271" y="6231990"/>
            <a:ext cx="26997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Tisza et al., Virus Evolution 2021</a:t>
            </a:r>
            <a:endParaRPr i="1" sz="12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2d575f96ce8_0_57"/>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488" name="Google Shape;488;g2d575f96ce8_0_57"/>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489" name="Google Shape;489;g2d575f96ce8_0_57"/>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90" name="Google Shape;490;g2d575f96ce8_0_57"/>
          <p:cNvSpPr/>
          <p:nvPr/>
        </p:nvSpPr>
        <p:spPr>
          <a:xfrm>
            <a:off x="911425" y="1863575"/>
            <a:ext cx="10297200" cy="3528000"/>
          </a:xfrm>
          <a:prstGeom prst="rect">
            <a:avLst/>
          </a:prstGeom>
          <a:noFill/>
          <a:ln>
            <a:noFill/>
          </a:ln>
        </p:spPr>
        <p:txBody>
          <a:bodyPr anchorCtr="0" anchor="t" bIns="45700" lIns="91425" spcFirstLastPara="1" rIns="91425" wrap="square" tIns="45700">
            <a:noAutofit/>
          </a:bodyPr>
          <a:lstStyle/>
          <a:p>
            <a:pPr indent="0" lvl="0" marL="114480" rtl="0" algn="l">
              <a:spcBef>
                <a:spcPts val="0"/>
              </a:spcBef>
              <a:spcAft>
                <a:spcPts val="0"/>
              </a:spcAft>
              <a:buClr>
                <a:schemeClr val="dk1"/>
              </a:buClr>
              <a:buSzPts val="2000"/>
              <a:buFont typeface="Arial"/>
              <a:buNone/>
            </a:pPr>
            <a:r>
              <a:rPr b="1" lang="es-ES" sz="2000">
                <a:solidFill>
                  <a:schemeClr val="dk1"/>
                </a:solidFill>
                <a:latin typeface="Calibri"/>
                <a:ea typeface="Calibri"/>
                <a:cs typeface="Calibri"/>
                <a:sym typeface="Calibri"/>
              </a:rPr>
              <a:t>SnpEff</a:t>
            </a:r>
            <a:r>
              <a:rPr lang="es-ES" sz="2000">
                <a:solidFill>
                  <a:schemeClr val="dk1"/>
                </a:solidFill>
                <a:latin typeface="Calibri"/>
                <a:ea typeface="Calibri"/>
                <a:cs typeface="Calibri"/>
                <a:sym typeface="Calibri"/>
              </a:rPr>
              <a:t> (SNP effect) multi-platform open source variant effect predictor program. It annotates</a:t>
            </a:r>
            <a:endParaRPr sz="2000">
              <a:solidFill>
                <a:schemeClr val="dk1"/>
              </a:solidFill>
              <a:latin typeface="Calibri"/>
              <a:ea typeface="Calibri"/>
              <a:cs typeface="Calibri"/>
              <a:sym typeface="Calibri"/>
            </a:endParaRPr>
          </a:p>
          <a:p>
            <a:pPr indent="0" lvl="0" marL="114480" rtl="0" algn="l">
              <a:spcBef>
                <a:spcPts val="0"/>
              </a:spcBef>
              <a:spcAft>
                <a:spcPts val="0"/>
              </a:spcAft>
              <a:buClr>
                <a:schemeClr val="dk1"/>
              </a:buClr>
              <a:buSzPts val="1100"/>
              <a:buFont typeface="Arial"/>
              <a:buNone/>
            </a:pPr>
            <a:r>
              <a:rPr lang="es-ES" sz="2000">
                <a:solidFill>
                  <a:schemeClr val="dk1"/>
                </a:solidFill>
                <a:latin typeface="Calibri"/>
                <a:ea typeface="Calibri"/>
                <a:cs typeface="Calibri"/>
                <a:sym typeface="Calibri"/>
              </a:rPr>
              <a:t>variants and predicts the coding effects of genetic variations (SNPs, INDELs, MNPs).</a:t>
            </a:r>
            <a:endParaRPr sz="2000">
              <a:solidFill>
                <a:schemeClr val="dk1"/>
              </a:solidFill>
              <a:latin typeface="Calibri"/>
              <a:ea typeface="Calibri"/>
              <a:cs typeface="Calibri"/>
              <a:sym typeface="Calibri"/>
            </a:endParaRPr>
          </a:p>
          <a:p>
            <a:pPr indent="0" lvl="0" marL="114480" rtl="0" algn="l">
              <a:spcBef>
                <a:spcPts val="360"/>
              </a:spcBef>
              <a:spcAft>
                <a:spcPts val="0"/>
              </a:spcAft>
              <a:buClr>
                <a:schemeClr val="dk1"/>
              </a:buClr>
              <a:buSzPts val="2000"/>
              <a:buFont typeface="Arial"/>
              <a:buNone/>
            </a:pPr>
            <a:r>
              <a:t/>
            </a:r>
            <a:endParaRPr sz="2000">
              <a:solidFill>
                <a:schemeClr val="dk1"/>
              </a:solidFill>
              <a:latin typeface="Calibri"/>
              <a:ea typeface="Calibri"/>
              <a:cs typeface="Calibri"/>
              <a:sym typeface="Calibri"/>
            </a:endParaRPr>
          </a:p>
          <a:p>
            <a:pPr indent="0" lvl="0" marL="114480" rtl="0" algn="l">
              <a:spcBef>
                <a:spcPts val="360"/>
              </a:spcBef>
              <a:spcAft>
                <a:spcPts val="0"/>
              </a:spcAft>
              <a:buClr>
                <a:schemeClr val="dk1"/>
              </a:buClr>
              <a:buSzPts val="2000"/>
              <a:buFont typeface="Arial"/>
              <a:buNone/>
            </a:pPr>
            <a:r>
              <a:rPr b="1" i="1" lang="es-ES" sz="2000" u="sng">
                <a:solidFill>
                  <a:schemeClr val="dk1"/>
                </a:solidFill>
                <a:latin typeface="Calibri"/>
                <a:ea typeface="Calibri"/>
                <a:cs typeface="Calibri"/>
                <a:sym typeface="Calibri"/>
              </a:rPr>
              <a:t>Properties:</a:t>
            </a:r>
            <a:endParaRPr b="1" i="1" sz="2000" u="sng">
              <a:solidFill>
                <a:schemeClr val="dk1"/>
              </a:solidFill>
              <a:latin typeface="Calibri"/>
              <a:ea typeface="Calibri"/>
              <a:cs typeface="Calibri"/>
              <a:sym typeface="Calibri"/>
            </a:endParaRPr>
          </a:p>
          <a:p>
            <a:pPr indent="-355600" lvl="0" marL="457200" rtl="0" algn="l">
              <a:spcBef>
                <a:spcPts val="360"/>
              </a:spcBef>
              <a:spcAft>
                <a:spcPts val="0"/>
              </a:spcAft>
              <a:buClr>
                <a:schemeClr val="dk1"/>
              </a:buClr>
              <a:buSzPts val="2000"/>
              <a:buFont typeface="Calibri"/>
              <a:buChar char="●"/>
            </a:pPr>
            <a:r>
              <a:rPr lang="es-ES" sz="2000">
                <a:solidFill>
                  <a:schemeClr val="dk1"/>
                </a:solidFill>
                <a:latin typeface="Calibri"/>
                <a:ea typeface="Calibri"/>
                <a:cs typeface="Calibri"/>
                <a:sym typeface="Calibri"/>
              </a:rPr>
              <a:t>Speed</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ES" sz="2000">
                <a:solidFill>
                  <a:schemeClr val="dk1"/>
                </a:solidFill>
                <a:latin typeface="Calibri"/>
                <a:ea typeface="Calibri"/>
                <a:cs typeface="Calibri"/>
                <a:sym typeface="Calibri"/>
              </a:rPr>
              <a:t>Flexibility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ES" sz="2000">
                <a:solidFill>
                  <a:schemeClr val="dk1"/>
                </a:solidFill>
                <a:latin typeface="Calibri"/>
                <a:ea typeface="Calibri"/>
                <a:cs typeface="Calibri"/>
                <a:sym typeface="Calibri"/>
              </a:rPr>
              <a:t>Integration with Galaxy</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ES" sz="2000">
                <a:solidFill>
                  <a:schemeClr val="dk1"/>
                </a:solidFill>
                <a:latin typeface="Calibri"/>
                <a:ea typeface="Calibri"/>
                <a:cs typeface="Calibri"/>
                <a:sym typeface="Calibri"/>
              </a:rPr>
              <a:t>Multi-species</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ES" sz="2000">
                <a:solidFill>
                  <a:schemeClr val="dk1"/>
                </a:solidFill>
                <a:latin typeface="Calibri"/>
                <a:ea typeface="Calibri"/>
                <a:cs typeface="Calibri"/>
                <a:sym typeface="Calibri"/>
              </a:rPr>
              <a:t>Compatible with GATK</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Char char="●"/>
            </a:pPr>
            <a:r>
              <a:rPr lang="es-ES" sz="2000">
                <a:solidFill>
                  <a:schemeClr val="dk1"/>
                </a:solidFill>
                <a:latin typeface="Calibri"/>
                <a:ea typeface="Calibri"/>
                <a:cs typeface="Calibri"/>
                <a:sym typeface="Calibri"/>
              </a:rPr>
              <a:t>Non-coding annotation</a:t>
            </a:r>
            <a:endParaRPr b="1" sz="2400">
              <a:solidFill>
                <a:srgbClr val="131413"/>
              </a:solidFill>
              <a:latin typeface="Calibri"/>
              <a:ea typeface="Calibri"/>
              <a:cs typeface="Calibri"/>
              <a:sym typeface="Calibri"/>
            </a:endParaRPr>
          </a:p>
        </p:txBody>
      </p:sp>
      <p:sp>
        <p:nvSpPr>
          <p:cNvPr id="491" name="Google Shape;491;g2d575f96ce8_0_57"/>
          <p:cNvSpPr txBox="1"/>
          <p:nvPr>
            <p:ph type="title"/>
          </p:nvPr>
        </p:nvSpPr>
        <p:spPr>
          <a:xfrm>
            <a:off x="609600" y="692696"/>
            <a:ext cx="109728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a:solidFill>
                  <a:srgbClr val="1F497D"/>
                </a:solidFill>
              </a:rPr>
              <a:t>SnpEff</a:t>
            </a:r>
            <a:endParaRPr sz="2000"/>
          </a:p>
        </p:txBody>
      </p:sp>
      <p:sp>
        <p:nvSpPr>
          <p:cNvPr id="492" name="Google Shape;492;g2d575f96ce8_0_57"/>
          <p:cNvSpPr txBox="1"/>
          <p:nvPr/>
        </p:nvSpPr>
        <p:spPr>
          <a:xfrm>
            <a:off x="7162450" y="5740750"/>
            <a:ext cx="457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u="sng">
                <a:solidFill>
                  <a:schemeClr val="hlink"/>
                </a:solidFill>
                <a:hlinkClick r:id="rId3"/>
              </a:rPr>
              <a:t>https://pcingola.github.io/SnpEff/adds/SnpEff_paper.pdf</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31455131b34_0_4"/>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498" name="Google Shape;498;g31455131b34_0_4"/>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499" name="Google Shape;499;g31455131b34_0_4"/>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00" name="Google Shape;500;g31455131b34_0_4"/>
          <p:cNvSpPr/>
          <p:nvPr/>
        </p:nvSpPr>
        <p:spPr>
          <a:xfrm>
            <a:off x="911425" y="1863575"/>
            <a:ext cx="6847800" cy="4368300"/>
          </a:xfrm>
          <a:prstGeom prst="rect">
            <a:avLst/>
          </a:prstGeom>
          <a:noFill/>
          <a:ln>
            <a:noFill/>
          </a:ln>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2000"/>
              <a:buFont typeface="Arial"/>
              <a:buNone/>
            </a:pPr>
            <a:r>
              <a:rPr b="1" lang="es-ES" sz="2000">
                <a:solidFill>
                  <a:schemeClr val="dk1"/>
                </a:solidFill>
                <a:latin typeface="Calibri"/>
                <a:ea typeface="Calibri"/>
                <a:cs typeface="Calibri"/>
                <a:sym typeface="Calibri"/>
              </a:rPr>
              <a:t>Steps:</a:t>
            </a:r>
            <a:endParaRPr b="1" sz="2000">
              <a:solidFill>
                <a:schemeClr val="dk1"/>
              </a:solidFill>
              <a:latin typeface="Calibri"/>
              <a:ea typeface="Calibri"/>
              <a:cs typeface="Calibri"/>
              <a:sym typeface="Calibri"/>
            </a:endParaRPr>
          </a:p>
          <a:p>
            <a:pPr indent="-355600" lvl="0" marL="457200" rtl="0" algn="l">
              <a:spcBef>
                <a:spcPts val="360"/>
              </a:spcBef>
              <a:spcAft>
                <a:spcPts val="0"/>
              </a:spcAft>
              <a:buClr>
                <a:schemeClr val="dk1"/>
              </a:buClr>
              <a:buSzPts val="2000"/>
              <a:buFont typeface="Calibri"/>
              <a:buAutoNum type="arabicPeriod"/>
            </a:pPr>
            <a:r>
              <a:rPr lang="es-ES" sz="2000">
                <a:solidFill>
                  <a:schemeClr val="dk1"/>
                </a:solidFill>
                <a:latin typeface="Calibri"/>
                <a:ea typeface="Calibri"/>
                <a:cs typeface="Calibri"/>
                <a:sym typeface="Calibri"/>
              </a:rPr>
              <a:t>Database build: reference genome .fasta + annotation .gtf/.gff</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s-ES" sz="2000">
                <a:solidFill>
                  <a:schemeClr val="dk1"/>
                </a:solidFill>
                <a:latin typeface="Calibri"/>
                <a:ea typeface="Calibri"/>
                <a:cs typeface="Calibri"/>
                <a:sym typeface="Calibri"/>
              </a:rPr>
              <a:t>Effect calculation: Interval </a:t>
            </a:r>
            <a:r>
              <a:rPr lang="es-ES" sz="2000">
                <a:solidFill>
                  <a:schemeClr val="dk1"/>
                </a:solidFill>
                <a:latin typeface="Calibri"/>
                <a:ea typeface="Calibri"/>
                <a:cs typeface="Calibri"/>
                <a:sym typeface="Calibri"/>
              </a:rPr>
              <a:t>forest</a:t>
            </a:r>
            <a:r>
              <a:rPr lang="es-ES" sz="2000">
                <a:solidFill>
                  <a:schemeClr val="dk1"/>
                </a:solidFill>
                <a:latin typeface="Calibri"/>
                <a:ea typeface="Calibri"/>
                <a:cs typeface="Calibri"/>
                <a:sym typeface="Calibri"/>
              </a:rPr>
              <a:t> algorithm</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s-ES" sz="2000">
                <a:solidFill>
                  <a:schemeClr val="dk1"/>
                </a:solidFill>
                <a:latin typeface="Calibri"/>
                <a:ea typeface="Calibri"/>
                <a:cs typeface="Calibri"/>
                <a:sym typeface="Calibri"/>
              </a:rPr>
              <a:t>Hash of interval trees indexed by chromosome. Each node has five elements </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s-ES" sz="2000">
                <a:solidFill>
                  <a:schemeClr val="dk1"/>
                </a:solidFill>
                <a:latin typeface="Calibri"/>
                <a:ea typeface="Calibri"/>
                <a:cs typeface="Calibri"/>
                <a:sym typeface="Calibri"/>
              </a:rPr>
              <a:t>Querying an interval tree</a:t>
            </a:r>
            <a:endParaRPr sz="2000">
              <a:solidFill>
                <a:schemeClr val="dk1"/>
              </a:solidFill>
              <a:latin typeface="Calibri"/>
              <a:ea typeface="Calibri"/>
              <a:cs typeface="Calibri"/>
              <a:sym typeface="Calibri"/>
            </a:endParaRPr>
          </a:p>
          <a:p>
            <a:pPr indent="-355600" lvl="1" marL="914400" rtl="0" algn="l">
              <a:spcBef>
                <a:spcPts val="0"/>
              </a:spcBef>
              <a:spcAft>
                <a:spcPts val="0"/>
              </a:spcAft>
              <a:buClr>
                <a:schemeClr val="dk1"/>
              </a:buClr>
              <a:buSzPts val="2000"/>
              <a:buFont typeface="Calibri"/>
              <a:buChar char="○"/>
            </a:pPr>
            <a:r>
              <a:rPr lang="es-ES" sz="2000">
                <a:solidFill>
                  <a:schemeClr val="dk1"/>
                </a:solidFill>
                <a:latin typeface="Calibri"/>
                <a:ea typeface="Calibri"/>
                <a:cs typeface="Calibri"/>
                <a:sym typeface="Calibri"/>
              </a:rPr>
              <a:t>Effect prediction</a:t>
            </a:r>
            <a:endParaRPr sz="2000">
              <a:solidFill>
                <a:schemeClr val="dk1"/>
              </a:solidFill>
              <a:latin typeface="Calibri"/>
              <a:ea typeface="Calibri"/>
              <a:cs typeface="Calibri"/>
              <a:sym typeface="Calibri"/>
            </a:endParaRPr>
          </a:p>
          <a:p>
            <a:pPr indent="-355600" lvl="0" marL="457200" rtl="0" algn="l">
              <a:spcBef>
                <a:spcPts val="0"/>
              </a:spcBef>
              <a:spcAft>
                <a:spcPts val="0"/>
              </a:spcAft>
              <a:buClr>
                <a:schemeClr val="dk1"/>
              </a:buClr>
              <a:buSzPts val="2000"/>
              <a:buFont typeface="Calibri"/>
              <a:buAutoNum type="arabicPeriod"/>
            </a:pPr>
            <a:r>
              <a:rPr lang="es-ES" sz="2000">
                <a:solidFill>
                  <a:schemeClr val="dk1"/>
                </a:solidFill>
                <a:latin typeface="Calibri"/>
                <a:ea typeface="Calibri"/>
                <a:cs typeface="Calibri"/>
                <a:sym typeface="Calibri"/>
              </a:rPr>
              <a:t>Output: annotated vcf</a:t>
            </a:r>
            <a:endParaRPr b="1" sz="2400">
              <a:solidFill>
                <a:srgbClr val="131413"/>
              </a:solidFill>
              <a:latin typeface="Calibri"/>
              <a:ea typeface="Calibri"/>
              <a:cs typeface="Calibri"/>
              <a:sym typeface="Calibri"/>
            </a:endParaRPr>
          </a:p>
        </p:txBody>
      </p:sp>
      <p:sp>
        <p:nvSpPr>
          <p:cNvPr id="501" name="Google Shape;501;g31455131b34_0_4"/>
          <p:cNvSpPr txBox="1"/>
          <p:nvPr>
            <p:ph type="title"/>
          </p:nvPr>
        </p:nvSpPr>
        <p:spPr>
          <a:xfrm>
            <a:off x="609600" y="692696"/>
            <a:ext cx="109728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a:solidFill>
                  <a:srgbClr val="1F497D"/>
                </a:solidFill>
              </a:rPr>
              <a:t>SnpEff</a:t>
            </a:r>
            <a:endParaRPr sz="2000"/>
          </a:p>
        </p:txBody>
      </p:sp>
      <p:pic>
        <p:nvPicPr>
          <p:cNvPr id="502" name="Google Shape;502;g31455131b34_0_4"/>
          <p:cNvPicPr preferRelativeResize="0"/>
          <p:nvPr/>
        </p:nvPicPr>
        <p:blipFill>
          <a:blip r:embed="rId3">
            <a:alphaModFix/>
          </a:blip>
          <a:stretch>
            <a:fillRect/>
          </a:stretch>
        </p:blipFill>
        <p:spPr>
          <a:xfrm>
            <a:off x="8026300" y="1764296"/>
            <a:ext cx="3302057" cy="456685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31455131b34_0_32"/>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508" name="Google Shape;508;g31455131b34_0_32"/>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509" name="Google Shape;509;g31455131b34_0_32"/>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10" name="Google Shape;510;g31455131b34_0_32"/>
          <p:cNvSpPr txBox="1"/>
          <p:nvPr>
            <p:ph type="title"/>
          </p:nvPr>
        </p:nvSpPr>
        <p:spPr>
          <a:xfrm>
            <a:off x="609600" y="692696"/>
            <a:ext cx="109728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a:solidFill>
                  <a:srgbClr val="1F497D"/>
                </a:solidFill>
              </a:rPr>
              <a:t>SnpEff</a:t>
            </a:r>
            <a:endParaRPr sz="2000"/>
          </a:p>
        </p:txBody>
      </p:sp>
      <p:pic>
        <p:nvPicPr>
          <p:cNvPr id="511" name="Google Shape;511;g31455131b34_0_32"/>
          <p:cNvPicPr preferRelativeResize="0"/>
          <p:nvPr/>
        </p:nvPicPr>
        <p:blipFill>
          <a:blip r:embed="rId3">
            <a:alphaModFix/>
          </a:blip>
          <a:stretch>
            <a:fillRect/>
          </a:stretch>
        </p:blipFill>
        <p:spPr>
          <a:xfrm>
            <a:off x="99675" y="1812597"/>
            <a:ext cx="5536400" cy="5045400"/>
          </a:xfrm>
          <a:prstGeom prst="rect">
            <a:avLst/>
          </a:prstGeom>
          <a:noFill/>
          <a:ln>
            <a:noFill/>
          </a:ln>
        </p:spPr>
      </p:pic>
      <p:pic>
        <p:nvPicPr>
          <p:cNvPr id="512" name="Google Shape;512;g31455131b34_0_32"/>
          <p:cNvPicPr preferRelativeResize="0"/>
          <p:nvPr/>
        </p:nvPicPr>
        <p:blipFill>
          <a:blip r:embed="rId4">
            <a:alphaModFix/>
          </a:blip>
          <a:stretch>
            <a:fillRect/>
          </a:stretch>
        </p:blipFill>
        <p:spPr>
          <a:xfrm>
            <a:off x="5773200" y="3428996"/>
            <a:ext cx="6251125" cy="208910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Main categories</a:t>
            </a:r>
            <a:endParaRPr/>
          </a:p>
        </p:txBody>
      </p:sp>
      <p:sp>
        <p:nvSpPr>
          <p:cNvPr id="221" name="Google Shape;221;p3"/>
          <p:cNvSpPr txBox="1"/>
          <p:nvPr>
            <p:ph idx="1" type="body"/>
          </p:nvPr>
        </p:nvSpPr>
        <p:spPr>
          <a:xfrm>
            <a:off x="609602" y="1916825"/>
            <a:ext cx="9663000" cy="4248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s-ES" u="none"/>
              <a:t>Structural annotation </a:t>
            </a:r>
            <a:r>
              <a:rPr b="0" lang="es-ES" u="none"/>
              <a:t>– Positions of genomic features along the genome. Finding genes and other biologically relevant sites with </a:t>
            </a:r>
            <a:r>
              <a:rPr lang="es-ES" u="none"/>
              <a:t>specific locations but unknown function</a:t>
            </a:r>
            <a:endParaRPr/>
          </a:p>
          <a:p>
            <a:pPr indent="-285750" lvl="1" marL="742950" rtl="0" algn="l">
              <a:spcBef>
                <a:spcPts val="400"/>
              </a:spcBef>
              <a:spcAft>
                <a:spcPts val="0"/>
              </a:spcAft>
              <a:buClr>
                <a:schemeClr val="dk1"/>
              </a:buClr>
              <a:buSzPts val="2000"/>
              <a:buChar char="–"/>
            </a:pPr>
            <a:r>
              <a:rPr lang="es-ES"/>
              <a:t>ORFs</a:t>
            </a:r>
            <a:endParaRPr/>
          </a:p>
          <a:p>
            <a:pPr indent="-285750" lvl="1" marL="742950" rtl="0" algn="l">
              <a:spcBef>
                <a:spcPts val="400"/>
              </a:spcBef>
              <a:spcAft>
                <a:spcPts val="0"/>
              </a:spcAft>
              <a:buClr>
                <a:schemeClr val="dk1"/>
              </a:buClr>
              <a:buSzPts val="2000"/>
              <a:buChar char="–"/>
            </a:pPr>
            <a:r>
              <a:rPr lang="es-ES"/>
              <a:t>Coding sequences(cds)</a:t>
            </a:r>
            <a:endParaRPr/>
          </a:p>
          <a:p>
            <a:pPr indent="-285750" lvl="1" marL="742950" rtl="0" algn="l">
              <a:spcBef>
                <a:spcPts val="400"/>
              </a:spcBef>
              <a:spcAft>
                <a:spcPts val="0"/>
              </a:spcAft>
              <a:buClr>
                <a:schemeClr val="dk1"/>
              </a:buClr>
              <a:buSzPts val="2000"/>
              <a:buChar char="–"/>
            </a:pPr>
            <a:r>
              <a:rPr lang="es-ES"/>
              <a:t>Promoters and regulatory regions</a:t>
            </a:r>
            <a:endParaRPr b="0" u="none"/>
          </a:p>
          <a:p>
            <a:pPr indent="-215900" lvl="0" marL="342900" rtl="0" algn="l">
              <a:spcBef>
                <a:spcPts val="400"/>
              </a:spcBef>
              <a:spcAft>
                <a:spcPts val="0"/>
              </a:spcAft>
              <a:buClr>
                <a:schemeClr val="dk1"/>
              </a:buClr>
              <a:buSzPts val="2000"/>
              <a:buNone/>
            </a:pPr>
            <a:r>
              <a:t/>
            </a:r>
            <a:endParaRPr b="0" u="none"/>
          </a:p>
          <a:p>
            <a:pPr indent="-342900" lvl="0" marL="342900" rtl="0" algn="l">
              <a:spcBef>
                <a:spcPts val="400"/>
              </a:spcBef>
              <a:spcAft>
                <a:spcPts val="0"/>
              </a:spcAft>
              <a:buClr>
                <a:schemeClr val="dk1"/>
              </a:buClr>
              <a:buSzPts val="2000"/>
              <a:buChar char="•"/>
            </a:pPr>
            <a:r>
              <a:rPr lang="es-ES" u="none"/>
              <a:t>Functional annotation </a:t>
            </a:r>
            <a:r>
              <a:rPr b="0" lang="es-ES" u="none"/>
              <a:t>– Assigning functions to features. Elements used in </a:t>
            </a:r>
            <a:r>
              <a:rPr b="0" lang="es-ES" u="none">
                <a:solidFill>
                  <a:srgbClr val="FF0000"/>
                </a:solidFill>
              </a:rPr>
              <a:t>database searches</a:t>
            </a:r>
            <a:r>
              <a:rPr b="0" lang="es-ES" u="none"/>
              <a:t> to attach biologically relevant information to whole sequence and individual objects.</a:t>
            </a:r>
            <a:endParaRPr b="0" u="none"/>
          </a:p>
        </p:txBody>
      </p:sp>
      <p:sp>
        <p:nvSpPr>
          <p:cNvPr id="222" name="Google Shape;222;p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223" name="Google Shape;223;p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224" name="Google Shape;224;p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6"/>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a:solidFill>
                  <a:srgbClr val="1F497D"/>
                </a:solidFill>
              </a:rPr>
              <a:t>Annotation format: gff3</a:t>
            </a:r>
            <a:endParaRPr/>
          </a:p>
        </p:txBody>
      </p:sp>
      <p:sp>
        <p:nvSpPr>
          <p:cNvPr id="519" name="Google Shape;519;p2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520" name="Google Shape;520;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521" name="Google Shape;521;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22" name="Google Shape;522;p26"/>
          <p:cNvSpPr txBox="1"/>
          <p:nvPr>
            <p:ph idx="1" type="body"/>
          </p:nvPr>
        </p:nvSpPr>
        <p:spPr>
          <a:xfrm>
            <a:off x="609601" y="1916825"/>
            <a:ext cx="4118100" cy="4439400"/>
          </a:xfrm>
          <a:prstGeom prst="rect">
            <a:avLst/>
          </a:prstGeom>
          <a:noFill/>
          <a:ln>
            <a:noFill/>
          </a:ln>
        </p:spPr>
        <p:txBody>
          <a:bodyPr anchorCtr="0" anchor="t" bIns="45700" lIns="91425" spcFirstLastPara="1" rIns="91425" wrap="square" tIns="45700">
            <a:normAutofit fontScale="62500" lnSpcReduction="20000"/>
          </a:bodyPr>
          <a:lstStyle/>
          <a:p>
            <a:pPr indent="-447675" lvl="0" marL="457200" rtl="0" algn="l">
              <a:spcBef>
                <a:spcPts val="0"/>
              </a:spcBef>
              <a:spcAft>
                <a:spcPts val="0"/>
              </a:spcAft>
              <a:buClr>
                <a:schemeClr val="dk1"/>
              </a:buClr>
              <a:buSzPct val="100000"/>
              <a:buFont typeface="Calibri"/>
              <a:buAutoNum type="arabicPeriod"/>
            </a:pPr>
            <a:r>
              <a:rPr b="0" lang="es-ES" u="none"/>
              <a:t>Seqid - name</a:t>
            </a:r>
            <a:endParaRPr/>
          </a:p>
          <a:p>
            <a:pPr indent="-447675" lvl="0" marL="457200" rtl="0" algn="l">
              <a:spcBef>
                <a:spcPts val="280"/>
              </a:spcBef>
              <a:spcAft>
                <a:spcPts val="0"/>
              </a:spcAft>
              <a:buClr>
                <a:schemeClr val="dk1"/>
              </a:buClr>
              <a:buSzPct val="100000"/>
              <a:buFont typeface="Calibri"/>
              <a:buAutoNum type="arabicPeriod"/>
            </a:pPr>
            <a:r>
              <a:rPr b="0" lang="es-ES" u="none"/>
              <a:t>Source - program</a:t>
            </a:r>
            <a:endParaRPr/>
          </a:p>
          <a:p>
            <a:pPr indent="-447675" lvl="0" marL="457200" rtl="0" algn="l">
              <a:spcBef>
                <a:spcPts val="280"/>
              </a:spcBef>
              <a:spcAft>
                <a:spcPts val="0"/>
              </a:spcAft>
              <a:buClr>
                <a:schemeClr val="dk1"/>
              </a:buClr>
              <a:buSzPct val="100000"/>
              <a:buFont typeface="Calibri"/>
              <a:buAutoNum type="arabicPeriod"/>
            </a:pPr>
            <a:r>
              <a:rPr b="0" lang="es-ES" u="none"/>
              <a:t>Type – term or SOFA sequence ontology</a:t>
            </a:r>
            <a:endParaRPr/>
          </a:p>
          <a:p>
            <a:pPr indent="-447675" lvl="0" marL="457200" rtl="0" algn="l">
              <a:spcBef>
                <a:spcPts val="280"/>
              </a:spcBef>
              <a:spcAft>
                <a:spcPts val="0"/>
              </a:spcAft>
              <a:buClr>
                <a:schemeClr val="dk1"/>
              </a:buClr>
              <a:buSzPct val="100000"/>
              <a:buFont typeface="Calibri"/>
              <a:buAutoNum type="arabicPeriod"/>
            </a:pPr>
            <a:r>
              <a:rPr b="0" lang="es-ES" u="none"/>
              <a:t>Start</a:t>
            </a:r>
            <a:endParaRPr/>
          </a:p>
          <a:p>
            <a:pPr indent="-447675" lvl="0" marL="457200" rtl="0" algn="l">
              <a:spcBef>
                <a:spcPts val="280"/>
              </a:spcBef>
              <a:spcAft>
                <a:spcPts val="0"/>
              </a:spcAft>
              <a:buClr>
                <a:schemeClr val="dk1"/>
              </a:buClr>
              <a:buSzPct val="100000"/>
              <a:buFont typeface="Calibri"/>
              <a:buAutoNum type="arabicPeriod"/>
            </a:pPr>
            <a:r>
              <a:rPr b="0" lang="es-ES" u="none"/>
              <a:t>End</a:t>
            </a:r>
            <a:endParaRPr/>
          </a:p>
          <a:p>
            <a:pPr indent="-447675" lvl="0" marL="457200" rtl="0" algn="l">
              <a:spcBef>
                <a:spcPts val="280"/>
              </a:spcBef>
              <a:spcAft>
                <a:spcPts val="0"/>
              </a:spcAft>
              <a:buClr>
                <a:schemeClr val="dk1"/>
              </a:buClr>
              <a:buSzPct val="100000"/>
              <a:buFont typeface="Calibri"/>
              <a:buAutoNum type="arabicPeriod"/>
            </a:pPr>
            <a:r>
              <a:rPr b="0" lang="es-ES" u="none"/>
              <a:t>Score</a:t>
            </a:r>
            <a:endParaRPr/>
          </a:p>
          <a:p>
            <a:pPr indent="-447675" lvl="0" marL="457200" rtl="0" algn="l">
              <a:spcBef>
                <a:spcPts val="280"/>
              </a:spcBef>
              <a:spcAft>
                <a:spcPts val="0"/>
              </a:spcAft>
              <a:buClr>
                <a:schemeClr val="dk1"/>
              </a:buClr>
              <a:buSzPct val="100000"/>
              <a:buFont typeface="Calibri"/>
              <a:buAutoNum type="arabicPeriod"/>
            </a:pPr>
            <a:r>
              <a:rPr b="0" lang="es-ES" u="none"/>
              <a:t>Strand – (+/-)</a:t>
            </a:r>
            <a:endParaRPr/>
          </a:p>
          <a:p>
            <a:pPr indent="-447675" lvl="0" marL="457200" rtl="0" algn="l">
              <a:spcBef>
                <a:spcPts val="280"/>
              </a:spcBef>
              <a:spcAft>
                <a:spcPts val="0"/>
              </a:spcAft>
              <a:buClr>
                <a:schemeClr val="dk1"/>
              </a:buClr>
              <a:buSzPct val="100000"/>
              <a:buFont typeface="Calibri"/>
              <a:buAutoNum type="arabicPeriod"/>
            </a:pPr>
            <a:r>
              <a:rPr b="0" lang="es-ES" u="none"/>
              <a:t>Phase – (0/1/2)</a:t>
            </a:r>
            <a:endParaRPr/>
          </a:p>
          <a:p>
            <a:pPr indent="-447675" lvl="0" marL="457200" rtl="0" algn="l">
              <a:spcBef>
                <a:spcPts val="280"/>
              </a:spcBef>
              <a:spcAft>
                <a:spcPts val="0"/>
              </a:spcAft>
              <a:buClr>
                <a:schemeClr val="dk1"/>
              </a:buClr>
              <a:buSzPct val="100000"/>
              <a:buFont typeface="Calibri"/>
              <a:buAutoNum type="arabicPeriod"/>
            </a:pPr>
            <a:r>
              <a:rPr b="0" lang="es-ES" u="none"/>
              <a:t>Attributes</a:t>
            </a:r>
            <a:endParaRPr/>
          </a:p>
          <a:p>
            <a:pPr indent="-276225" lvl="1" marL="742950" rtl="0" algn="l">
              <a:spcBef>
                <a:spcPts val="280"/>
              </a:spcBef>
              <a:spcAft>
                <a:spcPts val="0"/>
              </a:spcAft>
              <a:buClr>
                <a:schemeClr val="dk1"/>
              </a:buClr>
              <a:buSzPct val="100000"/>
              <a:buChar char="–"/>
            </a:pPr>
            <a:r>
              <a:rPr lang="es-ES"/>
              <a:t>Name</a:t>
            </a:r>
            <a:endParaRPr/>
          </a:p>
          <a:p>
            <a:pPr indent="-276225" lvl="1" marL="742950" rtl="0" algn="l">
              <a:spcBef>
                <a:spcPts val="280"/>
              </a:spcBef>
              <a:spcAft>
                <a:spcPts val="0"/>
              </a:spcAft>
              <a:buClr>
                <a:schemeClr val="dk1"/>
              </a:buClr>
              <a:buSzPct val="100000"/>
              <a:buChar char="–"/>
            </a:pPr>
            <a:r>
              <a:rPr lang="es-ES"/>
              <a:t>Alias</a:t>
            </a:r>
            <a:endParaRPr/>
          </a:p>
          <a:p>
            <a:pPr indent="-276225" lvl="1" marL="742950" rtl="0" algn="l">
              <a:spcBef>
                <a:spcPts val="280"/>
              </a:spcBef>
              <a:spcAft>
                <a:spcPts val="0"/>
              </a:spcAft>
              <a:buClr>
                <a:schemeClr val="dk1"/>
              </a:buClr>
              <a:buSzPct val="100000"/>
              <a:buChar char="–"/>
            </a:pPr>
            <a:r>
              <a:rPr lang="es-ES"/>
              <a:t>Parent</a:t>
            </a:r>
            <a:endParaRPr/>
          </a:p>
          <a:p>
            <a:pPr indent="-276225" lvl="1" marL="742950" rtl="0" algn="l">
              <a:spcBef>
                <a:spcPts val="280"/>
              </a:spcBef>
              <a:spcAft>
                <a:spcPts val="0"/>
              </a:spcAft>
              <a:buClr>
                <a:schemeClr val="dk1"/>
              </a:buClr>
              <a:buSzPct val="100000"/>
              <a:buChar char="–"/>
            </a:pPr>
            <a:r>
              <a:rPr lang="es-ES"/>
              <a:t>Target</a:t>
            </a:r>
            <a:endParaRPr/>
          </a:p>
          <a:p>
            <a:pPr indent="-276225" lvl="1" marL="742950" rtl="0" algn="l">
              <a:spcBef>
                <a:spcPts val="280"/>
              </a:spcBef>
              <a:spcAft>
                <a:spcPts val="0"/>
              </a:spcAft>
              <a:buClr>
                <a:schemeClr val="dk1"/>
              </a:buClr>
              <a:buSzPct val="100000"/>
              <a:buChar char="–"/>
            </a:pPr>
            <a:r>
              <a:rPr lang="es-ES"/>
              <a:t>Gap</a:t>
            </a:r>
            <a:endParaRPr/>
          </a:p>
          <a:p>
            <a:pPr indent="-276225" lvl="1" marL="742950" rtl="0" algn="l">
              <a:spcBef>
                <a:spcPts val="280"/>
              </a:spcBef>
              <a:spcAft>
                <a:spcPts val="0"/>
              </a:spcAft>
              <a:buClr>
                <a:schemeClr val="dk1"/>
              </a:buClr>
              <a:buSzPct val="100000"/>
              <a:buChar char="–"/>
            </a:pPr>
            <a:r>
              <a:rPr lang="es-ES"/>
              <a:t>Derives_from</a:t>
            </a:r>
            <a:endParaRPr/>
          </a:p>
          <a:p>
            <a:pPr indent="-276225" lvl="1" marL="742950" rtl="0" algn="l">
              <a:spcBef>
                <a:spcPts val="280"/>
              </a:spcBef>
              <a:spcAft>
                <a:spcPts val="0"/>
              </a:spcAft>
              <a:buClr>
                <a:schemeClr val="dk1"/>
              </a:buClr>
              <a:buSzPct val="100000"/>
              <a:buChar char="–"/>
            </a:pPr>
            <a:r>
              <a:rPr lang="es-ES"/>
              <a:t>Note</a:t>
            </a:r>
            <a:endParaRPr/>
          </a:p>
          <a:p>
            <a:pPr indent="-276225" lvl="1" marL="742950" rtl="0" algn="l">
              <a:spcBef>
                <a:spcPts val="280"/>
              </a:spcBef>
              <a:spcAft>
                <a:spcPts val="0"/>
              </a:spcAft>
              <a:buClr>
                <a:schemeClr val="dk1"/>
              </a:buClr>
              <a:buSzPct val="100000"/>
              <a:buChar char="–"/>
            </a:pPr>
            <a:r>
              <a:rPr lang="es-ES"/>
              <a:t>Dbxref</a:t>
            </a:r>
            <a:endParaRPr/>
          </a:p>
          <a:p>
            <a:pPr indent="-276225" lvl="1" marL="742950" rtl="0" algn="l">
              <a:spcBef>
                <a:spcPts val="280"/>
              </a:spcBef>
              <a:spcAft>
                <a:spcPts val="0"/>
              </a:spcAft>
              <a:buClr>
                <a:schemeClr val="dk1"/>
              </a:buClr>
              <a:buSzPct val="100000"/>
              <a:buChar char="–"/>
            </a:pPr>
            <a:r>
              <a:rPr lang="es-ES"/>
              <a:t>Ontology_term</a:t>
            </a:r>
            <a:endParaRPr/>
          </a:p>
          <a:p>
            <a:pPr indent="-368300" lvl="1" marL="857250" rtl="0" algn="l">
              <a:spcBef>
                <a:spcPts val="280"/>
              </a:spcBef>
              <a:spcAft>
                <a:spcPts val="0"/>
              </a:spcAft>
              <a:buClr>
                <a:schemeClr val="dk1"/>
              </a:buClr>
              <a:buSzPct val="100000"/>
              <a:buNone/>
            </a:pPr>
            <a:r>
              <a:t/>
            </a:r>
            <a:endParaRPr b="0" u="none"/>
          </a:p>
          <a:p>
            <a:pPr indent="-368300" lvl="0" marL="457200" rtl="0" algn="l">
              <a:spcBef>
                <a:spcPts val="280"/>
              </a:spcBef>
              <a:spcAft>
                <a:spcPts val="0"/>
              </a:spcAft>
              <a:buClr>
                <a:schemeClr val="dk1"/>
              </a:buClr>
              <a:buSzPct val="100000"/>
              <a:buFont typeface="Calibri"/>
              <a:buNone/>
            </a:pPr>
            <a:r>
              <a:t/>
            </a:r>
            <a:endParaRPr b="0" u="none"/>
          </a:p>
          <a:p>
            <a:pPr indent="-254000" lvl="0" marL="342900" rtl="0" algn="l">
              <a:spcBef>
                <a:spcPts val="280"/>
              </a:spcBef>
              <a:spcAft>
                <a:spcPts val="0"/>
              </a:spcAft>
              <a:buClr>
                <a:schemeClr val="dk1"/>
              </a:buClr>
              <a:buSzPct val="100000"/>
              <a:buNone/>
            </a:pPr>
            <a:r>
              <a:t/>
            </a:r>
            <a:endParaRPr b="0" u="none"/>
          </a:p>
          <a:p>
            <a:pPr indent="-254000" lvl="0" marL="342900" rtl="0" algn="l">
              <a:spcBef>
                <a:spcPts val="280"/>
              </a:spcBef>
              <a:spcAft>
                <a:spcPts val="0"/>
              </a:spcAft>
              <a:buClr>
                <a:schemeClr val="dk1"/>
              </a:buClr>
              <a:buSzPct val="100000"/>
              <a:buNone/>
            </a:pPr>
            <a:r>
              <a:t/>
            </a:r>
            <a:endParaRPr u="none"/>
          </a:p>
        </p:txBody>
      </p:sp>
      <p:pic>
        <p:nvPicPr>
          <p:cNvPr descr="Resultado de imagen de gff3 example" id="523" name="Google Shape;523;p26"/>
          <p:cNvPicPr preferRelativeResize="0"/>
          <p:nvPr/>
        </p:nvPicPr>
        <p:blipFill rotWithShape="1">
          <a:blip r:embed="rId3">
            <a:alphaModFix/>
          </a:blip>
          <a:srcRect b="0" l="5348" r="0" t="0"/>
          <a:stretch/>
        </p:blipFill>
        <p:spPr>
          <a:xfrm>
            <a:off x="4511825" y="1669520"/>
            <a:ext cx="7292615" cy="443951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27"/>
          <p:cNvSpPr txBox="1"/>
          <p:nvPr>
            <p:ph idx="1" type="body"/>
          </p:nvPr>
        </p:nvSpPr>
        <p:spPr>
          <a:xfrm>
            <a:off x="838200" y="1973906"/>
            <a:ext cx="10515600" cy="682797"/>
          </a:xfrm>
          <a:prstGeom prst="rect">
            <a:avLst/>
          </a:prstGeom>
          <a:noFill/>
          <a:ln>
            <a:noFill/>
          </a:ln>
        </p:spPr>
        <p:txBody>
          <a:bodyPr anchorCtr="0" anchor="t" bIns="45700" lIns="91425" spcFirstLastPara="1" rIns="91425" wrap="square" tIns="45700">
            <a:normAutofit/>
          </a:bodyPr>
          <a:lstStyle/>
          <a:p>
            <a:pPr indent="-228594" lvl="0" marL="228594" rtl="0" algn="l">
              <a:lnSpc>
                <a:spcPct val="90000"/>
              </a:lnSpc>
              <a:spcBef>
                <a:spcPts val="0"/>
              </a:spcBef>
              <a:spcAft>
                <a:spcPts val="0"/>
              </a:spcAft>
              <a:buClr>
                <a:schemeClr val="dk1"/>
              </a:buClr>
              <a:buSzPts val="1800"/>
              <a:buChar char="•"/>
            </a:pPr>
            <a:r>
              <a:rPr lang="es-ES" sz="1800"/>
              <a:t>Formato standard para describir genes o transcritos…. 9 col, tab-delimited, plain text files</a:t>
            </a:r>
            <a:endParaRPr sz="1800"/>
          </a:p>
        </p:txBody>
      </p:sp>
      <p:sp>
        <p:nvSpPr>
          <p:cNvPr id="529" name="Google Shape;529;p27"/>
          <p:cNvSpPr txBox="1"/>
          <p:nvPr>
            <p:ph idx="10" type="dt"/>
          </p:nvPr>
        </p:nvSpPr>
        <p:spPr>
          <a:xfrm>
            <a:off x="8382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88888"/>
              </a:buClr>
              <a:buSzPts val="1200"/>
              <a:buFont typeface="Calibri"/>
              <a:buNone/>
            </a:pPr>
            <a:r>
              <a:rPr lang="es-ES"/>
              <a:t>14/11/2024</a:t>
            </a:r>
            <a:endParaRPr b="0" i="0" sz="1200" u="none" cap="none" strike="noStrike">
              <a:solidFill>
                <a:srgbClr val="888888"/>
              </a:solidFill>
              <a:latin typeface="Calibri"/>
              <a:ea typeface="Calibri"/>
              <a:cs typeface="Calibri"/>
              <a:sym typeface="Calibri"/>
            </a:endParaRPr>
          </a:p>
        </p:txBody>
      </p:sp>
      <p:sp>
        <p:nvSpPr>
          <p:cNvPr id="530" name="Google Shape;530;p27"/>
          <p:cNvSpPr txBox="1"/>
          <p:nvPr>
            <p:ph idx="12" type="sldNum"/>
          </p:nvPr>
        </p:nvSpPr>
        <p:spPr>
          <a:xfrm>
            <a:off x="8610600" y="6356352"/>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88888"/>
              </a:buClr>
              <a:buSzPts val="1200"/>
              <a:buFont typeface="Calibri"/>
              <a:buNone/>
            </a:pPr>
            <a:fld id="{00000000-1234-1234-1234-123412341234}" type="slidenum">
              <a:rPr b="0" i="0" lang="es-ES" sz="1200" u="none" cap="none" strike="noStrike">
                <a:solidFill>
                  <a:srgbClr val="888888"/>
                </a:solidFill>
                <a:latin typeface="Calibri"/>
                <a:ea typeface="Calibri"/>
                <a:cs typeface="Calibri"/>
                <a:sym typeface="Calibri"/>
              </a:rPr>
              <a:t>‹#›</a:t>
            </a:fld>
            <a:endParaRPr b="0" i="0" sz="1200" u="none" cap="none" strike="noStrike">
              <a:solidFill>
                <a:srgbClr val="888888"/>
              </a:solidFill>
              <a:latin typeface="Calibri"/>
              <a:ea typeface="Calibri"/>
              <a:cs typeface="Calibri"/>
              <a:sym typeface="Calibri"/>
            </a:endParaRPr>
          </a:p>
        </p:txBody>
      </p:sp>
      <p:sp>
        <p:nvSpPr>
          <p:cNvPr id="531" name="Google Shape;531;p27"/>
          <p:cNvSpPr txBox="1"/>
          <p:nvPr>
            <p:ph type="title"/>
          </p:nvPr>
        </p:nvSpPr>
        <p:spPr>
          <a:xfrm>
            <a:off x="838200" y="824595"/>
            <a:ext cx="10515600" cy="86609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onsolas"/>
              <a:buNone/>
            </a:pPr>
            <a:r>
              <a:rPr lang="es-ES" sz="2800"/>
              <a:t>Formato del fichero GFF (General feature format)</a:t>
            </a:r>
            <a:endParaRPr sz="2800"/>
          </a:p>
        </p:txBody>
      </p:sp>
      <p:sp>
        <p:nvSpPr>
          <p:cNvPr id="532" name="Google Shape;532;p27"/>
          <p:cNvSpPr/>
          <p:nvPr/>
        </p:nvSpPr>
        <p:spPr>
          <a:xfrm>
            <a:off x="1926624" y="6244087"/>
            <a:ext cx="90471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s-ES" sz="1200" u="none" cap="none" strike="noStrike">
                <a:solidFill>
                  <a:srgbClr val="000000"/>
                </a:solidFill>
                <a:latin typeface="Calibri"/>
                <a:ea typeface="Calibri"/>
                <a:cs typeface="Calibri"/>
                <a:sym typeface="Calibri"/>
              </a:rPr>
              <a:t>https://github.com/The-Sequence-Ontology/Specifications/blob/master/gff3.md</a:t>
            </a:r>
            <a:endParaRPr/>
          </a:p>
        </p:txBody>
      </p:sp>
      <p:pic>
        <p:nvPicPr>
          <p:cNvPr id="533" name="Google Shape;533;p27"/>
          <p:cNvPicPr preferRelativeResize="0"/>
          <p:nvPr/>
        </p:nvPicPr>
        <p:blipFill rotWithShape="1">
          <a:blip r:embed="rId3">
            <a:alphaModFix/>
          </a:blip>
          <a:srcRect b="0" l="0" r="0" t="0"/>
          <a:stretch/>
        </p:blipFill>
        <p:spPr>
          <a:xfrm>
            <a:off x="774357" y="2656704"/>
            <a:ext cx="5312112" cy="2458994"/>
          </a:xfrm>
          <a:prstGeom prst="rect">
            <a:avLst/>
          </a:prstGeom>
          <a:noFill/>
          <a:ln>
            <a:noFill/>
          </a:ln>
        </p:spPr>
      </p:pic>
      <p:pic>
        <p:nvPicPr>
          <p:cNvPr id="534" name="Google Shape;534;p27"/>
          <p:cNvPicPr preferRelativeResize="0"/>
          <p:nvPr/>
        </p:nvPicPr>
        <p:blipFill rotWithShape="1">
          <a:blip r:embed="rId4">
            <a:alphaModFix/>
          </a:blip>
          <a:srcRect b="0" l="0" r="0" t="9171"/>
          <a:stretch/>
        </p:blipFill>
        <p:spPr>
          <a:xfrm>
            <a:off x="6450227" y="2597149"/>
            <a:ext cx="5239265" cy="3723137"/>
          </a:xfrm>
          <a:prstGeom prst="rect">
            <a:avLst/>
          </a:prstGeom>
          <a:noFill/>
          <a:ln>
            <a:noFill/>
          </a:ln>
        </p:spPr>
      </p:pic>
      <p:sp>
        <p:nvSpPr>
          <p:cNvPr id="535" name="Google Shape;535;p27"/>
          <p:cNvSpPr txBox="1"/>
          <p:nvPr/>
        </p:nvSpPr>
        <p:spPr>
          <a:xfrm>
            <a:off x="6478795" y="2303300"/>
            <a:ext cx="552450" cy="276999"/>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s-ES" sz="1200" u="none" cap="none" strike="noStrike">
                <a:solidFill>
                  <a:srgbClr val="000000"/>
                </a:solidFill>
                <a:latin typeface="Calibri"/>
                <a:ea typeface="Calibri"/>
                <a:cs typeface="Calibri"/>
                <a:sym typeface="Calibri"/>
              </a:rPr>
              <a:t>seqid</a:t>
            </a:r>
            <a:endParaRPr b="0" i="0" sz="1200" u="none" cap="none" strike="noStrike">
              <a:solidFill>
                <a:srgbClr val="000000"/>
              </a:solidFill>
              <a:latin typeface="Calibri"/>
              <a:ea typeface="Calibri"/>
              <a:cs typeface="Calibri"/>
              <a:sym typeface="Calibri"/>
            </a:endParaRPr>
          </a:p>
        </p:txBody>
      </p:sp>
      <p:sp>
        <p:nvSpPr>
          <p:cNvPr id="536" name="Google Shape;536;p27"/>
          <p:cNvSpPr txBox="1"/>
          <p:nvPr/>
        </p:nvSpPr>
        <p:spPr>
          <a:xfrm>
            <a:off x="7045726" y="2300349"/>
            <a:ext cx="637774" cy="276999"/>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s-ES" sz="1200" u="none" cap="none" strike="noStrike">
                <a:solidFill>
                  <a:srgbClr val="000000"/>
                </a:solidFill>
                <a:latin typeface="Calibri"/>
                <a:ea typeface="Calibri"/>
                <a:cs typeface="Calibri"/>
                <a:sym typeface="Calibri"/>
              </a:rPr>
              <a:t>source</a:t>
            </a:r>
            <a:endParaRPr b="0" i="0" sz="1200" u="none" cap="none" strike="noStrike">
              <a:solidFill>
                <a:srgbClr val="000000"/>
              </a:solidFill>
              <a:latin typeface="Calibri"/>
              <a:ea typeface="Calibri"/>
              <a:cs typeface="Calibri"/>
              <a:sym typeface="Calibri"/>
            </a:endParaRPr>
          </a:p>
        </p:txBody>
      </p:sp>
      <p:cxnSp>
        <p:nvCxnSpPr>
          <p:cNvPr id="537" name="Google Shape;537;p27"/>
          <p:cNvCxnSpPr/>
          <p:nvPr/>
        </p:nvCxnSpPr>
        <p:spPr>
          <a:xfrm>
            <a:off x="6762750" y="2577348"/>
            <a:ext cx="146050" cy="407152"/>
          </a:xfrm>
          <a:prstGeom prst="straightConnector1">
            <a:avLst/>
          </a:prstGeom>
          <a:noFill/>
          <a:ln cap="flat" cmpd="sng" w="9525">
            <a:solidFill>
              <a:schemeClr val="accent1"/>
            </a:solidFill>
            <a:prstDash val="solid"/>
            <a:miter lim="800000"/>
            <a:headEnd len="sm" w="sm" type="none"/>
            <a:tailEnd len="med" w="med" type="triangle"/>
          </a:ln>
        </p:spPr>
      </p:cxnSp>
      <p:cxnSp>
        <p:nvCxnSpPr>
          <p:cNvPr id="538" name="Google Shape;538;p27"/>
          <p:cNvCxnSpPr/>
          <p:nvPr/>
        </p:nvCxnSpPr>
        <p:spPr>
          <a:xfrm flipH="1">
            <a:off x="7221323" y="2577348"/>
            <a:ext cx="173680" cy="407152"/>
          </a:xfrm>
          <a:prstGeom prst="straightConnector1">
            <a:avLst/>
          </a:prstGeom>
          <a:noFill/>
          <a:ln cap="flat" cmpd="sng" w="9525">
            <a:solidFill>
              <a:schemeClr val="accent1"/>
            </a:solidFill>
            <a:prstDash val="solid"/>
            <a:miter lim="800000"/>
            <a:headEnd len="sm" w="sm" type="none"/>
            <a:tailEnd len="med" w="med" type="triangle"/>
          </a:ln>
        </p:spPr>
      </p:cxnSp>
      <p:sp>
        <p:nvSpPr>
          <p:cNvPr id="539" name="Google Shape;539;p27"/>
          <p:cNvSpPr txBox="1"/>
          <p:nvPr/>
        </p:nvSpPr>
        <p:spPr>
          <a:xfrm>
            <a:off x="7707526" y="2300348"/>
            <a:ext cx="458574" cy="276999"/>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s-ES" sz="1200" u="none" cap="none" strike="noStrike">
                <a:solidFill>
                  <a:srgbClr val="000000"/>
                </a:solidFill>
                <a:latin typeface="Calibri"/>
                <a:ea typeface="Calibri"/>
                <a:cs typeface="Calibri"/>
                <a:sym typeface="Calibri"/>
              </a:rPr>
              <a:t>type</a:t>
            </a:r>
            <a:endParaRPr b="0" i="0" sz="1200" u="none" cap="none" strike="noStrike">
              <a:solidFill>
                <a:srgbClr val="000000"/>
              </a:solidFill>
              <a:latin typeface="Calibri"/>
              <a:ea typeface="Calibri"/>
              <a:cs typeface="Calibri"/>
              <a:sym typeface="Calibri"/>
            </a:endParaRPr>
          </a:p>
        </p:txBody>
      </p:sp>
      <p:sp>
        <p:nvSpPr>
          <p:cNvPr id="540" name="Google Shape;540;p27"/>
          <p:cNvSpPr txBox="1"/>
          <p:nvPr/>
        </p:nvSpPr>
        <p:spPr>
          <a:xfrm>
            <a:off x="8183774" y="2300347"/>
            <a:ext cx="528425" cy="276999"/>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s-ES" sz="1200" u="none" cap="none" strike="noStrike">
                <a:solidFill>
                  <a:srgbClr val="000000"/>
                </a:solidFill>
                <a:latin typeface="Calibri"/>
                <a:ea typeface="Calibri"/>
                <a:cs typeface="Calibri"/>
                <a:sym typeface="Calibri"/>
              </a:rPr>
              <a:t>start</a:t>
            </a:r>
            <a:endParaRPr b="0" i="0" sz="1200" u="none" cap="none" strike="noStrike">
              <a:solidFill>
                <a:srgbClr val="000000"/>
              </a:solidFill>
              <a:latin typeface="Calibri"/>
              <a:ea typeface="Calibri"/>
              <a:cs typeface="Calibri"/>
              <a:sym typeface="Calibri"/>
            </a:endParaRPr>
          </a:p>
        </p:txBody>
      </p:sp>
      <p:sp>
        <p:nvSpPr>
          <p:cNvPr id="541" name="Google Shape;541;p27"/>
          <p:cNvSpPr txBox="1"/>
          <p:nvPr/>
        </p:nvSpPr>
        <p:spPr>
          <a:xfrm>
            <a:off x="8735539" y="2300347"/>
            <a:ext cx="458574" cy="276999"/>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s-ES" sz="1200" u="none" cap="none" strike="noStrike">
                <a:solidFill>
                  <a:srgbClr val="000000"/>
                </a:solidFill>
                <a:latin typeface="Calibri"/>
                <a:ea typeface="Calibri"/>
                <a:cs typeface="Calibri"/>
                <a:sym typeface="Calibri"/>
              </a:rPr>
              <a:t>end</a:t>
            </a:r>
            <a:endParaRPr b="0" i="0" sz="1200" u="none" cap="none" strike="noStrike">
              <a:solidFill>
                <a:srgbClr val="000000"/>
              </a:solidFill>
              <a:latin typeface="Calibri"/>
              <a:ea typeface="Calibri"/>
              <a:cs typeface="Calibri"/>
              <a:sym typeface="Calibri"/>
            </a:endParaRPr>
          </a:p>
        </p:txBody>
      </p:sp>
      <p:cxnSp>
        <p:nvCxnSpPr>
          <p:cNvPr id="542" name="Google Shape;542;p27"/>
          <p:cNvCxnSpPr/>
          <p:nvPr/>
        </p:nvCxnSpPr>
        <p:spPr>
          <a:xfrm flipH="1">
            <a:off x="7504299" y="2577346"/>
            <a:ext cx="438518" cy="407154"/>
          </a:xfrm>
          <a:prstGeom prst="straightConnector1">
            <a:avLst/>
          </a:prstGeom>
          <a:noFill/>
          <a:ln cap="flat" cmpd="sng" w="9525">
            <a:solidFill>
              <a:schemeClr val="accent1"/>
            </a:solidFill>
            <a:prstDash val="solid"/>
            <a:miter lim="800000"/>
            <a:headEnd len="sm" w="sm" type="none"/>
            <a:tailEnd len="med" w="med" type="triangle"/>
          </a:ln>
        </p:spPr>
      </p:cxnSp>
      <p:cxnSp>
        <p:nvCxnSpPr>
          <p:cNvPr id="543" name="Google Shape;543;p27"/>
          <p:cNvCxnSpPr/>
          <p:nvPr/>
        </p:nvCxnSpPr>
        <p:spPr>
          <a:xfrm flipH="1">
            <a:off x="8252939" y="2577346"/>
            <a:ext cx="186466" cy="362573"/>
          </a:xfrm>
          <a:prstGeom prst="straightConnector1">
            <a:avLst/>
          </a:prstGeom>
          <a:noFill/>
          <a:ln cap="flat" cmpd="sng" w="9525">
            <a:solidFill>
              <a:schemeClr val="accent1"/>
            </a:solidFill>
            <a:prstDash val="solid"/>
            <a:miter lim="800000"/>
            <a:headEnd len="sm" w="sm" type="none"/>
            <a:tailEnd len="med" w="med" type="triangle"/>
          </a:ln>
        </p:spPr>
      </p:cxnSp>
      <p:cxnSp>
        <p:nvCxnSpPr>
          <p:cNvPr id="544" name="Google Shape;544;p27"/>
          <p:cNvCxnSpPr/>
          <p:nvPr/>
        </p:nvCxnSpPr>
        <p:spPr>
          <a:xfrm flipH="1">
            <a:off x="8610385" y="2577346"/>
            <a:ext cx="354441" cy="362573"/>
          </a:xfrm>
          <a:prstGeom prst="straightConnector1">
            <a:avLst/>
          </a:prstGeom>
          <a:noFill/>
          <a:ln cap="flat" cmpd="sng" w="9525">
            <a:solidFill>
              <a:schemeClr val="accent1"/>
            </a:solidFill>
            <a:prstDash val="solid"/>
            <a:miter lim="800000"/>
            <a:headEnd len="sm" w="sm" type="none"/>
            <a:tailEnd len="med" w="med" type="triangle"/>
          </a:ln>
        </p:spPr>
      </p:cxnSp>
      <p:sp>
        <p:nvSpPr>
          <p:cNvPr id="545" name="Google Shape;545;p27"/>
          <p:cNvSpPr txBox="1"/>
          <p:nvPr/>
        </p:nvSpPr>
        <p:spPr>
          <a:xfrm>
            <a:off x="9218480" y="2307013"/>
            <a:ext cx="522419" cy="276999"/>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s-ES" sz="1200" u="none" cap="none" strike="noStrike">
                <a:solidFill>
                  <a:srgbClr val="000000"/>
                </a:solidFill>
                <a:latin typeface="Calibri"/>
                <a:ea typeface="Calibri"/>
                <a:cs typeface="Calibri"/>
                <a:sym typeface="Calibri"/>
              </a:rPr>
              <a:t>score</a:t>
            </a:r>
            <a:endParaRPr b="0" i="0" sz="1200" u="none" cap="none" strike="noStrike">
              <a:solidFill>
                <a:srgbClr val="000000"/>
              </a:solidFill>
              <a:latin typeface="Calibri"/>
              <a:ea typeface="Calibri"/>
              <a:cs typeface="Calibri"/>
              <a:sym typeface="Calibri"/>
            </a:endParaRPr>
          </a:p>
        </p:txBody>
      </p:sp>
      <p:sp>
        <p:nvSpPr>
          <p:cNvPr id="546" name="Google Shape;546;p27"/>
          <p:cNvSpPr txBox="1"/>
          <p:nvPr/>
        </p:nvSpPr>
        <p:spPr>
          <a:xfrm>
            <a:off x="9765612" y="2300347"/>
            <a:ext cx="616638" cy="276999"/>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s-ES" sz="1200" u="none" cap="none" strike="noStrike">
                <a:solidFill>
                  <a:srgbClr val="000000"/>
                </a:solidFill>
                <a:latin typeface="Calibri"/>
                <a:ea typeface="Calibri"/>
                <a:cs typeface="Calibri"/>
                <a:sym typeface="Calibri"/>
              </a:rPr>
              <a:t>strand</a:t>
            </a:r>
            <a:endParaRPr b="0" i="0" sz="1200" u="none" cap="none" strike="noStrike">
              <a:solidFill>
                <a:srgbClr val="000000"/>
              </a:solidFill>
              <a:latin typeface="Calibri"/>
              <a:ea typeface="Calibri"/>
              <a:cs typeface="Calibri"/>
              <a:sym typeface="Calibri"/>
            </a:endParaRPr>
          </a:p>
        </p:txBody>
      </p:sp>
      <p:sp>
        <p:nvSpPr>
          <p:cNvPr id="547" name="Google Shape;547;p27"/>
          <p:cNvSpPr txBox="1"/>
          <p:nvPr/>
        </p:nvSpPr>
        <p:spPr>
          <a:xfrm>
            <a:off x="10406963" y="2307012"/>
            <a:ext cx="616638" cy="276999"/>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s-ES" sz="1200" u="none" cap="none" strike="noStrike">
                <a:solidFill>
                  <a:srgbClr val="000000"/>
                </a:solidFill>
                <a:latin typeface="Calibri"/>
                <a:ea typeface="Calibri"/>
                <a:cs typeface="Calibri"/>
                <a:sym typeface="Calibri"/>
              </a:rPr>
              <a:t>phase</a:t>
            </a:r>
            <a:endParaRPr b="0" i="0" sz="1200" u="none" cap="none" strike="noStrike">
              <a:solidFill>
                <a:srgbClr val="000000"/>
              </a:solidFill>
              <a:latin typeface="Calibri"/>
              <a:ea typeface="Calibri"/>
              <a:cs typeface="Calibri"/>
              <a:sym typeface="Calibri"/>
            </a:endParaRPr>
          </a:p>
        </p:txBody>
      </p:sp>
      <p:sp>
        <p:nvSpPr>
          <p:cNvPr id="548" name="Google Shape;548;p27"/>
          <p:cNvSpPr txBox="1"/>
          <p:nvPr/>
        </p:nvSpPr>
        <p:spPr>
          <a:xfrm>
            <a:off x="11045480" y="2307011"/>
            <a:ext cx="766893" cy="276999"/>
          </a:xfrm>
          <a:prstGeom prst="rect">
            <a:avLst/>
          </a:prstGeom>
          <a:solidFill>
            <a:srgbClr val="DDEAF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Calibri"/>
              <a:buNone/>
            </a:pPr>
            <a:r>
              <a:rPr b="0" i="0" lang="es-ES" sz="1200" u="none" cap="none" strike="noStrike">
                <a:solidFill>
                  <a:srgbClr val="000000"/>
                </a:solidFill>
                <a:latin typeface="Calibri"/>
                <a:ea typeface="Calibri"/>
                <a:cs typeface="Calibri"/>
                <a:sym typeface="Calibri"/>
              </a:rPr>
              <a:t>atributes</a:t>
            </a:r>
            <a:endParaRPr b="0" i="0" sz="1200" u="none" cap="none" strike="noStrike">
              <a:solidFill>
                <a:srgbClr val="000000"/>
              </a:solidFill>
              <a:latin typeface="Calibri"/>
              <a:ea typeface="Calibri"/>
              <a:cs typeface="Calibri"/>
              <a:sym typeface="Calibri"/>
            </a:endParaRPr>
          </a:p>
        </p:txBody>
      </p:sp>
      <p:cxnSp>
        <p:nvCxnSpPr>
          <p:cNvPr id="549" name="Google Shape;549;p27"/>
          <p:cNvCxnSpPr/>
          <p:nvPr/>
        </p:nvCxnSpPr>
        <p:spPr>
          <a:xfrm flipH="1">
            <a:off x="8794062" y="2597149"/>
            <a:ext cx="635858" cy="387351"/>
          </a:xfrm>
          <a:prstGeom prst="straightConnector1">
            <a:avLst/>
          </a:prstGeom>
          <a:noFill/>
          <a:ln cap="flat" cmpd="sng" w="9525">
            <a:solidFill>
              <a:schemeClr val="accent1"/>
            </a:solidFill>
            <a:prstDash val="solid"/>
            <a:miter lim="800000"/>
            <a:headEnd len="sm" w="sm" type="none"/>
            <a:tailEnd len="med" w="med" type="triangle"/>
          </a:ln>
        </p:spPr>
      </p:cxnSp>
      <p:cxnSp>
        <p:nvCxnSpPr>
          <p:cNvPr id="550" name="Google Shape;550;p27"/>
          <p:cNvCxnSpPr/>
          <p:nvPr/>
        </p:nvCxnSpPr>
        <p:spPr>
          <a:xfrm flipH="1">
            <a:off x="8964826" y="2597149"/>
            <a:ext cx="1106445" cy="387351"/>
          </a:xfrm>
          <a:prstGeom prst="straightConnector1">
            <a:avLst/>
          </a:prstGeom>
          <a:noFill/>
          <a:ln cap="flat" cmpd="sng" w="9525">
            <a:solidFill>
              <a:schemeClr val="accent1"/>
            </a:solidFill>
            <a:prstDash val="solid"/>
            <a:miter lim="800000"/>
            <a:headEnd len="sm" w="sm" type="none"/>
            <a:tailEnd len="med" w="med" type="triangle"/>
          </a:ln>
        </p:spPr>
      </p:cxnSp>
      <p:cxnSp>
        <p:nvCxnSpPr>
          <p:cNvPr id="551" name="Google Shape;551;p27"/>
          <p:cNvCxnSpPr/>
          <p:nvPr/>
        </p:nvCxnSpPr>
        <p:spPr>
          <a:xfrm flipH="1">
            <a:off x="9074150" y="2597149"/>
            <a:ext cx="1644650" cy="476251"/>
          </a:xfrm>
          <a:prstGeom prst="straightConnector1">
            <a:avLst/>
          </a:prstGeom>
          <a:noFill/>
          <a:ln cap="flat" cmpd="sng" w="9525">
            <a:solidFill>
              <a:schemeClr val="accent1"/>
            </a:solidFill>
            <a:prstDash val="solid"/>
            <a:miter lim="800000"/>
            <a:headEnd len="sm" w="sm" type="none"/>
            <a:tailEnd len="med" w="med" type="triangle"/>
          </a:ln>
        </p:spPr>
      </p:cxnSp>
      <p:cxnSp>
        <p:nvCxnSpPr>
          <p:cNvPr id="552" name="Google Shape;552;p27"/>
          <p:cNvCxnSpPr/>
          <p:nvPr/>
        </p:nvCxnSpPr>
        <p:spPr>
          <a:xfrm flipH="1">
            <a:off x="10406963" y="2597149"/>
            <a:ext cx="970177" cy="342770"/>
          </a:xfrm>
          <a:prstGeom prst="straightConnector1">
            <a:avLst/>
          </a:prstGeom>
          <a:noFill/>
          <a:ln cap="flat" cmpd="sng" w="9525">
            <a:solidFill>
              <a:schemeClr val="accent1"/>
            </a:solidFill>
            <a:prstDash val="solid"/>
            <a:miter lim="800000"/>
            <a:headEnd len="sm" w="sm" type="none"/>
            <a:tailEnd len="med" w="med" type="triangle"/>
          </a:ln>
        </p:spPr>
      </p:cxnSp>
      <p:sp>
        <p:nvSpPr>
          <p:cNvPr id="553" name="Google Shape;553;p27"/>
          <p:cNvSpPr txBox="1"/>
          <p:nvPr>
            <p:ph idx="11" type="ftr"/>
          </p:nvPr>
        </p:nvSpPr>
        <p:spPr>
          <a:xfrm>
            <a:off x="4038600" y="6356352"/>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28"/>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a:solidFill>
                  <a:srgbClr val="1F497D"/>
                </a:solidFill>
              </a:rPr>
              <a:t>Annotation format: gbk</a:t>
            </a:r>
            <a:endParaRPr/>
          </a:p>
        </p:txBody>
      </p:sp>
      <p:sp>
        <p:nvSpPr>
          <p:cNvPr id="560" name="Google Shape;560;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561" name="Google Shape;561;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562" name="Google Shape;562;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63" name="Google Shape;563;p28"/>
          <p:cNvSpPr txBox="1"/>
          <p:nvPr>
            <p:ph idx="1" type="body"/>
          </p:nvPr>
        </p:nvSpPr>
        <p:spPr>
          <a:xfrm>
            <a:off x="609600" y="1916825"/>
            <a:ext cx="5486400" cy="4212900"/>
          </a:xfrm>
          <a:prstGeom prst="rect">
            <a:avLst/>
          </a:prstGeom>
          <a:noFill/>
          <a:ln>
            <a:noFill/>
          </a:ln>
        </p:spPr>
        <p:txBody>
          <a:bodyPr anchorCtr="0" anchor="t" bIns="45700" lIns="91425" spcFirstLastPara="1" rIns="91425" wrap="square" tIns="45700">
            <a:noAutofit/>
          </a:bodyPr>
          <a:lstStyle/>
          <a:p>
            <a:pPr indent="-377825" lvl="0" marL="342900" rtl="0" algn="l">
              <a:lnSpc>
                <a:spcPct val="80000"/>
              </a:lnSpc>
              <a:spcBef>
                <a:spcPts val="0"/>
              </a:spcBef>
              <a:spcAft>
                <a:spcPts val="0"/>
              </a:spcAft>
              <a:buClr>
                <a:schemeClr val="dk1"/>
              </a:buClr>
              <a:buSzPts val="2250"/>
              <a:buChar char="•"/>
            </a:pPr>
            <a:r>
              <a:rPr b="0" lang="es-ES" sz="2250" u="none"/>
              <a:t>LOCUS – Annotated sequence</a:t>
            </a:r>
            <a:endParaRPr sz="2250"/>
          </a:p>
          <a:p>
            <a:pPr indent="-377825" lvl="0" marL="342900" rtl="0" algn="l">
              <a:lnSpc>
                <a:spcPct val="80000"/>
              </a:lnSpc>
              <a:spcBef>
                <a:spcPts val="340"/>
              </a:spcBef>
              <a:spcAft>
                <a:spcPts val="0"/>
              </a:spcAft>
              <a:buClr>
                <a:schemeClr val="dk1"/>
              </a:buClr>
              <a:buSzPts val="2250"/>
              <a:buChar char="•"/>
            </a:pPr>
            <a:r>
              <a:rPr b="0" lang="es-ES" sz="2250" u="none"/>
              <a:t>DEFINITION</a:t>
            </a:r>
            <a:endParaRPr sz="2250"/>
          </a:p>
          <a:p>
            <a:pPr indent="-377825" lvl="0" marL="342900" rtl="0" algn="l">
              <a:lnSpc>
                <a:spcPct val="80000"/>
              </a:lnSpc>
              <a:spcBef>
                <a:spcPts val="340"/>
              </a:spcBef>
              <a:spcAft>
                <a:spcPts val="0"/>
              </a:spcAft>
              <a:buClr>
                <a:schemeClr val="dk1"/>
              </a:buClr>
              <a:buSzPts val="2250"/>
              <a:buChar char="•"/>
            </a:pPr>
            <a:r>
              <a:rPr b="0" lang="es-ES" sz="2250" u="none"/>
              <a:t>ACCESION</a:t>
            </a:r>
            <a:endParaRPr sz="2250"/>
          </a:p>
          <a:p>
            <a:pPr indent="-377825" lvl="0" marL="342900" rtl="0" algn="l">
              <a:lnSpc>
                <a:spcPct val="80000"/>
              </a:lnSpc>
              <a:spcBef>
                <a:spcPts val="340"/>
              </a:spcBef>
              <a:spcAft>
                <a:spcPts val="0"/>
              </a:spcAft>
              <a:buClr>
                <a:schemeClr val="dk1"/>
              </a:buClr>
              <a:buSzPts val="2250"/>
              <a:buChar char="•"/>
            </a:pPr>
            <a:r>
              <a:rPr b="0" lang="es-ES" sz="2250" u="none"/>
              <a:t>FEATURES</a:t>
            </a:r>
            <a:endParaRPr sz="2250"/>
          </a:p>
          <a:p>
            <a:pPr indent="-320675" lvl="1" marL="742950" rtl="0" algn="l">
              <a:lnSpc>
                <a:spcPct val="80000"/>
              </a:lnSpc>
              <a:spcBef>
                <a:spcPts val="340"/>
              </a:spcBef>
              <a:spcAft>
                <a:spcPts val="0"/>
              </a:spcAft>
              <a:buClr>
                <a:schemeClr val="dk1"/>
              </a:buClr>
              <a:buSzPts val="2250"/>
              <a:buChar char="–"/>
            </a:pPr>
            <a:r>
              <a:rPr lang="es-ES" sz="2250"/>
              <a:t>source</a:t>
            </a:r>
            <a:endParaRPr b="0" sz="2250" u="none"/>
          </a:p>
          <a:p>
            <a:pPr indent="-320675" lvl="1" marL="742950" rtl="0" algn="l">
              <a:lnSpc>
                <a:spcPct val="80000"/>
              </a:lnSpc>
              <a:spcBef>
                <a:spcPts val="340"/>
              </a:spcBef>
              <a:spcAft>
                <a:spcPts val="0"/>
              </a:spcAft>
              <a:buClr>
                <a:schemeClr val="dk1"/>
              </a:buClr>
              <a:buSzPts val="2250"/>
              <a:buChar char="–"/>
            </a:pPr>
            <a:r>
              <a:rPr lang="es-ES" sz="2250"/>
              <a:t>gene</a:t>
            </a:r>
            <a:endParaRPr sz="2250"/>
          </a:p>
          <a:p>
            <a:pPr indent="-320675" lvl="1" marL="742950" rtl="0" algn="l">
              <a:lnSpc>
                <a:spcPct val="80000"/>
              </a:lnSpc>
              <a:spcBef>
                <a:spcPts val="340"/>
              </a:spcBef>
              <a:spcAft>
                <a:spcPts val="0"/>
              </a:spcAft>
              <a:buClr>
                <a:schemeClr val="dk1"/>
              </a:buClr>
              <a:buSzPts val="2250"/>
              <a:buChar char="–"/>
            </a:pPr>
            <a:r>
              <a:rPr b="0" lang="es-ES" sz="2250" u="none"/>
              <a:t>CDS</a:t>
            </a:r>
            <a:endParaRPr sz="2250"/>
          </a:p>
          <a:p>
            <a:pPr indent="-263525" lvl="2" marL="1143000" rtl="0" algn="l">
              <a:lnSpc>
                <a:spcPct val="80000"/>
              </a:lnSpc>
              <a:spcBef>
                <a:spcPts val="340"/>
              </a:spcBef>
              <a:spcAft>
                <a:spcPts val="0"/>
              </a:spcAft>
              <a:buClr>
                <a:schemeClr val="dk1"/>
              </a:buClr>
              <a:buSzPts val="2250"/>
              <a:buChar char="•"/>
            </a:pPr>
            <a:r>
              <a:rPr lang="es-ES" sz="2250"/>
              <a:t>Locus tag </a:t>
            </a:r>
            <a:endParaRPr sz="2250"/>
          </a:p>
          <a:p>
            <a:pPr indent="-263525" lvl="2" marL="1143000" rtl="0" algn="l">
              <a:lnSpc>
                <a:spcPct val="80000"/>
              </a:lnSpc>
              <a:spcBef>
                <a:spcPts val="340"/>
              </a:spcBef>
              <a:spcAft>
                <a:spcPts val="0"/>
              </a:spcAft>
              <a:buClr>
                <a:schemeClr val="dk1"/>
              </a:buClr>
              <a:buSzPts val="2250"/>
              <a:buChar char="•"/>
            </a:pPr>
            <a:r>
              <a:rPr lang="es-ES" sz="2250"/>
              <a:t>function</a:t>
            </a:r>
            <a:endParaRPr sz="2250"/>
          </a:p>
          <a:p>
            <a:pPr indent="-263525" lvl="2" marL="1143000" rtl="0" algn="l">
              <a:lnSpc>
                <a:spcPct val="80000"/>
              </a:lnSpc>
              <a:spcBef>
                <a:spcPts val="340"/>
              </a:spcBef>
              <a:spcAft>
                <a:spcPts val="0"/>
              </a:spcAft>
              <a:buClr>
                <a:schemeClr val="dk1"/>
              </a:buClr>
              <a:buSzPts val="2250"/>
              <a:buChar char="•"/>
            </a:pPr>
            <a:r>
              <a:rPr lang="es-ES" sz="2250"/>
              <a:t>Product</a:t>
            </a:r>
            <a:endParaRPr sz="2250"/>
          </a:p>
          <a:p>
            <a:pPr indent="-263525" lvl="2" marL="1143000" rtl="0" algn="l">
              <a:lnSpc>
                <a:spcPct val="80000"/>
              </a:lnSpc>
              <a:spcBef>
                <a:spcPts val="340"/>
              </a:spcBef>
              <a:spcAft>
                <a:spcPts val="0"/>
              </a:spcAft>
              <a:buClr>
                <a:schemeClr val="dk1"/>
              </a:buClr>
              <a:buSzPts val="2250"/>
              <a:buChar char="•"/>
            </a:pPr>
            <a:r>
              <a:rPr lang="es-ES" sz="2250"/>
              <a:t>protein_id</a:t>
            </a:r>
            <a:endParaRPr sz="2250"/>
          </a:p>
          <a:p>
            <a:pPr indent="-263525" lvl="2" marL="1143000" rtl="0" algn="l">
              <a:lnSpc>
                <a:spcPct val="80000"/>
              </a:lnSpc>
              <a:spcBef>
                <a:spcPts val="340"/>
              </a:spcBef>
              <a:spcAft>
                <a:spcPts val="0"/>
              </a:spcAft>
              <a:buClr>
                <a:schemeClr val="dk1"/>
              </a:buClr>
              <a:buSzPts val="2250"/>
              <a:buChar char="•"/>
            </a:pPr>
            <a:r>
              <a:rPr lang="es-ES" sz="2250"/>
              <a:t>Translation (sequence)</a:t>
            </a:r>
            <a:endParaRPr b="0" sz="2250" u="none"/>
          </a:p>
          <a:p>
            <a:pPr indent="-234950" lvl="0" marL="342900" rtl="0" algn="l">
              <a:lnSpc>
                <a:spcPct val="80000"/>
              </a:lnSpc>
              <a:spcBef>
                <a:spcPts val="340"/>
              </a:spcBef>
              <a:spcAft>
                <a:spcPts val="0"/>
              </a:spcAft>
              <a:buClr>
                <a:schemeClr val="dk1"/>
              </a:buClr>
              <a:buSzPts val="1850"/>
              <a:buNone/>
            </a:pPr>
            <a:r>
              <a:t/>
            </a:r>
            <a:endParaRPr b="0" sz="2250" u="none"/>
          </a:p>
          <a:p>
            <a:pPr indent="-234950" lvl="0" marL="342900" rtl="0" algn="l">
              <a:lnSpc>
                <a:spcPct val="80000"/>
              </a:lnSpc>
              <a:spcBef>
                <a:spcPts val="340"/>
              </a:spcBef>
              <a:spcAft>
                <a:spcPts val="0"/>
              </a:spcAft>
              <a:buClr>
                <a:schemeClr val="dk1"/>
              </a:buClr>
              <a:buSzPts val="1850"/>
              <a:buNone/>
            </a:pPr>
            <a:r>
              <a:t/>
            </a:r>
            <a:endParaRPr b="0" sz="2250" u="none"/>
          </a:p>
          <a:p>
            <a:pPr indent="-234950" lvl="0" marL="342900" rtl="0" algn="l">
              <a:lnSpc>
                <a:spcPct val="80000"/>
              </a:lnSpc>
              <a:spcBef>
                <a:spcPts val="340"/>
              </a:spcBef>
              <a:spcAft>
                <a:spcPts val="0"/>
              </a:spcAft>
              <a:buClr>
                <a:schemeClr val="dk1"/>
              </a:buClr>
              <a:buSzPts val="1850"/>
              <a:buNone/>
            </a:pPr>
            <a:r>
              <a:t/>
            </a:r>
            <a:endParaRPr sz="2250" u="none"/>
          </a:p>
        </p:txBody>
      </p:sp>
      <p:pic>
        <p:nvPicPr>
          <p:cNvPr id="564" name="Google Shape;564;p28"/>
          <p:cNvPicPr preferRelativeResize="0"/>
          <p:nvPr/>
        </p:nvPicPr>
        <p:blipFill rotWithShape="1">
          <a:blip r:embed="rId3">
            <a:alphaModFix/>
          </a:blip>
          <a:srcRect b="0" l="0" r="0" t="0"/>
          <a:stretch/>
        </p:blipFill>
        <p:spPr>
          <a:xfrm>
            <a:off x="6242070" y="1692006"/>
            <a:ext cx="3968730" cy="4664345"/>
          </a:xfrm>
          <a:prstGeom prst="rect">
            <a:avLst/>
          </a:prstGeom>
          <a:noFill/>
          <a:ln>
            <a:noFill/>
          </a:ln>
        </p:spPr>
      </p:pic>
      <p:sp>
        <p:nvSpPr>
          <p:cNvPr id="565" name="Google Shape;565;p28"/>
          <p:cNvSpPr/>
          <p:nvPr/>
        </p:nvSpPr>
        <p:spPr>
          <a:xfrm>
            <a:off x="1524001" y="105490"/>
            <a:ext cx="902811" cy="246221"/>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s-ES" sz="1000" u="sng">
                <a:solidFill>
                  <a:srgbClr val="336699"/>
                </a:solidFill>
                <a:latin typeface="Arimo"/>
                <a:ea typeface="Arimo"/>
                <a:cs typeface="Arimo"/>
                <a:sym typeface="Arimo"/>
                <a:hlinkClick r:id="rId4">
                  <a:extLst>
                    <a:ext uri="{A12FA001-AC4F-418D-AE19-62706E023703}">
                      <ahyp:hlinkClr val="tx"/>
                    </a:ext>
                  </a:extLst>
                </a:hlinkClick>
              </a:rPr>
              <a:t>FEATURES</a:t>
            </a:r>
            <a:r>
              <a:rPr lang="es-ES" sz="1000">
                <a:solidFill>
                  <a:srgbClr val="000000"/>
                </a:solidFill>
                <a:latin typeface="Arimo"/>
                <a:ea typeface="Arimo"/>
                <a:cs typeface="Arimo"/>
                <a:sym typeface="Arimo"/>
              </a:rPr>
              <a:t> </a:t>
            </a:r>
            <a:endParaRPr sz="180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29"/>
          <p:cNvSpPr txBox="1"/>
          <p:nvPr>
            <p:ph type="title"/>
          </p:nvPr>
        </p:nvSpPr>
        <p:spPr>
          <a:xfrm>
            <a:off x="609600" y="692696"/>
            <a:ext cx="109728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1F497D"/>
              </a:buClr>
              <a:buSzPts val="2800"/>
              <a:buFont typeface="Consolas"/>
              <a:buNone/>
            </a:pPr>
            <a:r>
              <a:rPr lang="es-ES">
                <a:solidFill>
                  <a:srgbClr val="1F497D"/>
                </a:solidFill>
              </a:rPr>
              <a:t>Annotation format: gbk</a:t>
            </a:r>
            <a:endParaRPr/>
          </a:p>
        </p:txBody>
      </p:sp>
      <p:sp>
        <p:nvSpPr>
          <p:cNvPr id="572" name="Google Shape;572;p29"/>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573" name="Google Shape;573;p29"/>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574" name="Google Shape;574;p29"/>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75" name="Google Shape;575;p29"/>
          <p:cNvSpPr/>
          <p:nvPr/>
        </p:nvSpPr>
        <p:spPr>
          <a:xfrm>
            <a:off x="1524001" y="105490"/>
            <a:ext cx="902700" cy="2463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s-ES" sz="1000" u="sng">
                <a:solidFill>
                  <a:srgbClr val="336699"/>
                </a:solidFill>
                <a:latin typeface="Arimo"/>
                <a:ea typeface="Arimo"/>
                <a:cs typeface="Arimo"/>
                <a:sym typeface="Arimo"/>
                <a:hlinkClick r:id="rId3">
                  <a:extLst>
                    <a:ext uri="{A12FA001-AC4F-418D-AE19-62706E023703}">
                      <ahyp:hlinkClr val="tx"/>
                    </a:ext>
                  </a:extLst>
                </a:hlinkClick>
              </a:rPr>
              <a:t>FEATURES</a:t>
            </a:r>
            <a:r>
              <a:rPr lang="es-ES" sz="1000">
                <a:solidFill>
                  <a:srgbClr val="000000"/>
                </a:solidFill>
                <a:latin typeface="Arimo"/>
                <a:ea typeface="Arimo"/>
                <a:cs typeface="Arimo"/>
                <a:sym typeface="Arimo"/>
              </a:rPr>
              <a:t> </a:t>
            </a:r>
            <a:endParaRPr sz="1800">
              <a:solidFill>
                <a:schemeClr val="dk1"/>
              </a:solidFill>
              <a:latin typeface="Arial"/>
              <a:ea typeface="Arial"/>
              <a:cs typeface="Arial"/>
              <a:sym typeface="Arial"/>
            </a:endParaRPr>
          </a:p>
        </p:txBody>
      </p:sp>
      <p:pic>
        <p:nvPicPr>
          <p:cNvPr id="576" name="Google Shape;576;p29"/>
          <p:cNvPicPr preferRelativeResize="0"/>
          <p:nvPr/>
        </p:nvPicPr>
        <p:blipFill rotWithShape="1">
          <a:blip r:embed="rId4">
            <a:alphaModFix/>
          </a:blip>
          <a:srcRect b="0" l="0" r="0" t="0"/>
          <a:stretch/>
        </p:blipFill>
        <p:spPr>
          <a:xfrm>
            <a:off x="6255031" y="1706056"/>
            <a:ext cx="3644339" cy="4650294"/>
          </a:xfrm>
          <a:prstGeom prst="rect">
            <a:avLst/>
          </a:prstGeom>
          <a:noFill/>
          <a:ln>
            <a:noFill/>
          </a:ln>
        </p:spPr>
      </p:pic>
      <p:sp>
        <p:nvSpPr>
          <p:cNvPr id="577" name="Google Shape;577;p29"/>
          <p:cNvSpPr txBox="1"/>
          <p:nvPr>
            <p:ph idx="1" type="body"/>
          </p:nvPr>
        </p:nvSpPr>
        <p:spPr>
          <a:xfrm>
            <a:off x="609600" y="1916825"/>
            <a:ext cx="5486400" cy="4212900"/>
          </a:xfrm>
          <a:prstGeom prst="rect">
            <a:avLst/>
          </a:prstGeom>
          <a:noFill/>
          <a:ln>
            <a:noFill/>
          </a:ln>
        </p:spPr>
        <p:txBody>
          <a:bodyPr anchorCtr="0" anchor="t" bIns="45700" lIns="91425" spcFirstLastPara="1" rIns="91425" wrap="square" tIns="45700">
            <a:noAutofit/>
          </a:bodyPr>
          <a:lstStyle/>
          <a:p>
            <a:pPr indent="-377825" lvl="0" marL="342900" rtl="0" algn="l">
              <a:lnSpc>
                <a:spcPct val="80000"/>
              </a:lnSpc>
              <a:spcBef>
                <a:spcPts val="0"/>
              </a:spcBef>
              <a:spcAft>
                <a:spcPts val="0"/>
              </a:spcAft>
              <a:buClr>
                <a:schemeClr val="dk1"/>
              </a:buClr>
              <a:buSzPts val="2250"/>
              <a:buChar char="•"/>
            </a:pPr>
            <a:r>
              <a:rPr b="0" lang="es-ES" sz="2250" u="none"/>
              <a:t>LOCUS – Annotated sequence</a:t>
            </a:r>
            <a:endParaRPr sz="2250"/>
          </a:p>
          <a:p>
            <a:pPr indent="-377825" lvl="0" marL="342900" rtl="0" algn="l">
              <a:lnSpc>
                <a:spcPct val="80000"/>
              </a:lnSpc>
              <a:spcBef>
                <a:spcPts val="340"/>
              </a:spcBef>
              <a:spcAft>
                <a:spcPts val="0"/>
              </a:spcAft>
              <a:buClr>
                <a:schemeClr val="dk1"/>
              </a:buClr>
              <a:buSzPts val="2250"/>
              <a:buChar char="•"/>
            </a:pPr>
            <a:r>
              <a:rPr b="0" lang="es-ES" sz="2250" u="none"/>
              <a:t>DEFINITION</a:t>
            </a:r>
            <a:endParaRPr sz="2250"/>
          </a:p>
          <a:p>
            <a:pPr indent="-377825" lvl="0" marL="342900" rtl="0" algn="l">
              <a:lnSpc>
                <a:spcPct val="80000"/>
              </a:lnSpc>
              <a:spcBef>
                <a:spcPts val="340"/>
              </a:spcBef>
              <a:spcAft>
                <a:spcPts val="0"/>
              </a:spcAft>
              <a:buClr>
                <a:schemeClr val="dk1"/>
              </a:buClr>
              <a:buSzPts val="2250"/>
              <a:buChar char="•"/>
            </a:pPr>
            <a:r>
              <a:rPr b="0" lang="es-ES" sz="2250" u="none"/>
              <a:t>ACCESION</a:t>
            </a:r>
            <a:endParaRPr sz="2250"/>
          </a:p>
          <a:p>
            <a:pPr indent="-377825" lvl="0" marL="342900" rtl="0" algn="l">
              <a:lnSpc>
                <a:spcPct val="80000"/>
              </a:lnSpc>
              <a:spcBef>
                <a:spcPts val="340"/>
              </a:spcBef>
              <a:spcAft>
                <a:spcPts val="0"/>
              </a:spcAft>
              <a:buClr>
                <a:schemeClr val="dk1"/>
              </a:buClr>
              <a:buSzPts val="2250"/>
              <a:buChar char="•"/>
            </a:pPr>
            <a:r>
              <a:rPr b="0" lang="es-ES" sz="2250" u="none"/>
              <a:t>FEATURES</a:t>
            </a:r>
            <a:endParaRPr sz="2250"/>
          </a:p>
          <a:p>
            <a:pPr indent="-320675" lvl="1" marL="742950" rtl="0" algn="l">
              <a:lnSpc>
                <a:spcPct val="80000"/>
              </a:lnSpc>
              <a:spcBef>
                <a:spcPts val="340"/>
              </a:spcBef>
              <a:spcAft>
                <a:spcPts val="0"/>
              </a:spcAft>
              <a:buClr>
                <a:schemeClr val="dk1"/>
              </a:buClr>
              <a:buSzPts val="2250"/>
              <a:buChar char="–"/>
            </a:pPr>
            <a:r>
              <a:rPr lang="es-ES" sz="2250"/>
              <a:t>source</a:t>
            </a:r>
            <a:endParaRPr b="0" sz="2250" u="none"/>
          </a:p>
          <a:p>
            <a:pPr indent="-320675" lvl="1" marL="742950" rtl="0" algn="l">
              <a:lnSpc>
                <a:spcPct val="80000"/>
              </a:lnSpc>
              <a:spcBef>
                <a:spcPts val="340"/>
              </a:spcBef>
              <a:spcAft>
                <a:spcPts val="0"/>
              </a:spcAft>
              <a:buClr>
                <a:schemeClr val="dk1"/>
              </a:buClr>
              <a:buSzPts val="2250"/>
              <a:buChar char="–"/>
            </a:pPr>
            <a:r>
              <a:rPr lang="es-ES" sz="2250"/>
              <a:t>gene</a:t>
            </a:r>
            <a:endParaRPr sz="2250"/>
          </a:p>
          <a:p>
            <a:pPr indent="-320675" lvl="1" marL="742950" rtl="0" algn="l">
              <a:lnSpc>
                <a:spcPct val="80000"/>
              </a:lnSpc>
              <a:spcBef>
                <a:spcPts val="340"/>
              </a:spcBef>
              <a:spcAft>
                <a:spcPts val="0"/>
              </a:spcAft>
              <a:buClr>
                <a:schemeClr val="dk1"/>
              </a:buClr>
              <a:buSzPts val="2250"/>
              <a:buChar char="–"/>
            </a:pPr>
            <a:r>
              <a:rPr b="0" lang="es-ES" sz="2250" u="none"/>
              <a:t>CDS</a:t>
            </a:r>
            <a:endParaRPr sz="2250"/>
          </a:p>
          <a:p>
            <a:pPr indent="-263525" lvl="2" marL="1143000" rtl="0" algn="l">
              <a:lnSpc>
                <a:spcPct val="80000"/>
              </a:lnSpc>
              <a:spcBef>
                <a:spcPts val="340"/>
              </a:spcBef>
              <a:spcAft>
                <a:spcPts val="0"/>
              </a:spcAft>
              <a:buClr>
                <a:schemeClr val="dk1"/>
              </a:buClr>
              <a:buSzPts val="2250"/>
              <a:buChar char="•"/>
            </a:pPr>
            <a:r>
              <a:rPr lang="es-ES" sz="2250"/>
              <a:t>Locus tag </a:t>
            </a:r>
            <a:endParaRPr sz="2250"/>
          </a:p>
          <a:p>
            <a:pPr indent="-263525" lvl="2" marL="1143000" rtl="0" algn="l">
              <a:lnSpc>
                <a:spcPct val="80000"/>
              </a:lnSpc>
              <a:spcBef>
                <a:spcPts val="340"/>
              </a:spcBef>
              <a:spcAft>
                <a:spcPts val="0"/>
              </a:spcAft>
              <a:buClr>
                <a:schemeClr val="dk1"/>
              </a:buClr>
              <a:buSzPts val="2250"/>
              <a:buChar char="•"/>
            </a:pPr>
            <a:r>
              <a:rPr lang="es-ES" sz="2250"/>
              <a:t>function</a:t>
            </a:r>
            <a:endParaRPr sz="2250"/>
          </a:p>
          <a:p>
            <a:pPr indent="-263525" lvl="2" marL="1143000" rtl="0" algn="l">
              <a:lnSpc>
                <a:spcPct val="80000"/>
              </a:lnSpc>
              <a:spcBef>
                <a:spcPts val="340"/>
              </a:spcBef>
              <a:spcAft>
                <a:spcPts val="0"/>
              </a:spcAft>
              <a:buClr>
                <a:schemeClr val="dk1"/>
              </a:buClr>
              <a:buSzPts val="2250"/>
              <a:buChar char="•"/>
            </a:pPr>
            <a:r>
              <a:rPr lang="es-ES" sz="2250"/>
              <a:t>Product</a:t>
            </a:r>
            <a:endParaRPr sz="2250"/>
          </a:p>
          <a:p>
            <a:pPr indent="-263525" lvl="2" marL="1143000" rtl="0" algn="l">
              <a:lnSpc>
                <a:spcPct val="80000"/>
              </a:lnSpc>
              <a:spcBef>
                <a:spcPts val="340"/>
              </a:spcBef>
              <a:spcAft>
                <a:spcPts val="0"/>
              </a:spcAft>
              <a:buClr>
                <a:schemeClr val="dk1"/>
              </a:buClr>
              <a:buSzPts val="2250"/>
              <a:buChar char="•"/>
            </a:pPr>
            <a:r>
              <a:rPr lang="es-ES" sz="2250"/>
              <a:t>protein_id</a:t>
            </a:r>
            <a:endParaRPr sz="2250"/>
          </a:p>
          <a:p>
            <a:pPr indent="-263525" lvl="2" marL="1143000" rtl="0" algn="l">
              <a:lnSpc>
                <a:spcPct val="80000"/>
              </a:lnSpc>
              <a:spcBef>
                <a:spcPts val="340"/>
              </a:spcBef>
              <a:spcAft>
                <a:spcPts val="0"/>
              </a:spcAft>
              <a:buClr>
                <a:schemeClr val="dk1"/>
              </a:buClr>
              <a:buSzPts val="2250"/>
              <a:buChar char="•"/>
            </a:pPr>
            <a:r>
              <a:rPr lang="es-ES" sz="2250"/>
              <a:t>Translation (sequence)</a:t>
            </a:r>
            <a:endParaRPr b="0" sz="2250" u="none"/>
          </a:p>
          <a:p>
            <a:pPr indent="-234950" lvl="0" marL="342900" rtl="0" algn="l">
              <a:lnSpc>
                <a:spcPct val="80000"/>
              </a:lnSpc>
              <a:spcBef>
                <a:spcPts val="340"/>
              </a:spcBef>
              <a:spcAft>
                <a:spcPts val="0"/>
              </a:spcAft>
              <a:buClr>
                <a:schemeClr val="dk1"/>
              </a:buClr>
              <a:buSzPts val="1850"/>
              <a:buNone/>
            </a:pPr>
            <a:r>
              <a:t/>
            </a:r>
            <a:endParaRPr b="0" sz="2250" u="none"/>
          </a:p>
          <a:p>
            <a:pPr indent="-234950" lvl="0" marL="342900" rtl="0" algn="l">
              <a:lnSpc>
                <a:spcPct val="80000"/>
              </a:lnSpc>
              <a:spcBef>
                <a:spcPts val="340"/>
              </a:spcBef>
              <a:spcAft>
                <a:spcPts val="0"/>
              </a:spcAft>
              <a:buClr>
                <a:schemeClr val="dk1"/>
              </a:buClr>
              <a:buSzPts val="1850"/>
              <a:buNone/>
            </a:pPr>
            <a:r>
              <a:t/>
            </a:r>
            <a:endParaRPr b="0" sz="2250" u="none"/>
          </a:p>
          <a:p>
            <a:pPr indent="-234950" lvl="0" marL="342900" rtl="0" algn="l">
              <a:lnSpc>
                <a:spcPct val="80000"/>
              </a:lnSpc>
              <a:spcBef>
                <a:spcPts val="340"/>
              </a:spcBef>
              <a:spcAft>
                <a:spcPts val="0"/>
              </a:spcAft>
              <a:buClr>
                <a:schemeClr val="dk1"/>
              </a:buClr>
              <a:buSzPts val="1850"/>
              <a:buNone/>
            </a:pPr>
            <a:r>
              <a:t/>
            </a:r>
            <a:endParaRPr sz="2250" u="none"/>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1" name="Shape 581"/>
        <p:cNvGrpSpPr/>
        <p:nvPr/>
      </p:nvGrpSpPr>
      <p:grpSpPr>
        <a:xfrm>
          <a:off x="0" y="0"/>
          <a:ext cx="0" cy="0"/>
          <a:chOff x="0" y="0"/>
          <a:chExt cx="0" cy="0"/>
        </a:xfrm>
      </p:grpSpPr>
      <p:sp>
        <p:nvSpPr>
          <p:cNvPr id="582" name="Google Shape;582;p30"/>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Resistance prediction using WGS</a:t>
            </a:r>
            <a:endParaRPr/>
          </a:p>
        </p:txBody>
      </p:sp>
      <p:sp>
        <p:nvSpPr>
          <p:cNvPr id="583" name="Google Shape;583;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584" name="Google Shape;584;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585" name="Google Shape;585;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www.frontiersin.org/files/Articles/478239/fpubh-07-00242-HTML/image_m/fpubh-07-00242-g001.jpg" id="586" name="Google Shape;586;p30"/>
          <p:cNvPicPr preferRelativeResize="0"/>
          <p:nvPr/>
        </p:nvPicPr>
        <p:blipFill rotWithShape="1">
          <a:blip r:embed="rId3">
            <a:alphaModFix/>
          </a:blip>
          <a:srcRect b="0" l="0" r="0" t="0"/>
          <a:stretch/>
        </p:blipFill>
        <p:spPr>
          <a:xfrm>
            <a:off x="2279577" y="1972062"/>
            <a:ext cx="7286625" cy="3371851"/>
          </a:xfrm>
          <a:prstGeom prst="rect">
            <a:avLst/>
          </a:prstGeom>
          <a:noFill/>
          <a:ln>
            <a:noFill/>
          </a:ln>
        </p:spPr>
      </p:pic>
      <p:sp>
        <p:nvSpPr>
          <p:cNvPr id="587" name="Google Shape;587;p30"/>
          <p:cNvSpPr txBox="1"/>
          <p:nvPr/>
        </p:nvSpPr>
        <p:spPr>
          <a:xfrm>
            <a:off x="8472264" y="922923"/>
            <a:ext cx="26997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Hendrisken et al. Frontiers in Microbiology. 2019.</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91" name="Shape 591"/>
        <p:cNvGrpSpPr/>
        <p:nvPr/>
      </p:nvGrpSpPr>
      <p:grpSpPr>
        <a:xfrm>
          <a:off x="0" y="0"/>
          <a:ext cx="0" cy="0"/>
          <a:chOff x="0" y="0"/>
          <a:chExt cx="0" cy="0"/>
        </a:xfrm>
      </p:grpSpPr>
      <p:sp>
        <p:nvSpPr>
          <p:cNvPr id="592" name="Google Shape;592;p31"/>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Resistance prediction using WGS</a:t>
            </a:r>
            <a:endParaRPr/>
          </a:p>
        </p:txBody>
      </p:sp>
      <p:sp>
        <p:nvSpPr>
          <p:cNvPr id="593" name="Google Shape;593;p31"/>
          <p:cNvSpPr txBox="1"/>
          <p:nvPr>
            <p:ph idx="1" type="body"/>
          </p:nvPr>
        </p:nvSpPr>
        <p:spPr>
          <a:xfrm>
            <a:off x="609600" y="1916833"/>
            <a:ext cx="109728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1600"/>
              <a:buChar char="•"/>
            </a:pPr>
            <a:r>
              <a:rPr lang="es-ES" sz="1600"/>
              <a:t>Huge list here: </a:t>
            </a:r>
            <a:r>
              <a:rPr lang="es-ES" sz="1600" u="sng">
                <a:solidFill>
                  <a:schemeClr val="hlink"/>
                </a:solidFill>
                <a:hlinkClick r:id="rId3"/>
              </a:rPr>
              <a:t>https://www.frontiersin.org/files/Articles/478239/fpubh-07-00242-HTML/image_m/fpubh-07-00242-t002.jpg</a:t>
            </a:r>
            <a:endParaRPr sz="1600"/>
          </a:p>
        </p:txBody>
      </p:sp>
      <p:sp>
        <p:nvSpPr>
          <p:cNvPr id="594" name="Google Shape;594;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595" name="Google Shape;595;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596" name="Google Shape;596;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graphicFrame>
        <p:nvGraphicFramePr>
          <p:cNvPr id="597" name="Google Shape;597;p31"/>
          <p:cNvGraphicFramePr/>
          <p:nvPr/>
        </p:nvGraphicFramePr>
        <p:xfrm>
          <a:off x="2819636" y="2924944"/>
          <a:ext cx="3000000" cy="3000000"/>
        </p:xfrm>
        <a:graphic>
          <a:graphicData uri="http://schemas.openxmlformats.org/drawingml/2006/table">
            <a:tbl>
              <a:tblPr bandRow="1" firstRow="1">
                <a:noFill/>
                <a:tableStyleId>{EBADAA5B-3F07-4BF7-8B39-AAD14F9B7E69}</a:tableStyleId>
              </a:tblPr>
              <a:tblGrid>
                <a:gridCol w="3276375"/>
                <a:gridCol w="3276375"/>
              </a:tblGrid>
              <a:tr h="604875">
                <a:tc>
                  <a:txBody>
                    <a:bodyPr/>
                    <a:lstStyle/>
                    <a:p>
                      <a:pPr indent="0" lvl="0" marL="0" marR="0" rtl="0" algn="l">
                        <a:spcBef>
                          <a:spcPts val="0"/>
                        </a:spcBef>
                        <a:spcAft>
                          <a:spcPts val="0"/>
                        </a:spcAft>
                        <a:buNone/>
                      </a:pPr>
                      <a:r>
                        <a:rPr lang="es-ES" sz="1800"/>
                        <a:t>Software</a:t>
                      </a:r>
                      <a:endParaRPr sz="1800"/>
                    </a:p>
                  </a:txBody>
                  <a:tcPr marT="45725" marB="45725" marR="91450" marL="91450"/>
                </a:tc>
                <a:tc>
                  <a:txBody>
                    <a:bodyPr/>
                    <a:lstStyle/>
                    <a:p>
                      <a:pPr indent="0" lvl="0" marL="0" marR="0" rtl="0" algn="l">
                        <a:spcBef>
                          <a:spcPts val="0"/>
                        </a:spcBef>
                        <a:spcAft>
                          <a:spcPts val="0"/>
                        </a:spcAft>
                        <a:buNone/>
                      </a:pPr>
                      <a:r>
                        <a:rPr lang="es-ES" sz="1800"/>
                        <a:t>Type</a:t>
                      </a:r>
                      <a:endParaRPr sz="1800"/>
                    </a:p>
                  </a:txBody>
                  <a:tcPr marT="45725" marB="45725" marR="91450" marL="91450"/>
                </a:tc>
              </a:tr>
              <a:tr h="604875">
                <a:tc>
                  <a:txBody>
                    <a:bodyPr/>
                    <a:lstStyle/>
                    <a:p>
                      <a:pPr indent="0" lvl="0" marL="0" marR="0" rtl="0" algn="l">
                        <a:spcBef>
                          <a:spcPts val="0"/>
                        </a:spcBef>
                        <a:spcAft>
                          <a:spcPts val="0"/>
                        </a:spcAft>
                        <a:buNone/>
                      </a:pPr>
                      <a:r>
                        <a:rPr lang="es-ES" sz="1800"/>
                        <a:t>SRST2</a:t>
                      </a:r>
                      <a:endParaRPr sz="1800"/>
                    </a:p>
                  </a:txBody>
                  <a:tcPr marT="45725" marB="45725" marR="91450" marL="91450"/>
                </a:tc>
                <a:tc>
                  <a:txBody>
                    <a:bodyPr/>
                    <a:lstStyle/>
                    <a:p>
                      <a:pPr indent="0" lvl="0" marL="0" marR="0" rtl="0" algn="l">
                        <a:spcBef>
                          <a:spcPts val="0"/>
                        </a:spcBef>
                        <a:spcAft>
                          <a:spcPts val="0"/>
                        </a:spcAft>
                        <a:buNone/>
                      </a:pPr>
                      <a:r>
                        <a:rPr lang="es-ES" sz="1800"/>
                        <a:t>Mapping</a:t>
                      </a:r>
                      <a:endParaRPr sz="1800"/>
                    </a:p>
                  </a:txBody>
                  <a:tcPr marT="45725" marB="45725" marR="91450" marL="91450"/>
                </a:tc>
              </a:tr>
              <a:tr h="604875">
                <a:tc>
                  <a:txBody>
                    <a:bodyPr/>
                    <a:lstStyle/>
                    <a:p>
                      <a:pPr indent="0" lvl="0" marL="0" marR="0" rtl="0" algn="l">
                        <a:spcBef>
                          <a:spcPts val="0"/>
                        </a:spcBef>
                        <a:spcAft>
                          <a:spcPts val="0"/>
                        </a:spcAft>
                        <a:buNone/>
                      </a:pPr>
                      <a:r>
                        <a:rPr lang="es-ES" sz="1800"/>
                        <a:t>Ariba</a:t>
                      </a:r>
                      <a:endParaRPr sz="1800"/>
                    </a:p>
                  </a:txBody>
                  <a:tcPr marT="45725" marB="45725" marR="91450" marL="91450"/>
                </a:tc>
                <a:tc>
                  <a:txBody>
                    <a:bodyPr/>
                    <a:lstStyle/>
                    <a:p>
                      <a:pPr indent="0" lvl="0" marL="0" marR="0" rtl="0" algn="l">
                        <a:spcBef>
                          <a:spcPts val="0"/>
                        </a:spcBef>
                        <a:spcAft>
                          <a:spcPts val="0"/>
                        </a:spcAft>
                        <a:buNone/>
                      </a:pPr>
                      <a:r>
                        <a:rPr lang="es-ES" sz="1800"/>
                        <a:t>Mapping + assembly</a:t>
                      </a:r>
                      <a:endParaRPr sz="1800"/>
                    </a:p>
                    <a:p>
                      <a:pPr indent="0" lvl="0" marL="0" marR="0" rtl="0" algn="l">
                        <a:spcBef>
                          <a:spcPts val="0"/>
                        </a:spcBef>
                        <a:spcAft>
                          <a:spcPts val="0"/>
                        </a:spcAft>
                        <a:buNone/>
                      </a:pPr>
                      <a:r>
                        <a:t/>
                      </a:r>
                      <a:endParaRPr sz="1800"/>
                    </a:p>
                  </a:txBody>
                  <a:tcPr marT="45725" marB="45725" marR="91450" marL="91450"/>
                </a:tc>
              </a:tr>
              <a:tr h="604875">
                <a:tc>
                  <a:txBody>
                    <a:bodyPr/>
                    <a:lstStyle/>
                    <a:p>
                      <a:pPr indent="0" lvl="0" marL="0" marR="0" rtl="0" algn="l">
                        <a:spcBef>
                          <a:spcPts val="0"/>
                        </a:spcBef>
                        <a:spcAft>
                          <a:spcPts val="0"/>
                        </a:spcAft>
                        <a:buNone/>
                      </a:pPr>
                      <a:r>
                        <a:rPr lang="es-ES" sz="1800"/>
                        <a:t>ABRICATE</a:t>
                      </a:r>
                      <a:endParaRPr sz="1800"/>
                    </a:p>
                  </a:txBody>
                  <a:tcPr marT="45725" marB="45725" marR="91450" marL="91450"/>
                </a:tc>
                <a:tc>
                  <a:txBody>
                    <a:bodyPr/>
                    <a:lstStyle/>
                    <a:p>
                      <a:pPr indent="0" lvl="0" marL="0" marR="0" rtl="0" algn="l">
                        <a:spcBef>
                          <a:spcPts val="0"/>
                        </a:spcBef>
                        <a:spcAft>
                          <a:spcPts val="0"/>
                        </a:spcAft>
                        <a:buNone/>
                      </a:pPr>
                      <a:r>
                        <a:rPr lang="es-ES" sz="1800"/>
                        <a:t>Assembly</a:t>
                      </a:r>
                      <a:endParaRPr sz="1800"/>
                    </a:p>
                  </a:txBody>
                  <a:tcPr marT="45725" marB="45725" marR="91450" marL="91450"/>
                </a:tc>
              </a:tr>
              <a:tr h="604875">
                <a:tc>
                  <a:txBody>
                    <a:bodyPr/>
                    <a:lstStyle/>
                    <a:p>
                      <a:pPr indent="0" lvl="0" marL="0" marR="0" rtl="0" algn="l">
                        <a:spcBef>
                          <a:spcPts val="0"/>
                        </a:spcBef>
                        <a:spcAft>
                          <a:spcPts val="0"/>
                        </a:spcAft>
                        <a:buNone/>
                      </a:pPr>
                      <a:r>
                        <a:rPr lang="es-ES" sz="1800"/>
                        <a:t>ResFinder</a:t>
                      </a:r>
                      <a:endParaRPr sz="1800"/>
                    </a:p>
                  </a:txBody>
                  <a:tcPr marT="45725" marB="45725" marR="91450" marL="91450"/>
                </a:tc>
                <a:tc>
                  <a:txBody>
                    <a:bodyPr/>
                    <a:lstStyle/>
                    <a:p>
                      <a:pPr indent="0" lvl="0" marL="0" marR="0" rtl="0" algn="l">
                        <a:spcBef>
                          <a:spcPts val="0"/>
                        </a:spcBef>
                        <a:spcAft>
                          <a:spcPts val="0"/>
                        </a:spcAft>
                        <a:buNone/>
                      </a:pPr>
                      <a:r>
                        <a:rPr lang="es-ES" sz="1800"/>
                        <a:t>Assembly</a:t>
                      </a:r>
                      <a:endParaRPr sz="1800"/>
                    </a:p>
                  </a:txBody>
                  <a:tcPr marT="45725" marB="45725" marR="91450" marL="91450"/>
                </a:tc>
              </a:tr>
            </a:tbl>
          </a:graphicData>
        </a:graphic>
      </p:graphicFrame>
      <p:sp>
        <p:nvSpPr>
          <p:cNvPr id="598" name="Google Shape;598;p31"/>
          <p:cNvSpPr txBox="1"/>
          <p:nvPr/>
        </p:nvSpPr>
        <p:spPr>
          <a:xfrm>
            <a:off x="8472264" y="922923"/>
            <a:ext cx="269979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Hendrisken et al. Frontiers in Microbiology. 2019.</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2" name="Shape 602"/>
        <p:cNvGrpSpPr/>
        <p:nvPr/>
      </p:nvGrpSpPr>
      <p:grpSpPr>
        <a:xfrm>
          <a:off x="0" y="0"/>
          <a:ext cx="0" cy="0"/>
          <a:chOff x="0" y="0"/>
          <a:chExt cx="0" cy="0"/>
        </a:xfrm>
      </p:grpSpPr>
      <p:sp>
        <p:nvSpPr>
          <p:cNvPr id="603" name="Google Shape;603;p32"/>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Mapping vs Assembly</a:t>
            </a:r>
            <a:endParaRPr/>
          </a:p>
        </p:txBody>
      </p:sp>
      <p:sp>
        <p:nvSpPr>
          <p:cNvPr id="604" name="Google Shape;604;p32"/>
          <p:cNvSpPr txBox="1"/>
          <p:nvPr>
            <p:ph idx="1" type="body"/>
          </p:nvPr>
        </p:nvSpPr>
        <p:spPr>
          <a:xfrm>
            <a:off x="1981200" y="1916833"/>
            <a:ext cx="8229600" cy="2592287"/>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s-ES" u="none"/>
              <a:t>Functional annotation based on mapping (srst2)</a:t>
            </a:r>
            <a:endParaRPr/>
          </a:p>
          <a:p>
            <a:pPr indent="-285750" lvl="1" marL="742950" rtl="0" algn="l">
              <a:spcBef>
                <a:spcPts val="370"/>
              </a:spcBef>
              <a:spcAft>
                <a:spcPts val="0"/>
              </a:spcAft>
              <a:buClr>
                <a:schemeClr val="dk1"/>
              </a:buClr>
              <a:buSzPct val="100000"/>
              <a:buChar char="–"/>
            </a:pPr>
            <a:r>
              <a:rPr lang="es-ES"/>
              <a:t>Pro: more resolutive / high quality ddbb</a:t>
            </a:r>
            <a:endParaRPr/>
          </a:p>
          <a:p>
            <a:pPr indent="-285750" lvl="1" marL="742950" rtl="0" algn="l">
              <a:spcBef>
                <a:spcPts val="370"/>
              </a:spcBef>
              <a:spcAft>
                <a:spcPts val="0"/>
              </a:spcAft>
              <a:buClr>
                <a:schemeClr val="dk1"/>
              </a:buClr>
              <a:buSzPct val="100000"/>
              <a:buChar char="–"/>
            </a:pPr>
            <a:r>
              <a:rPr lang="es-ES"/>
              <a:t>Con: Unable to locate genes / no ab initio annotation</a:t>
            </a:r>
            <a:endParaRPr/>
          </a:p>
          <a:p>
            <a:pPr indent="-168275" lvl="1" marL="742950" rtl="0" algn="l">
              <a:spcBef>
                <a:spcPts val="370"/>
              </a:spcBef>
              <a:spcAft>
                <a:spcPts val="0"/>
              </a:spcAft>
              <a:buClr>
                <a:schemeClr val="dk1"/>
              </a:buClr>
              <a:buSzPct val="100000"/>
              <a:buNone/>
            </a:pPr>
            <a:r>
              <a:t/>
            </a:r>
            <a:endParaRPr/>
          </a:p>
          <a:p>
            <a:pPr indent="-342900" lvl="0" marL="342900" rtl="0" algn="l">
              <a:spcBef>
                <a:spcPts val="370"/>
              </a:spcBef>
              <a:spcAft>
                <a:spcPts val="0"/>
              </a:spcAft>
              <a:buClr>
                <a:schemeClr val="dk1"/>
              </a:buClr>
              <a:buSzPct val="100000"/>
              <a:buChar char="•"/>
            </a:pPr>
            <a:r>
              <a:rPr lang="es-ES" u="none"/>
              <a:t>Functional annotation based on assembly (Resfinder)</a:t>
            </a:r>
            <a:endParaRPr u="none"/>
          </a:p>
          <a:p>
            <a:pPr indent="-285750" lvl="1" marL="742950" rtl="0" algn="l">
              <a:spcBef>
                <a:spcPts val="370"/>
              </a:spcBef>
              <a:spcAft>
                <a:spcPts val="0"/>
              </a:spcAft>
              <a:buClr>
                <a:schemeClr val="dk1"/>
              </a:buClr>
              <a:buSzPct val="100000"/>
              <a:buChar char="–"/>
            </a:pPr>
            <a:r>
              <a:rPr lang="es-ES"/>
              <a:t>Pro: genes are located / related</a:t>
            </a:r>
            <a:endParaRPr/>
          </a:p>
          <a:p>
            <a:pPr indent="-285750" lvl="1" marL="742950" rtl="0" algn="l">
              <a:spcBef>
                <a:spcPts val="370"/>
              </a:spcBef>
              <a:spcAft>
                <a:spcPts val="0"/>
              </a:spcAft>
              <a:buClr>
                <a:schemeClr val="dk1"/>
              </a:buClr>
              <a:buSzPct val="100000"/>
              <a:buChar char="–"/>
            </a:pPr>
            <a:r>
              <a:rPr lang="es-ES"/>
              <a:t>Depend on assembly (close to repetitive regions)</a:t>
            </a:r>
            <a:endParaRPr/>
          </a:p>
        </p:txBody>
      </p:sp>
      <p:sp>
        <p:nvSpPr>
          <p:cNvPr id="605" name="Google Shape;605;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606" name="Google Shape;606;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607" name="Google Shape;607;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608" name="Google Shape;608;p32"/>
          <p:cNvPicPr preferRelativeResize="0"/>
          <p:nvPr/>
        </p:nvPicPr>
        <p:blipFill rotWithShape="1">
          <a:blip r:embed="rId3">
            <a:alphaModFix/>
          </a:blip>
          <a:srcRect b="17153" l="0" r="0" t="6903"/>
          <a:stretch/>
        </p:blipFill>
        <p:spPr>
          <a:xfrm>
            <a:off x="2050108" y="4725142"/>
            <a:ext cx="7934325" cy="158417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33"/>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Manual annotation: Artemis</a:t>
            </a:r>
            <a:endParaRPr/>
          </a:p>
        </p:txBody>
      </p:sp>
      <p:sp>
        <p:nvSpPr>
          <p:cNvPr id="614" name="Google Shape;614;p33"/>
          <p:cNvSpPr txBox="1"/>
          <p:nvPr>
            <p:ph idx="1" type="body"/>
          </p:nvPr>
        </p:nvSpPr>
        <p:spPr>
          <a:xfrm>
            <a:off x="609600" y="1916825"/>
            <a:ext cx="5873700" cy="420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lang="es-ES" u="none"/>
              <a:t>Artemis is a DNA sequence viewer and annotation tool that allows visualisation of sequence features and the results of analyses within the context of the sequence, and its six-frame translation. </a:t>
            </a:r>
            <a:endParaRPr b="0" u="none"/>
          </a:p>
          <a:p>
            <a:pPr indent="-215900" lvl="0" marL="342900" rtl="0" algn="l">
              <a:spcBef>
                <a:spcPts val="400"/>
              </a:spcBef>
              <a:spcAft>
                <a:spcPts val="0"/>
              </a:spcAft>
              <a:buClr>
                <a:schemeClr val="dk1"/>
              </a:buClr>
              <a:buSzPts val="2000"/>
              <a:buNone/>
            </a:pPr>
            <a:r>
              <a:t/>
            </a:r>
            <a:endParaRPr u="none"/>
          </a:p>
        </p:txBody>
      </p:sp>
      <p:sp>
        <p:nvSpPr>
          <p:cNvPr id="615" name="Google Shape;615;p3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616" name="Google Shape;616;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617" name="Google Shape;617;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618" name="Google Shape;618;p33"/>
          <p:cNvPicPr preferRelativeResize="0"/>
          <p:nvPr/>
        </p:nvPicPr>
        <p:blipFill rotWithShape="1">
          <a:blip r:embed="rId3">
            <a:alphaModFix/>
          </a:blip>
          <a:srcRect b="0" l="0" r="0" t="0"/>
          <a:stretch/>
        </p:blipFill>
        <p:spPr>
          <a:xfrm>
            <a:off x="6818152" y="1663657"/>
            <a:ext cx="4690280" cy="45776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4"/>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Thanks for your attention!</a:t>
            </a:r>
            <a:endParaRPr/>
          </a:p>
        </p:txBody>
      </p:sp>
      <p:sp>
        <p:nvSpPr>
          <p:cNvPr id="624" name="Google Shape;624;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625" name="Google Shape;625;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626" name="Google Shape;626;p3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Automatic annotation</a:t>
            </a:r>
            <a:endParaRPr/>
          </a:p>
        </p:txBody>
      </p:sp>
      <p:sp>
        <p:nvSpPr>
          <p:cNvPr id="231" name="Google Shape;231;p4"/>
          <p:cNvSpPr txBox="1"/>
          <p:nvPr>
            <p:ph idx="1" type="body"/>
          </p:nvPr>
        </p:nvSpPr>
        <p:spPr>
          <a:xfrm>
            <a:off x="442950" y="1916825"/>
            <a:ext cx="7100700" cy="4209300"/>
          </a:xfrm>
          <a:prstGeom prst="rect">
            <a:avLst/>
          </a:prstGeom>
          <a:noFill/>
          <a:ln>
            <a:noFill/>
          </a:ln>
        </p:spPr>
        <p:txBody>
          <a:bodyPr anchorCtr="0" anchor="t" bIns="45700" lIns="91425" spcFirstLastPara="1" rIns="91425" wrap="square" tIns="45700">
            <a:normAutofit fontScale="92500" lnSpcReduction="10000"/>
          </a:bodyPr>
          <a:lstStyle/>
          <a:p>
            <a:pPr indent="-352425" lvl="0" marL="342900" rtl="0" algn="l">
              <a:spcBef>
                <a:spcPts val="0"/>
              </a:spcBef>
              <a:spcAft>
                <a:spcPts val="0"/>
              </a:spcAft>
              <a:buClr>
                <a:schemeClr val="dk1"/>
              </a:buClr>
              <a:buSzPct val="100000"/>
              <a:buChar char="•"/>
            </a:pPr>
            <a:r>
              <a:rPr lang="es-ES" u="none"/>
              <a:t>Exponential submission of genomes</a:t>
            </a:r>
            <a:endParaRPr u="none"/>
          </a:p>
          <a:p>
            <a:pPr indent="-352425" lvl="0" marL="342900" rtl="0" algn="l">
              <a:spcBef>
                <a:spcPts val="340"/>
              </a:spcBef>
              <a:spcAft>
                <a:spcPts val="0"/>
              </a:spcAft>
              <a:buClr>
                <a:schemeClr val="dk1"/>
              </a:buClr>
              <a:buSzPct val="100000"/>
              <a:buChar char="•"/>
            </a:pPr>
            <a:r>
              <a:rPr lang="es-ES" u="none"/>
              <a:t>Databases</a:t>
            </a:r>
            <a:endParaRPr u="none"/>
          </a:p>
          <a:p>
            <a:pPr indent="-295275" lvl="1" marL="742950" rtl="0" algn="l">
              <a:spcBef>
                <a:spcPts val="340"/>
              </a:spcBef>
              <a:spcAft>
                <a:spcPts val="0"/>
              </a:spcAft>
              <a:buClr>
                <a:schemeClr val="dk1"/>
              </a:buClr>
              <a:buSzPct val="100000"/>
              <a:buChar char="–"/>
            </a:pPr>
            <a:r>
              <a:rPr lang="es-ES"/>
              <a:t>Uniprot </a:t>
            </a:r>
            <a:endParaRPr/>
          </a:p>
          <a:p>
            <a:pPr indent="-295275" lvl="1" marL="742950" rtl="0" algn="l">
              <a:spcBef>
                <a:spcPts val="340"/>
              </a:spcBef>
              <a:spcAft>
                <a:spcPts val="0"/>
              </a:spcAft>
              <a:buClr>
                <a:schemeClr val="dk1"/>
              </a:buClr>
              <a:buSzPct val="100000"/>
              <a:buChar char="–"/>
            </a:pPr>
            <a:r>
              <a:rPr lang="es-ES"/>
              <a:t>RefSeq</a:t>
            </a:r>
            <a:endParaRPr/>
          </a:p>
          <a:p>
            <a:pPr indent="-295275" lvl="1" marL="742950" rtl="0" algn="l">
              <a:spcBef>
                <a:spcPts val="340"/>
              </a:spcBef>
              <a:spcAft>
                <a:spcPts val="0"/>
              </a:spcAft>
              <a:buClr>
                <a:schemeClr val="dk1"/>
              </a:buClr>
              <a:buSzPct val="100000"/>
              <a:buChar char="–"/>
            </a:pPr>
            <a:r>
              <a:rPr lang="es-ES"/>
              <a:t>Encyclopedia of DNA elements (ENCODE)</a:t>
            </a:r>
            <a:endParaRPr/>
          </a:p>
          <a:p>
            <a:pPr indent="-295275" lvl="1" marL="742950" rtl="0" algn="l">
              <a:spcBef>
                <a:spcPts val="340"/>
              </a:spcBef>
              <a:spcAft>
                <a:spcPts val="0"/>
              </a:spcAft>
              <a:buClr>
                <a:schemeClr val="dk1"/>
              </a:buClr>
              <a:buSzPct val="100000"/>
              <a:buChar char="–"/>
            </a:pPr>
            <a:r>
              <a:rPr lang="es-ES"/>
              <a:t>Entrez Gene</a:t>
            </a:r>
            <a:endParaRPr/>
          </a:p>
          <a:p>
            <a:pPr indent="-295275" lvl="1" marL="742950" rtl="0" algn="l">
              <a:spcBef>
                <a:spcPts val="340"/>
              </a:spcBef>
              <a:spcAft>
                <a:spcPts val="0"/>
              </a:spcAft>
              <a:buClr>
                <a:schemeClr val="dk1"/>
              </a:buClr>
              <a:buSzPct val="100000"/>
              <a:buChar char="–"/>
            </a:pPr>
            <a:r>
              <a:rPr lang="es-ES"/>
              <a:t>Ensembl</a:t>
            </a:r>
            <a:endParaRPr/>
          </a:p>
          <a:p>
            <a:pPr indent="-295275" lvl="1" marL="742950" rtl="0" algn="l">
              <a:spcBef>
                <a:spcPts val="340"/>
              </a:spcBef>
              <a:spcAft>
                <a:spcPts val="0"/>
              </a:spcAft>
              <a:buClr>
                <a:schemeClr val="dk1"/>
              </a:buClr>
              <a:buSzPct val="100000"/>
              <a:buChar char="–"/>
            </a:pPr>
            <a:r>
              <a:rPr lang="es-ES"/>
              <a:t>GENCODE</a:t>
            </a:r>
            <a:endParaRPr/>
          </a:p>
          <a:p>
            <a:pPr indent="-295275" lvl="1" marL="742950" rtl="0" algn="l">
              <a:spcBef>
                <a:spcPts val="340"/>
              </a:spcBef>
              <a:spcAft>
                <a:spcPts val="0"/>
              </a:spcAft>
              <a:buClr>
                <a:schemeClr val="dk1"/>
              </a:buClr>
              <a:buSzPct val="100000"/>
              <a:buChar char="–"/>
            </a:pPr>
            <a:r>
              <a:rPr lang="es-ES"/>
              <a:t>Gene Ontology Consortium (COGs)</a:t>
            </a:r>
            <a:endParaRPr/>
          </a:p>
          <a:p>
            <a:pPr indent="-295275" lvl="1" marL="742950" rtl="0" algn="l">
              <a:spcBef>
                <a:spcPts val="340"/>
              </a:spcBef>
              <a:spcAft>
                <a:spcPts val="0"/>
              </a:spcAft>
              <a:buClr>
                <a:schemeClr val="dk1"/>
              </a:buClr>
              <a:buSzPct val="100000"/>
              <a:buChar char="–"/>
            </a:pPr>
            <a:r>
              <a:rPr lang="es-ES"/>
              <a:t>GeneRIF</a:t>
            </a:r>
            <a:endParaRPr/>
          </a:p>
          <a:p>
            <a:pPr indent="-295275" lvl="1" marL="742950" rtl="0" algn="l">
              <a:spcBef>
                <a:spcPts val="340"/>
              </a:spcBef>
              <a:spcAft>
                <a:spcPts val="0"/>
              </a:spcAft>
              <a:buClr>
                <a:schemeClr val="dk1"/>
              </a:buClr>
              <a:buSzPct val="100000"/>
              <a:buChar char="–"/>
            </a:pPr>
            <a:r>
              <a:rPr lang="es-ES"/>
              <a:t>KEGG</a:t>
            </a:r>
            <a:endParaRPr/>
          </a:p>
          <a:p>
            <a:pPr indent="-295275" lvl="1" marL="742950" rtl="0" algn="l">
              <a:spcBef>
                <a:spcPts val="340"/>
              </a:spcBef>
              <a:spcAft>
                <a:spcPts val="0"/>
              </a:spcAft>
              <a:buClr>
                <a:schemeClr val="dk1"/>
              </a:buClr>
              <a:buSzPct val="100000"/>
              <a:buChar char="–"/>
            </a:pPr>
            <a:r>
              <a:rPr lang="es-ES"/>
              <a:t>Vertebrate and Genome Annotation Project (Vega)</a:t>
            </a:r>
            <a:endParaRPr/>
          </a:p>
          <a:p>
            <a:pPr indent="-295275" lvl="1" marL="742950" rtl="0" algn="l">
              <a:spcBef>
                <a:spcPts val="340"/>
              </a:spcBef>
              <a:spcAft>
                <a:spcPts val="0"/>
              </a:spcAft>
              <a:buClr>
                <a:schemeClr val="dk1"/>
              </a:buClr>
              <a:buSzPct val="100000"/>
              <a:buChar char="–"/>
            </a:pPr>
            <a:r>
              <a:rPr lang="es-ES"/>
              <a:t>Pfam</a:t>
            </a:r>
            <a:endParaRPr/>
          </a:p>
          <a:p>
            <a:pPr indent="-295275" lvl="1" marL="742950" rtl="0" algn="l">
              <a:spcBef>
                <a:spcPts val="340"/>
              </a:spcBef>
              <a:spcAft>
                <a:spcPts val="0"/>
              </a:spcAft>
              <a:buClr>
                <a:schemeClr val="dk1"/>
              </a:buClr>
              <a:buSzPct val="100000"/>
              <a:buChar char="–"/>
            </a:pPr>
            <a:r>
              <a:rPr lang="es-ES"/>
              <a:t>etc</a:t>
            </a:r>
            <a:endParaRPr u="none"/>
          </a:p>
        </p:txBody>
      </p:sp>
      <p:sp>
        <p:nvSpPr>
          <p:cNvPr id="232" name="Google Shape;232;p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233" name="Google Shape;233;p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234" name="Google Shape;234;p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35" name="Google Shape;235;p4"/>
          <p:cNvSpPr txBox="1"/>
          <p:nvPr/>
        </p:nvSpPr>
        <p:spPr>
          <a:xfrm>
            <a:off x="7752176" y="6393900"/>
            <a:ext cx="3722100" cy="253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050">
                <a:solidFill>
                  <a:srgbClr val="494429"/>
                </a:solidFill>
                <a:latin typeface="Calibri"/>
                <a:ea typeface="Calibri"/>
                <a:cs typeface="Calibri"/>
                <a:sym typeface="Calibri"/>
              </a:rPr>
              <a:t>https://www.ncbi.nlm.nih.gov/books/NBK20253/#!po=3.12500</a:t>
            </a:r>
            <a:endParaRPr/>
          </a:p>
        </p:txBody>
      </p:sp>
      <p:pic>
        <p:nvPicPr>
          <p:cNvPr id="236" name="Google Shape;236;p4"/>
          <p:cNvPicPr preferRelativeResize="0"/>
          <p:nvPr/>
        </p:nvPicPr>
        <p:blipFill rotWithShape="1">
          <a:blip r:embed="rId3">
            <a:alphaModFix/>
          </a:blip>
          <a:srcRect b="0" l="0" r="0" t="0"/>
          <a:stretch/>
        </p:blipFill>
        <p:spPr>
          <a:xfrm>
            <a:off x="7392144" y="107672"/>
            <a:ext cx="4312419" cy="613358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5"/>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Automatic annotation</a:t>
            </a:r>
            <a:endParaRPr/>
          </a:p>
        </p:txBody>
      </p:sp>
      <p:sp>
        <p:nvSpPr>
          <p:cNvPr id="243" name="Google Shape;243;p5"/>
          <p:cNvSpPr txBox="1"/>
          <p:nvPr>
            <p:ph idx="1" type="body"/>
          </p:nvPr>
        </p:nvSpPr>
        <p:spPr>
          <a:xfrm>
            <a:off x="609600" y="1916833"/>
            <a:ext cx="10972800" cy="420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Two strategies for identifying coding genes: </a:t>
            </a:r>
            <a:endParaRPr/>
          </a:p>
          <a:p>
            <a:pPr indent="-342900" lvl="0" marL="342900" rtl="0" algn="l">
              <a:spcBef>
                <a:spcPts val="400"/>
              </a:spcBef>
              <a:spcAft>
                <a:spcPts val="0"/>
              </a:spcAft>
              <a:buClr>
                <a:schemeClr val="dk1"/>
              </a:buClr>
              <a:buSzPts val="2000"/>
              <a:buChar char="•"/>
            </a:pPr>
            <a:r>
              <a:rPr lang="es-ES"/>
              <a:t>Evidence: Sequence alignment to find known protein sequences in the contigs </a:t>
            </a:r>
            <a:endParaRPr/>
          </a:p>
          <a:p>
            <a:pPr indent="-285750" lvl="1" marL="742950" rtl="0" algn="l">
              <a:spcBef>
                <a:spcPts val="400"/>
              </a:spcBef>
              <a:spcAft>
                <a:spcPts val="0"/>
              </a:spcAft>
              <a:buClr>
                <a:schemeClr val="dk1"/>
              </a:buClr>
              <a:buSzPts val="2000"/>
              <a:buChar char="–"/>
            </a:pPr>
            <a:r>
              <a:rPr lang="es-ES"/>
              <a:t>transfer the annotation</a:t>
            </a:r>
            <a:endParaRPr/>
          </a:p>
          <a:p>
            <a:pPr indent="-228600" lvl="2" marL="1143000" rtl="0" algn="l">
              <a:spcBef>
                <a:spcPts val="400"/>
              </a:spcBef>
              <a:spcAft>
                <a:spcPts val="0"/>
              </a:spcAft>
              <a:buClr>
                <a:schemeClr val="dk1"/>
              </a:buClr>
              <a:buSzPts val="2000"/>
              <a:buChar char="•"/>
            </a:pPr>
            <a:r>
              <a:rPr lang="es-ES"/>
              <a:t>will miss proteins not present in your database </a:t>
            </a:r>
            <a:endParaRPr/>
          </a:p>
          <a:p>
            <a:pPr indent="-228600" lvl="2" marL="1143000" rtl="0" algn="l">
              <a:spcBef>
                <a:spcPts val="400"/>
              </a:spcBef>
              <a:spcAft>
                <a:spcPts val="0"/>
              </a:spcAft>
              <a:buClr>
                <a:schemeClr val="dk1"/>
              </a:buClr>
              <a:buSzPts val="2000"/>
              <a:buChar char="•"/>
            </a:pPr>
            <a:r>
              <a:rPr lang="es-ES"/>
              <a:t>may miss partial proteins</a:t>
            </a:r>
            <a:endParaRPr/>
          </a:p>
        </p:txBody>
      </p:sp>
      <p:sp>
        <p:nvSpPr>
          <p:cNvPr id="244" name="Google Shape;244;p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245" name="Google Shape;245;p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246" name="Google Shape;246;p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47" name="Google Shape;247;p5"/>
          <p:cNvPicPr preferRelativeResize="0"/>
          <p:nvPr/>
        </p:nvPicPr>
        <p:blipFill>
          <a:blip r:embed="rId3">
            <a:alphaModFix/>
          </a:blip>
          <a:stretch>
            <a:fillRect/>
          </a:stretch>
        </p:blipFill>
        <p:spPr>
          <a:xfrm>
            <a:off x="2644738" y="4204550"/>
            <a:ext cx="6902527" cy="2151800"/>
          </a:xfrm>
          <a:prstGeom prst="rect">
            <a:avLst/>
          </a:prstGeom>
          <a:noFill/>
          <a:ln>
            <a:noFill/>
          </a:ln>
        </p:spPr>
      </p:pic>
      <p:sp>
        <p:nvSpPr>
          <p:cNvPr id="248" name="Google Shape;248;p5"/>
          <p:cNvSpPr txBox="1"/>
          <p:nvPr/>
        </p:nvSpPr>
        <p:spPr>
          <a:xfrm>
            <a:off x="9465000" y="5902600"/>
            <a:ext cx="2439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200" u="sng">
                <a:solidFill>
                  <a:schemeClr val="hlink"/>
                </a:solidFill>
                <a:latin typeface="Consolas"/>
                <a:ea typeface="Consolas"/>
                <a:cs typeface="Consolas"/>
                <a:sym typeface="Consolas"/>
                <a:hlinkClick r:id="rId4"/>
              </a:rPr>
              <a:t>training.galaxyproject</a:t>
            </a:r>
            <a:endParaRPr sz="1200">
              <a:solidFill>
                <a:schemeClr val="dk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d575f96ce8_0_14"/>
          <p:cNvSpPr txBox="1"/>
          <p:nvPr>
            <p:ph type="title"/>
          </p:nvPr>
        </p:nvSpPr>
        <p:spPr>
          <a:xfrm>
            <a:off x="609600" y="692696"/>
            <a:ext cx="109728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Automatic annotation</a:t>
            </a:r>
            <a:endParaRPr/>
          </a:p>
        </p:txBody>
      </p:sp>
      <p:sp>
        <p:nvSpPr>
          <p:cNvPr id="255" name="Google Shape;255;g2d575f96ce8_0_14"/>
          <p:cNvSpPr txBox="1"/>
          <p:nvPr>
            <p:ph idx="1" type="body"/>
          </p:nvPr>
        </p:nvSpPr>
        <p:spPr>
          <a:xfrm>
            <a:off x="230900" y="1916825"/>
            <a:ext cx="6465300" cy="420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Two strategies for identifying coding genes: </a:t>
            </a:r>
            <a:endParaRPr/>
          </a:p>
          <a:p>
            <a:pPr indent="-342900" lvl="0" marL="342900" rtl="0" algn="l">
              <a:spcBef>
                <a:spcPts val="400"/>
              </a:spcBef>
              <a:spcAft>
                <a:spcPts val="0"/>
              </a:spcAft>
              <a:buClr>
                <a:schemeClr val="dk1"/>
              </a:buClr>
              <a:buSzPts val="2000"/>
              <a:buChar char="•"/>
            </a:pPr>
            <a:r>
              <a:rPr lang="es-ES"/>
              <a:t>Ab initio gene finding o find candidate open reading frames:</a:t>
            </a:r>
            <a:endParaRPr/>
          </a:p>
          <a:p>
            <a:pPr indent="-285750" lvl="1" marL="742950" rtl="0" algn="l">
              <a:spcBef>
                <a:spcPts val="400"/>
              </a:spcBef>
              <a:spcAft>
                <a:spcPts val="0"/>
              </a:spcAft>
              <a:buClr>
                <a:schemeClr val="dk1"/>
              </a:buClr>
              <a:buSzPts val="2000"/>
              <a:buChar char="–"/>
            </a:pPr>
            <a:r>
              <a:rPr lang="es-ES"/>
              <a:t>Build model of ribosome binding sites</a:t>
            </a:r>
            <a:endParaRPr/>
          </a:p>
          <a:p>
            <a:pPr indent="-285750" lvl="1" marL="742950" rtl="0" algn="l">
              <a:spcBef>
                <a:spcPts val="400"/>
              </a:spcBef>
              <a:spcAft>
                <a:spcPts val="0"/>
              </a:spcAft>
              <a:buClr>
                <a:schemeClr val="dk1"/>
              </a:buClr>
              <a:buSzPts val="2000"/>
              <a:buChar char="–"/>
            </a:pPr>
            <a:r>
              <a:rPr lang="es-ES"/>
              <a:t>predict coding regions </a:t>
            </a:r>
            <a:endParaRPr/>
          </a:p>
          <a:p>
            <a:pPr indent="-228600" lvl="2" marL="1143000" rtl="0" algn="l">
              <a:spcBef>
                <a:spcPts val="400"/>
              </a:spcBef>
              <a:spcAft>
                <a:spcPts val="0"/>
              </a:spcAft>
              <a:buClr>
                <a:schemeClr val="dk1"/>
              </a:buClr>
              <a:buSzPts val="2000"/>
              <a:buChar char="•"/>
            </a:pPr>
            <a:r>
              <a:rPr lang="es-ES"/>
              <a:t>may choose the incorrect start codon </a:t>
            </a:r>
            <a:endParaRPr/>
          </a:p>
          <a:p>
            <a:pPr indent="-228600" lvl="2" marL="1143000" rtl="0" algn="l">
              <a:spcBef>
                <a:spcPts val="400"/>
              </a:spcBef>
              <a:spcAft>
                <a:spcPts val="0"/>
              </a:spcAft>
              <a:buClr>
                <a:schemeClr val="dk1"/>
              </a:buClr>
              <a:buSzPts val="2000"/>
              <a:buChar char="•"/>
            </a:pPr>
            <a:r>
              <a:rPr lang="es-ES"/>
              <a:t>may miss atypical genes, overpredict small genes</a:t>
            </a:r>
            <a:endParaRPr/>
          </a:p>
        </p:txBody>
      </p:sp>
      <p:sp>
        <p:nvSpPr>
          <p:cNvPr id="256" name="Google Shape;256;g2d575f96ce8_0_14"/>
          <p:cNvSpPr txBox="1"/>
          <p:nvPr>
            <p:ph idx="10" type="dt"/>
          </p:nvPr>
        </p:nvSpPr>
        <p:spPr>
          <a:xfrm>
            <a:off x="609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257" name="Google Shape;257;g2d575f96ce8_0_14"/>
          <p:cNvSpPr txBox="1"/>
          <p:nvPr>
            <p:ph idx="11" type="ftr"/>
          </p:nvPr>
        </p:nvSpPr>
        <p:spPr>
          <a:xfrm>
            <a:off x="4165600" y="6356351"/>
            <a:ext cx="38607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258" name="Google Shape;258;g2d575f96ce8_0_14"/>
          <p:cNvSpPr txBox="1"/>
          <p:nvPr>
            <p:ph idx="12" type="sldNum"/>
          </p:nvPr>
        </p:nvSpPr>
        <p:spPr>
          <a:xfrm>
            <a:off x="8737600" y="6356351"/>
            <a:ext cx="28449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59" name="Google Shape;259;g2d575f96ce8_0_14"/>
          <p:cNvPicPr preferRelativeResize="0"/>
          <p:nvPr/>
        </p:nvPicPr>
        <p:blipFill>
          <a:blip r:embed="rId3">
            <a:alphaModFix/>
          </a:blip>
          <a:stretch>
            <a:fillRect/>
          </a:stretch>
        </p:blipFill>
        <p:spPr>
          <a:xfrm>
            <a:off x="6912848" y="1960225"/>
            <a:ext cx="5168775" cy="3920600"/>
          </a:xfrm>
          <a:prstGeom prst="rect">
            <a:avLst/>
          </a:prstGeom>
          <a:noFill/>
          <a:ln>
            <a:noFill/>
          </a:ln>
        </p:spPr>
      </p:pic>
      <p:sp>
        <p:nvSpPr>
          <p:cNvPr id="260" name="Google Shape;260;g2d575f96ce8_0_14"/>
          <p:cNvSpPr txBox="1"/>
          <p:nvPr/>
        </p:nvSpPr>
        <p:spPr>
          <a:xfrm>
            <a:off x="8368200" y="5936038"/>
            <a:ext cx="2439000" cy="3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ES" sz="1200" u="sng">
                <a:solidFill>
                  <a:schemeClr val="hlink"/>
                </a:solidFill>
                <a:latin typeface="Consolas"/>
                <a:ea typeface="Consolas"/>
                <a:cs typeface="Consolas"/>
                <a:sym typeface="Consolas"/>
                <a:hlinkClick r:id="rId4"/>
              </a:rPr>
              <a:t>training.galaxyproject</a:t>
            </a:r>
            <a:endParaRPr sz="1200">
              <a:solidFill>
                <a:schemeClr val="dk1"/>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6"/>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Automatic annotation</a:t>
            </a:r>
            <a:endParaRPr/>
          </a:p>
        </p:txBody>
      </p:sp>
      <p:sp>
        <p:nvSpPr>
          <p:cNvPr id="267" name="Google Shape;267;p6"/>
          <p:cNvSpPr txBox="1"/>
          <p:nvPr>
            <p:ph idx="1" type="body"/>
          </p:nvPr>
        </p:nvSpPr>
        <p:spPr>
          <a:xfrm>
            <a:off x="609600" y="1916833"/>
            <a:ext cx="109728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s-ES" u="none"/>
              <a:t>t</a:t>
            </a:r>
            <a:r>
              <a:rPr lang="es-ES" u="none"/>
              <a:t>RNA: </a:t>
            </a:r>
            <a:r>
              <a:rPr b="0" lang="es-ES" u="none"/>
              <a:t>easy to find and annotate: anti-codon</a:t>
            </a:r>
            <a:endParaRPr/>
          </a:p>
          <a:p>
            <a:pPr indent="-342900" lvl="0" marL="342900" rtl="0" algn="l">
              <a:spcBef>
                <a:spcPts val="400"/>
              </a:spcBef>
              <a:spcAft>
                <a:spcPts val="0"/>
              </a:spcAft>
              <a:buClr>
                <a:schemeClr val="dk1"/>
              </a:buClr>
              <a:buSzPts val="2000"/>
              <a:buChar char="•"/>
            </a:pPr>
            <a:r>
              <a:rPr lang="es-ES" u="none"/>
              <a:t>rRNA: </a:t>
            </a:r>
            <a:r>
              <a:rPr b="0" lang="es-ES" u="none"/>
              <a:t>easy to find and annotate: 5s 16s 23s </a:t>
            </a:r>
            <a:endParaRPr/>
          </a:p>
          <a:p>
            <a:pPr indent="-342900" lvl="0" marL="342900" rtl="0" algn="l">
              <a:spcBef>
                <a:spcPts val="400"/>
              </a:spcBef>
              <a:spcAft>
                <a:spcPts val="0"/>
              </a:spcAft>
              <a:buClr>
                <a:schemeClr val="dk1"/>
              </a:buClr>
              <a:buSzPts val="2000"/>
              <a:buChar char="•"/>
            </a:pPr>
            <a:r>
              <a:rPr lang="es-ES" u="none"/>
              <a:t>CDS: </a:t>
            </a:r>
            <a:r>
              <a:rPr b="0" lang="es-ES" u="none"/>
              <a:t>straightforward to find candidates </a:t>
            </a:r>
            <a:endParaRPr/>
          </a:p>
          <a:p>
            <a:pPr indent="-285750" lvl="1" marL="742950" rtl="0" algn="l">
              <a:spcBef>
                <a:spcPts val="400"/>
              </a:spcBef>
              <a:spcAft>
                <a:spcPts val="0"/>
              </a:spcAft>
              <a:buClr>
                <a:schemeClr val="dk1"/>
              </a:buClr>
              <a:buSzPts val="2000"/>
              <a:buChar char="–"/>
            </a:pPr>
            <a:r>
              <a:rPr b="0" lang="es-ES" u="none"/>
              <a:t>false positives are often small ORFs </a:t>
            </a:r>
            <a:endParaRPr/>
          </a:p>
          <a:p>
            <a:pPr indent="-285750" lvl="1" marL="742950" rtl="0" algn="l">
              <a:spcBef>
                <a:spcPts val="400"/>
              </a:spcBef>
              <a:spcAft>
                <a:spcPts val="0"/>
              </a:spcAft>
              <a:buClr>
                <a:schemeClr val="dk1"/>
              </a:buClr>
              <a:buSzPts val="2000"/>
              <a:buChar char="–"/>
            </a:pPr>
            <a:r>
              <a:rPr b="0" lang="es-ES" u="none"/>
              <a:t>wrong start codon o partial genes</a:t>
            </a:r>
            <a:endParaRPr/>
          </a:p>
          <a:p>
            <a:pPr indent="-285750" lvl="1" marL="742950" rtl="0" algn="l">
              <a:spcBef>
                <a:spcPts val="400"/>
              </a:spcBef>
              <a:spcAft>
                <a:spcPts val="0"/>
              </a:spcAft>
              <a:buClr>
                <a:schemeClr val="dk1"/>
              </a:buClr>
              <a:buSzPts val="2000"/>
              <a:buChar char="–"/>
            </a:pPr>
            <a:r>
              <a:rPr b="0" lang="es-ES" u="none"/>
              <a:t>Pseudogenes</a:t>
            </a:r>
            <a:endParaRPr/>
          </a:p>
          <a:p>
            <a:pPr indent="-285750" lvl="1" marL="742950" rtl="0" algn="l">
              <a:spcBef>
                <a:spcPts val="400"/>
              </a:spcBef>
              <a:spcAft>
                <a:spcPts val="0"/>
              </a:spcAft>
              <a:buClr>
                <a:schemeClr val="dk1"/>
              </a:buClr>
              <a:buSzPts val="2000"/>
              <a:buChar char="–"/>
            </a:pPr>
            <a:r>
              <a:rPr b="0" lang="es-ES" u="none"/>
              <a:t>assigning function is the bulk of the workload</a:t>
            </a:r>
            <a:endParaRPr b="0" u="none"/>
          </a:p>
        </p:txBody>
      </p:sp>
      <p:sp>
        <p:nvSpPr>
          <p:cNvPr id="268" name="Google Shape;268;p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269" name="Google Shape;269;p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270" name="Google Shape;270;p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7"/>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Automatic annotation: limitations</a:t>
            </a:r>
            <a:endParaRPr/>
          </a:p>
        </p:txBody>
      </p:sp>
      <p:sp>
        <p:nvSpPr>
          <p:cNvPr id="277" name="Google Shape;277;p7"/>
          <p:cNvSpPr txBox="1"/>
          <p:nvPr>
            <p:ph idx="1" type="body"/>
          </p:nvPr>
        </p:nvSpPr>
        <p:spPr>
          <a:xfrm>
            <a:off x="770384" y="1916833"/>
            <a:ext cx="8579400" cy="42093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If sequence homologous are found, may </a:t>
            </a:r>
            <a:r>
              <a:rPr lang="es-ES" u="none"/>
              <a:t>not be functional </a:t>
            </a:r>
            <a:r>
              <a:rPr b="0" lang="es-ES" u="none"/>
              <a:t>homologous</a:t>
            </a:r>
            <a:endParaRPr b="0" u="none"/>
          </a:p>
          <a:p>
            <a:pPr indent="-342900" lvl="0" marL="342900" rtl="0" algn="l">
              <a:spcBef>
                <a:spcPts val="400"/>
              </a:spcBef>
              <a:spcAft>
                <a:spcPts val="0"/>
              </a:spcAft>
              <a:buClr>
                <a:schemeClr val="dk1"/>
              </a:buClr>
              <a:buSzPts val="2000"/>
              <a:buChar char="•"/>
            </a:pPr>
            <a:r>
              <a:rPr b="0" lang="es-ES" u="none"/>
              <a:t>If </a:t>
            </a:r>
            <a:r>
              <a:rPr lang="es-ES" u="none"/>
              <a:t>no homology found</a:t>
            </a:r>
            <a:r>
              <a:rPr b="0" lang="es-ES" u="none"/>
              <a:t>-</a:t>
            </a:r>
            <a:r>
              <a:rPr lang="es-ES" u="none"/>
              <a:t> </a:t>
            </a:r>
            <a:r>
              <a:rPr b="0" lang="es-ES" u="none"/>
              <a:t>limited information can be inferred</a:t>
            </a:r>
            <a:endParaRPr/>
          </a:p>
          <a:p>
            <a:pPr indent="-342900" lvl="0" marL="342900" rtl="0" algn="l">
              <a:spcBef>
                <a:spcPts val="400"/>
              </a:spcBef>
              <a:spcAft>
                <a:spcPts val="0"/>
              </a:spcAft>
              <a:buClr>
                <a:schemeClr val="dk1"/>
              </a:buClr>
              <a:buSzPts val="2000"/>
              <a:buChar char="•"/>
            </a:pPr>
            <a:r>
              <a:rPr b="0" lang="es-ES" u="none"/>
              <a:t>Incorrect annotation can be </a:t>
            </a:r>
            <a:r>
              <a:rPr lang="es-ES" u="none"/>
              <a:t>propagated</a:t>
            </a:r>
            <a:r>
              <a:rPr b="0" lang="es-ES" u="none"/>
              <a:t> when similarity is over part on sequence not used in annotation </a:t>
            </a:r>
            <a:endParaRPr/>
          </a:p>
          <a:p>
            <a:pPr indent="-285750" lvl="1" marL="742950" rtl="0" algn="l">
              <a:spcBef>
                <a:spcPts val="400"/>
              </a:spcBef>
              <a:spcAft>
                <a:spcPts val="0"/>
              </a:spcAft>
              <a:buClr>
                <a:schemeClr val="dk1"/>
              </a:buClr>
              <a:buSzPts val="2000"/>
              <a:buChar char="–"/>
            </a:pPr>
            <a:r>
              <a:rPr b="0" lang="es-ES" u="none"/>
              <a:t>Multidomain proteins (HMM)</a:t>
            </a:r>
            <a:endParaRPr/>
          </a:p>
          <a:p>
            <a:pPr indent="-342900" lvl="0" marL="342900" rtl="0" algn="l">
              <a:spcBef>
                <a:spcPts val="400"/>
              </a:spcBef>
              <a:spcAft>
                <a:spcPts val="0"/>
              </a:spcAft>
              <a:buClr>
                <a:schemeClr val="dk1"/>
              </a:buClr>
              <a:buSzPts val="2000"/>
              <a:buChar char="•"/>
            </a:pPr>
            <a:r>
              <a:rPr b="0" lang="es-ES" u="none"/>
              <a:t>Inconsistent annotation (</a:t>
            </a:r>
            <a:r>
              <a:rPr lang="es-ES" u="none"/>
              <a:t>Different names, same protein</a:t>
            </a:r>
            <a:r>
              <a:rPr b="0" lang="es-ES" u="none"/>
              <a:t>)</a:t>
            </a:r>
            <a:endParaRPr/>
          </a:p>
          <a:p>
            <a:pPr indent="-342900" lvl="0" marL="342900" rtl="0" algn="l">
              <a:spcBef>
                <a:spcPts val="400"/>
              </a:spcBef>
              <a:spcAft>
                <a:spcPts val="0"/>
              </a:spcAft>
              <a:buClr>
                <a:schemeClr val="dk1"/>
              </a:buClr>
              <a:buSzPts val="2000"/>
              <a:buChar char="•"/>
            </a:pPr>
            <a:r>
              <a:rPr b="0" lang="es-ES" u="none"/>
              <a:t>Same </a:t>
            </a:r>
            <a:r>
              <a:rPr lang="es-ES" u="none"/>
              <a:t>gene name, different product </a:t>
            </a:r>
            <a:r>
              <a:rPr b="0" lang="es-ES" u="none"/>
              <a:t>name</a:t>
            </a:r>
            <a:endParaRPr/>
          </a:p>
          <a:p>
            <a:pPr indent="-342900" lvl="0" marL="342900" rtl="0" algn="l">
              <a:spcBef>
                <a:spcPts val="400"/>
              </a:spcBef>
              <a:spcAft>
                <a:spcPts val="0"/>
              </a:spcAft>
              <a:buClr>
                <a:schemeClr val="dk1"/>
              </a:buClr>
              <a:buSzPts val="2000"/>
              <a:buChar char="•"/>
            </a:pPr>
            <a:r>
              <a:rPr b="0" lang="es-ES" u="none"/>
              <a:t>Spelling mistakes</a:t>
            </a:r>
            <a:endParaRPr/>
          </a:p>
          <a:p>
            <a:pPr indent="-342900" lvl="0" marL="342900" rtl="0" algn="l">
              <a:spcBef>
                <a:spcPts val="400"/>
              </a:spcBef>
              <a:spcAft>
                <a:spcPts val="0"/>
              </a:spcAft>
              <a:buClr>
                <a:schemeClr val="dk1"/>
              </a:buClr>
              <a:buSzPts val="2000"/>
              <a:buChar char="•"/>
            </a:pPr>
            <a:r>
              <a:rPr b="0" lang="es-ES" u="none"/>
              <a:t>Looking for </a:t>
            </a:r>
            <a:r>
              <a:rPr lang="es-ES" u="none"/>
              <a:t>new genes</a:t>
            </a:r>
            <a:r>
              <a:rPr b="0" lang="es-ES" u="none"/>
              <a:t>, not present in DDBB</a:t>
            </a:r>
            <a:endParaRPr b="0" u="none"/>
          </a:p>
          <a:p>
            <a:pPr indent="-342900" lvl="0" marL="342900" rtl="0" algn="l">
              <a:spcBef>
                <a:spcPts val="400"/>
              </a:spcBef>
              <a:spcAft>
                <a:spcPts val="0"/>
              </a:spcAft>
              <a:buClr>
                <a:schemeClr val="dk1"/>
              </a:buClr>
              <a:buSzPts val="2000"/>
              <a:buChar char="•"/>
            </a:pPr>
            <a:r>
              <a:rPr b="0" lang="es-ES" u="none"/>
              <a:t>Expression experiments / Manual annotation needed</a:t>
            </a:r>
            <a:endParaRPr/>
          </a:p>
          <a:p>
            <a:pPr indent="-215900" lvl="0" marL="342900" rtl="0" algn="l">
              <a:spcBef>
                <a:spcPts val="400"/>
              </a:spcBef>
              <a:spcAft>
                <a:spcPts val="0"/>
              </a:spcAft>
              <a:buClr>
                <a:schemeClr val="dk1"/>
              </a:buClr>
              <a:buSzPts val="2000"/>
              <a:buNone/>
            </a:pPr>
            <a:r>
              <a:t/>
            </a:r>
            <a:endParaRPr u="none"/>
          </a:p>
        </p:txBody>
      </p:sp>
      <p:sp>
        <p:nvSpPr>
          <p:cNvPr id="278" name="Google Shape;278;p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279" name="Google Shape;279;p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280" name="Google Shape;280;p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81" name="Google Shape;281;p7"/>
          <p:cNvSpPr txBox="1"/>
          <p:nvPr/>
        </p:nvSpPr>
        <p:spPr>
          <a:xfrm>
            <a:off x="7880000" y="5894650"/>
            <a:ext cx="39975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Richardson and Watson. Briefings in Bioinformatics. 2012</a:t>
            </a:r>
            <a:endParaRPr i="1"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8"/>
          <p:cNvSpPr txBox="1"/>
          <p:nvPr>
            <p:ph type="title"/>
          </p:nvPr>
        </p:nvSpPr>
        <p:spPr>
          <a:xfrm>
            <a:off x="609600" y="692696"/>
            <a:ext cx="109728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Automatic annotation: limitations</a:t>
            </a:r>
            <a:endParaRPr/>
          </a:p>
        </p:txBody>
      </p:sp>
      <p:pic>
        <p:nvPicPr>
          <p:cNvPr id="288" name="Google Shape;288;p8"/>
          <p:cNvPicPr preferRelativeResize="0"/>
          <p:nvPr>
            <p:ph idx="1" type="body"/>
          </p:nvPr>
        </p:nvPicPr>
        <p:blipFill rotWithShape="1">
          <a:blip r:embed="rId3">
            <a:alphaModFix/>
          </a:blip>
          <a:srcRect b="0" l="0" r="0" t="0"/>
          <a:stretch/>
        </p:blipFill>
        <p:spPr>
          <a:xfrm>
            <a:off x="718058" y="2006612"/>
            <a:ext cx="8041638" cy="4309336"/>
          </a:xfrm>
          <a:prstGeom prst="rect">
            <a:avLst/>
          </a:prstGeom>
          <a:noFill/>
          <a:ln>
            <a:noFill/>
          </a:ln>
        </p:spPr>
      </p:pic>
      <p:sp>
        <p:nvSpPr>
          <p:cNvPr id="289" name="Google Shape;289;p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14/11/2024</a:t>
            </a:r>
            <a:endParaRPr/>
          </a:p>
        </p:txBody>
      </p:sp>
      <p:sp>
        <p:nvSpPr>
          <p:cNvPr id="290" name="Google Shape;290;p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Análisis de Genomas Virales a través de la Plataforma Galaxy</a:t>
            </a:r>
            <a:endParaRPr/>
          </a:p>
        </p:txBody>
      </p:sp>
      <p:sp>
        <p:nvSpPr>
          <p:cNvPr id="291" name="Google Shape;291;p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92" name="Google Shape;292;p8"/>
          <p:cNvSpPr txBox="1"/>
          <p:nvPr/>
        </p:nvSpPr>
        <p:spPr>
          <a:xfrm>
            <a:off x="1702226" y="1667075"/>
            <a:ext cx="76341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Inconsistent annotation</a:t>
            </a:r>
            <a:endParaRPr sz="1800">
              <a:solidFill>
                <a:schemeClr val="dk1"/>
              </a:solidFill>
              <a:latin typeface="Calibri"/>
              <a:ea typeface="Calibri"/>
              <a:cs typeface="Calibri"/>
              <a:sym typeface="Calibri"/>
            </a:endParaRPr>
          </a:p>
        </p:txBody>
      </p:sp>
      <p:sp>
        <p:nvSpPr>
          <p:cNvPr id="293" name="Google Shape;293;p8"/>
          <p:cNvSpPr txBox="1"/>
          <p:nvPr/>
        </p:nvSpPr>
        <p:spPr>
          <a:xfrm>
            <a:off x="8077200" y="5995336"/>
            <a:ext cx="238660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Richardson and Watson. Briefings in Bioinformatics. 2012</a:t>
            </a:r>
            <a:endParaRPr i="1" sz="1200">
              <a:solidFill>
                <a:schemeClr val="dk1"/>
              </a:solidFill>
              <a:latin typeface="Calibri"/>
              <a:ea typeface="Calibri"/>
              <a:cs typeface="Calibri"/>
              <a:sym typeface="Calibri"/>
            </a:endParaRPr>
          </a:p>
        </p:txBody>
      </p:sp>
      <p:sp>
        <p:nvSpPr>
          <p:cNvPr id="294" name="Google Shape;294;p8"/>
          <p:cNvSpPr/>
          <p:nvPr/>
        </p:nvSpPr>
        <p:spPr>
          <a:xfrm>
            <a:off x="8359800" y="2327402"/>
            <a:ext cx="36004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s-ES" sz="1200">
                <a:solidFill>
                  <a:schemeClr val="dk1"/>
                </a:solidFill>
                <a:latin typeface="Calibri"/>
                <a:ea typeface="Calibri"/>
                <a:cs typeface="Calibri"/>
                <a:sym typeface="Calibri"/>
              </a:rPr>
              <a:t>Salmonella typhi </a:t>
            </a:r>
            <a:r>
              <a:rPr lang="es-ES" sz="1200">
                <a:solidFill>
                  <a:schemeClr val="dk1"/>
                </a:solidFill>
                <a:latin typeface="Calibri"/>
                <a:ea typeface="Calibri"/>
                <a:cs typeface="Calibri"/>
                <a:sym typeface="Calibri"/>
              </a:rPr>
              <a:t>CT18 (NC_003198) and </a:t>
            </a:r>
            <a:r>
              <a:rPr i="1" lang="es-ES" sz="1200">
                <a:solidFill>
                  <a:schemeClr val="dk1"/>
                </a:solidFill>
                <a:latin typeface="Calibri"/>
                <a:ea typeface="Calibri"/>
                <a:cs typeface="Calibri"/>
                <a:sym typeface="Calibri"/>
              </a:rPr>
              <a:t>Salmonella typhi </a:t>
            </a:r>
            <a:r>
              <a:rPr lang="es-ES" sz="1200">
                <a:solidFill>
                  <a:schemeClr val="dk1"/>
                </a:solidFill>
                <a:latin typeface="Calibri"/>
                <a:ea typeface="Calibri"/>
                <a:cs typeface="Calibri"/>
                <a:sym typeface="Calibri"/>
              </a:rPr>
              <a:t>Ty2 (NC_004631) there is a single ORF of 690 bp</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2_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2018-09-27T09:17:10Z</dcterms:created>
  <dc:creator>Miguel Juliá</dc:creator>
</cp:coreProperties>
</file>