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257" r:id="rId3"/>
    <p:sldId id="286" r:id="rId4"/>
    <p:sldId id="259" r:id="rId5"/>
    <p:sldId id="287" r:id="rId6"/>
    <p:sldId id="260" r:id="rId7"/>
    <p:sldId id="283" r:id="rId8"/>
    <p:sldId id="284" r:id="rId9"/>
    <p:sldId id="264" r:id="rId10"/>
    <p:sldId id="265" r:id="rId11"/>
    <p:sldId id="288" r:id="rId12"/>
    <p:sldId id="261" r:id="rId13"/>
    <p:sldId id="262" r:id="rId14"/>
    <p:sldId id="285" r:id="rId15"/>
    <p:sldId id="289" r:id="rId16"/>
    <p:sldId id="266" r:id="rId17"/>
    <p:sldId id="290" r:id="rId18"/>
    <p:sldId id="263" r:id="rId19"/>
    <p:sldId id="267" r:id="rId20"/>
    <p:sldId id="400" r:id="rId21"/>
    <p:sldId id="405" r:id="rId22"/>
    <p:sldId id="291" r:id="rId23"/>
    <p:sldId id="292" r:id="rId24"/>
    <p:sldId id="273" r:id="rId25"/>
    <p:sldId id="272" r:id="rId26"/>
    <p:sldId id="368" r:id="rId27"/>
    <p:sldId id="271" r:id="rId28"/>
    <p:sldId id="269" r:id="rId29"/>
    <p:sldId id="372" r:id="rId30"/>
    <p:sldId id="379" r:id="rId31"/>
    <p:sldId id="382" r:id="rId32"/>
    <p:sldId id="401" r:id="rId33"/>
    <p:sldId id="381" r:id="rId34"/>
    <p:sldId id="383" r:id="rId35"/>
    <p:sldId id="274" r:id="rId36"/>
    <p:sldId id="275" r:id="rId37"/>
    <p:sldId id="375" r:id="rId38"/>
    <p:sldId id="376" r:id="rId39"/>
    <p:sldId id="393" r:id="rId40"/>
    <p:sldId id="394" r:id="rId41"/>
    <p:sldId id="402" r:id="rId42"/>
    <p:sldId id="403" r:id="rId43"/>
    <p:sldId id="404" r:id="rId44"/>
    <p:sldId id="276" r:id="rId45"/>
    <p:sldId id="278" r:id="rId46"/>
    <p:sldId id="397" r:id="rId47"/>
    <p:sldId id="277" r:id="rId48"/>
    <p:sldId id="386" r:id="rId49"/>
    <p:sldId id="398" r:id="rId50"/>
    <p:sldId id="384" r:id="rId51"/>
    <p:sldId id="279" r:id="rId52"/>
    <p:sldId id="387" r:id="rId53"/>
    <p:sldId id="388" r:id="rId54"/>
    <p:sldId id="389" r:id="rId55"/>
    <p:sldId id="390" r:id="rId56"/>
    <p:sldId id="391" r:id="rId57"/>
    <p:sldId id="280" r:id="rId58"/>
    <p:sldId id="385" r:id="rId59"/>
    <p:sldId id="281" r:id="rId60"/>
    <p:sldId id="282" r:id="rId6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8121" autoAdjust="0"/>
  </p:normalViewPr>
  <p:slideViewPr>
    <p:cSldViewPr>
      <p:cViewPr varScale="1">
        <p:scale>
          <a:sx n="86" d="100"/>
          <a:sy n="86" d="100"/>
        </p:scale>
        <p:origin x="2022"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7BF5F-D5F5-493D-80B4-A83F236FC1CC}" type="datetimeFigureOut">
              <a:rPr lang="es-ES" smtClean="0"/>
              <a:t>16/05/2024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D9EDC-506A-4A8A-A1DF-A717CC939618}" type="slidenum">
              <a:rPr lang="es-ES" smtClean="0"/>
              <a:t>‹#›</a:t>
            </a:fld>
            <a:endParaRPr lang="es-ES"/>
          </a:p>
        </p:txBody>
      </p:sp>
    </p:spTree>
    <p:extLst>
      <p:ext uri="{BB962C8B-B14F-4D97-AF65-F5344CB8AC3E}">
        <p14:creationId xmlns:p14="http://schemas.microsoft.com/office/powerpoint/2010/main" val="36444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2800" dirty="0"/>
              <a:t>Buenos días a todos. Las dos siguientes horas vamos a hacer una breve introducción al sistema operativo de </a:t>
            </a:r>
            <a:r>
              <a:rPr lang="es-ES" sz="2800" dirty="0" err="1"/>
              <a:t>linux</a:t>
            </a:r>
            <a:r>
              <a:rPr lang="es-ES" sz="2800" dirty="0"/>
              <a:t>, ya que es el que vamos a utilizar a lo largo de todo el curso.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a:t>
            </a:fld>
            <a:endParaRPr lang="es-ES"/>
          </a:p>
        </p:txBody>
      </p:sp>
    </p:spTree>
    <p:extLst>
      <p:ext uri="{BB962C8B-B14F-4D97-AF65-F5344CB8AC3E}">
        <p14:creationId xmlns:p14="http://schemas.microsoft.com/office/powerpoint/2010/main" val="316621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terminal es el programa informático que provee una interfaz de usuario para acceder a los servicios del sistema operativo.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El sistema de ficheros es un componente que controla cómo se almacenan y recuperan los datos. El sistema de ficheros de </a:t>
            </a:r>
            <a:r>
              <a:rPr lang="es-ES" err="1"/>
              <a:t>linux</a:t>
            </a:r>
            <a:r>
              <a:rPr lang="es-ES"/>
              <a:t> os lo vamos a explicar en profundidad a continuación.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el </a:t>
            </a:r>
            <a:r>
              <a:rPr lang="es-ES" err="1"/>
              <a:t>Kernel</a:t>
            </a:r>
            <a:r>
              <a:rPr lang="es-ES"/>
              <a:t> o núcleo sería es un software que constituye una parte fundamental del sistema operativo, de forma básica, es el encargado de gestionar recursos, y comunicarse con el hardware como ya hemos visto.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10</a:t>
            </a:fld>
            <a:endParaRPr lang="es-ES"/>
          </a:p>
        </p:txBody>
      </p:sp>
    </p:spTree>
    <p:extLst>
      <p:ext uri="{BB962C8B-B14F-4D97-AF65-F5344CB8AC3E}">
        <p14:creationId xmlns:p14="http://schemas.microsoft.com/office/powerpoint/2010/main" val="377166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También os hemos dicho que es open </a:t>
            </a:r>
            <a:r>
              <a:rPr lang="es-ES" err="1"/>
              <a:t>source</a:t>
            </a:r>
            <a:r>
              <a:rPr lang="es-ES"/>
              <a:t> o de </a:t>
            </a:r>
            <a:r>
              <a:rPr lang="es-ES" err="1"/>
              <a:t>codigo</a:t>
            </a:r>
            <a:r>
              <a:rPr lang="es-ES"/>
              <a:t> abierto.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11</a:t>
            </a:fld>
            <a:endParaRPr lang="es-ES"/>
          </a:p>
        </p:txBody>
      </p:sp>
    </p:spTree>
    <p:extLst>
      <p:ext uri="{BB962C8B-B14F-4D97-AF65-F5344CB8AC3E}">
        <p14:creationId xmlns:p14="http://schemas.microsoft.com/office/powerpoint/2010/main" val="335018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Libre redistribución: </a:t>
            </a:r>
            <a:r>
              <a:rPr lang="es-ES" sz="1200" b="0" i="0" kern="1200" dirty="0">
                <a:solidFill>
                  <a:schemeClr val="tx1"/>
                </a:solidFill>
                <a:effectLst/>
                <a:latin typeface="+mn-lt"/>
                <a:ea typeface="+mn-ea"/>
                <a:cs typeface="+mn-cs"/>
              </a:rPr>
              <a:t>Es decir, yo no puedo coger ese código y su licencia que son gratuitos y venderlos a terceros.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Código fuente: </a:t>
            </a:r>
            <a:r>
              <a:rPr lang="es-ES" sz="1200" b="0" i="0" kern="1200" dirty="0">
                <a:solidFill>
                  <a:schemeClr val="tx1"/>
                </a:solidFill>
                <a:effectLst/>
                <a:latin typeface="+mn-lt"/>
                <a:ea typeface="+mn-ea"/>
                <a:cs typeface="+mn-cs"/>
              </a:rPr>
              <a:t>El programa debe incluir el código fuente y debe estar preferentemente en un formato en el que el programador pueda modificar el programa.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Trabajos derivados: </a:t>
            </a:r>
            <a:r>
              <a:rPr lang="es-ES" sz="1200" b="0" i="0" kern="1200" dirty="0">
                <a:solidFill>
                  <a:schemeClr val="tx1"/>
                </a:solidFill>
                <a:effectLst/>
                <a:latin typeface="+mn-lt"/>
                <a:ea typeface="+mn-ea"/>
                <a:cs typeface="+mn-cs"/>
              </a:rPr>
              <a:t>La licencia debe permitir modificaciones y trabajos derivados, y debe permitir que sean distribuidos bajo los mismos términos de la licencia del programa original, gratis.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Integridad del autor del código fuente</a:t>
            </a:r>
            <a:r>
              <a:rPr lang="es-ES" sz="1200" b="0" i="0" kern="1200" dirty="0">
                <a:solidFill>
                  <a:schemeClr val="tx1"/>
                </a:solidFill>
                <a:effectLst/>
                <a:latin typeface="+mn-lt"/>
                <a:ea typeface="+mn-ea"/>
                <a:cs typeface="+mn-cs"/>
              </a:rPr>
              <a:t>: La licencia puede exigir que los trabajos derivados lleven un nombre diferente o un número de versión respecto del software original. Fomentar muchas mejoras es bueno, pero los usuarios tienen derecho a saber quién es el responsable del software que están utilizando y los autores y mantenedores tienen derecho recíproco a saber qué se les pide para respaldar y proteger su reputación. Así los cambios "no oficiales" pueden estar disponibles pero distinguirse fácilmente de la fuente original.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personas o grupos: </a:t>
            </a:r>
            <a:r>
              <a:rPr lang="es-ES" sz="1200" b="0" i="0" kern="1200" dirty="0">
                <a:solidFill>
                  <a:schemeClr val="tx1"/>
                </a:solidFill>
                <a:effectLst/>
                <a:latin typeface="+mn-lt"/>
                <a:ea typeface="+mn-ea"/>
                <a:cs typeface="+mn-cs"/>
              </a:rPr>
              <a:t>La licencia no puede discriminar en contra de una persona o grupo de personas.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áreas de trabajo:</a:t>
            </a:r>
            <a:r>
              <a:rPr lang="es-ES" sz="1200" b="0" i="0" kern="1200" dirty="0">
                <a:solidFill>
                  <a:schemeClr val="tx1"/>
                </a:solidFill>
                <a:effectLst/>
                <a:latin typeface="+mn-lt"/>
                <a:ea typeface="+mn-ea"/>
                <a:cs typeface="+mn-cs"/>
              </a:rPr>
              <a:t> La licencia no debe restringir a nadie el uso de un programa en un área de trabajo específica. Por ejemplo, no puede restringir que el programa sea utilizado para un negocio o en investigación genética.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Distribución de la licencia:</a:t>
            </a:r>
            <a:r>
              <a:rPr lang="es-ES" sz="1200" b="0" i="0" kern="1200" dirty="0">
                <a:solidFill>
                  <a:schemeClr val="tx1"/>
                </a:solidFill>
                <a:effectLst/>
                <a:latin typeface="+mn-lt"/>
                <a:ea typeface="+mn-ea"/>
                <a:cs typeface="+mn-cs"/>
              </a:rPr>
              <a:t> Los derechos unidos al programa deben aplicarse a todos aquellos a los que el programa es redistribuido sin necesidad de iniciar una licencia adicional para esas partes. Esta cláusula tiene por objeto prohibir el cierre del software por medios indirectos, como exigir un acuerdo de confidencialidad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ser específica para un producto:</a:t>
            </a:r>
            <a:r>
              <a:rPr lang="es-ES" sz="1200" b="0" i="0" kern="1200" dirty="0">
                <a:solidFill>
                  <a:schemeClr val="tx1"/>
                </a:solidFill>
                <a:effectLst/>
                <a:latin typeface="+mn-lt"/>
                <a:ea typeface="+mn-ea"/>
                <a:cs typeface="+mn-cs"/>
              </a:rPr>
              <a:t> Los derechos unidos al programa no deben depender de que el programa sea parte de una distribución de software en particular.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restringir otros programas: </a:t>
            </a:r>
            <a:r>
              <a:rPr lang="es-ES" sz="1200" b="0" i="0" kern="1200" dirty="0">
                <a:solidFill>
                  <a:schemeClr val="tx1"/>
                </a:solidFill>
                <a:effectLst/>
                <a:latin typeface="+mn-lt"/>
                <a:ea typeface="+mn-ea"/>
                <a:cs typeface="+mn-cs"/>
              </a:rPr>
              <a:t>La licencia no debe poner restricciones en otros programas que son distribuidos junto con el software licenciado. Por ejemplo, la licencia no puede insistir en que todos los demás programas distribuidos por el mismo medio deben ser software de código abierto.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debe ser neutral a la tecnología: </a:t>
            </a:r>
            <a:r>
              <a:rPr lang="es-ES" sz="1200" b="0" i="0" kern="1200" dirty="0">
                <a:solidFill>
                  <a:schemeClr val="tx1"/>
                </a:solidFill>
                <a:effectLst/>
                <a:latin typeface="+mn-lt"/>
                <a:ea typeface="+mn-ea"/>
                <a:cs typeface="+mn-cs"/>
              </a:rPr>
              <a:t>Ninguna provisión de la licencia puede basarse en una tecnología individual o estilo de interfaz.</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12</a:t>
            </a:fld>
            <a:endParaRPr lang="es-ES"/>
          </a:p>
        </p:txBody>
      </p:sp>
    </p:spTree>
    <p:extLst>
      <p:ext uri="{BB962C8B-B14F-4D97-AF65-F5344CB8AC3E}">
        <p14:creationId xmlns:p14="http://schemas.microsoft.com/office/powerpoint/2010/main" val="408085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(coloquialmente llamada distro) es una distribución de software basada en el </a:t>
            </a:r>
            <a:r>
              <a:rPr lang="es-ES" dirty="0" err="1"/>
              <a:t>kernel</a:t>
            </a:r>
            <a:r>
              <a:rPr lang="es-ES" dirty="0"/>
              <a:t> de Linux que incluye determinados paquetes de software para satisfacer las necesidades de un grupo específico de usuarios, dando así origen a ediciones domésticas, empresariales y para servidores.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Además del núcleo o </a:t>
            </a:r>
            <a:r>
              <a:rPr lang="es-ES" dirty="0" err="1"/>
              <a:t>kernel</a:t>
            </a:r>
            <a:r>
              <a:rPr lang="es-ES" dirty="0"/>
              <a:t> de Linux, las distribuciones incluyen habitualmente las librerías y herramientas del proyecto GNU, software adicional, documentación, un sistema de ventanas, un gestor de ventanas y un entorno de escritorio. Dependiendo del tipo de usuarios a los que la distribución esté dirigida se incluye también otro tipo de software como procesadores de texto, hoja de cálculo, reproductores multimedia, herramientas administrativas,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Por lo general están compuestas, total o mayoritariamente, de software libre, aunque a menudo incorporan aplicaciones o controladores propietarios.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13</a:t>
            </a:fld>
            <a:endParaRPr lang="es-ES"/>
          </a:p>
        </p:txBody>
      </p:sp>
    </p:spTree>
    <p:extLst>
      <p:ext uri="{BB962C8B-B14F-4D97-AF65-F5344CB8AC3E}">
        <p14:creationId xmlns:p14="http://schemas.microsoft.com/office/powerpoint/2010/main" val="163664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La distribución de Linux que nosotros vamos a utilizar a lo largo del curso se llama Ubuntu, concretamente Ubuntu 20.04.6 LTS. Y a continuación os explicaremos las principales características de Linux por las que nosotros trabajamos con este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14</a:t>
            </a:fld>
            <a:endParaRPr lang="es-ES"/>
          </a:p>
        </p:txBody>
      </p:sp>
    </p:spTree>
    <p:extLst>
      <p:ext uri="{BB962C8B-B14F-4D97-AF65-F5344CB8AC3E}">
        <p14:creationId xmlns:p14="http://schemas.microsoft.com/office/powerpoint/2010/main" val="398796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a:t>
            </a:r>
            <a:r>
              <a:rPr lang="es-ES" err="1"/>
              <a:t>multi</a:t>
            </a:r>
            <a:r>
              <a:rPr lang="es-ES"/>
              <a:t>-tarea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15</a:t>
            </a:fld>
            <a:endParaRPr lang="es-ES"/>
          </a:p>
        </p:txBody>
      </p:sp>
    </p:spTree>
    <p:extLst>
      <p:ext uri="{BB962C8B-B14F-4D97-AF65-F5344CB8AC3E}">
        <p14:creationId xmlns:p14="http://schemas.microsoft.com/office/powerpoint/2010/main" val="314033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operativo multi tarea permite al usuario realizar más de una tarea computacional al mismo tiempo. Esto que significa, nosotros cuando tenemos el ordenador abrimos por un lado el </a:t>
            </a:r>
            <a:r>
              <a:rPr lang="es-ES" dirty="0" err="1"/>
              <a:t>power</a:t>
            </a:r>
            <a:r>
              <a:rPr lang="es-ES" dirty="0"/>
              <a:t> </a:t>
            </a:r>
            <a:r>
              <a:rPr lang="es-ES" dirty="0" err="1"/>
              <a:t>point</a:t>
            </a:r>
            <a:r>
              <a:rPr lang="es-ES" dirty="0"/>
              <a:t>, por otro el </a:t>
            </a:r>
            <a:r>
              <a:rPr lang="es-ES" dirty="0" err="1"/>
              <a:t>firefox</a:t>
            </a:r>
            <a:r>
              <a:rPr lang="es-ES" dirty="0"/>
              <a:t> y por otro el calendario, y el procesador es capaz de tener las 3 tareas funcionando al mismo tiempo. Como veis en la barra de abajo, la realizad es que no hace las tres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p>
          <a:p>
            <a:endParaRPr lang="es-ES" dirty="0"/>
          </a:p>
          <a:p>
            <a:r>
              <a:rPr lang="es-ES" dirty="0"/>
              <a:t>El sistema operativo es capaz de seguir en qué momento te encuentras en cada una de las tareas o programas que tienes abiertos e ir de uno a otro sin perder información.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16</a:t>
            </a:fld>
            <a:endParaRPr lang="es-ES"/>
          </a:p>
        </p:txBody>
      </p:sp>
    </p:spTree>
    <p:extLst>
      <p:ext uri="{BB962C8B-B14F-4D97-AF65-F5344CB8AC3E}">
        <p14:creationId xmlns:p14="http://schemas.microsoft.com/office/powerpoint/2010/main" val="272866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 la última pero menos importante es que </a:t>
            </a:r>
            <a:r>
              <a:rPr lang="es-ES" err="1"/>
              <a:t>Linx</a:t>
            </a:r>
            <a:r>
              <a:rPr lang="es-ES"/>
              <a:t> es </a:t>
            </a:r>
            <a:r>
              <a:rPr lang="es-ES" err="1"/>
              <a:t>multi</a:t>
            </a:r>
            <a:r>
              <a:rPr lang="es-ES"/>
              <a:t>-usuario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17</a:t>
            </a:fld>
            <a:endParaRPr lang="es-ES"/>
          </a:p>
        </p:txBody>
      </p:sp>
    </p:spTree>
    <p:extLst>
      <p:ext uri="{BB962C8B-B14F-4D97-AF65-F5344CB8AC3E}">
        <p14:creationId xmlns:p14="http://schemas.microsoft.com/office/powerpoint/2010/main" val="308073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software multi-usuario es un software que permite acceder a múltiples usuarios al mismo tiempo. Un ejemplo sería un servidor donde distintos usuarios de forma remota tienen acceso a la terminal al mismo tiempo. Esto si se mira en conjunto con: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18</a:t>
            </a:fld>
            <a:endParaRPr lang="es-ES"/>
          </a:p>
        </p:txBody>
      </p:sp>
    </p:spTree>
    <p:extLst>
      <p:ext uri="{BB962C8B-B14F-4D97-AF65-F5344CB8AC3E}">
        <p14:creationId xmlns:p14="http://schemas.microsoft.com/office/powerpoint/2010/main" val="99855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virtualización resulta muy útil.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a:t>
            </a:r>
          </a:p>
          <a:p>
            <a:r>
              <a:rPr lang="es-ES" dirty="0"/>
              <a:t>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19</a:t>
            </a:fld>
            <a:endParaRPr lang="es-ES"/>
          </a:p>
        </p:txBody>
      </p:sp>
    </p:spTree>
    <p:extLst>
      <p:ext uri="{BB962C8B-B14F-4D97-AF65-F5344CB8AC3E}">
        <p14:creationId xmlns:p14="http://schemas.microsoft.com/office/powerpoint/2010/main" val="347863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índice que vamos a seguir a lo largo de las próximas horas:</a:t>
            </a:r>
          </a:p>
          <a:p>
            <a:pPr marL="171450" indent="-171450">
              <a:buFont typeface="Arial" panose="020B0604020202020204" pitchFamily="34" charset="0"/>
              <a:buChar char="•"/>
            </a:pPr>
            <a:r>
              <a:rPr lang="es-ES" dirty="0"/>
              <a:t>Primero os haré una breve introducción al Sistema Operativo Linux</a:t>
            </a:r>
          </a:p>
          <a:p>
            <a:pPr marL="171450" indent="-171450">
              <a:buFont typeface="Arial" panose="020B0604020202020204" pitchFamily="34" charset="0"/>
              <a:buChar char="•"/>
            </a:pPr>
            <a:r>
              <a:rPr lang="es-ES" dirty="0"/>
              <a:t>Después os hablaré sobre el sistema de ficheros de </a:t>
            </a:r>
            <a:r>
              <a:rPr lang="es-ES" dirty="0" err="1"/>
              <a:t>linux</a:t>
            </a:r>
            <a:endParaRPr lang="es-ES" dirty="0"/>
          </a:p>
          <a:p>
            <a:pPr marL="171450" indent="-171450">
              <a:buFont typeface="Arial" panose="020B0604020202020204" pitchFamily="34" charset="0"/>
              <a:buChar char="•"/>
            </a:pPr>
            <a:r>
              <a:rPr lang="es-ES" dirty="0"/>
              <a:t>Siguiendo con los usuarios, privilegios y permisos en </a:t>
            </a:r>
            <a:r>
              <a:rPr lang="es-ES" dirty="0" err="1"/>
              <a:t>linux</a:t>
            </a:r>
            <a:endParaRPr lang="es-ES" dirty="0"/>
          </a:p>
          <a:p>
            <a:pPr marL="171450" indent="-171450">
              <a:buFont typeface="Arial" panose="020B0604020202020204" pitchFamily="34" charset="0"/>
              <a:buChar char="•"/>
            </a:pPr>
            <a:r>
              <a:rPr lang="es-ES" dirty="0"/>
              <a:t>Después os enseñaremos unos comandos básicos de </a:t>
            </a:r>
            <a:r>
              <a:rPr lang="es-ES" dirty="0" err="1"/>
              <a:t>linux</a:t>
            </a:r>
            <a:r>
              <a:rPr lang="es-ES" dirty="0"/>
              <a:t> que necesitaréis a lo largo de las prácticas</a:t>
            </a:r>
          </a:p>
          <a:p>
            <a:pPr marL="171450" indent="-171450">
              <a:buFont typeface="Arial" panose="020B0604020202020204" pitchFamily="34" charset="0"/>
              <a:buChar char="•"/>
            </a:pPr>
            <a:r>
              <a:rPr lang="es-ES" dirty="0"/>
              <a:t>Y finalmente os enseñaremos la sintaxis de la línea de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a:t>
            </a:fld>
            <a:endParaRPr lang="es-ES"/>
          </a:p>
        </p:txBody>
      </p:sp>
    </p:spTree>
    <p:extLst>
      <p:ext uri="{BB962C8B-B14F-4D97-AF65-F5344CB8AC3E}">
        <p14:creationId xmlns:p14="http://schemas.microsoft.com/office/powerpoint/2010/main" val="34293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buFont typeface="Arial" panose="020B0604020202020204" pitchFamily="34" charset="0"/>
              <a:buChar char="•"/>
            </a:pPr>
            <a:r>
              <a:rPr lang="en-GB" sz="1200" dirty="0">
                <a:latin typeface="Consolas" panose="020B0609020204030204" pitchFamily="49" charset="0"/>
              </a:rPr>
              <a:t>Un </a:t>
            </a:r>
            <a:r>
              <a:rPr lang="en-GB" sz="1200" b="1" dirty="0">
                <a:latin typeface="Consolas" panose="020B0609020204030204" pitchFamily="49" charset="0"/>
              </a:rPr>
              <a:t>environment</a:t>
            </a:r>
            <a:r>
              <a:rPr lang="en-GB" sz="1200" dirty="0">
                <a:latin typeface="Consolas" panose="020B0609020204030204" pitchFamily="49" charset="0"/>
              </a:rPr>
              <a:t> (</a:t>
            </a:r>
            <a:r>
              <a:rPr lang="en-GB" sz="1200" b="1" dirty="0">
                <a:latin typeface="Consolas" panose="020B0609020204030204" pitchFamily="49" charset="0"/>
              </a:rPr>
              <a:t>env</a:t>
            </a:r>
            <a:r>
              <a:rPr lang="en-GB" sz="1200" dirty="0">
                <a:latin typeface="Consolas" panose="020B0609020204030204" pitchFamily="49" charset="0"/>
              </a:rPr>
              <a:t>) es </a:t>
            </a:r>
            <a:r>
              <a:rPr lang="en-GB" sz="1200" dirty="0" err="1">
                <a:latin typeface="Consolas" panose="020B0609020204030204" pitchFamily="49" charset="0"/>
              </a:rPr>
              <a:t>el</a:t>
            </a:r>
            <a:r>
              <a:rPr lang="en-GB" sz="1200" dirty="0">
                <a:latin typeface="Consolas" panose="020B0609020204030204" pitchFamily="49" charset="0"/>
              </a:rPr>
              <a:t> conjunto de </a:t>
            </a:r>
            <a:r>
              <a:rPr lang="en-GB" sz="1200" dirty="0" err="1">
                <a:latin typeface="Consolas" panose="020B0609020204030204" pitchFamily="49" charset="0"/>
              </a:rPr>
              <a:t>archivos</a:t>
            </a:r>
            <a:r>
              <a:rPr lang="en-GB" sz="1200" dirty="0">
                <a:latin typeface="Consolas" panose="020B0609020204030204" pitchFamily="49" charset="0"/>
              </a:rPr>
              <a:t>, </a:t>
            </a:r>
            <a:r>
              <a:rPr lang="en-GB" sz="1200" dirty="0" err="1">
                <a:latin typeface="Consolas" panose="020B0609020204030204" pitchFamily="49" charset="0"/>
              </a:rPr>
              <a:t>recursos</a:t>
            </a:r>
            <a:r>
              <a:rPr lang="en-GB" sz="1200" dirty="0">
                <a:latin typeface="Consolas" panose="020B0609020204030204" pitchFamily="49" charset="0"/>
              </a:rPr>
              <a:t>, </a:t>
            </a:r>
            <a:r>
              <a:rPr lang="en-GB" sz="1200" dirty="0" err="1">
                <a:latin typeface="Consolas" panose="020B0609020204030204" pitchFamily="49" charset="0"/>
              </a:rPr>
              <a:t>librerías</a:t>
            </a:r>
            <a:r>
              <a:rPr lang="en-GB" sz="1200" dirty="0">
                <a:latin typeface="Consolas" panose="020B0609020204030204" pitchFamily="49" charset="0"/>
              </a:rPr>
              <a:t>, </a:t>
            </a:r>
            <a:r>
              <a:rPr lang="en-GB" sz="1200" dirty="0" err="1">
                <a:latin typeface="Consolas" panose="020B0609020204030204" pitchFamily="49" charset="0"/>
              </a:rPr>
              <a:t>paquetes</a:t>
            </a:r>
            <a:r>
              <a:rPr lang="en-GB" sz="1200" dirty="0">
                <a:latin typeface="Consolas" panose="020B0609020204030204" pitchFamily="49" charset="0"/>
              </a:rPr>
              <a:t> de software, y variables de </a:t>
            </a:r>
            <a:r>
              <a:rPr lang="en-GB" sz="1200" dirty="0" err="1">
                <a:latin typeface="Consolas" panose="020B0609020204030204" pitchFamily="49" charset="0"/>
              </a:rPr>
              <a:t>entorno</a:t>
            </a:r>
            <a:r>
              <a:rPr lang="en-GB" sz="1200" dirty="0">
                <a:latin typeface="Consolas" panose="020B0609020204030204" pitchFamily="49" charset="0"/>
              </a:rPr>
              <a:t> que </a:t>
            </a:r>
            <a:r>
              <a:rPr lang="en-GB" sz="1200" dirty="0" err="1">
                <a:latin typeface="Consolas" panose="020B0609020204030204" pitchFamily="49" charset="0"/>
              </a:rPr>
              <a:t>intervienen</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la </a:t>
            </a:r>
            <a:r>
              <a:rPr lang="en-GB" sz="1200" dirty="0" err="1">
                <a:latin typeface="Consolas" panose="020B0609020204030204" pitchFamily="49" charset="0"/>
              </a:rPr>
              <a:t>ejecucuión</a:t>
            </a:r>
            <a:r>
              <a:rPr lang="en-GB" sz="1200" dirty="0">
                <a:latin typeface="Consolas" panose="020B0609020204030204" pitchFamily="49" charset="0"/>
              </a:rPr>
              <a:t> de un </a:t>
            </a:r>
            <a:r>
              <a:rPr lang="en-GB" sz="1200" dirty="0" err="1">
                <a:latin typeface="Consolas" panose="020B0609020204030204" pitchFamily="49" charset="0"/>
              </a:rPr>
              <a:t>proceso</a:t>
            </a:r>
            <a:r>
              <a:rPr lang="en-GB" sz="1200" dirty="0">
                <a:latin typeface="Consolas" panose="020B0609020204030204" pitchFamily="49" charset="0"/>
              </a:rPr>
              <a:t> de </a:t>
            </a:r>
            <a:r>
              <a:rPr lang="en-GB" sz="1200" dirty="0" err="1">
                <a:latin typeface="Consolas" panose="020B0609020204030204" pitchFamily="49" charset="0"/>
              </a:rPr>
              <a:t>cómputo</a:t>
            </a:r>
            <a:r>
              <a:rPr lang="en-GB" sz="1200" dirty="0">
                <a:latin typeface="Consolas" panose="020B0609020204030204" pitchFamily="49" charset="0"/>
              </a:rPr>
              <a:t>. </a:t>
            </a:r>
            <a:r>
              <a:rPr lang="en-GB" sz="1200" dirty="0" err="1">
                <a:latin typeface="Consolas" panose="020B0609020204030204" pitchFamily="49" charset="0"/>
              </a:rPr>
              <a:t>Cualquier</a:t>
            </a:r>
            <a:r>
              <a:rPr lang="en-GB" sz="1200" dirty="0">
                <a:latin typeface="Consolas" panose="020B0609020204030204" pitchFamily="49" charset="0"/>
              </a:rPr>
              <a:t> </a:t>
            </a:r>
            <a:r>
              <a:rPr lang="en-GB" sz="1200" dirty="0" err="1">
                <a:latin typeface="Consolas" panose="020B0609020204030204" pitchFamily="49" charset="0"/>
              </a:rPr>
              <a:t>modifiación</a:t>
            </a:r>
            <a:r>
              <a:rPr lang="en-GB" sz="1200" dirty="0">
                <a:latin typeface="Consolas" panose="020B0609020204030204" pitchFamily="49" charset="0"/>
              </a:rPr>
              <a:t> de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componentes</a:t>
            </a:r>
            <a:r>
              <a:rPr lang="en-GB" sz="1200" dirty="0">
                <a:latin typeface="Consolas" panose="020B0609020204030204" pitchFamily="49" charset="0"/>
              </a:rPr>
              <a:t> del environment </a:t>
            </a:r>
            <a:r>
              <a:rPr lang="en-GB" sz="1200" dirty="0" err="1">
                <a:latin typeface="Consolas" panose="020B0609020204030204" pitchFamily="49" charset="0"/>
              </a:rPr>
              <a:t>puede</a:t>
            </a:r>
            <a:r>
              <a:rPr lang="en-GB" sz="1200" dirty="0">
                <a:latin typeface="Consolas" panose="020B0609020204030204" pitchFamily="49" charset="0"/>
              </a:rPr>
              <a:t> </a:t>
            </a:r>
            <a:r>
              <a:rPr lang="en-GB" sz="1200" dirty="0" err="1">
                <a:latin typeface="Consolas" panose="020B0609020204030204" pitchFamily="49" charset="0"/>
              </a:rPr>
              <a:t>inducir</a:t>
            </a:r>
            <a:r>
              <a:rPr lang="en-GB" sz="1200" dirty="0">
                <a:latin typeface="Consolas" panose="020B0609020204030204" pitchFamily="49" charset="0"/>
              </a:rPr>
              <a:t> </a:t>
            </a:r>
            <a:r>
              <a:rPr lang="en-GB" sz="1200" dirty="0" err="1">
                <a:latin typeface="Consolas" panose="020B0609020204030204" pitchFamily="49" charset="0"/>
              </a:rPr>
              <a:t>cambios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resultados</a:t>
            </a:r>
            <a:r>
              <a:rPr lang="en-GB" sz="1200" dirty="0">
                <a:latin typeface="Consolas" panose="020B0609020204030204" pitchFamily="49" charset="0"/>
              </a:rPr>
              <a:t> del </a:t>
            </a:r>
            <a:r>
              <a:rPr lang="en-GB" sz="1200" dirty="0" err="1">
                <a:latin typeface="Consolas" panose="020B0609020204030204" pitchFamily="49" charset="0"/>
              </a:rPr>
              <a:t>cómputo</a:t>
            </a:r>
            <a:r>
              <a:rPr lang="en-GB" sz="1200" dirty="0">
                <a:latin typeface="Consolas" panose="020B0609020204030204" pitchFamily="49" charset="0"/>
              </a:rPr>
              <a:t>, </a:t>
            </a:r>
            <a:r>
              <a:rPr lang="en-GB" sz="1200" dirty="0" err="1">
                <a:latin typeface="Consolas" panose="020B0609020204030204" pitchFamily="49" charset="0"/>
              </a:rPr>
              <a:t>cuando</a:t>
            </a:r>
            <a:r>
              <a:rPr lang="en-GB" sz="1200" dirty="0">
                <a:latin typeface="Consolas" panose="020B0609020204030204" pitchFamily="49" charset="0"/>
              </a:rPr>
              <a:t> no </a:t>
            </a:r>
            <a:r>
              <a:rPr lang="en-GB" sz="1200" dirty="0" err="1">
                <a:latin typeface="Consolas" panose="020B0609020204030204" pitchFamily="49" charset="0"/>
              </a:rPr>
              <a:t>directamente</a:t>
            </a:r>
            <a:r>
              <a:rPr lang="en-GB" sz="1200" dirty="0">
                <a:latin typeface="Consolas" panose="020B0609020204030204" pitchFamily="49" charset="0"/>
              </a:rPr>
              <a:t> a </a:t>
            </a:r>
            <a:r>
              <a:rPr lang="en-GB" sz="1200" dirty="0" err="1">
                <a:latin typeface="Consolas" panose="020B0609020204030204" pitchFamily="49" charset="0"/>
              </a:rPr>
              <a:t>errores</a:t>
            </a:r>
            <a:r>
              <a:rPr lang="en-GB" sz="1200" dirty="0">
                <a:latin typeface="Consolas" panose="020B0609020204030204" pitchFamily="49" charset="0"/>
              </a:rPr>
              <a:t>. Las VMs y containers </a:t>
            </a:r>
            <a:r>
              <a:rPr lang="en-GB" sz="1200" dirty="0" err="1">
                <a:latin typeface="Consolas" panose="020B0609020204030204" pitchFamily="49" charset="0"/>
              </a:rPr>
              <a:t>diseñados</a:t>
            </a:r>
            <a:r>
              <a:rPr lang="en-GB" sz="1200" dirty="0">
                <a:latin typeface="Consolas" panose="020B0609020204030204" pitchFamily="49" charset="0"/>
              </a:rPr>
              <a:t> para la </a:t>
            </a:r>
            <a:r>
              <a:rPr lang="en-GB" sz="1200" dirty="0" err="1">
                <a:latin typeface="Consolas" panose="020B0609020204030204" pitchFamily="49" charset="0"/>
              </a:rPr>
              <a:t>ejecución</a:t>
            </a:r>
            <a:r>
              <a:rPr lang="en-GB" sz="1200" dirty="0">
                <a:latin typeface="Consolas" panose="020B0609020204030204" pitchFamily="49" charset="0"/>
              </a:rPr>
              <a:t> de un pipeline </a:t>
            </a:r>
            <a:r>
              <a:rPr lang="en-GB" sz="1200" dirty="0" err="1">
                <a:latin typeface="Consolas" panose="020B0609020204030204" pitchFamily="49" charset="0"/>
              </a:rPr>
              <a:t>suelen</a:t>
            </a:r>
            <a:r>
              <a:rPr lang="en-GB" sz="1200" dirty="0">
                <a:latin typeface="Consolas" panose="020B0609020204030204" pitchFamily="49" charset="0"/>
              </a:rPr>
              <a:t> </a:t>
            </a:r>
            <a:r>
              <a:rPr lang="en-GB" sz="1200" dirty="0" err="1">
                <a:latin typeface="Consolas" panose="020B0609020204030204" pitchFamily="49" charset="0"/>
              </a:rPr>
              <a:t>contener</a:t>
            </a:r>
            <a:r>
              <a:rPr lang="en-GB" sz="1200" dirty="0">
                <a:latin typeface="Consolas" panose="020B0609020204030204" pitchFamily="49" charset="0"/>
              </a:rPr>
              <a:t> al </a:t>
            </a:r>
            <a:r>
              <a:rPr lang="en-GB" sz="1200" dirty="0" err="1">
                <a:latin typeface="Consolas" panose="020B0609020204030204" pitchFamily="49" charset="0"/>
              </a:rPr>
              <a:t>menos</a:t>
            </a:r>
            <a:r>
              <a:rPr lang="en-GB" sz="1200" dirty="0">
                <a:latin typeface="Consolas" panose="020B0609020204030204" pitchFamily="49" charset="0"/>
              </a:rPr>
              <a:t> un env </a:t>
            </a:r>
            <a:r>
              <a:rPr lang="en-GB" sz="1200" dirty="0" err="1">
                <a:latin typeface="Consolas" panose="020B0609020204030204" pitchFamily="49" charset="0"/>
              </a:rPr>
              <a:t>preparado</a:t>
            </a:r>
            <a:r>
              <a:rPr lang="en-GB" sz="1200" dirty="0">
                <a:latin typeface="Consolas" panose="020B0609020204030204" pitchFamily="49" charset="0"/>
              </a:rPr>
              <a:t> para la </a:t>
            </a:r>
            <a:r>
              <a:rPr lang="en-GB" sz="1200" dirty="0" err="1">
                <a:latin typeface="Consolas" panose="020B0609020204030204" pitchFamily="49" charset="0"/>
              </a:rPr>
              <a:t>ejecución</a:t>
            </a:r>
            <a:r>
              <a:rPr lang="en-GB" sz="1200" dirty="0">
                <a:latin typeface="Consolas" panose="020B0609020204030204" pitchFamily="49" charset="0"/>
              </a:rPr>
              <a:t> de </a:t>
            </a:r>
            <a:r>
              <a:rPr lang="en-GB" sz="1200" dirty="0" err="1">
                <a:latin typeface="Consolas" panose="020B0609020204030204" pitchFamily="49" charset="0"/>
              </a:rPr>
              <a:t>dicha</a:t>
            </a:r>
            <a:r>
              <a:rPr lang="en-GB" sz="1200" dirty="0">
                <a:latin typeface="Consolas" panose="020B0609020204030204" pitchFamily="49" charset="0"/>
              </a:rPr>
              <a:t> pipeline.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20</a:t>
            </a:fld>
            <a:endParaRPr lang="es-ES"/>
          </a:p>
        </p:txBody>
      </p:sp>
    </p:spTree>
    <p:extLst>
      <p:ext uri="{BB962C8B-B14F-4D97-AF65-F5344CB8AC3E}">
        <p14:creationId xmlns:p14="http://schemas.microsoft.com/office/powerpoint/2010/main" val="250858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err="1">
                <a:latin typeface="Consolas" panose="020B0609020204030204" pitchFamily="49" charset="0"/>
              </a:rPr>
              <a:t>Conda</a:t>
            </a:r>
            <a:r>
              <a:rPr lang="en-GB" sz="1200" dirty="0">
                <a:latin typeface="Consolas" panose="020B0609020204030204" pitchFamily="49" charset="0"/>
              </a:rPr>
              <a:t> es un gestor de environments </a:t>
            </a:r>
            <a:r>
              <a:rPr lang="en-GB" sz="1200" dirty="0" err="1">
                <a:latin typeface="Consolas" panose="020B0609020204030204" pitchFamily="49" charset="0"/>
              </a:rPr>
              <a:t>multiplataforma</a:t>
            </a:r>
            <a:r>
              <a:rPr lang="en-GB" sz="1200" dirty="0">
                <a:latin typeface="Consolas" panose="020B0609020204030204" pitchFamily="49" charset="0"/>
              </a:rPr>
              <a:t>. </a:t>
            </a:r>
            <a:r>
              <a:rPr lang="en-GB" sz="1200" dirty="0" err="1">
                <a:latin typeface="Consolas" panose="020B0609020204030204" pitchFamily="49" charset="0"/>
              </a:rPr>
              <a:t>Permite</a:t>
            </a:r>
            <a:r>
              <a:rPr lang="en-GB" sz="1200" dirty="0">
                <a:latin typeface="Consolas" panose="020B0609020204030204" pitchFamily="49" charset="0"/>
              </a:rPr>
              <a:t> </a:t>
            </a:r>
            <a:r>
              <a:rPr lang="en-GB" sz="1200" dirty="0" err="1">
                <a:latin typeface="Consolas" panose="020B0609020204030204" pitchFamily="49" charset="0"/>
              </a:rPr>
              <a:t>crear</a:t>
            </a:r>
            <a:r>
              <a:rPr lang="en-GB" sz="1200" dirty="0">
                <a:latin typeface="Consolas" panose="020B0609020204030204" pitchFamily="49" charset="0"/>
              </a:rPr>
              <a:t>, </a:t>
            </a:r>
            <a:r>
              <a:rPr lang="en-GB" sz="1200" dirty="0" err="1">
                <a:latin typeface="Consolas" panose="020B0609020204030204" pitchFamily="49" charset="0"/>
              </a:rPr>
              <a:t>modificar</a:t>
            </a:r>
            <a:r>
              <a:rPr lang="en-GB" sz="1200" dirty="0">
                <a:latin typeface="Consolas" panose="020B0609020204030204" pitchFamily="49" charset="0"/>
              </a:rPr>
              <a:t>, y </a:t>
            </a:r>
            <a:r>
              <a:rPr lang="en-GB" sz="1200" dirty="0" err="1">
                <a:latin typeface="Consolas" panose="020B0609020204030204" pitchFamily="49" charset="0"/>
              </a:rPr>
              <a:t>exportar</a:t>
            </a:r>
            <a:r>
              <a:rPr lang="en-GB" sz="1200" dirty="0">
                <a:latin typeface="Consolas" panose="020B0609020204030204" pitchFamily="49" charset="0"/>
              </a:rPr>
              <a:t> environments de forma </a:t>
            </a:r>
            <a:r>
              <a:rPr lang="en-GB" sz="1200" dirty="0" err="1">
                <a:latin typeface="Consolas" panose="020B0609020204030204" pitchFamily="49" charset="0"/>
              </a:rPr>
              <a:t>controlada</a:t>
            </a:r>
            <a:r>
              <a:rPr lang="en-GB" sz="1200" dirty="0">
                <a:latin typeface="Consolas" panose="020B0609020204030204" pitchFamily="49" charset="0"/>
              </a:rPr>
              <a:t> y </a:t>
            </a:r>
            <a:r>
              <a:rPr lang="en-GB" sz="1200" dirty="0" err="1">
                <a:latin typeface="Consolas" panose="020B0609020204030204" pitchFamily="49" charset="0"/>
              </a:rPr>
              <a:t>transparente.Permite</a:t>
            </a:r>
            <a:r>
              <a:rPr lang="en-GB" sz="1200" dirty="0">
                <a:latin typeface="Consolas" panose="020B0609020204030204" pitchFamily="49" charset="0"/>
              </a:rPr>
              <a:t> la </a:t>
            </a:r>
            <a:r>
              <a:rPr lang="en-GB" sz="1200" dirty="0" err="1">
                <a:latin typeface="Consolas" panose="020B0609020204030204" pitchFamily="49" charset="0"/>
              </a:rPr>
              <a:t>coexistencia</a:t>
            </a:r>
            <a:r>
              <a:rPr lang="en-GB" sz="1200" dirty="0">
                <a:latin typeface="Consolas" panose="020B0609020204030204" pitchFamily="49" charset="0"/>
              </a:rPr>
              <a:t> de </a:t>
            </a:r>
            <a:r>
              <a:rPr lang="en-GB" sz="1200" dirty="0" err="1">
                <a:latin typeface="Consolas" panose="020B0609020204030204" pitchFamily="49" charset="0"/>
              </a:rPr>
              <a:t>distintos</a:t>
            </a:r>
            <a:r>
              <a:rPr lang="en-GB" sz="1200" dirty="0">
                <a:latin typeface="Consolas" panose="020B0609020204030204" pitchFamily="49" charset="0"/>
              </a:rPr>
              <a:t> </a:t>
            </a:r>
            <a:r>
              <a:rPr lang="en-GB" sz="1200" dirty="0" err="1">
                <a:latin typeface="Consolas" panose="020B0609020204030204" pitchFamily="49" charset="0"/>
              </a:rPr>
              <a:t>envs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tu</a:t>
            </a:r>
            <a:r>
              <a:rPr lang="en-GB" sz="1200" dirty="0">
                <a:latin typeface="Consolas" panose="020B0609020204030204" pitchFamily="49" charset="0"/>
              </a:rPr>
              <a:t> </a:t>
            </a:r>
            <a:r>
              <a:rPr lang="en-GB" sz="1200" dirty="0" err="1">
                <a:latin typeface="Consolas" panose="020B0609020204030204" pitchFamily="49" charset="0"/>
              </a:rPr>
              <a:t>máquina</a:t>
            </a:r>
            <a:r>
              <a:rPr lang="en-GB" sz="1200" dirty="0">
                <a:latin typeface="Consolas" panose="020B0609020204030204" pitchFamily="49" charset="0"/>
              </a:rPr>
              <a:t> y </a:t>
            </a:r>
            <a:r>
              <a:rPr lang="en-GB" sz="1200" dirty="0" err="1">
                <a:latin typeface="Consolas" panose="020B0609020204030204" pitchFamily="49" charset="0"/>
              </a:rPr>
              <a:t>seleccionar</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cada</a:t>
            </a:r>
            <a:r>
              <a:rPr lang="en-GB" sz="1200" dirty="0">
                <a:latin typeface="Consolas" panose="020B0609020204030204" pitchFamily="49" charset="0"/>
              </a:rPr>
              <a:t> </a:t>
            </a:r>
            <a:r>
              <a:rPr lang="en-GB" sz="1200" dirty="0" err="1">
                <a:latin typeface="Consolas" panose="020B0609020204030204" pitchFamily="49" charset="0"/>
              </a:rPr>
              <a:t>momento</a:t>
            </a:r>
            <a:r>
              <a:rPr lang="en-GB" sz="1200" dirty="0">
                <a:latin typeface="Consolas" panose="020B0609020204030204" pitchFamily="49" charset="0"/>
              </a:rPr>
              <a:t>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necesario</a:t>
            </a:r>
            <a:r>
              <a:rPr lang="en-GB" sz="1200" dirty="0">
                <a:latin typeface="Consolas" panose="020B0609020204030204" pitchFamily="49" charset="0"/>
              </a:rPr>
              <a:t> para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cómputo</a:t>
            </a:r>
            <a:r>
              <a:rPr lang="en-GB" sz="1200" dirty="0">
                <a:latin typeface="Consolas" panose="020B0609020204030204" pitchFamily="49" charset="0"/>
              </a:rPr>
              <a:t> que se </a:t>
            </a:r>
            <a:r>
              <a:rPr lang="en-GB" sz="1200" dirty="0" err="1">
                <a:latin typeface="Consolas" panose="020B0609020204030204" pitchFamily="49" charset="0"/>
              </a:rPr>
              <a:t>quiere</a:t>
            </a:r>
            <a:r>
              <a:rPr lang="en-GB" sz="1200" dirty="0">
                <a:latin typeface="Consolas" panose="020B0609020204030204" pitchFamily="49" charset="0"/>
              </a:rPr>
              <a:t> </a:t>
            </a:r>
            <a:r>
              <a:rPr lang="en-GB" sz="1200" dirty="0" err="1">
                <a:latin typeface="Consolas" panose="020B0609020204030204" pitchFamily="49" charset="0"/>
              </a:rPr>
              <a:t>realizar</a:t>
            </a:r>
            <a:r>
              <a:rPr lang="en-GB" sz="1200" dirty="0">
                <a:latin typeface="Consolas" panose="020B0609020204030204" pitchFamily="49" charset="0"/>
              </a:rPr>
              <a:t>. El </a:t>
            </a:r>
            <a:r>
              <a:rPr lang="en-GB" sz="1200" dirty="0" err="1">
                <a:latin typeface="Consolas" panose="020B0609020204030204" pitchFamily="49" charset="0"/>
              </a:rPr>
              <a:t>uso</a:t>
            </a:r>
            <a:r>
              <a:rPr lang="en-GB" sz="1200" dirty="0">
                <a:latin typeface="Consolas" panose="020B0609020204030204" pitchFamily="49" charset="0"/>
              </a:rPr>
              <a:t> de </a:t>
            </a:r>
            <a:r>
              <a:rPr lang="en-GB" sz="1200" dirty="0" err="1">
                <a:latin typeface="Consolas" panose="020B0609020204030204" pitchFamily="49" charset="0"/>
              </a:rPr>
              <a:t>entornos</a:t>
            </a:r>
            <a:r>
              <a:rPr lang="en-GB" sz="1200" dirty="0">
                <a:latin typeface="Consolas" panose="020B0609020204030204" pitchFamily="49" charset="0"/>
              </a:rPr>
              <a:t> </a:t>
            </a:r>
            <a:r>
              <a:rPr lang="en-GB" sz="1200" dirty="0" err="1">
                <a:latin typeface="Consolas" panose="020B0609020204030204" pitchFamily="49" charset="0"/>
              </a:rPr>
              <a:t>transparentes</a:t>
            </a:r>
            <a:r>
              <a:rPr lang="en-GB" sz="1200" dirty="0">
                <a:latin typeface="Consolas" panose="020B0609020204030204" pitchFamily="49" charset="0"/>
              </a:rPr>
              <a:t> y bien </a:t>
            </a:r>
            <a:r>
              <a:rPr lang="en-GB" sz="1200" dirty="0" err="1">
                <a:latin typeface="Consolas" panose="020B0609020204030204" pitchFamily="49" charset="0"/>
              </a:rPr>
              <a:t>gestionados</a:t>
            </a:r>
            <a:r>
              <a:rPr lang="en-GB" sz="1200" dirty="0">
                <a:latin typeface="Consolas" panose="020B0609020204030204" pitchFamily="49" charset="0"/>
              </a:rPr>
              <a:t> </a:t>
            </a:r>
            <a:r>
              <a:rPr lang="en-GB" sz="1200" dirty="0" err="1">
                <a:latin typeface="Consolas" panose="020B0609020204030204" pitchFamily="49" charset="0"/>
              </a:rPr>
              <a:t>permite</a:t>
            </a:r>
            <a:r>
              <a:rPr lang="en-GB" sz="1200" dirty="0">
                <a:latin typeface="Consolas" panose="020B0609020204030204" pitchFamily="49" charset="0"/>
              </a:rPr>
              <a:t> la </a:t>
            </a:r>
            <a:r>
              <a:rPr lang="en-GB" sz="1200" dirty="0" err="1">
                <a:latin typeface="Consolas" panose="020B0609020204030204" pitchFamily="49" charset="0"/>
              </a:rPr>
              <a:t>reproducibilidad</a:t>
            </a:r>
            <a:r>
              <a:rPr lang="en-GB" sz="1200" dirty="0">
                <a:latin typeface="Consolas" panose="020B0609020204030204" pitchFamily="49" charset="0"/>
              </a:rPr>
              <a:t> de </a:t>
            </a:r>
            <a:r>
              <a:rPr lang="en-GB" sz="1200" dirty="0" err="1">
                <a:latin typeface="Consolas" panose="020B0609020204030204" pitchFamily="49" charset="0"/>
              </a:rPr>
              <a:t>resultados</a:t>
            </a:r>
            <a:r>
              <a:rPr lang="en-GB" sz="1200" dirty="0">
                <a:latin typeface="Consolas" panose="020B0609020204030204" pitchFamily="49" charset="0"/>
              </a:rPr>
              <a:t> y </a:t>
            </a:r>
            <a:r>
              <a:rPr lang="en-GB" sz="1200" dirty="0" err="1">
                <a:latin typeface="Consolas" panose="020B0609020204030204" pitchFamily="49" charset="0"/>
              </a:rPr>
              <a:t>facilita</a:t>
            </a:r>
            <a:r>
              <a:rPr lang="en-GB" sz="1200" dirty="0">
                <a:latin typeface="Consolas" panose="020B0609020204030204" pitchFamily="49" charset="0"/>
              </a:rPr>
              <a:t> la </a:t>
            </a:r>
            <a:r>
              <a:rPr lang="en-GB" sz="1200" dirty="0" err="1">
                <a:latin typeface="Consolas" panose="020B0609020204030204" pitchFamily="49" charset="0"/>
              </a:rPr>
              <a:t>instalación</a:t>
            </a:r>
            <a:r>
              <a:rPr lang="en-GB" sz="1200" dirty="0">
                <a:latin typeface="Consolas" panose="020B0609020204030204" pitchFamily="49" charset="0"/>
              </a:rPr>
              <a:t> y </a:t>
            </a:r>
            <a:r>
              <a:rPr lang="en-GB" sz="1200" dirty="0" err="1">
                <a:latin typeface="Consolas" panose="020B0609020204030204" pitchFamily="49" charset="0"/>
              </a:rPr>
              <a:t>mantenimiento</a:t>
            </a:r>
            <a:r>
              <a:rPr lang="en-GB" sz="1200" dirty="0">
                <a:latin typeface="Consolas" panose="020B0609020204030204" pitchFamily="49" charset="0"/>
              </a:rPr>
              <a:t> de las pipelines.</a:t>
            </a:r>
          </a:p>
          <a:p>
            <a:pPr marL="285750" indent="-285750">
              <a:buFont typeface="Arial" panose="020B0604020202020204" pitchFamily="34" charset="0"/>
              <a:buChar char="•"/>
            </a:pPr>
            <a:r>
              <a:rPr lang="en-GB" sz="1200" dirty="0" err="1">
                <a:latin typeface="Consolas" panose="020B0609020204030204" pitchFamily="49" charset="0"/>
              </a:rPr>
              <a:t>Nosotros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curso</a:t>
            </a:r>
            <a:r>
              <a:rPr lang="en-GB" sz="1200" dirty="0">
                <a:latin typeface="Consolas" panose="020B0609020204030204" pitchFamily="49" charset="0"/>
              </a:rPr>
              <a:t> </a:t>
            </a:r>
            <a:r>
              <a:rPr lang="en-GB" sz="1200" dirty="0" err="1">
                <a:latin typeface="Consolas" panose="020B0609020204030204" pitchFamily="49" charset="0"/>
              </a:rPr>
              <a:t>os</a:t>
            </a:r>
            <a:r>
              <a:rPr lang="en-GB" sz="1200" dirty="0">
                <a:latin typeface="Consolas" panose="020B0609020204030204" pitchFamily="49" charset="0"/>
              </a:rPr>
              <a:t> </a:t>
            </a:r>
            <a:r>
              <a:rPr lang="en-GB" sz="1200" dirty="0" err="1">
                <a:latin typeface="Consolas" panose="020B0609020204030204" pitchFamily="49" charset="0"/>
              </a:rPr>
              <a:t>vamos</a:t>
            </a:r>
            <a:r>
              <a:rPr lang="en-GB" sz="1200" dirty="0">
                <a:latin typeface="Consolas" panose="020B0609020204030204" pitchFamily="49" charset="0"/>
              </a:rPr>
              <a:t> a </a:t>
            </a:r>
            <a:r>
              <a:rPr lang="en-GB" sz="1200" dirty="0" err="1">
                <a:latin typeface="Consolas" panose="020B0609020204030204" pitchFamily="49" charset="0"/>
              </a:rPr>
              <a:t>enseñar</a:t>
            </a:r>
            <a:r>
              <a:rPr lang="en-GB" sz="1200" dirty="0">
                <a:latin typeface="Consolas" panose="020B0609020204030204" pitchFamily="49" charset="0"/>
              </a:rPr>
              <a:t> </a:t>
            </a:r>
            <a:r>
              <a:rPr lang="en-GB" sz="1200" dirty="0" err="1">
                <a:latin typeface="Consolas" panose="020B0609020204030204" pitchFamily="49" charset="0"/>
              </a:rPr>
              <a:t>conda</a:t>
            </a:r>
            <a:r>
              <a:rPr lang="en-GB" sz="1200" dirty="0">
                <a:latin typeface="Consolas" panose="020B0609020204030204" pitchFamily="49" charset="0"/>
              </a:rPr>
              <a:t> </a:t>
            </a:r>
            <a:r>
              <a:rPr lang="en-GB" sz="1200" dirty="0" err="1">
                <a:latin typeface="Consolas" panose="020B0609020204030204" pitchFamily="49" charset="0"/>
              </a:rPr>
              <a:t>por</a:t>
            </a:r>
            <a:r>
              <a:rPr lang="en-GB" sz="1200" dirty="0">
                <a:latin typeface="Consolas" panose="020B0609020204030204" pitchFamily="49" charset="0"/>
              </a:rPr>
              <a:t> </a:t>
            </a:r>
            <a:r>
              <a:rPr lang="en-GB" sz="1200" dirty="0" err="1">
                <a:latin typeface="Consolas" panose="020B0609020204030204" pitchFamily="49" charset="0"/>
              </a:rPr>
              <a:t>una</a:t>
            </a:r>
            <a:r>
              <a:rPr lang="en-GB" sz="1200" dirty="0">
                <a:latin typeface="Consolas" panose="020B0609020204030204" pitchFamily="49" charset="0"/>
              </a:rPr>
              <a:t> </a:t>
            </a:r>
            <a:r>
              <a:rPr lang="en-GB" sz="1200" dirty="0" err="1">
                <a:latin typeface="Consolas" panose="020B0609020204030204" pitchFamily="49" charset="0"/>
              </a:rPr>
              <a:t>razón</a:t>
            </a:r>
            <a:r>
              <a:rPr lang="en-GB" sz="1200" dirty="0">
                <a:latin typeface="Consolas" panose="020B0609020204030204" pitchFamily="49" charset="0"/>
              </a:rPr>
              <a:t> </a:t>
            </a:r>
            <a:r>
              <a:rPr lang="en-GB" sz="1200" dirty="0" err="1">
                <a:latin typeface="Consolas" panose="020B0609020204030204" pitchFamily="49" charset="0"/>
              </a:rPr>
              <a:t>muy</a:t>
            </a:r>
            <a:r>
              <a:rPr lang="en-GB" sz="1200" dirty="0">
                <a:latin typeface="Consolas" panose="020B0609020204030204" pitchFamily="49" charset="0"/>
              </a:rPr>
              <a:t> </a:t>
            </a:r>
            <a:r>
              <a:rPr lang="en-GB" sz="1200" dirty="0" err="1">
                <a:latin typeface="Consolas" panose="020B0609020204030204" pitchFamily="49" charset="0"/>
              </a:rPr>
              <a:t>sencilla</a:t>
            </a:r>
            <a:r>
              <a:rPr lang="en-GB" sz="1200" dirty="0">
                <a:latin typeface="Consolas" panose="020B0609020204030204" pitchFamily="49" charset="0"/>
              </a:rPr>
              <a:t>. Para </a:t>
            </a:r>
            <a:r>
              <a:rPr lang="en-GB" sz="1200" dirty="0" err="1">
                <a:latin typeface="Consolas" panose="020B0609020204030204" pitchFamily="49" charset="0"/>
              </a:rPr>
              <a:t>instalar</a:t>
            </a:r>
            <a:r>
              <a:rPr lang="en-GB" sz="1200" dirty="0">
                <a:latin typeface="Consolas" panose="020B0609020204030204" pitchFamily="49" charset="0"/>
              </a:rPr>
              <a:t> software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cualqúier</a:t>
            </a:r>
            <a:r>
              <a:rPr lang="en-GB" sz="1200" dirty="0">
                <a:latin typeface="Consolas" panose="020B0609020204030204" pitchFamily="49" charset="0"/>
              </a:rPr>
              <a:t> </a:t>
            </a:r>
            <a:r>
              <a:rPr lang="en-GB" sz="1200" dirty="0" err="1">
                <a:latin typeface="Consolas" panose="020B0609020204030204" pitchFamily="49" charset="0"/>
              </a:rPr>
              <a:t>ordenador</a:t>
            </a:r>
            <a:r>
              <a:rPr lang="en-GB" sz="1200" dirty="0">
                <a:latin typeface="Consolas" panose="020B0609020204030204" pitchFamily="49" charset="0"/>
              </a:rPr>
              <a:t>, </a:t>
            </a:r>
            <a:r>
              <a:rPr lang="en-GB" sz="1200" dirty="0" err="1">
                <a:latin typeface="Consolas" panose="020B0609020204030204" pitchFamily="49" charset="0"/>
              </a:rPr>
              <a:t>necesitas</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adminsitrador</a:t>
            </a:r>
            <a:r>
              <a:rPr lang="en-GB" sz="1200" dirty="0">
                <a:latin typeface="Consolas" panose="020B0609020204030204" pitchFamily="49" charset="0"/>
              </a:rPr>
              <a:t>. Al </a:t>
            </a:r>
            <a:r>
              <a:rPr lang="en-GB" sz="1200" dirty="0" err="1">
                <a:latin typeface="Consolas" panose="020B0609020204030204" pitchFamily="49" charset="0"/>
              </a:rPr>
              <a:t>emplear</a:t>
            </a:r>
            <a:r>
              <a:rPr lang="en-GB" sz="1200" dirty="0">
                <a:latin typeface="Consolas" panose="020B0609020204030204" pitchFamily="49" charset="0"/>
              </a:rPr>
              <a:t> </a:t>
            </a:r>
            <a:r>
              <a:rPr lang="en-GB" sz="1200" dirty="0" err="1">
                <a:latin typeface="Consolas" panose="020B0609020204030204" pitchFamily="49" charset="0"/>
              </a:rPr>
              <a:t>conda</a:t>
            </a:r>
            <a:r>
              <a:rPr lang="en-GB" sz="1200" dirty="0">
                <a:latin typeface="Consolas" panose="020B0609020204030204" pitchFamily="49" charset="0"/>
              </a:rPr>
              <a:t>, no </a:t>
            </a:r>
            <a:r>
              <a:rPr lang="en-GB" sz="1200" dirty="0" err="1">
                <a:latin typeface="Consolas" panose="020B0609020204030204" pitchFamily="49" charset="0"/>
              </a:rPr>
              <a:t>necesitamos</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sudo</a:t>
            </a:r>
            <a:r>
              <a:rPr lang="en-GB" sz="1200" dirty="0">
                <a:latin typeface="Consolas" panose="020B0609020204030204" pitchFamily="49" charset="0"/>
              </a:rPr>
              <a:t>, </a:t>
            </a:r>
            <a:r>
              <a:rPr lang="en-GB" sz="1200" dirty="0" err="1">
                <a:latin typeface="Consolas" panose="020B0609020204030204" pitchFamily="49" charset="0"/>
              </a:rPr>
              <a:t>por</a:t>
            </a:r>
            <a:r>
              <a:rPr lang="en-GB" sz="1200" dirty="0">
                <a:latin typeface="Consolas" panose="020B0609020204030204" pitchFamily="49" charset="0"/>
              </a:rPr>
              <a:t> lo que </a:t>
            </a:r>
            <a:r>
              <a:rPr lang="en-GB" sz="1200" dirty="0" err="1">
                <a:latin typeface="Consolas" panose="020B0609020204030204" pitchFamily="49" charset="0"/>
              </a:rPr>
              <a:t>podamos</a:t>
            </a:r>
            <a:r>
              <a:rPr lang="en-GB" sz="1200" dirty="0">
                <a:latin typeface="Consolas" panose="020B0609020204030204" pitchFamily="49" charset="0"/>
              </a:rPr>
              <a:t> </a:t>
            </a:r>
            <a:r>
              <a:rPr lang="en-GB" sz="1200" dirty="0" err="1">
                <a:latin typeface="Consolas" panose="020B0609020204030204" pitchFamily="49" charset="0"/>
              </a:rPr>
              <a:t>instalar</a:t>
            </a:r>
            <a:r>
              <a:rPr lang="en-GB" sz="1200" dirty="0">
                <a:latin typeface="Consolas" panose="020B0609020204030204" pitchFamily="49" charset="0"/>
              </a:rPr>
              <a:t> </a:t>
            </a:r>
            <a:r>
              <a:rPr lang="en-GB" sz="1200" dirty="0" err="1">
                <a:latin typeface="Consolas" panose="020B0609020204030204" pitchFamily="49" charset="0"/>
              </a:rPr>
              <a:t>todos</a:t>
            </a:r>
            <a:r>
              <a:rPr lang="en-GB" sz="1200" dirty="0">
                <a:latin typeface="Consolas" panose="020B0609020204030204" pitchFamily="49" charset="0"/>
              </a:rPr>
              <a:t>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entornos</a:t>
            </a:r>
            <a:r>
              <a:rPr lang="en-GB" sz="1200" dirty="0">
                <a:latin typeface="Consolas" panose="020B0609020204030204" pitchFamily="49" charset="0"/>
              </a:rPr>
              <a:t> que </a:t>
            </a:r>
            <a:r>
              <a:rPr lang="en-GB" sz="1200" dirty="0" err="1">
                <a:latin typeface="Consolas" panose="020B0609020204030204" pitchFamily="49" charset="0"/>
              </a:rPr>
              <a:t>queramos</a:t>
            </a:r>
            <a:r>
              <a:rPr lang="en-GB" sz="1200" dirty="0">
                <a:latin typeface="Consolas" panose="020B0609020204030204" pitchFamily="49" charset="0"/>
              </a:rPr>
              <a:t> con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softwares</a:t>
            </a:r>
            <a:r>
              <a:rPr lang="en-GB" sz="1200" dirty="0">
                <a:latin typeface="Consolas" panose="020B0609020204030204" pitchFamily="49" charset="0"/>
              </a:rPr>
              <a:t> y </a:t>
            </a:r>
            <a:r>
              <a:rPr lang="en-GB" sz="1200" dirty="0" err="1">
                <a:latin typeface="Consolas" panose="020B0609020204030204" pitchFamily="49" charset="0"/>
              </a:rPr>
              <a:t>versiones</a:t>
            </a:r>
            <a:r>
              <a:rPr lang="en-GB" sz="1200" dirty="0">
                <a:latin typeface="Consolas" panose="020B0609020204030204" pitchFamily="49" charset="0"/>
              </a:rPr>
              <a:t> que </a:t>
            </a:r>
            <a:r>
              <a:rPr lang="en-GB" sz="1200" dirty="0" err="1">
                <a:latin typeface="Consolas" panose="020B0609020204030204" pitchFamily="49" charset="0"/>
              </a:rPr>
              <a:t>queramos</a:t>
            </a:r>
            <a:r>
              <a:rPr lang="en-GB" sz="1200" dirty="0">
                <a:latin typeface="Consolas" panose="020B0609020204030204" pitchFamily="49" charset="0"/>
              </a:rPr>
              <a:t>, sin </a:t>
            </a:r>
            <a:r>
              <a:rPr lang="en-GB" sz="1200" dirty="0" err="1">
                <a:latin typeface="Consolas" panose="020B0609020204030204" pitchFamily="49" charset="0"/>
              </a:rPr>
              <a:t>necesidad</a:t>
            </a:r>
            <a:r>
              <a:rPr lang="en-GB" sz="1200" dirty="0">
                <a:latin typeface="Consolas" panose="020B0609020204030204" pitchFamily="49" charset="0"/>
              </a:rPr>
              <a:t> de </a:t>
            </a:r>
            <a:r>
              <a:rPr lang="en-GB" sz="1200" dirty="0" err="1">
                <a:latin typeface="Consolas" panose="020B0609020204030204" pitchFamily="49" charset="0"/>
              </a:rPr>
              <a:t>tener</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administrador</a:t>
            </a:r>
            <a:r>
              <a:rPr lang="en-GB" sz="1200" dirty="0">
                <a:latin typeface="Consolas" panose="020B0609020204030204" pitchFamily="49" charset="0"/>
              </a:rPr>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21</a:t>
            </a:fld>
            <a:endParaRPr lang="es-ES"/>
          </a:p>
        </p:txBody>
      </p:sp>
    </p:spTree>
    <p:extLst>
      <p:ext uri="{BB962C8B-B14F-4D97-AF65-F5344CB8AC3E}">
        <p14:creationId xmlns:p14="http://schemas.microsoft.com/office/powerpoint/2010/main" val="1588257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que ya sabemos lo que es Linux, vamos a ver cual es su sistema de archivos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22</a:t>
            </a:fld>
            <a:endParaRPr lang="es-ES"/>
          </a:p>
        </p:txBody>
      </p:sp>
    </p:spTree>
    <p:extLst>
      <p:ext uri="{BB962C8B-B14F-4D97-AF65-F5344CB8AC3E}">
        <p14:creationId xmlns:p14="http://schemas.microsoft.com/office/powerpoint/2010/main" val="17155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Que hemos visto que es uno de los tres elementos que configuran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23</a:t>
            </a:fld>
            <a:endParaRPr lang="es-ES"/>
          </a:p>
        </p:txBody>
      </p:sp>
    </p:spTree>
    <p:extLst>
      <p:ext uri="{BB962C8B-B14F-4D97-AF65-F5344CB8AC3E}">
        <p14:creationId xmlns:p14="http://schemas.microsoft.com/office/powerpoint/2010/main" val="191282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de ficheros es el modo en que el sistema operativo organiza los ficheros en el disco duro, gestionándolo de manera que los datos estén de forma estructurada y sin errores. Estas son las principales características del sistema de ficheros de Linux:</a:t>
            </a:r>
          </a:p>
          <a:p>
            <a:endParaRPr lang="es-E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dirty="0"/>
              <a:t>La estructura de ficheros de Linux es una estructura jerárquica en forma de árbol invertido, donde el directorio principal (directorio raíz) es el directorio /, del que cuelga toda la estructura del sistema.</a:t>
            </a:r>
          </a:p>
          <a:p>
            <a:pPr marL="228600" indent="-228600">
              <a:buFont typeface="+mj-lt"/>
              <a:buAutoNum type="arabicPeriod"/>
            </a:pPr>
            <a:r>
              <a:rPr lang="es-ES" dirty="0"/>
              <a:t>En Linux, todo son ficheros, tanto los archivos de texto, como los directorios o carpetas, como los dispositivos que están conectados al ordenador, todo está representado como si fueran ficheros.</a:t>
            </a:r>
          </a:p>
          <a:p>
            <a:pPr marL="228600" indent="-228600">
              <a:buFont typeface="+mj-lt"/>
              <a:buAutoNum type="arabicPeriod"/>
            </a:pPr>
            <a:r>
              <a:rPr lang="es-ES" dirty="0"/>
              <a:t>Todo tiene rutas, que hay que especificar</a:t>
            </a:r>
          </a:p>
          <a:p>
            <a:pPr marL="228600" indent="-228600">
              <a:buFont typeface="+mj-lt"/>
              <a:buAutoNum type="arabicPeriod"/>
            </a:pPr>
            <a:r>
              <a:rPr lang="es-ES" dirty="0"/>
              <a:t>Es sensible a las mayúsculas y minúsculas.</a:t>
            </a:r>
          </a:p>
          <a:p>
            <a:pPr marL="228600" indent="-228600">
              <a:buFont typeface="+mj-lt"/>
              <a:buAutoNum type="arabicPeriod"/>
            </a:pPr>
            <a:r>
              <a:rPr lang="es-ES" dirty="0"/>
              <a:t>Además, no existe el concepto de extensiones y existen los archivos ocultos. ¿Pero como diferencia el ordenador un tipo de fichero de otros? </a:t>
            </a:r>
          </a:p>
          <a:p>
            <a:pPr marL="228600" indent="-228600">
              <a:buFont typeface="+mj-lt"/>
              <a:buAutoNum type="arabicPeriod"/>
            </a:pPr>
            <a:r>
              <a:rPr lang="es-ES" dirty="0"/>
              <a:t>Pues con los permisos. </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24</a:t>
            </a:fld>
            <a:endParaRPr lang="es-ES"/>
          </a:p>
        </p:txBody>
      </p:sp>
    </p:spTree>
    <p:extLst>
      <p:ext uri="{BB962C8B-B14F-4D97-AF65-F5344CB8AC3E}">
        <p14:creationId xmlns:p14="http://schemas.microsoft.com/office/powerpoint/2010/main" val="3178675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kern="1200" dirty="0">
                <a:solidFill>
                  <a:schemeClr val="tx1"/>
                </a:solidFill>
                <a:latin typeface="+mn-lt"/>
                <a:ea typeface="+mn-ea"/>
                <a:cs typeface="+mn-cs"/>
              </a:rPr>
              <a:t>Como ya os hemos dicho, la estructura de ficheros de Linux es una estructura jerárquica en forma de árbol invertido, donde el directorio principal (directorio raíz, </a:t>
            </a:r>
            <a:r>
              <a:rPr lang="es-ES" sz="1200" kern="1200" dirty="0" err="1">
                <a:solidFill>
                  <a:schemeClr val="tx1"/>
                </a:solidFill>
                <a:latin typeface="+mn-lt"/>
                <a:ea typeface="+mn-ea"/>
                <a:cs typeface="+mn-cs"/>
              </a:rPr>
              <a:t>root</a:t>
            </a:r>
            <a:r>
              <a:rPr lang="es-ES" sz="1200" kern="1200" dirty="0">
                <a:solidFill>
                  <a:schemeClr val="tx1"/>
                </a:solidFill>
                <a:latin typeface="+mn-lt"/>
                <a:ea typeface="+mn-ea"/>
                <a:cs typeface="+mn-cs"/>
              </a:rPr>
              <a:t>) es el directorio /, del que cuelga toda la estructura del sistema. Dentro del directorio raíz encontramos varios subdirectorios importantes, los que más nos interesan a nosotros son</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primero /</a:t>
            </a:r>
            <a:r>
              <a:rPr lang="es-ES" sz="1200" kern="1200" dirty="0" err="1">
                <a:solidFill>
                  <a:schemeClr val="tx1"/>
                </a:solidFill>
                <a:latin typeface="+mn-lt"/>
                <a:ea typeface="+mn-ea"/>
                <a:cs typeface="+mn-cs"/>
              </a:rPr>
              <a:t>bin</a:t>
            </a:r>
            <a:r>
              <a:rPr lang="es-ES" sz="1200" kern="1200" dirty="0">
                <a:solidFill>
                  <a:schemeClr val="tx1"/>
                </a:solidFill>
                <a:latin typeface="+mn-lt"/>
                <a:ea typeface="+mn-ea"/>
                <a:cs typeface="+mn-cs"/>
              </a:rPr>
              <a:t> es el que </a:t>
            </a:r>
            <a:r>
              <a:rPr lang="es-ES" b="0" i="0" dirty="0">
                <a:solidFill>
                  <a:srgbClr val="000000"/>
                </a:solidFill>
                <a:effectLst/>
                <a:latin typeface="Verdana" panose="020B0604030504040204" pitchFamily="34" charset="0"/>
              </a:rPr>
              <a:t>contiene ficheros de comandos ejecutables utilizables por todos los usuarios. Aquí tenemos los programas que pueden utilizar todos los usuarios del sistema.</a:t>
            </a:r>
            <a:r>
              <a:rPr lang="es-ES" sz="1200" kern="1200" dirty="0">
                <a:solidFill>
                  <a:schemeClr val="tx1"/>
                </a:solidFill>
                <a:latin typeface="+mn-lt"/>
                <a:ea typeface="+mn-ea"/>
                <a:cs typeface="+mn-cs"/>
              </a:rPr>
              <a:t> </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cuarto que veis es /</a:t>
            </a:r>
            <a:r>
              <a:rPr lang="es-ES" sz="1200" kern="1200" dirty="0" err="1">
                <a:solidFill>
                  <a:schemeClr val="tx1"/>
                </a:solidFill>
                <a:latin typeface="+mn-lt"/>
                <a:ea typeface="+mn-ea"/>
                <a:cs typeface="+mn-cs"/>
              </a:rPr>
              <a:t>usr</a:t>
            </a:r>
            <a:r>
              <a:rPr lang="es-ES" sz="1200" kern="1200" dirty="0">
                <a:solidFill>
                  <a:schemeClr val="tx1"/>
                </a:solidFill>
                <a:latin typeface="+mn-lt"/>
                <a:ea typeface="+mn-ea"/>
                <a:cs typeface="+mn-cs"/>
              </a:rPr>
              <a:t>, de usuario que </a:t>
            </a:r>
            <a:r>
              <a:rPr lang="es-ES" b="0" i="0" dirty="0">
                <a:solidFill>
                  <a:srgbClr val="000000"/>
                </a:solidFill>
                <a:effectLst/>
                <a:latin typeface="Verdana" panose="020B0604030504040204" pitchFamily="34" charset="0"/>
              </a:rPr>
              <a:t>contiene utilidades y programas generales de usuario.</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quinto /</a:t>
            </a:r>
            <a:r>
              <a:rPr lang="es-ES" sz="1200" kern="1200" dirty="0" err="1">
                <a:solidFill>
                  <a:schemeClr val="tx1"/>
                </a:solidFill>
                <a:latin typeface="+mn-lt"/>
                <a:ea typeface="+mn-ea"/>
                <a:cs typeface="+mn-cs"/>
              </a:rPr>
              <a:t>var</a:t>
            </a:r>
            <a:r>
              <a:rPr lang="es-ES" sz="1200" kern="1200" dirty="0">
                <a:solidFill>
                  <a:schemeClr val="tx1"/>
                </a:solidFill>
                <a:latin typeface="+mn-lt"/>
                <a:ea typeface="+mn-ea"/>
                <a:cs typeface="+mn-cs"/>
              </a:rPr>
              <a:t> contiene ficheros para el administrador. Este directorio contiene información variable, como registros, datos de los servidores, etc.</a:t>
            </a:r>
          </a:p>
          <a:p>
            <a:pPr marL="171450" indent="-171450" algn="l">
              <a:buFont typeface="Arial" panose="020B0604020202020204" pitchFamily="34" charset="0"/>
              <a:buChar char="•"/>
            </a:pPr>
            <a:r>
              <a:rPr lang="es-ES" sz="1200" kern="1200" dirty="0">
                <a:solidFill>
                  <a:schemeClr val="tx1"/>
                </a:solidFill>
                <a:latin typeface="+mn-lt"/>
                <a:ea typeface="+mn-ea"/>
                <a:cs typeface="+mn-cs"/>
              </a:rPr>
              <a:t>En la última columna tenemos distintos directorios que cuelga del directorio raíz y que son los que vamos a ver nosotros:</a:t>
            </a:r>
          </a:p>
          <a:p>
            <a:pPr marL="628650" lvl="1" indent="-171450" algn="l">
              <a:buFont typeface="Arial" panose="020B0604020202020204" pitchFamily="34" charset="0"/>
              <a:buChar char="•"/>
            </a:pPr>
            <a:endParaRPr lang="es-ES" sz="1200" kern="120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25</a:t>
            </a:fld>
            <a:endParaRPr lang="es-ES"/>
          </a:p>
        </p:txBody>
      </p:sp>
    </p:spTree>
    <p:extLst>
      <p:ext uri="{BB962C8B-B14F-4D97-AF65-F5344CB8AC3E}">
        <p14:creationId xmlns:p14="http://schemas.microsoft.com/office/powerpoint/2010/main" val="321547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/home es un directorio donde se encuentran los directorios personales de los usuarios del sistema. Donde están las carpetas de cada usuario del ordenador con su escritorio.</a:t>
            </a:r>
          </a:p>
          <a:p>
            <a:r>
              <a:rPr lang="es-ES" dirty="0"/>
              <a:t>/</a:t>
            </a:r>
            <a:r>
              <a:rPr lang="es-ES" dirty="0" err="1"/>
              <a:t>mnt</a:t>
            </a:r>
            <a:r>
              <a:rPr lang="es-ES" dirty="0"/>
              <a:t>, a veces también se le llama /media y es el directorio que contiene todas las unidades físicas que tenemos montadas: discos duros, unidades de DVD, pen drives, etc.</a:t>
            </a:r>
          </a:p>
          <a:p>
            <a:r>
              <a:rPr lang="es-ES" dirty="0"/>
              <a:t>/</a:t>
            </a:r>
            <a:r>
              <a:rPr lang="es-ES" dirty="0" err="1"/>
              <a:t>opt</a:t>
            </a:r>
            <a:r>
              <a:rPr lang="es-ES" dirty="0"/>
              <a:t> sirve para admitir ficheros nuevos creados tras la modificación del sistema. Es un punto de montaje desde el que se instalan los paquetes de aplicación adicionales. En nuestro caso es donde se realiza la instalación del software bioinformático.</a:t>
            </a:r>
          </a:p>
        </p:txBody>
      </p:sp>
    </p:spTree>
    <p:extLst>
      <p:ext uri="{BB962C8B-B14F-4D97-AF65-F5344CB8AC3E}">
        <p14:creationId xmlns:p14="http://schemas.microsoft.com/office/powerpoint/2010/main" val="1119060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izquierda tenéis el sistema de ficheros de Linux y a la derecha el sistema de ficheros de Windows. Como veis la estructura es totalmente diferente. En Linux no importan las particiones que tengas, como el disco C, D o F, como ya os hemos dicho todo cuelga del director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p>
          <a:p>
            <a:endParaRPr lang="es-ES" dirty="0"/>
          </a:p>
          <a:p>
            <a:r>
              <a:rPr lang="es-ES" dirty="0"/>
              <a:t>Otro ejemplo es cuando metes un CD en el ordenador. En Linux, todo lo que enchufes en el ordenador se encuentra dentro de la carpeta </a:t>
            </a:r>
            <a:r>
              <a:rPr lang="es-ES" dirty="0" err="1"/>
              <a:t>mnt</a:t>
            </a:r>
            <a:r>
              <a:rPr lang="es-ES" dirty="0"/>
              <a:t> que cuelga de barra. </a:t>
            </a:r>
            <a:r>
              <a:rPr lang="es-ES" dirty="0" err="1"/>
              <a:t>Mnt</a:t>
            </a:r>
            <a:r>
              <a:rPr lang="es-ES" dirty="0"/>
              <a:t> significa </a:t>
            </a:r>
            <a:r>
              <a:rPr lang="es-ES" dirty="0" err="1"/>
              <a:t>mount</a:t>
            </a:r>
            <a:r>
              <a:rPr lang="es-ES" dirty="0"/>
              <a:t>, montado, porque el CD que estás metiendo en el ordenador se Monta para que tu puedas acceder a el. En </a:t>
            </a:r>
            <a:r>
              <a:rPr lang="es-ES" dirty="0" err="1"/>
              <a:t>windows</a:t>
            </a:r>
            <a:r>
              <a:rPr lang="es-ES" dirty="0"/>
              <a:t> cuando se monta un dispositivo aparece dentro de la carpeta </a:t>
            </a:r>
            <a:r>
              <a:rPr lang="es-ES" dirty="0" err="1"/>
              <a:t>My</a:t>
            </a:r>
            <a:r>
              <a:rPr lang="es-ES" dirty="0"/>
              <a:t> </a:t>
            </a:r>
            <a:r>
              <a:rPr lang="es-ES" dirty="0" err="1"/>
              <a:t>Computer</a:t>
            </a:r>
            <a:r>
              <a:rPr lang="es-ES" dirty="0"/>
              <a:t> como un nuevo disco.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27</a:t>
            </a:fld>
            <a:endParaRPr lang="es-ES"/>
          </a:p>
        </p:txBody>
      </p:sp>
    </p:spTree>
    <p:extLst>
      <p:ext uri="{BB962C8B-B14F-4D97-AF65-F5344CB8AC3E}">
        <p14:creationId xmlns:p14="http://schemas.microsoft.com/office/powerpoint/2010/main" val="157509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ya os hemos dicho, hay que indicar las rutas. La ruta o </a:t>
            </a:r>
            <a:r>
              <a:rPr lang="es-ES" dirty="0" err="1"/>
              <a:t>path</a:t>
            </a:r>
            <a:r>
              <a:rPr lang="es-ES" dirty="0"/>
              <a:t> de un fichero es la secuencia de directorios que se ha de recorrer para acceder  a él, separados por una barra cada uno de ellos, es decir, es la dirección donde se encentra 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Teniendo en cuanta esta estructura de ficheros en árbol que hemos visto hace un momento, podemos deducir que existen distintas formas de definir la ruta a un archivo:</a:t>
            </a:r>
          </a:p>
          <a:p>
            <a:pPr marL="171450" indent="-171450">
              <a:buFont typeface="Arial" panose="020B0604020202020204" pitchFamily="34" charset="0"/>
              <a:buChar char="•"/>
            </a:pPr>
            <a:r>
              <a:rPr lang="es-ES" dirty="0"/>
              <a:t>Una sería la </a:t>
            </a:r>
            <a:r>
              <a:rPr lang="es-ES" b="1" dirty="0"/>
              <a:t>ruta absoluta</a:t>
            </a:r>
            <a:r>
              <a:rPr lang="es-ES" dirty="0"/>
              <a:t>, que determina la ruta a un fichero tomando como punto de partida el directorio padre (/) o raíz, de forma que es estático y siempre es igual.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Por ejemplo </a:t>
            </a:r>
            <a:r>
              <a:rPr lang="es-ES" b="0" dirty="0"/>
              <a:t>desde </a:t>
            </a:r>
            <a:r>
              <a:rPr lang="es-ES" sz="1400" b="0" spc="-5" dirty="0"/>
              <a:t>/ el directorio </a:t>
            </a:r>
            <a:r>
              <a:rPr lang="es-ES" sz="1200" b="0" spc="-5" dirty="0"/>
              <a:t>home, separado </a:t>
            </a:r>
            <a:r>
              <a:rPr lang="es-ES" sz="1200" spc="-5" dirty="0"/>
              <a:t>por barra del siguiente directorio que es alumn</a:t>
            </a:r>
            <a:r>
              <a:rPr lang="es-ES" sz="1200" dirty="0"/>
              <a:t>o</a:t>
            </a:r>
            <a:r>
              <a:rPr lang="es-ES" sz="1200" spc="-10" dirty="0"/>
              <a:t>1, barra el siguiente directorio que es d</a:t>
            </a:r>
            <a:r>
              <a:rPr lang="es-ES" sz="1200" spc="-5" dirty="0"/>
              <a:t>ir</a:t>
            </a:r>
            <a:r>
              <a:rPr lang="es-ES" sz="1200" spc="-10" dirty="0"/>
              <a:t>1 y barra separado del archivo final que es </a:t>
            </a:r>
            <a:r>
              <a:rPr lang="es-ES" sz="1200" spc="-5" dirty="0"/>
              <a:t>li</a:t>
            </a:r>
            <a:r>
              <a:rPr lang="es-ES" sz="1200" spc="-10" dirty="0"/>
              <a:t>b</a:t>
            </a:r>
            <a:r>
              <a:rPr lang="es-ES" sz="1200" dirty="0"/>
              <a:t>r</a:t>
            </a:r>
            <a:r>
              <a:rPr lang="es-ES" sz="1200" spc="-10" dirty="0"/>
              <a:t>o</a:t>
            </a:r>
            <a:r>
              <a:rPr lang="es-ES" sz="1200" dirty="0"/>
              <a:t>.</a:t>
            </a:r>
            <a:r>
              <a:rPr lang="es-ES" sz="1200" spc="-10" dirty="0"/>
              <a:t>t</a:t>
            </a:r>
            <a:r>
              <a:rPr lang="es-ES" sz="1200" spc="-20" dirty="0"/>
              <a:t>x</a:t>
            </a:r>
            <a:r>
              <a:rPr lang="es-ES" sz="1200" dirty="0"/>
              <a:t>t</a:t>
            </a:r>
            <a:endParaRPr lang="es-ES" dirty="0"/>
          </a:p>
          <a:p>
            <a:pPr marL="171450" indent="-171450">
              <a:buFont typeface="Arial" panose="020B0604020202020204" pitchFamily="34" charset="0"/>
              <a:buChar char="•"/>
            </a:pPr>
            <a:r>
              <a:rPr lang="es-ES" dirty="0"/>
              <a:t>Otra forma es la </a:t>
            </a:r>
            <a:r>
              <a:rPr lang="es-ES" b="1" dirty="0"/>
              <a:t>ruta relativa </a:t>
            </a:r>
            <a:r>
              <a:rPr lang="es-ES" dirty="0"/>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p>
          <a:p>
            <a:pPr marL="628650" lvl="1" indent="-171450">
              <a:buFont typeface="Arial" panose="020B0604020202020204" pitchFamily="34" charset="0"/>
              <a:buChar char="•"/>
            </a:pPr>
            <a:r>
              <a:rPr lang="es-ES" dirty="0"/>
              <a:t>Si nos encontrásemos en el directorio home, la ruta sería ./alumno1/dir1/libro.txt. El punto es porque determina el directorio en el que nos encontramos actualmente</a:t>
            </a:r>
          </a:p>
          <a:p>
            <a:pPr marL="628650" lvl="1" indent="-171450">
              <a:buFont typeface="Arial" panose="020B0604020202020204" pitchFamily="34" charset="0"/>
              <a:buChar char="•"/>
            </a:pPr>
            <a:r>
              <a:rPr lang="es-ES" dirty="0"/>
              <a:t>Si nos encontrásemos en el directorio alumno 1 sería dir1/libro.txt o ./dir1/libro.txt, es exactamente lo mismo</a:t>
            </a:r>
          </a:p>
          <a:p>
            <a:pPr marL="628650" lvl="1" indent="-171450">
              <a:buFont typeface="Arial" panose="020B0604020202020204" pitchFamily="34" charset="0"/>
              <a:buChar char="•"/>
            </a:pPr>
            <a:r>
              <a:rPr lang="es-ES" dirty="0"/>
              <a:t>O si nos encontrásemos dentro del directorio dir1 sería Libro.txt</a:t>
            </a:r>
          </a:p>
          <a:p>
            <a:endParaRPr lang="es-ES" dirty="0"/>
          </a:p>
          <a:p>
            <a:r>
              <a:rPr lang="es-ES" dirty="0"/>
              <a:t>Para que lo entendáis con un ejemplo del día a día, explicando las direcciones en carretera para llegar hasta </a:t>
            </a:r>
            <a:r>
              <a:rPr lang="es-ES" dirty="0" err="1"/>
              <a:t>majadahonda</a:t>
            </a:r>
            <a:endParaRPr lang="es-ES" dirty="0"/>
          </a:p>
          <a:p>
            <a:pPr marL="171450" indent="-171450">
              <a:buFont typeface="Arial" panose="020B0604020202020204" pitchFamily="34" charset="0"/>
              <a:buChar char="•"/>
            </a:pPr>
            <a:r>
              <a:rPr lang="es-ES" dirty="0"/>
              <a:t>La ruta absoluta sería la ruta de como llegar desde la raíz, que es el Km0 en la plaza de Sol, hasta Majadahonda. La ruta desde el inicio de las carreteras en el Km0 a Majadahonda es la misma en tu casa que en Bilbao.</a:t>
            </a:r>
          </a:p>
          <a:p>
            <a:pPr marL="171450" indent="-171450">
              <a:buFont typeface="Arial" panose="020B0604020202020204" pitchFamily="34" charset="0"/>
              <a:buChar char="•"/>
            </a:pPr>
            <a:r>
              <a:rPr lang="es-ES" dirty="0"/>
              <a:t>La ruta relativa sería la ruta que tienes que hacer desde tu casa para llegar al ISCIII. Esta ruta solo vale si estás en tu casa, pero la ruta desde el Km0 vale estés donde estés.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28</a:t>
            </a:fld>
            <a:endParaRPr lang="es-ES"/>
          </a:p>
        </p:txBody>
      </p:sp>
    </p:spTree>
    <p:extLst>
      <p:ext uri="{BB962C8B-B14F-4D97-AF65-F5344CB8AC3E}">
        <p14:creationId xmlns:p14="http://schemas.microsoft.com/office/powerpoint/2010/main" val="2503333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Aquí tenemos algunos ejemplos:</a:t>
            </a:r>
          </a:p>
          <a:p>
            <a:r>
              <a:rPr lang="es-ES" dirty="0"/>
              <a:t>En la imagen de la derecha nos encontramos dentro del directorio Dir1. Si queremos representar el recorrido hasta el directorio home es: ../../ es decir, dos directorios por encima. Con un solo .. Estaríamos en alumno1 y con otro ../ dentro de alumno1 llegamos al home.</a:t>
            </a:r>
          </a:p>
          <a:p>
            <a:endParaRPr lang="es-ES" dirty="0"/>
          </a:p>
          <a:p>
            <a:r>
              <a:rPr lang="es-ES" dirty="0"/>
              <a:t>Si quisiéramos ir al directorio alumno2, primero tenemos que llegar hasta el directorio home, y desde ahí ir a alumno2, así que sería ../../alumno2.</a:t>
            </a:r>
          </a:p>
          <a:p>
            <a:endParaRPr lang="es-ES" dirty="0"/>
          </a:p>
          <a:p>
            <a:r>
              <a:rPr lang="es-ES" dirty="0"/>
              <a:t>Si quisiéramos ir a Dir2 desde Dir1 donde estamos, primero tenemos que ir a alumno1 y desde ahí a Dir2, así que sería ../Dir2.</a:t>
            </a:r>
          </a:p>
        </p:txBody>
      </p:sp>
    </p:spTree>
    <p:extLst>
      <p:ext uri="{BB962C8B-B14F-4D97-AF65-F5344CB8AC3E}">
        <p14:creationId xmlns:p14="http://schemas.microsoft.com/office/powerpoint/2010/main" val="33237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Vamos a empezar por el Sistema Operativo. OS por sus siglas en inglés </a:t>
            </a:r>
            <a:r>
              <a:rPr lang="es-ES" err="1"/>
              <a:t>Operative</a:t>
            </a:r>
            <a:r>
              <a:rPr lang="es-ES"/>
              <a:t> </a:t>
            </a:r>
            <a:r>
              <a:rPr lang="es-ES" err="1"/>
              <a:t>System</a:t>
            </a: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3</a:t>
            </a:fld>
            <a:endParaRPr lang="es-ES"/>
          </a:p>
        </p:txBody>
      </p:sp>
    </p:spTree>
    <p:extLst>
      <p:ext uri="{BB962C8B-B14F-4D97-AF65-F5344CB8AC3E}">
        <p14:creationId xmlns:p14="http://schemas.microsoft.com/office/powerpoint/2010/main" val="297522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Vamos a ver si lo habéis entendido con un ejercicio:</a:t>
            </a:r>
          </a:p>
          <a:p>
            <a:r>
              <a:rPr lang="es-ES" dirty="0"/>
              <a:t>Si nos encontramos en el directorio alumno1:</a:t>
            </a:r>
          </a:p>
          <a:p>
            <a:pPr marL="171450" indent="-171450">
              <a:buFont typeface="Arial" panose="020B0604020202020204" pitchFamily="34" charset="0"/>
              <a:buChar char="•"/>
            </a:pPr>
            <a:r>
              <a:rPr lang="es-ES" dirty="0"/>
              <a:t>Cual es la ruta absoluta a Libro1.txt: /home/alumno1/Dir1/</a:t>
            </a:r>
            <a:r>
              <a:rPr lang="es-ES" dirty="0" err="1"/>
              <a:t>Libro.txt</a:t>
            </a:r>
            <a:endParaRPr lang="es-ES" dirty="0"/>
          </a:p>
        </p:txBody>
      </p:sp>
    </p:spTree>
    <p:extLst>
      <p:ext uri="{BB962C8B-B14F-4D97-AF65-F5344CB8AC3E}">
        <p14:creationId xmlns:p14="http://schemas.microsoft.com/office/powerpoint/2010/main" val="2813443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En la ruta absoluta, no importa el directorio en el que nos </a:t>
            </a:r>
            <a:r>
              <a:rPr lang="es-ES"/>
              <a:t>encontremos.</a:t>
            </a:r>
            <a:endParaRPr lang="es-ES" dirty="0"/>
          </a:p>
        </p:txBody>
      </p:sp>
    </p:spTree>
    <p:extLst>
      <p:ext uri="{BB962C8B-B14F-4D97-AF65-F5344CB8AC3E}">
        <p14:creationId xmlns:p14="http://schemas.microsoft.com/office/powerpoint/2010/main" val="2366159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171450" indent="-171450">
              <a:buFont typeface="Arial" panose="020B0604020202020204" pitchFamily="34" charset="0"/>
              <a:buChar char="•"/>
            </a:pPr>
            <a:r>
              <a:rPr lang="es-ES" dirty="0"/>
              <a:t>Y la ruta relativa, desde alumno1?: ./Dir1/</a:t>
            </a:r>
            <a:r>
              <a:rPr lang="es-ES" dirty="0" err="1"/>
              <a:t>Libro.txt</a:t>
            </a:r>
            <a:r>
              <a:rPr lang="es-ES" dirty="0"/>
              <a:t> o Dir1/</a:t>
            </a:r>
            <a:r>
              <a:rPr lang="es-ES" dirty="0" err="1"/>
              <a:t>Libro.txt</a:t>
            </a:r>
            <a:endParaRPr lang="es-ES" dirty="0"/>
          </a:p>
          <a:p>
            <a:endParaRPr lang="es-ES" dirty="0"/>
          </a:p>
        </p:txBody>
      </p:sp>
    </p:spTree>
    <p:extLst>
      <p:ext uri="{BB962C8B-B14F-4D97-AF65-F5344CB8AC3E}">
        <p14:creationId xmlns:p14="http://schemas.microsoft.com/office/powerpoint/2010/main" val="456291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En la ruta relativa importa cual es el directorio actual, </a:t>
            </a:r>
            <a:r>
              <a:rPr lang="es-ES" dirty="0" err="1"/>
              <a:t>pwd</a:t>
            </a:r>
            <a:r>
              <a:rPr lang="es-ES" dirty="0"/>
              <a:t> o punto.</a:t>
            </a:r>
          </a:p>
        </p:txBody>
      </p:sp>
    </p:spTree>
    <p:extLst>
      <p:ext uri="{BB962C8B-B14F-4D97-AF65-F5344CB8AC3E}">
        <p14:creationId xmlns:p14="http://schemas.microsoft.com/office/powerpoint/2010/main" val="3790127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vamos a ver cuales son los usuarios de Linux y los privilegios o permisos.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34</a:t>
            </a:fld>
            <a:endParaRPr lang="es-ES"/>
          </a:p>
        </p:txBody>
      </p:sp>
    </p:spTree>
    <p:extLst>
      <p:ext uri="{BB962C8B-B14F-4D97-AF65-F5344CB8AC3E}">
        <p14:creationId xmlns:p14="http://schemas.microsoft.com/office/powerpoint/2010/main" val="1478756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principales características de los usuarios de Linux son:</a:t>
            </a:r>
          </a:p>
          <a:p>
            <a:pPr marL="171450" indent="-171450">
              <a:buFont typeface="Arial" panose="020B0604020202020204" pitchFamily="34" charset="0"/>
              <a:buChar char="•"/>
            </a:pPr>
            <a:r>
              <a:rPr lang="es-ES" dirty="0"/>
              <a:t>Los usuarios están asociados a una persona o proceso de computación</a:t>
            </a:r>
          </a:p>
          <a:p>
            <a:pPr marL="171450" indent="-171450">
              <a:buFont typeface="Arial" panose="020B0604020202020204" pitchFamily="34" charset="0"/>
              <a:buChar char="•"/>
            </a:pPr>
            <a:r>
              <a:rPr lang="es-ES" dirty="0"/>
              <a:t>Todos los usuarios pueden pertenecer a uno o más grupos</a:t>
            </a:r>
          </a:p>
          <a:p>
            <a:pPr marL="171450" indent="-171450">
              <a:buFont typeface="Arial" panose="020B0604020202020204" pitchFamily="34" charset="0"/>
              <a:buChar char="•"/>
            </a:pPr>
            <a:r>
              <a:rPr lang="es-ES" dirty="0"/>
              <a:t>Todos los usuarios tienen una carpeta propia dentro de la carpeta home</a:t>
            </a:r>
          </a:p>
          <a:p>
            <a:pPr marL="171450" indent="-171450">
              <a:buFont typeface="Arial" panose="020B0604020202020204" pitchFamily="34" charset="0"/>
              <a:buChar char="•"/>
            </a:pPr>
            <a:r>
              <a:rPr lang="es-ES" dirty="0"/>
              <a:t>Los usuarios son los dueños (es decir tienen permisos de </a:t>
            </a:r>
            <a:r>
              <a:rPr lang="es-ES" dirty="0" err="1"/>
              <a:t>owner</a:t>
            </a:r>
            <a:r>
              <a:rPr lang="es-ES" dirty="0"/>
              <a:t>) en todos los archivos que creados por ellos, directa o indirectamente</a:t>
            </a:r>
          </a:p>
          <a:p>
            <a:pPr marL="171450" indent="-171450">
              <a:buFont typeface="Arial" panose="020B0604020202020204" pitchFamily="34" charset="0"/>
              <a:buChar char="•"/>
            </a:pPr>
            <a:r>
              <a:rPr lang="es-ES" dirty="0"/>
              <a:t>Los usuarios pueden cambiar los permisos de los archivos que son suyos.</a:t>
            </a:r>
          </a:p>
          <a:p>
            <a:pPr marL="171450" indent="-171450">
              <a:buFont typeface="Arial" panose="020B0604020202020204" pitchFamily="34" charset="0"/>
              <a:buChar char="•"/>
            </a:pPr>
            <a:r>
              <a:rPr lang="es-ES" dirty="0"/>
              <a:t>Los usuarios poseen permisos sobre los procesos que ejecutan</a:t>
            </a:r>
          </a:p>
          <a:p>
            <a:pPr marL="171450" indent="-171450">
              <a:buFont typeface="Arial" panose="020B0604020202020204" pitchFamily="34" charset="0"/>
              <a:buChar char="•"/>
            </a:pPr>
            <a:r>
              <a:rPr lang="es-ES" dirty="0"/>
              <a:t>El super usuario </a:t>
            </a:r>
            <a:r>
              <a:rPr lang="es-ES" dirty="0" err="1"/>
              <a:t>root</a:t>
            </a:r>
            <a:r>
              <a:rPr lang="es-ES" dirty="0"/>
              <a:t> tiene permiso sobre todo. Esto es como los permisos de administrador, cuando queréis instalar algo en el ordenador </a:t>
            </a:r>
            <a:r>
              <a:rPr lang="es-ES" dirty="0" err="1"/>
              <a:t>windows</a:t>
            </a:r>
            <a:r>
              <a:rPr lang="es-ES" dirty="0"/>
              <a:t> del ISCIII y no os deja, es porque no sois el </a:t>
            </a:r>
            <a:r>
              <a:rPr lang="es-ES" dirty="0" err="1"/>
              <a:t>root</a:t>
            </a:r>
            <a:r>
              <a:rPr lang="es-ES" dirty="0"/>
              <a:t> del ordenador, es decir el administrador.</a:t>
            </a:r>
          </a:p>
          <a:p>
            <a:pPr marL="171450" indent="-171450">
              <a:buFont typeface="Arial" panose="020B0604020202020204" pitchFamily="34" charset="0"/>
              <a:buChar char="•"/>
            </a:pPr>
            <a:r>
              <a:rPr lang="es-ES" dirty="0"/>
              <a:t>Como todo usuario, </a:t>
            </a:r>
            <a:r>
              <a:rPr lang="es-ES" dirty="0" err="1"/>
              <a:t>root</a:t>
            </a:r>
            <a:r>
              <a:rPr lang="es-ES" dirty="0"/>
              <a:t> también tiene una carpeta home, pero la carpeta home del super usuario </a:t>
            </a:r>
            <a:r>
              <a:rPr lang="es-ES" dirty="0" err="1"/>
              <a:t>root</a:t>
            </a:r>
            <a:r>
              <a:rPr lang="es-ES" dirty="0"/>
              <a:t> esta en /</a:t>
            </a:r>
            <a:r>
              <a:rPr lang="es-ES" dirty="0" err="1"/>
              <a:t>root</a:t>
            </a:r>
            <a:r>
              <a:rPr lang="es-ES" dirty="0"/>
              <a:t>, no en /home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35</a:t>
            </a:fld>
            <a:endParaRPr lang="es-ES"/>
          </a:p>
        </p:txBody>
      </p:sp>
    </p:spTree>
    <p:extLst>
      <p:ext uri="{BB962C8B-B14F-4D97-AF65-F5344CB8AC3E}">
        <p14:creationId xmlns:p14="http://schemas.microsoft.com/office/powerpoint/2010/main" val="4044829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parte de permisos. Los permisos como su propio nombre indica son los derechos de los usuarios para actuar sobre los archivos o directorios. Existen tres tipos de permisos de actuación sobre los ficheros:</a:t>
            </a:r>
          </a:p>
          <a:p>
            <a:pPr marL="171450" indent="-171450">
              <a:buFont typeface="Arial" panose="020B0604020202020204" pitchFamily="34" charset="0"/>
              <a:buChar char="•"/>
            </a:pPr>
            <a:r>
              <a:rPr lang="es-ES" dirty="0"/>
              <a:t>Permiso de lectura, que se abrevia con una r minúscula. Estos permisos permiten a la persona que tiene permisos de lectura ver el contenido de los archivos. En el caso de directorios, el permiso de lectura permite listar el contenido de los directorios.</a:t>
            </a:r>
          </a:p>
          <a:p>
            <a:pPr marL="171450" indent="-171450">
              <a:buFont typeface="Arial" panose="020B0604020202020204" pitchFamily="34" charset="0"/>
              <a:buChar char="•"/>
            </a:pPr>
            <a:r>
              <a:rPr lang="es-ES" dirty="0"/>
              <a:t>Permisos de escritura, que se abrevia con w minúscula, permite a los usuarios con este permiso modificar el contenido del archivo. En el caso de los directorios, este permiso permite editar el contenido (los archivos del directorio)</a:t>
            </a:r>
          </a:p>
          <a:p>
            <a:pPr marL="171450" indent="-171450">
              <a:buFont typeface="Arial" panose="020B0604020202020204" pitchFamily="34" charset="0"/>
              <a:buChar char="•"/>
            </a:pPr>
            <a:r>
              <a:rPr lang="es-ES" dirty="0"/>
              <a:t>Permisos de ejecución que se abrevia con la letra x minúscula, permiten ejecutar o correr un archivo que contiene un programa o script. Para el caso de los directorios, el permiso de ejecución permite moverte dentro del directorio y convertirlo en tu directorio actual (</a:t>
            </a:r>
            <a:r>
              <a:rPr lang="es-ES" dirty="0" err="1"/>
              <a:t>pwd</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36</a:t>
            </a:fld>
            <a:endParaRPr lang="es-ES"/>
          </a:p>
        </p:txBody>
      </p:sp>
    </p:spTree>
    <p:extLst>
      <p:ext uri="{BB962C8B-B14F-4D97-AF65-F5344CB8AC3E}">
        <p14:creationId xmlns:p14="http://schemas.microsoft.com/office/powerpoint/2010/main" val="2325965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indent="0">
              <a:lnSpc>
                <a:spcPct val="100000"/>
              </a:lnSpc>
              <a:buFont typeface="Arial"/>
              <a:buNone/>
              <a:tabLst>
                <a:tab pos="356235" algn="l"/>
              </a:tabLst>
            </a:pPr>
            <a:r>
              <a:rPr lang="es-ES" b="0" u="none" spc="-10" dirty="0">
                <a:latin typeface="Arial"/>
                <a:cs typeface="Arial"/>
              </a:rPr>
              <a:t>Esto es lo que nos aparece cuando le pedimos a la terminal que nos indique los permisos de un fichero:</a:t>
            </a:r>
          </a:p>
          <a:p>
            <a:pPr marL="355600" indent="-342900">
              <a:lnSpc>
                <a:spcPct val="100000"/>
              </a:lnSpc>
              <a:buFont typeface="Arial"/>
              <a:buChar char="•"/>
              <a:tabLst>
                <a:tab pos="356235" algn="l"/>
              </a:tabLst>
            </a:pPr>
            <a:r>
              <a:rPr lang="es-ES" b="0" u="none" spc="-10" dirty="0">
                <a:latin typeface="Arial"/>
                <a:cs typeface="Arial"/>
              </a:rPr>
              <a:t>Antes comentábamos, como puede el ordenador saber cuando un fichero es un directorio, y comentábamos que por los permisos. Aquí vemos que el primer campo indica el tipo de fichero, cuando es un </a:t>
            </a:r>
            <a:r>
              <a:rPr lang="es-ES" b="0" u="none" spc="-10" dirty="0" err="1">
                <a:latin typeface="Arial"/>
                <a:cs typeface="Arial"/>
              </a:rPr>
              <a:t>guión</a:t>
            </a:r>
            <a:r>
              <a:rPr lang="es-ES" b="0" u="none" spc="-10" dirty="0">
                <a:latin typeface="Arial"/>
                <a:cs typeface="Arial"/>
              </a:rPr>
              <a:t> es que es un fichero, y cuando es una d indica que es un directorio. Luego veremos más ejemplos.</a:t>
            </a:r>
          </a:p>
          <a:p>
            <a:pPr marL="12700" indent="0">
              <a:lnSpc>
                <a:spcPct val="100000"/>
              </a:lnSpc>
              <a:buFont typeface="Arial"/>
              <a:buNone/>
              <a:tabLst>
                <a:tab pos="356235" algn="l"/>
              </a:tabLst>
            </a:pPr>
            <a:r>
              <a:rPr lang="es-ES" sz="1600" b="0" u="none" spc="-5" dirty="0">
                <a:latin typeface="Arial"/>
                <a:cs typeface="Arial"/>
              </a:rPr>
              <a:t>En el ejemplo de abajo se ve como se almacena la información de los permisos en el sistema</a:t>
            </a:r>
            <a:r>
              <a:rPr lang="es-ES" sz="1600" b="0" u="none" spc="-5" dirty="0">
                <a:latin typeface="Times New Roman"/>
                <a:cs typeface="Times New Roman"/>
              </a:rPr>
              <a:t> </a:t>
            </a:r>
            <a:r>
              <a:rPr lang="es-ES" b="0" u="none" dirty="0">
                <a:latin typeface="Arial"/>
                <a:cs typeface="Arial"/>
              </a:rPr>
              <a:t>como</a:t>
            </a:r>
            <a:r>
              <a:rPr lang="es-ES" b="0" u="none" spc="40"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65" dirty="0">
                <a:latin typeface="Times New Roman"/>
                <a:cs typeface="Times New Roman"/>
              </a:rPr>
              <a:t> </a:t>
            </a:r>
            <a:r>
              <a:rPr lang="es-ES" b="0" u="none" spc="-5" dirty="0">
                <a:latin typeface="Arial"/>
                <a:cs typeface="Arial"/>
              </a:rPr>
              <a:t>d</a:t>
            </a:r>
            <a:r>
              <a:rPr lang="es-ES" b="0" u="none" dirty="0">
                <a:latin typeface="Arial"/>
                <a:cs typeface="Arial"/>
              </a:rPr>
              <a:t>e</a:t>
            </a:r>
            <a:r>
              <a:rPr lang="es-ES" b="0" u="none" spc="40" dirty="0">
                <a:latin typeface="Times New Roman"/>
                <a:cs typeface="Times New Roman"/>
              </a:rPr>
              <a:t> </a:t>
            </a:r>
            <a:r>
              <a:rPr lang="es-ES" b="0" u="none" dirty="0">
                <a:latin typeface="Arial"/>
                <a:cs typeface="Arial"/>
              </a:rPr>
              <a:t>9</a:t>
            </a:r>
            <a:r>
              <a:rPr lang="es-ES" b="0" u="none" spc="50" dirty="0">
                <a:latin typeface="Times New Roman"/>
                <a:cs typeface="Times New Roman"/>
              </a:rPr>
              <a:t> </a:t>
            </a:r>
            <a:r>
              <a:rPr lang="es-ES" b="0" u="none" spc="-5" dirty="0">
                <a:latin typeface="Arial"/>
                <a:cs typeface="Arial"/>
              </a:rPr>
              <a:t>b</a:t>
            </a:r>
            <a:r>
              <a:rPr lang="es-ES" b="0" u="none" spc="-10" dirty="0">
                <a:latin typeface="Arial"/>
                <a:cs typeface="Arial"/>
              </a:rPr>
              <a:t>its</a:t>
            </a:r>
            <a:r>
              <a:rPr lang="es-ES" sz="1600" b="0" u="none" spc="0" dirty="0">
                <a:latin typeface="Times New Roman"/>
                <a:cs typeface="Times New Roman"/>
              </a:rPr>
              <a:t> en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spc="-5" dirty="0">
                <a:latin typeface="Arial"/>
                <a:cs typeface="Arial"/>
              </a:rPr>
              <a:t>estru</a:t>
            </a:r>
            <a:r>
              <a:rPr lang="es-ES" b="0" u="none" dirty="0">
                <a:latin typeface="Arial"/>
                <a:cs typeface="Arial"/>
              </a:rPr>
              <a:t>ctura</a:t>
            </a:r>
            <a:r>
              <a:rPr lang="es-ES" b="0" u="none" spc="40" dirty="0">
                <a:latin typeface="Times New Roman"/>
                <a:cs typeface="Times New Roman"/>
              </a:rPr>
              <a:t> </a:t>
            </a:r>
            <a:r>
              <a:rPr lang="es-ES" b="0" u="none" spc="-5" dirty="0">
                <a:latin typeface="Arial"/>
                <a:cs typeface="Arial"/>
              </a:rPr>
              <a:t>de</a:t>
            </a:r>
            <a:r>
              <a:rPr lang="es-ES" b="0" u="none" spc="40" dirty="0">
                <a:latin typeface="Times New Roman"/>
                <a:cs typeface="Times New Roman"/>
              </a:rPr>
              <a:t> </a:t>
            </a:r>
            <a:r>
              <a:rPr lang="es-ES" b="0" u="none" dirty="0">
                <a:latin typeface="Arial"/>
                <a:cs typeface="Arial"/>
              </a:rPr>
              <a:t>tres</a:t>
            </a:r>
            <a:r>
              <a:rPr lang="es-ES" b="0" u="none" spc="50" dirty="0">
                <a:latin typeface="Times New Roman"/>
                <a:cs typeface="Times New Roman"/>
              </a:rPr>
              <a:t> </a:t>
            </a:r>
            <a:r>
              <a:rPr lang="es-ES" b="0" u="none" spc="-10" dirty="0">
                <a:latin typeface="Arial"/>
                <a:cs typeface="Arial"/>
              </a:rPr>
              <a:t>g</a:t>
            </a:r>
            <a:r>
              <a:rPr lang="es-ES" b="0" u="none" dirty="0">
                <a:latin typeface="Arial"/>
                <a:cs typeface="Arial"/>
              </a:rPr>
              <a:t>ru</a:t>
            </a:r>
            <a:r>
              <a:rPr lang="es-ES" b="0" u="none" spc="-10" dirty="0">
                <a:latin typeface="Arial"/>
                <a:cs typeface="Arial"/>
              </a:rPr>
              <a:t>p</a:t>
            </a:r>
            <a:r>
              <a:rPr lang="es-ES" b="0" u="none" spc="-15" dirty="0">
                <a:latin typeface="Arial"/>
                <a:cs typeface="Arial"/>
              </a:rPr>
              <a:t>os</a:t>
            </a:r>
            <a:r>
              <a:rPr lang="es-ES" b="0" u="none" spc="-5" dirty="0">
                <a:latin typeface="Arial"/>
                <a:cs typeface="Arial"/>
              </a:rPr>
              <a:t>:</a:t>
            </a:r>
            <a:endParaRPr lang="es-ES" b="0" u="none" spc="60" dirty="0">
              <a:latin typeface="Times New Roman"/>
              <a:cs typeface="Times New Roman"/>
            </a:endParaRPr>
          </a:p>
          <a:p>
            <a:pPr marL="812800" marR="158115" lvl="1" indent="-342900">
              <a:lnSpc>
                <a:spcPct val="100000"/>
              </a:lnSpc>
              <a:buFont typeface="Arial"/>
              <a:buChar char="•"/>
              <a:tabLst>
                <a:tab pos="356235" algn="l"/>
              </a:tabLst>
            </a:pPr>
            <a:r>
              <a:rPr lang="es-ES" b="0" u="none" spc="60" dirty="0">
                <a:latin typeface="Times New Roman"/>
                <a:cs typeface="Times New Roman"/>
              </a:rPr>
              <a:t>La primera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0" dirty="0">
                <a:latin typeface="Times New Roman"/>
                <a:cs typeface="Times New Roman"/>
              </a:rPr>
              <a:t> </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spc="-5" dirty="0">
                <a:latin typeface="Arial"/>
                <a:cs typeface="Arial"/>
              </a:rPr>
              <a:t>pr</a:t>
            </a:r>
            <a:r>
              <a:rPr lang="es-ES" b="0" u="none" spc="-10" dirty="0">
                <a:latin typeface="Arial"/>
                <a:cs typeface="Arial"/>
              </a:rPr>
              <a:t>o</a:t>
            </a:r>
            <a:r>
              <a:rPr lang="es-ES" b="0" u="none" spc="-5" dirty="0">
                <a:latin typeface="Arial"/>
                <a:cs typeface="Arial"/>
              </a:rPr>
              <a:t>p</a:t>
            </a:r>
            <a:r>
              <a:rPr lang="es-ES" b="0" u="none" spc="-10" dirty="0">
                <a:latin typeface="Arial"/>
                <a:cs typeface="Arial"/>
              </a:rPr>
              <a:t>i</a:t>
            </a:r>
            <a:r>
              <a:rPr lang="es-ES" b="0" u="none" spc="-5" dirty="0">
                <a:latin typeface="Arial"/>
                <a:cs typeface="Arial"/>
              </a:rPr>
              <a:t>et</a:t>
            </a:r>
            <a:r>
              <a:rPr lang="es-ES" b="0" u="none" spc="-10" dirty="0">
                <a:latin typeface="Arial"/>
                <a:cs typeface="Arial"/>
              </a:rPr>
              <a:t>a</a:t>
            </a:r>
            <a:r>
              <a:rPr lang="es-ES" b="0" u="none" dirty="0">
                <a:latin typeface="Arial"/>
                <a:cs typeface="Arial"/>
              </a:rPr>
              <a:t>ri</a:t>
            </a:r>
            <a:r>
              <a:rPr lang="es-ES" b="0" u="none" spc="-10" dirty="0">
                <a:latin typeface="Arial"/>
                <a:cs typeface="Arial"/>
              </a:rPr>
              <a:t>o</a:t>
            </a:r>
            <a:r>
              <a:rPr lang="es-ES" b="0" u="none" spc="-5" dirty="0">
                <a:latin typeface="Arial"/>
                <a:cs typeface="Arial"/>
              </a:rPr>
              <a:t> del fichero </a:t>
            </a:r>
          </a:p>
          <a:p>
            <a:pPr marL="812800" marR="158115" lvl="1" indent="-342900">
              <a:lnSpc>
                <a:spcPct val="100000"/>
              </a:lnSpc>
              <a:buFont typeface="Arial"/>
              <a:buChar char="•"/>
              <a:tabLst>
                <a:tab pos="356235" algn="l"/>
              </a:tabLst>
            </a:pPr>
            <a:r>
              <a:rPr lang="es-ES" b="0" u="none" spc="-5" dirty="0">
                <a:latin typeface="Arial"/>
                <a:cs typeface="Arial"/>
              </a:rPr>
              <a:t>La segunda secuencia es</a:t>
            </a:r>
            <a:r>
              <a:rPr lang="es-ES" b="0" u="none" spc="-5" dirty="0">
                <a:latin typeface="Times New Roman"/>
                <a:cs typeface="Times New Roman"/>
              </a:rPr>
              <a:t>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e</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dirty="0">
                <a:latin typeface="Arial"/>
                <a:cs typeface="Arial"/>
              </a:rPr>
              <a:t>fich</a:t>
            </a:r>
            <a:r>
              <a:rPr lang="es-ES" b="0" u="none" spc="-15" dirty="0">
                <a:latin typeface="Arial"/>
                <a:cs typeface="Arial"/>
              </a:rPr>
              <a:t>e</a:t>
            </a:r>
            <a:r>
              <a:rPr lang="es-ES" b="0" u="none" dirty="0">
                <a:latin typeface="Arial"/>
                <a:cs typeface="Arial"/>
              </a:rPr>
              <a:t>ro</a:t>
            </a:r>
            <a:endParaRPr lang="es-ES" b="0" u="none" spc="50" dirty="0">
              <a:latin typeface="Times New Roman"/>
              <a:cs typeface="Times New Roman"/>
            </a:endParaRPr>
          </a:p>
          <a:p>
            <a:pPr marL="812800" marR="158115" lvl="1" indent="-342900">
              <a:lnSpc>
                <a:spcPct val="100000"/>
              </a:lnSpc>
              <a:buFont typeface="Arial"/>
              <a:buChar char="•"/>
              <a:tabLst>
                <a:tab pos="356235" algn="l"/>
              </a:tabLst>
            </a:pPr>
            <a:r>
              <a:rPr lang="es-ES" b="0" u="none" spc="50" dirty="0">
                <a:latin typeface="Times New Roman"/>
                <a:cs typeface="Times New Roman"/>
              </a:rPr>
              <a:t>Y la tercera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l</a:t>
            </a:r>
            <a:r>
              <a:rPr lang="es-ES" b="0" u="none" spc="-10" dirty="0">
                <a:latin typeface="Arial"/>
                <a:cs typeface="Arial"/>
              </a:rPr>
              <a: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más usuarios que no sean ni el propietario ni pertenezcan al grupo</a:t>
            </a:r>
          </a:p>
          <a:p>
            <a:pPr marL="355600" marR="158115" lvl="0" indent="-342900">
              <a:lnSpc>
                <a:spcPct val="100000"/>
              </a:lnSpc>
              <a:buFont typeface="Arial"/>
              <a:buChar char="•"/>
              <a:tabLst>
                <a:tab pos="356235" algn="l"/>
              </a:tabLst>
            </a:pPr>
            <a:r>
              <a:rPr lang="es-ES" b="0" u="none" dirty="0">
                <a:latin typeface="Arial"/>
                <a:cs typeface="Arial"/>
              </a:rPr>
              <a:t>Cada uno de los grupos tiene un apartado para los permisos de lectura, para los permisos de escritura y para los de ejecución.</a:t>
            </a:r>
          </a:p>
          <a:p>
            <a:pPr marL="355600" marR="158115" lvl="0" indent="-342900">
              <a:lnSpc>
                <a:spcPct val="100000"/>
              </a:lnSpc>
              <a:buFont typeface="Arial"/>
              <a:buChar char="•"/>
              <a:tabLst>
                <a:tab pos="356235" algn="l"/>
              </a:tabLst>
            </a:pPr>
            <a:r>
              <a:rPr lang="es-ES" b="0" u="none" dirty="0">
                <a:latin typeface="Arial"/>
                <a:cs typeface="Arial"/>
              </a:rPr>
              <a:t>Después de la secuencia de información de permisos te proporciona información sobre el propietario del fichero, el grupo al que pertenece el fichero y el nombre del fichero.</a:t>
            </a:r>
          </a:p>
          <a:p>
            <a:pPr marL="355600" marR="158115" lvl="0" indent="-342900" algn="l" defTabSz="914400" rtl="0" eaLnBrk="1" fontAlgn="auto" latinLnBrk="0" hangingPunct="1">
              <a:lnSpc>
                <a:spcPct val="100000"/>
              </a:lnSpc>
              <a:spcBef>
                <a:spcPts val="0"/>
              </a:spcBef>
              <a:spcAft>
                <a:spcPts val="0"/>
              </a:spcAft>
              <a:buClrTx/>
              <a:buSzTx/>
              <a:buFont typeface="Arial"/>
              <a:buChar char="•"/>
              <a:tabLst>
                <a:tab pos="356235" algn="l"/>
              </a:tabLst>
              <a:defRPr/>
            </a:pPr>
            <a:r>
              <a:rPr lang="es-ES" b="0" u="none" spc="-10" dirty="0">
                <a:latin typeface="Arial"/>
                <a:cs typeface="Arial"/>
              </a:rPr>
              <a:t>Lo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5" dirty="0">
                <a:latin typeface="Arial"/>
                <a:cs typeface="Arial"/>
              </a:rPr>
              <a:t>e</a:t>
            </a:r>
            <a:r>
              <a:rPr lang="es-ES" b="0" u="none" dirty="0">
                <a:latin typeface="Arial"/>
                <a:cs typeface="Arial"/>
              </a:rPr>
              <a:t>rm</a:t>
            </a:r>
            <a:r>
              <a:rPr lang="es-ES" b="0" u="none" spc="-10" dirty="0">
                <a:latin typeface="Arial"/>
                <a:cs typeface="Arial"/>
              </a:rPr>
              <a:t>i</a:t>
            </a:r>
            <a:r>
              <a:rPr lang="es-ES" b="0" u="none" dirty="0">
                <a:latin typeface="Arial"/>
                <a:cs typeface="Arial"/>
              </a:rPr>
              <a:t>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d</a:t>
            </a:r>
            <a:r>
              <a:rPr lang="es-ES" b="0" u="none" dirty="0">
                <a:latin typeface="Arial"/>
                <a:cs typeface="Arial"/>
              </a:rPr>
              <a:t>e</a:t>
            </a:r>
            <a:r>
              <a:rPr lang="es-ES" b="0" u="none" spc="55" dirty="0">
                <a:latin typeface="Times New Roman"/>
                <a:cs typeface="Times New Roman"/>
              </a:rPr>
              <a:t> </a:t>
            </a:r>
            <a:r>
              <a:rPr lang="es-ES" b="0" u="none" spc="-10" dirty="0">
                <a:latin typeface="Arial"/>
                <a:cs typeface="Arial"/>
              </a:rPr>
              <a:t>u</a:t>
            </a:r>
            <a:r>
              <a:rPr lang="es-ES" b="0" u="none" dirty="0">
                <a:latin typeface="Arial"/>
                <a:cs typeface="Arial"/>
              </a:rPr>
              <a:t>n</a:t>
            </a:r>
            <a:r>
              <a:rPr lang="es-ES" b="0" u="none" spc="45" dirty="0">
                <a:latin typeface="Times New Roman"/>
                <a:cs typeface="Times New Roman"/>
              </a:rPr>
              <a:t> </a:t>
            </a:r>
            <a:r>
              <a:rPr lang="es-ES" b="0" u="none" dirty="0">
                <a:latin typeface="Arial"/>
                <a:cs typeface="Arial"/>
              </a:rPr>
              <a:t>f</a:t>
            </a:r>
            <a:r>
              <a:rPr lang="es-ES" b="0" u="none" spc="-5" dirty="0">
                <a:latin typeface="Arial"/>
                <a:cs typeface="Arial"/>
              </a:rPr>
              <a:t>ic</a:t>
            </a:r>
            <a:r>
              <a:rPr lang="es-ES" b="0" u="none" spc="-15" dirty="0">
                <a:latin typeface="Arial"/>
                <a:cs typeface="Arial"/>
              </a:rPr>
              <a:t>h</a:t>
            </a:r>
            <a:r>
              <a:rPr lang="es-ES" b="0" u="none" spc="-10" dirty="0">
                <a:latin typeface="Arial"/>
                <a:cs typeface="Arial"/>
              </a:rPr>
              <a:t>e</a:t>
            </a:r>
            <a:r>
              <a:rPr lang="es-ES" b="0" u="none" dirty="0">
                <a:latin typeface="Arial"/>
                <a:cs typeface="Arial"/>
              </a:rPr>
              <a:t>ro</a:t>
            </a:r>
            <a:r>
              <a:rPr lang="es-ES" b="0" u="none" spc="55" dirty="0">
                <a:latin typeface="Times New Roman"/>
                <a:cs typeface="Times New Roman"/>
              </a:rPr>
              <a:t> </a:t>
            </a:r>
            <a:r>
              <a:rPr lang="es-ES" b="0" u="none" dirty="0">
                <a:latin typeface="Arial"/>
                <a:cs typeface="Arial"/>
              </a:rPr>
              <a:t>s</a:t>
            </a:r>
            <a:r>
              <a:rPr lang="es-ES" b="0" u="none" spc="-10" dirty="0">
                <a:latin typeface="Arial"/>
                <a:cs typeface="Arial"/>
              </a:rPr>
              <a:t>o</a:t>
            </a:r>
            <a:r>
              <a:rPr lang="es-ES" b="0" u="none" spc="-5" dirty="0">
                <a:latin typeface="Arial"/>
                <a:cs typeface="Arial"/>
              </a:rPr>
              <a:t>l</a:t>
            </a:r>
            <a:r>
              <a:rPr lang="es-ES" b="0" u="none" dirty="0">
                <a:latin typeface="Arial"/>
                <a:cs typeface="Arial"/>
              </a:rPr>
              <a:t>o</a:t>
            </a:r>
            <a:r>
              <a:rPr lang="es-ES" b="0" u="none" spc="40" dirty="0">
                <a:latin typeface="Times New Roman"/>
                <a:cs typeface="Times New Roman"/>
              </a:rPr>
              <a:t> </a:t>
            </a:r>
            <a:r>
              <a:rPr lang="es-ES" b="0" u="none" spc="-5" dirty="0">
                <a:latin typeface="Arial"/>
                <a:cs typeface="Arial"/>
              </a:rPr>
              <a:t>p</a:t>
            </a:r>
            <a:r>
              <a:rPr lang="es-ES" b="0" u="none" spc="-10" dirty="0">
                <a:latin typeface="Arial"/>
                <a:cs typeface="Arial"/>
              </a:rPr>
              <a:t>uede</a:t>
            </a:r>
            <a:r>
              <a:rPr lang="es-ES" b="0" u="none" dirty="0">
                <a:latin typeface="Arial"/>
                <a:cs typeface="Arial"/>
              </a:rPr>
              <a:t>n</a:t>
            </a:r>
            <a:r>
              <a:rPr lang="es-ES" b="0" u="none" spc="70" dirty="0">
                <a:latin typeface="Times New Roman"/>
                <a:cs typeface="Times New Roman"/>
              </a:rPr>
              <a:t> </a:t>
            </a:r>
            <a:r>
              <a:rPr lang="es-ES" b="0" u="none" dirty="0">
                <a:latin typeface="Arial"/>
                <a:cs typeface="Arial"/>
              </a:rPr>
              <a:t>s</a:t>
            </a:r>
            <a:r>
              <a:rPr lang="es-ES" b="0" u="none" spc="-10" dirty="0">
                <a:latin typeface="Arial"/>
                <a:cs typeface="Arial"/>
              </a:rPr>
              <a:t>e</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spc="-10" dirty="0">
                <a:latin typeface="Arial"/>
                <a:cs typeface="Arial"/>
              </a:rPr>
              <a:t>l</a:t>
            </a:r>
            <a:r>
              <a:rPr lang="es-ES" b="0" u="none" dirty="0">
                <a:latin typeface="Arial"/>
                <a:cs typeface="Arial"/>
              </a:rPr>
              <a:t>ter</a:t>
            </a:r>
            <a:r>
              <a:rPr lang="es-ES" b="0" u="none" spc="-15" dirty="0">
                <a:latin typeface="Arial"/>
                <a:cs typeface="Arial"/>
              </a:rPr>
              <a:t>a</a:t>
            </a:r>
            <a:r>
              <a:rPr lang="es-ES" b="0" u="none" spc="-10" dirty="0">
                <a:latin typeface="Arial"/>
                <a:cs typeface="Arial"/>
              </a:rPr>
              <a:t>do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po</a:t>
            </a:r>
            <a:r>
              <a:rPr lang="es-ES" b="0" u="none" dirty="0">
                <a:latin typeface="Arial"/>
                <a:cs typeface="Arial"/>
              </a:rPr>
              <a:t>r</a:t>
            </a:r>
            <a:r>
              <a:rPr lang="es-ES" b="0" u="none" spc="60" dirty="0">
                <a:latin typeface="Times New Roman"/>
                <a:cs typeface="Times New Roman"/>
              </a:rPr>
              <a:t> </a:t>
            </a:r>
            <a:r>
              <a:rPr lang="es-ES" b="0" u="none" dirty="0">
                <a:latin typeface="Arial"/>
                <a:cs typeface="Arial"/>
              </a:rPr>
              <a:t>su</a:t>
            </a:r>
            <a:r>
              <a:rPr lang="es-ES" b="0" u="none" spc="40" dirty="0">
                <a:latin typeface="Times New Roman"/>
                <a:cs typeface="Times New Roman"/>
              </a:rPr>
              <a:t> </a:t>
            </a:r>
            <a:r>
              <a:rPr lang="es-ES" b="0" u="none" spc="-5" dirty="0">
                <a:latin typeface="Arial"/>
                <a:cs typeface="Arial"/>
              </a:rPr>
              <a:t>pr</a:t>
            </a:r>
            <a:r>
              <a:rPr lang="es-ES" b="0" u="none" spc="-10" dirty="0">
                <a:latin typeface="Arial"/>
                <a:cs typeface="Arial"/>
              </a:rPr>
              <a:t>op</a:t>
            </a:r>
            <a:r>
              <a:rPr lang="es-ES" b="0" u="none" spc="-5" dirty="0">
                <a:latin typeface="Arial"/>
                <a:cs typeface="Arial"/>
              </a:rPr>
              <a:t>i</a:t>
            </a:r>
            <a:r>
              <a:rPr lang="es-ES" b="0" u="none" spc="-15" dirty="0">
                <a:latin typeface="Arial"/>
                <a:cs typeface="Arial"/>
              </a:rPr>
              <a:t>e</a:t>
            </a:r>
            <a:r>
              <a:rPr lang="es-ES" b="0" u="none" dirty="0">
                <a:latin typeface="Arial"/>
                <a:cs typeface="Arial"/>
              </a:rPr>
              <a:t>tar</a:t>
            </a:r>
            <a:r>
              <a:rPr lang="es-ES" b="0" u="none" spc="-10" dirty="0">
                <a:latin typeface="Arial"/>
                <a:cs typeface="Arial"/>
              </a:rPr>
              <a:t>io</a:t>
            </a:r>
            <a:r>
              <a:rPr lang="es-ES" b="0" u="none" dirty="0">
                <a:latin typeface="Arial"/>
                <a:cs typeface="Arial"/>
              </a:rPr>
              <a:t>, los </a:t>
            </a:r>
            <a:r>
              <a:rPr lang="es-ES" b="0" u="none" spc="-5" dirty="0">
                <a:latin typeface="Arial"/>
                <a:cs typeface="Arial"/>
              </a:rPr>
              <a:t>us</a:t>
            </a:r>
            <a:r>
              <a:rPr lang="es-ES" b="0" u="none" spc="-10" dirty="0">
                <a:latin typeface="Arial"/>
                <a:cs typeface="Arial"/>
              </a:rPr>
              <a:t>u</a:t>
            </a:r>
            <a:r>
              <a:rPr lang="es-ES" b="0" u="none" spc="-5" dirty="0">
                <a:latin typeface="Arial"/>
                <a:cs typeface="Arial"/>
              </a:rPr>
              <a:t>ar</a:t>
            </a:r>
            <a:r>
              <a:rPr lang="es-ES" b="0" u="none" spc="-10" dirty="0">
                <a:latin typeface="Arial"/>
                <a:cs typeface="Arial"/>
              </a:rPr>
              <a:t>i</a:t>
            </a:r>
            <a:r>
              <a:rPr lang="es-ES" b="0" u="none" spc="-5" dirty="0">
                <a:latin typeface="Arial"/>
                <a:cs typeface="Arial"/>
              </a:rPr>
              <a:t>o</a:t>
            </a:r>
            <a:r>
              <a:rPr lang="es-ES" b="0" u="none" dirty="0">
                <a:latin typeface="Arial"/>
                <a:cs typeface="Arial"/>
              </a:rPr>
              <a:t>s</a:t>
            </a:r>
            <a:r>
              <a:rPr lang="es-ES" b="0" u="none" spc="55" dirty="0">
                <a:latin typeface="Times New Roman"/>
                <a:cs typeface="Times New Roman"/>
              </a:rPr>
              <a:t> </a:t>
            </a:r>
            <a:r>
              <a:rPr lang="es-ES" b="0" u="none" spc="-5" dirty="0">
                <a:latin typeface="Arial"/>
                <a:cs typeface="Arial"/>
              </a:rPr>
              <a:t>q</a:t>
            </a:r>
            <a:r>
              <a:rPr lang="es-ES" b="0" u="none" spc="-10" dirty="0">
                <a:latin typeface="Arial"/>
                <a:cs typeface="Arial"/>
              </a:rPr>
              <a:t>u</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rte</a:t>
            </a:r>
            <a:r>
              <a:rPr lang="es-ES" b="0" u="none" spc="-10" dirty="0">
                <a:latin typeface="Arial"/>
                <a:cs typeface="Arial"/>
              </a:rPr>
              <a:t>n</a:t>
            </a:r>
            <a:r>
              <a:rPr lang="es-ES" b="0" u="none" spc="-5" dirty="0">
                <a:latin typeface="Arial"/>
                <a:cs typeface="Arial"/>
              </a:rPr>
              <a:t>ezc</a:t>
            </a:r>
            <a:r>
              <a:rPr lang="es-ES" b="0" u="none" spc="-10" dirty="0">
                <a:latin typeface="Arial"/>
                <a:cs typeface="Arial"/>
              </a:rPr>
              <a:t>a</a:t>
            </a:r>
            <a:r>
              <a:rPr lang="es-ES" b="0" u="none" dirty="0">
                <a:latin typeface="Arial"/>
                <a:cs typeface="Arial"/>
              </a:rPr>
              <a:t>n</a:t>
            </a:r>
            <a:r>
              <a:rPr lang="es-ES" b="0" u="none" spc="7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dirty="0">
                <a:latin typeface="Arial"/>
                <a:cs typeface="Arial"/>
              </a:rPr>
              <a:t>y</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o</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el</a:t>
            </a:r>
            <a:r>
              <a:rPr lang="es-ES" b="0" u="none" spc="55" dirty="0">
                <a:latin typeface="Times New Roman"/>
                <a:cs typeface="Times New Roman"/>
              </a:rPr>
              <a:t> </a:t>
            </a:r>
            <a:r>
              <a:rPr lang="es-ES" b="0" u="none" spc="-5" dirty="0">
                <a:latin typeface="Arial"/>
                <a:cs typeface="Arial"/>
              </a:rPr>
              <a:t>a</a:t>
            </a:r>
            <a:r>
              <a:rPr lang="es-ES" b="0" u="none" spc="-10" dirty="0">
                <a:latin typeface="Arial"/>
                <a:cs typeface="Arial"/>
              </a:rPr>
              <a:t>d</a:t>
            </a:r>
            <a:r>
              <a:rPr lang="es-ES" b="0" u="none" dirty="0">
                <a:latin typeface="Arial"/>
                <a:cs typeface="Arial"/>
              </a:rPr>
              <a:t>mi</a:t>
            </a:r>
            <a:r>
              <a:rPr lang="es-ES" b="0" u="none" spc="-10" dirty="0">
                <a:latin typeface="Arial"/>
                <a:cs typeface="Arial"/>
              </a:rPr>
              <a:t>n</a:t>
            </a:r>
            <a:r>
              <a:rPr lang="es-ES" b="0" u="none" spc="-5" dirty="0">
                <a:latin typeface="Arial"/>
                <a:cs typeface="Arial"/>
              </a:rPr>
              <a:t>istra</a:t>
            </a:r>
            <a:r>
              <a:rPr lang="es-ES" b="0" u="none" spc="-10" dirty="0">
                <a:latin typeface="Arial"/>
                <a:cs typeface="Arial"/>
              </a:rPr>
              <a:t>d</a:t>
            </a:r>
            <a:r>
              <a:rPr lang="es-ES" b="0" u="none" spc="-5" dirty="0">
                <a:latin typeface="Arial"/>
                <a:cs typeface="Arial"/>
              </a:rPr>
              <a:t>or.</a:t>
            </a:r>
            <a:endParaRPr lang="es-ES" b="0" u="none" dirty="0">
              <a:latin typeface="Arial"/>
              <a:cs typeface="Arial"/>
            </a:endParaRPr>
          </a:p>
          <a:p>
            <a:pPr marL="355600" marR="158115" lvl="0" indent="-342900">
              <a:lnSpc>
                <a:spcPct val="100000"/>
              </a:lnSpc>
              <a:buFont typeface="Arial"/>
              <a:buChar char="•"/>
              <a:tabLst>
                <a:tab pos="356235" algn="l"/>
              </a:tabLst>
            </a:pPr>
            <a:r>
              <a:rPr lang="es-ES" b="0" u="none" dirty="0">
                <a:latin typeface="Arial"/>
                <a:cs typeface="Arial"/>
              </a:rPr>
              <a:t>Cuando vemos los permisos de estos ficheros nos da más información que veremos más adelante.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37</a:t>
            </a:fld>
            <a:endParaRPr lang="es-ES" dirty="0"/>
          </a:p>
        </p:txBody>
      </p:sp>
    </p:spTree>
    <p:extLst>
      <p:ext uri="{BB962C8B-B14F-4D97-AF65-F5344CB8AC3E}">
        <p14:creationId xmlns:p14="http://schemas.microsoft.com/office/powerpoint/2010/main" val="1428821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marR="158115" lvl="0" indent="0">
              <a:lnSpc>
                <a:spcPct val="100000"/>
              </a:lnSpc>
              <a:buFont typeface="Arial"/>
              <a:buNone/>
              <a:tabLst>
                <a:tab pos="356235" algn="l"/>
              </a:tabLst>
            </a:pPr>
            <a:r>
              <a:rPr lang="es-ES" b="0" u="none" dirty="0">
                <a:latin typeface="Arial"/>
                <a:cs typeface="Arial"/>
              </a:rPr>
              <a:t>Ahora vamos a ver algunos ejemplos. El primero son los permisos del directorio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38</a:t>
            </a:fld>
            <a:endParaRPr lang="es-ES" dirty="0"/>
          </a:p>
        </p:txBody>
      </p:sp>
    </p:spTree>
    <p:extLst>
      <p:ext uri="{BB962C8B-B14F-4D97-AF65-F5344CB8AC3E}">
        <p14:creationId xmlns:p14="http://schemas.microsoft.com/office/powerpoint/2010/main" val="175350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Que como habíamos visto en el sistema de ficheros cuelga directamente sobre el directorio barra.</a:t>
            </a:r>
          </a:p>
        </p:txBody>
      </p:sp>
    </p:spTree>
    <p:extLst>
      <p:ext uri="{BB962C8B-B14F-4D97-AF65-F5344CB8AC3E}">
        <p14:creationId xmlns:p14="http://schemas.microsoft.com/office/powerpoint/2010/main" val="245529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cuyo logo es el pingüino ese que veis a la derecha, es un Sistema Operativo, de código abierto, multi-tarea y multi-usuario. Cada uno de estos conceptos os los vamos a explicar a continuación de forma más detallada.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a:t>
            </a:fld>
            <a:endParaRPr lang="es-ES"/>
          </a:p>
        </p:txBody>
      </p:sp>
    </p:spTree>
    <p:extLst>
      <p:ext uri="{BB962C8B-B14F-4D97-AF65-F5344CB8AC3E}">
        <p14:creationId xmlns:p14="http://schemas.microsoft.com/office/powerpoint/2010/main" val="242605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son r-x, que quiere decir que el resto de personas del grupo que no son el </a:t>
            </a:r>
            <a:r>
              <a:rPr lang="es-ES" b="0" u="none" dirty="0" err="1">
                <a:latin typeface="Arial"/>
                <a:cs typeface="Arial"/>
              </a:rPr>
              <a:t>owner</a:t>
            </a:r>
            <a:r>
              <a:rPr lang="es-ES" b="0" u="none" dirty="0">
                <a:latin typeface="Arial"/>
                <a:cs typeface="Arial"/>
              </a:rPr>
              <a:t>, pueden listar el contenido del directorio y entrar dentro, pero no pueden modificarlo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t>
            </a:r>
            <a:r>
              <a:rPr lang="es-ES" b="0" u="none" dirty="0" err="1">
                <a:latin typeface="Arial"/>
                <a:cs typeface="Arial"/>
              </a:rPr>
              <a:t>root</a:t>
            </a:r>
            <a:r>
              <a:rPr lang="es-ES" b="0" u="none" dirty="0">
                <a:latin typeface="Arial"/>
                <a:cs typeface="Arial"/>
              </a:rPr>
              <a:t>, el grupo es el </a:t>
            </a:r>
            <a:r>
              <a:rPr lang="es-ES" b="0" u="none" dirty="0" err="1">
                <a:latin typeface="Arial"/>
                <a:cs typeface="Arial"/>
              </a:rPr>
              <a:t>root</a:t>
            </a:r>
            <a:r>
              <a:rPr lang="es-ES" b="0" u="none" dirty="0">
                <a:latin typeface="Arial"/>
                <a:cs typeface="Arial"/>
              </a:rPr>
              <a:t> y que el directorio se llama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40</a:t>
            </a:fld>
            <a:endParaRPr lang="es-ES" dirty="0"/>
          </a:p>
        </p:txBody>
      </p:sp>
    </p:spTree>
    <p:extLst>
      <p:ext uri="{BB962C8B-B14F-4D97-AF65-F5344CB8AC3E}">
        <p14:creationId xmlns:p14="http://schemas.microsoft.com/office/powerpoint/2010/main" val="2332011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no tiene ningún permiso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alumno, el grupo es el clase y que el directorio se llama alumno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41</a:t>
            </a:fld>
            <a:endParaRPr lang="es-ES" dirty="0"/>
          </a:p>
        </p:txBody>
      </p:sp>
    </p:spTree>
    <p:extLst>
      <p:ext uri="{BB962C8B-B14F-4D97-AF65-F5344CB8AC3E}">
        <p14:creationId xmlns:p14="http://schemas.microsoft.com/office/powerpoint/2010/main" val="1760855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42</a:t>
            </a:fld>
            <a:endParaRPr lang="es-ES" dirty="0"/>
          </a:p>
        </p:txBody>
      </p:sp>
    </p:spTree>
    <p:extLst>
      <p:ext uri="{BB962C8B-B14F-4D97-AF65-F5344CB8AC3E}">
        <p14:creationId xmlns:p14="http://schemas.microsoft.com/office/powerpoint/2010/main" val="1009700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Todo el mundo tiene permisos de todo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43</a:t>
            </a:fld>
            <a:endParaRPr lang="es-ES" dirty="0"/>
          </a:p>
        </p:txBody>
      </p:sp>
    </p:spTree>
    <p:extLst>
      <p:ext uri="{BB962C8B-B14F-4D97-AF65-F5344CB8AC3E}">
        <p14:creationId xmlns:p14="http://schemas.microsoft.com/office/powerpoint/2010/main" val="1272534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ver los permisos y quien es el dueño de los archivos, tendremos que usar los comandos </a:t>
            </a:r>
            <a:r>
              <a:rPr lang="es-ES" dirty="0" err="1"/>
              <a:t>ls</a:t>
            </a:r>
            <a:r>
              <a:rPr lang="es-ES" dirty="0"/>
              <a:t> –al en la </a:t>
            </a:r>
            <a:r>
              <a:rPr lang="es-ES" dirty="0" err="1"/>
              <a:t>linea</a:t>
            </a:r>
            <a:r>
              <a:rPr lang="es-ES" dirty="0"/>
              <a:t> de comandos, que veremos en las prácticas.</a:t>
            </a:r>
          </a:p>
          <a:p>
            <a:r>
              <a:rPr lang="es-ES" dirty="0"/>
              <a:t>En este ejemplo vemos que se trata de un directorio con los permisos de lectura, escritura y ejecución para el dueño</a:t>
            </a:r>
          </a:p>
          <a:p>
            <a:r>
              <a:rPr lang="es-ES" dirty="0"/>
              <a:t>Permisos de lectura y ejecución para el grupo y para los demás</a:t>
            </a:r>
          </a:p>
          <a:p>
            <a:r>
              <a:rPr lang="es-ES" dirty="0"/>
              <a:t>Luego nos indica un número que es el número de archivos que contiene es directorio. En el caso de que el fichero sea un archivo pondrá un 1.</a:t>
            </a:r>
          </a:p>
          <a:p>
            <a:r>
              <a:rPr lang="es-ES" dirty="0"/>
              <a:t>El dueño es </a:t>
            </a:r>
            <a:r>
              <a:rPr lang="es-ES" dirty="0" err="1"/>
              <a:t>user</a:t>
            </a:r>
            <a:r>
              <a:rPr lang="es-ES" dirty="0"/>
              <a:t>, el grupo es </a:t>
            </a:r>
            <a:r>
              <a:rPr lang="es-ES" dirty="0" err="1"/>
              <a:t>user</a:t>
            </a:r>
            <a:r>
              <a:rPr lang="es-ES" dirty="0"/>
              <a:t>,</a:t>
            </a:r>
          </a:p>
          <a:p>
            <a:r>
              <a:rPr lang="es-ES" dirty="0"/>
              <a:t>después te dice el tamaño del archivo que son 4096 bytes.</a:t>
            </a:r>
          </a:p>
          <a:p>
            <a:r>
              <a:rPr lang="es-ES" dirty="0"/>
              <a:t>Después te dice la fecha de la última modificación</a:t>
            </a:r>
          </a:p>
          <a:p>
            <a:r>
              <a:rPr lang="es-ES" dirty="0"/>
              <a:t>Y el nombre del directorio que es documentos.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44</a:t>
            </a:fld>
            <a:endParaRPr lang="es-ES"/>
          </a:p>
        </p:txBody>
      </p:sp>
    </p:spTree>
    <p:extLst>
      <p:ext uri="{BB962C8B-B14F-4D97-AF65-F5344CB8AC3E}">
        <p14:creationId xmlns:p14="http://schemas.microsoft.com/office/powerpoint/2010/main" val="2897906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información me da esta </a:t>
            </a:r>
            <a:r>
              <a:rPr lang="es-ES" dirty="0" err="1"/>
              <a:t>linea</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45</a:t>
            </a:fld>
            <a:endParaRPr lang="es-ES"/>
          </a:p>
        </p:txBody>
      </p:sp>
    </p:spTree>
    <p:extLst>
      <p:ext uri="{BB962C8B-B14F-4D97-AF65-F5344CB8AC3E}">
        <p14:creationId xmlns:p14="http://schemas.microsoft.com/office/powerpoint/2010/main" val="2183501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46</a:t>
            </a:fld>
            <a:endParaRPr lang="es-ES"/>
          </a:p>
        </p:txBody>
      </p:sp>
    </p:spTree>
    <p:extLst>
      <p:ext uri="{BB962C8B-B14F-4D97-AF65-F5344CB8AC3E}">
        <p14:creationId xmlns:p14="http://schemas.microsoft.com/office/powerpoint/2010/main" val="3668156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 PARECE TOO MUCH***</a:t>
            </a:r>
          </a:p>
          <a:p>
            <a:endParaRPr lang="es-ES" dirty="0"/>
          </a:p>
          <a:p>
            <a:endParaRPr lang="es-ES" dirty="0"/>
          </a:p>
          <a:p>
            <a:r>
              <a:rPr lang="es-ES" dirty="0"/>
              <a:t>Los permisos se pueden modificar de varias formas. Un usuario solo puede modificar los permisos de los ficheros que posee, mientras que el </a:t>
            </a:r>
            <a:r>
              <a:rPr lang="es-ES" dirty="0" err="1"/>
              <a:t>super</a:t>
            </a:r>
            <a:r>
              <a:rPr lang="es-ES" dirty="0"/>
              <a:t> usuario puede cambiar los permisos de cualquier fichero del sistema.</a:t>
            </a:r>
          </a:p>
          <a:p>
            <a:endParaRPr lang="es-ES" dirty="0"/>
          </a:p>
          <a:p>
            <a:r>
              <a:rPr lang="es-ES" dirty="0"/>
              <a:t>Se pueden </a:t>
            </a:r>
            <a:r>
              <a:rPr lang="es-ES" dirty="0" err="1"/>
              <a:t>cvambiar</a:t>
            </a:r>
            <a:r>
              <a:rPr lang="es-ES" dirty="0"/>
              <a:t> tanto los permisos de lectura, escritura y </a:t>
            </a:r>
            <a:r>
              <a:rPr lang="es-ES" dirty="0" err="1"/>
              <a:t>ejecucuón</a:t>
            </a:r>
            <a:r>
              <a:rPr lang="es-ES" dirty="0"/>
              <a:t> para el usuario, el grupo y los demás, con </a:t>
            </a:r>
            <a:r>
              <a:rPr lang="es-ES" dirty="0" err="1"/>
              <a:t>chmod</a:t>
            </a:r>
            <a:r>
              <a:rPr lang="es-ES" dirty="0"/>
              <a:t> (</a:t>
            </a:r>
            <a:r>
              <a:rPr lang="es-ES" dirty="0" err="1"/>
              <a:t>change</a:t>
            </a:r>
            <a:r>
              <a:rPr lang="es-ES" dirty="0"/>
              <a:t> </a:t>
            </a:r>
            <a:r>
              <a:rPr lang="es-ES" dirty="0" err="1"/>
              <a:t>mode</a:t>
            </a:r>
            <a:r>
              <a:rPr lang="es-ES" dirty="0"/>
              <a:t>)</a:t>
            </a:r>
          </a:p>
          <a:p>
            <a:r>
              <a:rPr lang="es-ES" dirty="0"/>
              <a:t>Como se pude cambiar la propiedad de los ficheros, de forma que  cambien el </a:t>
            </a:r>
            <a:r>
              <a:rPr lang="es-ES" dirty="0" err="1"/>
              <a:t>owner</a:t>
            </a:r>
            <a:r>
              <a:rPr lang="es-ES" dirty="0"/>
              <a:t> y el grupo de un fichero, con </a:t>
            </a:r>
            <a:r>
              <a:rPr lang="es-ES" dirty="0" err="1"/>
              <a:t>chown</a:t>
            </a:r>
            <a:r>
              <a:rPr lang="es-ES" dirty="0"/>
              <a:t> (</a:t>
            </a:r>
            <a:r>
              <a:rPr lang="es-ES" dirty="0" err="1"/>
              <a:t>change</a:t>
            </a:r>
            <a:r>
              <a:rPr lang="es-ES" dirty="0"/>
              <a:t> </a:t>
            </a:r>
            <a:r>
              <a:rPr lang="es-ES" dirty="0" err="1"/>
              <a:t>owner</a:t>
            </a:r>
            <a:r>
              <a:rPr lang="es-ES" dirty="0"/>
              <a:t>)</a:t>
            </a:r>
          </a:p>
          <a:p>
            <a:endParaRPr lang="es-ES" dirty="0"/>
          </a:p>
          <a:p>
            <a:r>
              <a:rPr lang="es-ES" dirty="0"/>
              <a:t>Los permisos </a:t>
            </a:r>
            <a:r>
              <a:rPr lang="es-ES" dirty="0" err="1"/>
              <a:t>normalmen</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47</a:t>
            </a:fld>
            <a:endParaRPr lang="es-ES"/>
          </a:p>
        </p:txBody>
      </p:sp>
    </p:spTree>
    <p:extLst>
      <p:ext uri="{BB962C8B-B14F-4D97-AF65-F5344CB8AC3E}">
        <p14:creationId xmlns:p14="http://schemas.microsoft.com/office/powerpoint/2010/main" val="1440127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cuales son algunos comandos básicos de </a:t>
            </a:r>
            <a:r>
              <a:rPr lang="es-ES" dirty="0" err="1"/>
              <a:t>linux</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48</a:t>
            </a:fld>
            <a:endParaRPr lang="es-ES"/>
          </a:p>
        </p:txBody>
      </p:sp>
    </p:spTree>
    <p:extLst>
      <p:ext uri="{BB962C8B-B14F-4D97-AF65-F5344CB8AC3E}">
        <p14:creationId xmlns:p14="http://schemas.microsoft.com/office/powerpoint/2010/main" val="1371460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veíamos los componentes de un sistema operativo, mencionábamos la </a:t>
            </a:r>
            <a:r>
              <a:rPr lang="es-ES" dirty="0" err="1"/>
              <a:t>shell</a:t>
            </a:r>
            <a:r>
              <a:rPr lang="es-ES" dirty="0"/>
              <a:t> o interprete de comandos. Esta es una pantalla negra en la que nosotros escribimos comandos con las órdenes que queremos darle al ordenador y este las interpreta.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49</a:t>
            </a:fld>
            <a:endParaRPr lang="es-ES"/>
          </a:p>
        </p:txBody>
      </p:sp>
    </p:spTree>
    <p:extLst>
      <p:ext uri="{BB962C8B-B14F-4D97-AF65-F5344CB8AC3E}">
        <p14:creationId xmlns:p14="http://schemas.microsoft.com/office/powerpoint/2010/main" val="301103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Empezaremos por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a:t>
            </a:fld>
            <a:endParaRPr lang="es-ES"/>
          </a:p>
        </p:txBody>
      </p:sp>
    </p:spTree>
    <p:extLst>
      <p:ext uri="{BB962C8B-B14F-4D97-AF65-F5344CB8AC3E}">
        <p14:creationId xmlns:p14="http://schemas.microsoft.com/office/powerpoint/2010/main" val="14183799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s-ES" dirty="0"/>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a:t>
            </a:r>
            <a:r>
              <a:rPr lang="es-ES" dirty="0" err="1"/>
              <a:t>prompt</a:t>
            </a:r>
            <a:r>
              <a:rPr lang="es-ES" dirty="0"/>
              <a:t>.</a:t>
            </a:r>
          </a:p>
          <a:p>
            <a:endParaRPr lang="es-ES" dirty="0"/>
          </a:p>
          <a:p>
            <a:r>
              <a:rPr lang="es-ES" dirty="0"/>
              <a:t>La línea de comandos, a demás de servir para escribir órdenes al ordenador nos ofrece cierta información justo delante de donde nosotros podemos escribir. </a:t>
            </a:r>
          </a:p>
          <a:p>
            <a:pPr marL="228600" indent="-228600">
              <a:buFont typeface="+mj-lt"/>
              <a:buAutoNum type="arabicPeriod"/>
            </a:pPr>
            <a:r>
              <a:rPr lang="es-ES" dirty="0"/>
              <a:t>Primero nos dice el nombre del usuario que está conectado, profesor o alumno en este caso. Seguido del nombre de usuario sale @ y el nombre de la máquina a la que está conectado el usuario: ubuntu-20 en nuestro caso porque es como se llama la máquina del curso. </a:t>
            </a:r>
          </a:p>
          <a:p>
            <a:pPr marL="228600" indent="-228600">
              <a:buFont typeface="+mj-lt"/>
              <a:buAutoNum type="arabicPeriod"/>
            </a:pPr>
            <a:r>
              <a:rPr lang="es-ES" dirty="0"/>
              <a:t>Después del nombre de la máquina salen dos puntos seguido del directorio en el que nos encontramos. El símbolo de la virgulilla es una abreviatura del </a:t>
            </a:r>
            <a:r>
              <a:rPr lang="es-ES" dirty="0" err="1"/>
              <a:t>path</a:t>
            </a:r>
            <a:r>
              <a:rPr lang="es-ES" dirty="0"/>
              <a:t> absoluto del directorio /home/usuario. Entonces cuando vosotros os encontréis en el directorio /home/alumno/ saldrá ~. Cuando os encontréis dentro de uno de los directorios del usuario, como documentos, pondrá ~/Documentos.</a:t>
            </a:r>
          </a:p>
          <a:p>
            <a:pPr marL="228600" indent="-228600">
              <a:buFont typeface="+mj-lt"/>
              <a:buAutoNum type="arabicPeriod"/>
            </a:pPr>
            <a:r>
              <a:rPr lang="es-ES" dirty="0"/>
              <a:t>Finalmente, seguido del directorio en el que nos encontramos sale un símbolo que puede ser el </a:t>
            </a:r>
            <a:r>
              <a:rPr lang="es-ES" dirty="0" err="1"/>
              <a:t>dollar</a:t>
            </a:r>
            <a:r>
              <a:rPr lang="es-ES" dirty="0"/>
              <a:t> si el usuario conectado no tiene privilegios o # cuando es un usuario con privilegios.</a:t>
            </a:r>
          </a:p>
          <a:p>
            <a:pPr marL="228600" indent="-228600">
              <a:buFont typeface="+mj-lt"/>
              <a:buAutoNum type="arabicPeriod"/>
            </a:pPr>
            <a:endParaRPr lang="es-ES" dirty="0"/>
          </a:p>
          <a:p>
            <a:pPr marL="0" indent="0">
              <a:buFont typeface="+mj-lt"/>
              <a:buNone/>
            </a:pPr>
            <a:r>
              <a:rPr lang="es-ES" dirty="0"/>
              <a:t>El ejemplo que sale ahí está indicando que el usuario llamado profesor que no tiene privilegios de administración está conectado a la máquina VM-NGS01 en la carpeta Documentos en la home del usuario.</a:t>
            </a:r>
            <a:endParaRPr dirty="0"/>
          </a:p>
        </p:txBody>
      </p:sp>
    </p:spTree>
    <p:extLst>
      <p:ext uri="{BB962C8B-B14F-4D97-AF65-F5344CB8AC3E}">
        <p14:creationId xmlns:p14="http://schemas.microsoft.com/office/powerpoint/2010/main" val="3550487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que le podemos dar a la terminal para que nos ofrezca resultados y que siempre tenéis que recordar son:</a:t>
            </a:r>
          </a:p>
          <a:p>
            <a:pPr marL="171450" indent="-171450">
              <a:buFont typeface="Arial" panose="020B0604020202020204" pitchFamily="34" charset="0"/>
              <a:buChar char="•"/>
            </a:pPr>
            <a:r>
              <a:rPr lang="es-ES" dirty="0" err="1"/>
              <a:t>pwd</a:t>
            </a:r>
            <a:r>
              <a:rPr lang="es-ES" dirty="0"/>
              <a:t> que nos dice en que directorio estamos.</a:t>
            </a:r>
          </a:p>
          <a:p>
            <a:pPr marL="171450" indent="-171450">
              <a:buFont typeface="Arial" panose="020B0604020202020204" pitchFamily="34" charset="0"/>
              <a:buChar char="•"/>
            </a:pPr>
            <a:r>
              <a:rPr lang="es-ES" dirty="0" err="1"/>
              <a:t>ls</a:t>
            </a:r>
            <a:r>
              <a:rPr lang="es-ES" dirty="0"/>
              <a:t> que nos hace una lista del contenido de un directorio</a:t>
            </a:r>
          </a:p>
          <a:p>
            <a:pPr marL="171450" indent="-171450">
              <a:buFont typeface="Arial" panose="020B0604020202020204" pitchFamily="34" charset="0"/>
              <a:buChar char="•"/>
            </a:pPr>
            <a:r>
              <a:rPr lang="es-ES" dirty="0"/>
              <a:t>cd que significa </a:t>
            </a:r>
            <a:r>
              <a:rPr lang="es-ES" dirty="0" err="1"/>
              <a:t>change</a:t>
            </a:r>
            <a:r>
              <a:rPr lang="es-ES" dirty="0"/>
              <a:t> </a:t>
            </a:r>
            <a:r>
              <a:rPr lang="es-ES" dirty="0" err="1"/>
              <a:t>directory</a:t>
            </a:r>
            <a:r>
              <a:rPr lang="es-ES" dirty="0"/>
              <a:t> y que nos permite movernos entre directorios</a:t>
            </a:r>
          </a:p>
          <a:p>
            <a:pPr marL="171450" indent="-171450">
              <a:buFont typeface="Arial" panose="020B0604020202020204" pitchFamily="34" charset="0"/>
              <a:buChar char="•"/>
            </a:pPr>
            <a:r>
              <a:rPr lang="es-ES" dirty="0" err="1"/>
              <a:t>mkdir</a:t>
            </a:r>
            <a:r>
              <a:rPr lang="es-ES" dirty="0"/>
              <a:t> que significa </a:t>
            </a:r>
            <a:r>
              <a:rPr lang="es-ES" dirty="0" err="1"/>
              <a:t>make</a:t>
            </a:r>
            <a:r>
              <a:rPr lang="es-ES" dirty="0"/>
              <a:t> </a:t>
            </a:r>
            <a:r>
              <a:rPr lang="es-ES" dirty="0" err="1"/>
              <a:t>directory</a:t>
            </a:r>
            <a:r>
              <a:rPr lang="es-ES" dirty="0"/>
              <a:t> y que nos permite crear directorios donde tenemos permisos</a:t>
            </a:r>
          </a:p>
          <a:p>
            <a:pPr marL="171450" indent="-171450">
              <a:buFont typeface="Arial" panose="020B0604020202020204" pitchFamily="34" charset="0"/>
              <a:buChar char="•"/>
            </a:pPr>
            <a:r>
              <a:rPr lang="es-ES" dirty="0" err="1"/>
              <a:t>rm</a:t>
            </a:r>
            <a:r>
              <a:rPr lang="es-ES" dirty="0"/>
              <a:t> de </a:t>
            </a:r>
            <a:r>
              <a:rPr lang="es-ES" dirty="0" err="1"/>
              <a:t>remove</a:t>
            </a:r>
            <a:r>
              <a:rPr lang="es-ES" dirty="0"/>
              <a:t> que nos permite borrar archivos</a:t>
            </a:r>
          </a:p>
          <a:p>
            <a:pPr marL="171450" indent="-171450">
              <a:buFont typeface="Arial" panose="020B0604020202020204" pitchFamily="34" charset="0"/>
              <a:buChar char="•"/>
            </a:pPr>
            <a:r>
              <a:rPr lang="es-ES" dirty="0" err="1"/>
              <a:t>rmdir</a:t>
            </a:r>
            <a:r>
              <a:rPr lang="es-ES" dirty="0"/>
              <a:t> de </a:t>
            </a:r>
            <a:r>
              <a:rPr lang="es-ES" dirty="0" err="1"/>
              <a:t>remove</a:t>
            </a:r>
            <a:r>
              <a:rPr lang="es-ES" dirty="0"/>
              <a:t> </a:t>
            </a:r>
            <a:r>
              <a:rPr lang="es-ES" dirty="0" err="1"/>
              <a:t>directory</a:t>
            </a:r>
            <a:r>
              <a:rPr lang="es-ES" dirty="0"/>
              <a:t> nos permite borrar directorios</a:t>
            </a:r>
          </a:p>
          <a:p>
            <a:pPr marL="171450" indent="-171450">
              <a:buFont typeface="Arial" panose="020B0604020202020204" pitchFamily="34" charset="0"/>
              <a:buChar char="•"/>
            </a:pPr>
            <a:r>
              <a:rPr lang="es-ES" dirty="0" err="1"/>
              <a:t>less</a:t>
            </a:r>
            <a:r>
              <a:rPr lang="es-ES" dirty="0"/>
              <a:t> nos permite ver el contenido de un archivo</a:t>
            </a:r>
          </a:p>
          <a:p>
            <a:pPr marL="171450" indent="-171450">
              <a:buFont typeface="Arial" panose="020B0604020202020204" pitchFamily="34" charset="0"/>
              <a:buChar char="•"/>
            </a:pPr>
            <a:r>
              <a:rPr lang="es-ES" dirty="0"/>
              <a:t>nano nos permite editar un archivo</a:t>
            </a:r>
          </a:p>
          <a:p>
            <a:pPr marL="171450" indent="-171450">
              <a:buFont typeface="Arial" panose="020B0604020202020204" pitchFamily="34" charset="0"/>
              <a:buChar char="•"/>
            </a:pPr>
            <a:r>
              <a:rPr lang="es-ES" dirty="0"/>
              <a:t>y </a:t>
            </a:r>
            <a:r>
              <a:rPr lang="es-ES" dirty="0" err="1"/>
              <a:t>man</a:t>
            </a:r>
            <a:r>
              <a:rPr lang="es-ES" dirty="0"/>
              <a:t> es un comando que nos muestra el manual de los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51</a:t>
            </a:fld>
            <a:endParaRPr lang="es-ES"/>
          </a:p>
        </p:txBody>
      </p:sp>
    </p:spTree>
    <p:extLst>
      <p:ext uri="{BB962C8B-B14F-4D97-AF65-F5344CB8AC3E}">
        <p14:creationId xmlns:p14="http://schemas.microsoft.com/office/powerpoint/2010/main" val="2364751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comando útil es </a:t>
            </a:r>
            <a:r>
              <a:rPr lang="es-ES" dirty="0" err="1"/>
              <a:t>cp</a:t>
            </a:r>
            <a:r>
              <a:rPr lang="es-ES" dirty="0"/>
              <a:t>, que proviene de </a:t>
            </a:r>
            <a:r>
              <a:rPr lang="es-ES" dirty="0" err="1"/>
              <a:t>copy</a:t>
            </a:r>
            <a:r>
              <a:rPr lang="es-ES" dirty="0"/>
              <a:t> y es el equivalente al copiar y pegar (hace las funciones de los dos) en Windows. Cuando a la terminal le dices </a:t>
            </a:r>
            <a:r>
              <a:rPr lang="es-ES" dirty="0" err="1"/>
              <a:t>cp</a:t>
            </a:r>
            <a:r>
              <a:rPr lang="es-ES" dirty="0"/>
              <a:t> seguido del nombre del archivo que quieres copiar y seguido a su vez de la carpeta en la que lo quieres copiar, te lo copia y lo pega en el otro directorio.</a:t>
            </a:r>
          </a:p>
        </p:txBody>
      </p:sp>
    </p:spTree>
    <p:extLst>
      <p:ext uri="{BB962C8B-B14F-4D97-AF65-F5344CB8AC3E}">
        <p14:creationId xmlns:p14="http://schemas.microsoft.com/office/powerpoint/2010/main" val="2991116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Después tendríamos el </a:t>
            </a:r>
            <a:r>
              <a:rPr lang="es-ES" dirty="0" err="1"/>
              <a:t>mv</a:t>
            </a:r>
            <a:r>
              <a:rPr lang="es-ES" dirty="0"/>
              <a:t>, que viene de </a:t>
            </a:r>
            <a:r>
              <a:rPr lang="es-ES" dirty="0" err="1"/>
              <a:t>move</a:t>
            </a:r>
            <a:r>
              <a:rPr lang="es-ES" dirty="0"/>
              <a:t> en inglés mover. Este comando hace a la vez las funciona de cortar y pegar y de renombrar un archivo.</a:t>
            </a:r>
          </a:p>
          <a:p>
            <a:endParaRPr lang="es-ES" dirty="0"/>
          </a:p>
          <a:p>
            <a:r>
              <a:rPr lang="es-ES" dirty="0"/>
              <a:t>De esta forma si a la terminal le dices </a:t>
            </a:r>
            <a:r>
              <a:rPr lang="es-ES" dirty="0" err="1"/>
              <a:t>mv</a:t>
            </a:r>
            <a:r>
              <a:rPr lang="es-ES" dirty="0"/>
              <a:t>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p>
        </p:txBody>
      </p:sp>
    </p:spTree>
    <p:extLst>
      <p:ext uri="{BB962C8B-B14F-4D97-AF65-F5344CB8AC3E}">
        <p14:creationId xmlns:p14="http://schemas.microsoft.com/office/powerpoint/2010/main" val="145878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de los comandos es </a:t>
            </a:r>
            <a:r>
              <a:rPr lang="es-ES" dirty="0" err="1"/>
              <a:t>rm</a:t>
            </a:r>
            <a:r>
              <a:rPr lang="es-ES" dirty="0"/>
              <a:t>, que viene de </a:t>
            </a:r>
            <a:r>
              <a:rPr lang="es-ES" dirty="0" err="1"/>
              <a:t>remove</a:t>
            </a:r>
            <a:r>
              <a:rPr lang="es-ES" dirty="0"/>
              <a:t>, borrar o eliminar y es el equivalente al eliminar de Windows. Solo hay que decirle a la terminal </a:t>
            </a:r>
            <a:r>
              <a:rPr lang="es-ES" dirty="0" err="1"/>
              <a:t>rm</a:t>
            </a:r>
            <a:r>
              <a:rPr lang="es-ES" dirty="0"/>
              <a:t> y seguido el nombre del archivo que quieres eliminar.</a:t>
            </a:r>
          </a:p>
        </p:txBody>
      </p:sp>
    </p:spTree>
    <p:extLst>
      <p:ext uri="{BB962C8B-B14F-4D97-AF65-F5344CB8AC3E}">
        <p14:creationId xmlns:p14="http://schemas.microsoft.com/office/powerpoint/2010/main" val="4238319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Después tenemos </a:t>
            </a:r>
            <a:r>
              <a:rPr lang="es-ES" err="1"/>
              <a:t>mkdir</a:t>
            </a:r>
            <a:r>
              <a:rPr lang="es-ES"/>
              <a:t>, que proviene de </a:t>
            </a:r>
            <a:r>
              <a:rPr lang="es-ES" err="1"/>
              <a:t>make</a:t>
            </a:r>
            <a:r>
              <a:rPr lang="es-ES"/>
              <a:t> </a:t>
            </a:r>
            <a:r>
              <a:rPr lang="es-ES" err="1"/>
              <a:t>directory</a:t>
            </a:r>
            <a:r>
              <a:rPr lang="es-ES"/>
              <a:t>, es decir crear directorio, y es el equivalente a Nueva Carpeta de Windows. A la terminal le tienes que poner </a:t>
            </a:r>
            <a:r>
              <a:rPr lang="es-ES" err="1"/>
              <a:t>mkdir</a:t>
            </a:r>
            <a:r>
              <a:rPr lang="es-ES"/>
              <a:t> seguido del nombre de la carpeta que quieres crear, y te la crea. Además el nombre de la carpeta puede estar precedido de una ruta, de forma que puedes crear directorios en otras carpetas que no son en la que tu te encuentras en la terminal.</a:t>
            </a:r>
          </a:p>
        </p:txBody>
      </p:sp>
    </p:spTree>
    <p:extLst>
      <p:ext uri="{BB962C8B-B14F-4D97-AF65-F5344CB8AC3E}">
        <p14:creationId xmlns:p14="http://schemas.microsoft.com/office/powerpoint/2010/main" val="16755844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Y finalmente tendríamos el </a:t>
            </a:r>
            <a:r>
              <a:rPr lang="es-ES" dirty="0" err="1"/>
              <a:t>history</a:t>
            </a:r>
            <a:r>
              <a:rPr lang="es-ES" dirty="0"/>
              <a:t>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p>
        </p:txBody>
      </p:sp>
    </p:spTree>
    <p:extLst>
      <p:ext uri="{BB962C8B-B14F-4D97-AF65-F5344CB8AC3E}">
        <p14:creationId xmlns:p14="http://schemas.microsoft.com/office/powerpoint/2010/main" val="363992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57</a:t>
            </a:fld>
            <a:endParaRPr lang="es-ES"/>
          </a:p>
        </p:txBody>
      </p:sp>
    </p:spTree>
    <p:extLst>
      <p:ext uri="{BB962C8B-B14F-4D97-AF65-F5344CB8AC3E}">
        <p14:creationId xmlns:p14="http://schemas.microsoft.com/office/powerpoint/2010/main" val="20936639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sintaxis de la línea </a:t>
            </a:r>
            <a:r>
              <a:rPr lang="es-ES"/>
              <a:t>de comandos</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58</a:t>
            </a:fld>
            <a:endParaRPr lang="es-ES"/>
          </a:p>
        </p:txBody>
      </p:sp>
    </p:spTree>
    <p:extLst>
      <p:ext uri="{BB962C8B-B14F-4D97-AF65-F5344CB8AC3E}">
        <p14:creationId xmlns:p14="http://schemas.microsoft.com/office/powerpoint/2010/main" val="885662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no se pueden dar de cualquier forma, es como el lenguaje y tiene unas normas. </a:t>
            </a:r>
          </a:p>
          <a:p>
            <a:endParaRPr lang="es-ES" dirty="0"/>
          </a:p>
          <a:p>
            <a:r>
              <a:rPr lang="es-ES" dirty="0"/>
              <a:t>Todo lo que acompaña al comando para que el ordenador lo entienda se llama parámetros, que son las distintas posibilidades que acepta cada comando. </a:t>
            </a:r>
          </a:p>
          <a:p>
            <a:endParaRPr lang="es-ES" dirty="0"/>
          </a:p>
          <a:p>
            <a:r>
              <a:rPr lang="es-ES" dirty="0"/>
              <a:t>Los parámetros se le pasan al comando mediante un </a:t>
            </a:r>
            <a:r>
              <a:rPr lang="es-ES" dirty="0" err="1"/>
              <a:t>guión</a:t>
            </a:r>
            <a:r>
              <a:rPr lang="es-ES" dirty="0"/>
              <a:t> seguido de una letra o de una palabra, y además se pueden indicar varios parámetros para un mismo comando, donde cada parámetro tiene que tener un </a:t>
            </a:r>
            <a:r>
              <a:rPr lang="es-ES" dirty="0" err="1"/>
              <a:t>guión</a:t>
            </a:r>
            <a:r>
              <a:rPr lang="es-ES" dirty="0"/>
              <a:t> delante o juntándolas con un solo </a:t>
            </a:r>
            <a:r>
              <a:rPr lang="es-ES" dirty="0" err="1"/>
              <a:t>guión</a:t>
            </a:r>
            <a:r>
              <a:rPr lang="es-ES" dirty="0"/>
              <a:t>.</a:t>
            </a:r>
          </a:p>
          <a:p>
            <a:endParaRPr lang="es-ES" dirty="0"/>
          </a:p>
          <a:p>
            <a:r>
              <a:rPr lang="es-ES" dirty="0"/>
              <a:t>Hay algunos parámetros que necesitan ir seguidos de una opción a la que llamamos argumento. Por ejemplo si un comando tiene un parámetro que necesita la ruta de un archivo, la ruta del archivo sería el argumento.</a:t>
            </a:r>
          </a:p>
          <a:p>
            <a:endParaRPr lang="es-ES" dirty="0"/>
          </a:p>
          <a:p>
            <a:r>
              <a:rPr lang="es-ES" dirty="0"/>
              <a:t>Además a la terminal se le pueden pasar varios argumentos a la vez, que habría que separar por comas.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59</a:t>
            </a:fld>
            <a:endParaRPr lang="es-ES"/>
          </a:p>
        </p:txBody>
      </p:sp>
    </p:spTree>
    <p:extLst>
      <p:ext uri="{BB962C8B-B14F-4D97-AF65-F5344CB8AC3E}">
        <p14:creationId xmlns:p14="http://schemas.microsoft.com/office/powerpoint/2010/main" val="318232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un sistema operativo. Los sistemas operativos que más conocemos hoy en día son:</a:t>
            </a:r>
          </a:p>
          <a:p>
            <a:pPr marL="228600" indent="-228600">
              <a:buFont typeface="+mj-lt"/>
              <a:buAutoNum type="arabicPeriod"/>
            </a:pPr>
            <a:r>
              <a:rPr lang="es-ES"/>
              <a:t>Windows, de Microsoft que es el líder del mercado</a:t>
            </a:r>
          </a:p>
          <a:p>
            <a:pPr marL="228600" indent="-228600">
              <a:buFont typeface="+mj-lt"/>
              <a:buAutoNum type="arabicPeriod"/>
            </a:pPr>
            <a:r>
              <a:rPr lang="es-ES"/>
              <a:t>El segundo es </a:t>
            </a:r>
            <a:r>
              <a:rPr lang="es-ES" err="1"/>
              <a:t>MacOS</a:t>
            </a:r>
            <a:r>
              <a:rPr lang="es-ES"/>
              <a:t> de Apple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a:t>Y el tercero en el mercado es GNU/Linux, que como veis es el conjunto de GNU, desarrollado por </a:t>
            </a:r>
            <a:r>
              <a:rPr lang="es-ES" spc="-5"/>
              <a:t>R</a:t>
            </a:r>
            <a:r>
              <a:rPr lang="es-ES" spc="-10"/>
              <a:t>i</a:t>
            </a:r>
            <a:r>
              <a:rPr lang="es-ES"/>
              <a:t>c</a:t>
            </a:r>
            <a:r>
              <a:rPr lang="es-ES" spc="-10"/>
              <a:t>ha</a:t>
            </a:r>
            <a:r>
              <a:rPr lang="es-ES"/>
              <a:t>rd</a:t>
            </a:r>
            <a:r>
              <a:rPr lang="es-ES" spc="55"/>
              <a:t> </a:t>
            </a:r>
            <a:r>
              <a:rPr lang="es-ES" err="1"/>
              <a:t>Sta</a:t>
            </a:r>
            <a:r>
              <a:rPr lang="es-ES" spc="-10" err="1"/>
              <a:t>l</a:t>
            </a:r>
            <a:r>
              <a:rPr lang="es-ES" spc="-5" err="1"/>
              <a:t>l</a:t>
            </a:r>
            <a:r>
              <a:rPr lang="es-ES" spc="-10" err="1"/>
              <a:t>ma</a:t>
            </a:r>
            <a:r>
              <a:rPr lang="es-ES" err="1"/>
              <a:t>n</a:t>
            </a:r>
            <a:r>
              <a:rPr lang="es-ES"/>
              <a:t> que es el toro ese, y Linux cuyo núcleo fue desarrollado por </a:t>
            </a:r>
            <a:r>
              <a:rPr lang="es-ES" err="1"/>
              <a:t>Linus</a:t>
            </a:r>
            <a:r>
              <a:rPr lang="es-ES"/>
              <a:t> </a:t>
            </a:r>
            <a:r>
              <a:rPr lang="es-ES" err="1"/>
              <a:t>Torvalds</a:t>
            </a:r>
            <a:r>
              <a:rPr lang="es-ES"/>
              <a:t>.</a:t>
            </a:r>
          </a:p>
          <a:p>
            <a:pPr marL="228600" indent="-228600">
              <a:buFont typeface="+mj-lt"/>
              <a:buAutoNum type="arabicPeriod"/>
            </a:pP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6</a:t>
            </a:fld>
            <a:endParaRPr lang="es-ES"/>
          </a:p>
        </p:txBody>
      </p:sp>
    </p:spTree>
    <p:extLst>
      <p:ext uri="{BB962C8B-B14F-4D97-AF65-F5344CB8AC3E}">
        <p14:creationId xmlns:p14="http://schemas.microsoft.com/office/powerpoint/2010/main" val="1309721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¿Alguna pregunta?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60</a:t>
            </a:fld>
            <a:endParaRPr lang="es-ES"/>
          </a:p>
        </p:txBody>
      </p:sp>
    </p:spTree>
    <p:extLst>
      <p:ext uri="{BB962C8B-B14F-4D97-AF65-F5344CB8AC3E}">
        <p14:creationId xmlns:p14="http://schemas.microsoft.com/office/powerpoint/2010/main" val="2006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¿qué es un Sistema Operativo? El sistema operativo por definición es </a:t>
            </a:r>
            <a:r>
              <a:rPr lang="es-ES" dirty="0" err="1"/>
              <a:t>es</a:t>
            </a:r>
            <a:r>
              <a:rPr lang="es-ES" dirty="0"/>
              <a:t> el software principal de un sistema informático que gestiona los recursos de hardware y provee servicios a los programas de aplicación de software. Voy a explicarlo un poco más fácilmente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hardware como su propio nombre indica es lo duro y este se relaciona directamente con el sistema operativo y viene a ser la caja, el ordenador en sí y la pantalla o el ratón.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usuario somos nosotros, y nosotros lo que hacemos en el ordenador es usar aplicaciones, como </a:t>
            </a:r>
            <a:r>
              <a:rPr lang="es-ES" dirty="0" err="1"/>
              <a:t>power</a:t>
            </a:r>
            <a:r>
              <a:rPr lang="es-ES" dirty="0"/>
              <a:t> </a:t>
            </a:r>
            <a:r>
              <a:rPr lang="es-ES" dirty="0" err="1"/>
              <a:t>point</a:t>
            </a:r>
            <a:r>
              <a:rPr lang="es-ES" dirty="0"/>
              <a:t> o </a:t>
            </a:r>
            <a:r>
              <a:rPr lang="es-ES" dirty="0" err="1"/>
              <a:t>firefox</a:t>
            </a:r>
            <a:r>
              <a:rPr lang="es-E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Estas aplicaciones se relacionan directamente con el sistema operativo, pero para funcionar necesitan los recursos del hardware, de forma que el sistema operativo es el intermediario entre las aplicaciones y el hardware.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t>Un ejemplo sería que nosotros queremos abrir el </a:t>
            </a:r>
            <a:r>
              <a:rPr lang="es-ES" dirty="0" err="1"/>
              <a:t>power</a:t>
            </a:r>
            <a:r>
              <a:rPr lang="es-ES" dirty="0"/>
              <a:t> </a:t>
            </a:r>
            <a:r>
              <a:rPr lang="es-ES" dirty="0" err="1"/>
              <a:t>point</a:t>
            </a:r>
            <a:r>
              <a:rPr lang="es-ES" dirty="0"/>
              <a:t> y el </a:t>
            </a:r>
            <a:r>
              <a:rPr lang="es-ES" dirty="0" err="1"/>
              <a:t>power</a:t>
            </a:r>
            <a:r>
              <a:rPr lang="es-ES" dirty="0"/>
              <a:t> </a:t>
            </a:r>
            <a:r>
              <a:rPr lang="es-ES" dirty="0" err="1"/>
              <a:t>point</a:t>
            </a:r>
            <a:r>
              <a:rPr lang="es-ES" dirty="0"/>
              <a:t> le dice al sistema operativo que necesita que el monitor despliegue una ventana, entonces el sistema operativo le dice al hardware que es la caja y el monitor que desplieguen esa ventana. De forma que hay una relación uno a uno entre los distintos elementos.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7</a:t>
            </a:fld>
            <a:endParaRPr lang="es-ES"/>
          </a:p>
        </p:txBody>
      </p:sp>
    </p:spTree>
    <p:extLst>
      <p:ext uri="{BB962C8B-B14F-4D97-AF65-F5344CB8AC3E}">
        <p14:creationId xmlns:p14="http://schemas.microsoft.com/office/powerpoint/2010/main" val="235075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De esta forma, las funciones principales que tendría el Sistema operativo 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ejecución, control y supervisión de los programas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administración de periféricos como son el ratón, el teclado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gestión de los permisos y usuarios que vamos a ver ahora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la gestión de errores y seguridad.</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8</a:t>
            </a:fld>
            <a:endParaRPr lang="es-ES"/>
          </a:p>
        </p:txBody>
      </p:sp>
    </p:spTree>
    <p:extLst>
      <p:ext uri="{BB962C8B-B14F-4D97-AF65-F5344CB8AC3E}">
        <p14:creationId xmlns:p14="http://schemas.microsoft.com/office/powerpoint/2010/main" val="345895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El sistema operativo está formado por 3 partes fundamentales que son:</a:t>
            </a:r>
          </a:p>
          <a:p>
            <a:pPr marL="171450" indent="-171450">
              <a:buFont typeface="Arial" panose="020B0604020202020204" pitchFamily="34" charset="0"/>
              <a:buChar char="•"/>
            </a:pPr>
            <a:r>
              <a:rPr lang="es-ES"/>
              <a:t>El </a:t>
            </a:r>
            <a:r>
              <a:rPr lang="es-ES" err="1"/>
              <a:t>Kernel</a:t>
            </a:r>
            <a:r>
              <a:rPr lang="es-ES"/>
              <a:t> o núcleo</a:t>
            </a:r>
          </a:p>
          <a:p>
            <a:pPr marL="171450" indent="-171450">
              <a:buFont typeface="Arial" panose="020B0604020202020204" pitchFamily="34" charset="0"/>
              <a:buChar char="•"/>
            </a:pPr>
            <a:r>
              <a:rPr lang="es-ES"/>
              <a:t>El sistema de ficheros</a:t>
            </a:r>
          </a:p>
          <a:p>
            <a:pPr marL="171450" indent="-171450">
              <a:buFont typeface="Arial" panose="020B0604020202020204" pitchFamily="34" charset="0"/>
              <a:buChar char="•"/>
            </a:pPr>
            <a:r>
              <a:rPr lang="es-ES"/>
              <a:t>Y la </a:t>
            </a:r>
            <a:r>
              <a:rPr lang="es-ES" err="1"/>
              <a:t>shell</a:t>
            </a:r>
            <a:r>
              <a:rPr lang="es-ES"/>
              <a:t> que es la terminal o interprete de comandos. </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9</a:t>
            </a:fld>
            <a:endParaRPr lang="es-ES"/>
          </a:p>
        </p:txBody>
      </p:sp>
    </p:spTree>
    <p:extLst>
      <p:ext uri="{BB962C8B-B14F-4D97-AF65-F5344CB8AC3E}">
        <p14:creationId xmlns:p14="http://schemas.microsoft.com/office/powerpoint/2010/main" val="248857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8835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9299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7951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2999" y="4238852"/>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BU-ISCIII</a:t>
            </a:r>
          </a:p>
          <a:p>
            <a:r>
              <a:rPr lang="es-ES" dirty="0"/>
              <a:t>Unidad de Bioinformática - ISCII</a:t>
            </a:r>
          </a:p>
          <a:p>
            <a:r>
              <a:rPr lang="es-ES" dirty="0"/>
              <a:t>Unidades Científico técnicas</a:t>
            </a:r>
          </a:p>
        </p:txBody>
      </p:sp>
      <p:sp>
        <p:nvSpPr>
          <p:cNvPr id="4" name="Marcador de fecha 3"/>
          <p:cNvSpPr>
            <a:spLocks noGrp="1"/>
          </p:cNvSpPr>
          <p:nvPr>
            <p:ph type="dt" sz="half" idx="10"/>
          </p:nvPr>
        </p:nvSpPr>
        <p:spPr/>
        <p:txBody>
          <a:bodyPr/>
          <a:lstStyle/>
          <a:p>
            <a:r>
              <a:rPr lang="en-US"/>
              <a:t>04/11/2019</a:t>
            </a:r>
          </a:p>
        </p:txBody>
      </p:sp>
      <p:sp>
        <p:nvSpPr>
          <p:cNvPr id="5" name="Marcador de pie de página 4"/>
          <p:cNvSpPr>
            <a:spLocks noGrp="1"/>
          </p:cNvSpPr>
          <p:nvPr>
            <p:ph type="ftr" sz="quarter" idx="11"/>
          </p:nvPr>
        </p:nvSpPr>
        <p:spPr/>
        <p:txBody>
          <a:bodyPr/>
          <a:lstStyle/>
          <a:p>
            <a:r>
              <a:rPr lang="es-ES"/>
              <a:t>Secuenciación de genomas  bacterianos: herramientas y aplicaciones</a:t>
            </a:r>
          </a:p>
        </p:txBody>
      </p:sp>
      <p:sp>
        <p:nvSpPr>
          <p:cNvPr id="6" name="Marcador de número de diapositiva 5"/>
          <p:cNvSpPr>
            <a:spLocks noGrp="1"/>
          </p:cNvSpPr>
          <p:nvPr>
            <p:ph type="sldNum" sz="quarter" idx="12"/>
          </p:nvPr>
        </p:nvSpPr>
        <p:spPr/>
        <p:txBody>
          <a:bodyPr/>
          <a:lstStyle/>
          <a:p>
            <a:fld id="{B6F15528-21DE-4FAA-801E-634DDDAF4B2B}" type="slidenum">
              <a:rPr lang="es-ES" smtClean="0"/>
              <a:t>‹#›</a:t>
            </a:fld>
            <a:endParaRPr lang="es-ES"/>
          </a:p>
        </p:txBody>
      </p:sp>
      <p:sp>
        <p:nvSpPr>
          <p:cNvPr id="9" name="Marcador de texto 8"/>
          <p:cNvSpPr>
            <a:spLocks noGrp="1"/>
          </p:cNvSpPr>
          <p:nvPr>
            <p:ph type="body" sz="quarter" idx="13" hasCustomPrompt="1"/>
          </p:nvPr>
        </p:nvSpPr>
        <p:spPr>
          <a:xfrm>
            <a:off x="1825823" y="3591833"/>
            <a:ext cx="5492353" cy="563563"/>
          </a:xfrm>
        </p:spPr>
        <p:txBody>
          <a:bodyPr>
            <a:normAutofit/>
          </a:bodyPr>
          <a:lstStyle>
            <a:lvl1pPr marL="0" indent="0" algn="ctr">
              <a:buNone/>
              <a:defRPr sz="1800" baseline="0"/>
            </a:lvl1pPr>
          </a:lstStyle>
          <a:p>
            <a:pPr lvl="0"/>
            <a:r>
              <a:rPr lang="es-ES" dirty="0"/>
              <a:t> Nombre ponente</a:t>
            </a:r>
          </a:p>
        </p:txBody>
      </p:sp>
      <p:sp>
        <p:nvSpPr>
          <p:cNvPr id="13" name="Marcador de texto 12"/>
          <p:cNvSpPr>
            <a:spLocks noGrp="1"/>
          </p:cNvSpPr>
          <p:nvPr>
            <p:ph type="body" sz="quarter" idx="14" hasCustomPrompt="1"/>
          </p:nvPr>
        </p:nvSpPr>
        <p:spPr>
          <a:xfrm>
            <a:off x="1640682" y="1592264"/>
            <a:ext cx="5945981" cy="1584325"/>
          </a:xfrm>
        </p:spPr>
        <p:style>
          <a:lnRef idx="1">
            <a:schemeClr val="accent1"/>
          </a:lnRef>
          <a:fillRef idx="3">
            <a:schemeClr val="accent1"/>
          </a:fillRef>
          <a:effectRef idx="2">
            <a:schemeClr val="accent1"/>
          </a:effectRef>
          <a:fontRef idx="none"/>
        </p:style>
        <p:txBody>
          <a:bodyPr anchor="ctr"/>
          <a:lstStyle>
            <a:lvl1pPr marL="0" indent="0" algn="ctr">
              <a:buNone/>
              <a:defRPr>
                <a:solidFill>
                  <a:schemeClr val="bg1"/>
                </a:solidFill>
              </a:defRPr>
            </a:lvl1pPr>
          </a:lstStyle>
          <a:p>
            <a:pPr lvl="0"/>
            <a:r>
              <a:rPr lang="es-ES" dirty="0"/>
              <a:t>Título</a:t>
            </a:r>
          </a:p>
        </p:txBody>
      </p:sp>
    </p:spTree>
    <p:extLst>
      <p:ext uri="{BB962C8B-B14F-4D97-AF65-F5344CB8AC3E}">
        <p14:creationId xmlns:p14="http://schemas.microsoft.com/office/powerpoint/2010/main" val="785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4283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
        <p:nvSpPr>
          <p:cNvPr id="7" name="1 Marcador de título"/>
          <p:cNvSpPr txBox="1">
            <a:spLocks/>
          </p:cNvSpPr>
          <p:nvPr userDrawn="1"/>
        </p:nvSpPr>
        <p:spPr>
          <a:xfrm>
            <a:off x="457200" y="692696"/>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100" kern="1200">
                <a:solidFill>
                  <a:schemeClr val="tx1"/>
                </a:solidFill>
                <a:latin typeface="Consolas" panose="020B0609020204030204" pitchFamily="49" charset="0"/>
                <a:ea typeface="+mj-ea"/>
                <a:cs typeface="+mj-cs"/>
              </a:defRPr>
            </a:lvl1pPr>
          </a:lstStyle>
          <a:p>
            <a:r>
              <a:rPr lang="es-ES"/>
              <a:t>Haga clic para modificar el estilo de título del patrón</a:t>
            </a:r>
          </a:p>
        </p:txBody>
      </p:sp>
    </p:spTree>
    <p:extLst>
      <p:ext uri="{BB962C8B-B14F-4D97-AF65-F5344CB8AC3E}">
        <p14:creationId xmlns:p14="http://schemas.microsoft.com/office/powerpoint/2010/main" val="38878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6169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n-US"/>
              <a:t>04/11/2019</a:t>
            </a:r>
            <a:endParaRPr lang="es-ES"/>
          </a:p>
        </p:txBody>
      </p:sp>
      <p:sp>
        <p:nvSpPr>
          <p:cNvPr id="8" name="7 Marcador de pie de página"/>
          <p:cNvSpPr>
            <a:spLocks noGrp="1"/>
          </p:cNvSpPr>
          <p:nvPr>
            <p:ph type="ftr" sz="quarter" idx="11"/>
          </p:nvPr>
        </p:nvSpPr>
        <p:spPr/>
        <p:txBody>
          <a:bodyPr/>
          <a:lstStyle/>
          <a:p>
            <a:r>
              <a:rPr lang="es-ES"/>
              <a:t>Secuenciación de genomas  bacterianos: herramientas y aplicaciones</a:t>
            </a:r>
          </a:p>
        </p:txBody>
      </p:sp>
      <p:sp>
        <p:nvSpPr>
          <p:cNvPr id="9" name="8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99265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n-US"/>
              <a:t>04/11/2019</a:t>
            </a:r>
            <a:endParaRPr lang="es-ES"/>
          </a:p>
        </p:txBody>
      </p:sp>
      <p:sp>
        <p:nvSpPr>
          <p:cNvPr id="4" name="3 Marcador de pie de página"/>
          <p:cNvSpPr>
            <a:spLocks noGrp="1"/>
          </p:cNvSpPr>
          <p:nvPr>
            <p:ph type="ftr" sz="quarter" idx="11"/>
          </p:nvPr>
        </p:nvSpPr>
        <p:spPr/>
        <p:txBody>
          <a:bodyPr/>
          <a:lstStyle/>
          <a:p>
            <a:r>
              <a:rPr lang="es-ES"/>
              <a:t>Secuenciación de genomas  bacterianos: herramientas y aplicaciones</a:t>
            </a:r>
          </a:p>
        </p:txBody>
      </p:sp>
      <p:sp>
        <p:nvSpPr>
          <p:cNvPr id="5" name="4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2805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a:t>04/11/2019</a:t>
            </a:r>
            <a:endParaRPr lang="es-ES"/>
          </a:p>
        </p:txBody>
      </p:sp>
      <p:sp>
        <p:nvSpPr>
          <p:cNvPr id="3" name="2 Marcador de pie de página"/>
          <p:cNvSpPr>
            <a:spLocks noGrp="1"/>
          </p:cNvSpPr>
          <p:nvPr>
            <p:ph type="ftr" sz="quarter" idx="11"/>
          </p:nvPr>
        </p:nvSpPr>
        <p:spPr/>
        <p:txBody>
          <a:bodyPr/>
          <a:lstStyle/>
          <a:p>
            <a:r>
              <a:rPr lang="es-ES"/>
              <a:t>Secuenciación de genomas  bacterianos: herramientas y aplicaciones</a:t>
            </a:r>
          </a:p>
        </p:txBody>
      </p:sp>
      <p:sp>
        <p:nvSpPr>
          <p:cNvPr id="4" name="3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7412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7235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a:t>
            </a:fld>
            <a:endParaRPr lang="es-ES"/>
          </a:p>
        </p:txBody>
      </p:sp>
    </p:spTree>
    <p:extLst>
      <p:ext uri="{BB962C8B-B14F-4D97-AF65-F5344CB8AC3E}">
        <p14:creationId xmlns:p14="http://schemas.microsoft.com/office/powerpoint/2010/main" val="18850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692696"/>
            <a:ext cx="8229600" cy="79208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916832"/>
            <a:ext cx="8229600" cy="420933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04/11/2019</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Secuenciación de genomas  bacterianos: herramientas y aplicaciones</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BE11-CAC0-41C0-BEC2-9926CE80C6A6}" type="slidenum">
              <a:rPr lang="es-ES" smtClean="0"/>
              <a:t>‹#›</a:t>
            </a:fld>
            <a:endParaRPr lang="es-ES"/>
          </a:p>
        </p:txBody>
      </p:sp>
      <p:pic>
        <p:nvPicPr>
          <p:cNvPr id="1027" name="Imagen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099" y="196256"/>
            <a:ext cx="1831796" cy="464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7265" y="196255"/>
            <a:ext cx="2634775" cy="45167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t="20459" b="20399"/>
          <a:stretch>
            <a:fillRect/>
          </a:stretch>
        </p:blipFill>
        <p:spPr bwMode="auto">
          <a:xfrm>
            <a:off x="6228184" y="-27384"/>
            <a:ext cx="2520280" cy="8679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userDrawn="1"/>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a:ln>
                  <a:noFill/>
                </a:ln>
                <a:solidFill>
                  <a:schemeClr val="tx1"/>
                </a:solidFill>
                <a:effectLst/>
                <a:latin typeface="Calibri" pitchFamily="34" charset="0"/>
                <a:ea typeface="文泉驛微米黑"/>
                <a:cs typeface="Calibri" pitchFamily="34" charset="0"/>
              </a:rPr>
              <a:t>	  </a:t>
            </a: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6"/>
          <p:cNvSpPr>
            <a:spLocks noChangeArrowheads="1"/>
          </p:cNvSpPr>
          <p:nvPr userDrawn="1"/>
        </p:nvSpPr>
        <p:spPr bwMode="auto">
          <a:xfrm>
            <a:off x="673894" y="1493863"/>
            <a:ext cx="8470106" cy="134937"/>
          </a:xfrm>
          <a:prstGeom prst="rect">
            <a:avLst/>
          </a:prstGeom>
          <a:ln/>
        </p:spPr>
        <p:style>
          <a:lnRef idx="1">
            <a:schemeClr val="accent1"/>
          </a:lnRef>
          <a:fillRef idx="3">
            <a:schemeClr val="accent1"/>
          </a:fillRef>
          <a:effectRef idx="2">
            <a:schemeClr val="accent1"/>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
        <p:nvSpPr>
          <p:cNvPr id="13" name="Rectangle 77"/>
          <p:cNvSpPr>
            <a:spLocks noChangeArrowheads="1"/>
          </p:cNvSpPr>
          <p:nvPr userDrawn="1"/>
        </p:nvSpPr>
        <p:spPr bwMode="auto">
          <a:xfrm>
            <a:off x="0" y="1493863"/>
            <a:ext cx="557213" cy="134937"/>
          </a:xfrm>
          <a:prstGeom prst="rect">
            <a:avLst/>
          </a:prstGeom>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Tree>
    <p:extLst>
      <p:ext uri="{BB962C8B-B14F-4D97-AF65-F5344CB8AC3E}">
        <p14:creationId xmlns:p14="http://schemas.microsoft.com/office/powerpoint/2010/main" val="176918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chemeClr val="tx1"/>
          </a:solidFill>
          <a:latin typeface="Consolas" panose="020B0609020204030204" pitchFamily="49"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1052736"/>
            <a:ext cx="9144000" cy="4968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Subtítulo 1"/>
          <p:cNvSpPr>
            <a:spLocks noGrp="1"/>
          </p:cNvSpPr>
          <p:nvPr>
            <p:ph type="subTitle" idx="1"/>
          </p:nvPr>
        </p:nvSpPr>
        <p:spPr>
          <a:xfrm>
            <a:off x="1142999" y="4093904"/>
            <a:ext cx="6858000" cy="866548"/>
          </a:xfrm>
        </p:spPr>
        <p:txBody>
          <a:bodyPr/>
          <a:lstStyle/>
          <a:p>
            <a:r>
              <a:rPr lang="es-ES" dirty="0"/>
              <a:t>BU-ISCIII</a:t>
            </a:r>
          </a:p>
          <a:p>
            <a:r>
              <a:rPr lang="es-ES" dirty="0"/>
              <a:t>Unidades Comunes Científico Técnicas – SGSAFI-ISCIII</a:t>
            </a:r>
          </a:p>
        </p:txBody>
      </p:sp>
      <p:sp>
        <p:nvSpPr>
          <p:cNvPr id="8" name="Marcador de número de diapositiva 7"/>
          <p:cNvSpPr>
            <a:spLocks noGrp="1"/>
          </p:cNvSpPr>
          <p:nvPr>
            <p:ph type="sldNum" sz="quarter" idx="12"/>
          </p:nvPr>
        </p:nvSpPr>
        <p:spPr/>
        <p:txBody>
          <a:bodyPr/>
          <a:lstStyle/>
          <a:p>
            <a:fld id="{B6F15528-21DE-4FAA-801E-634DDDAF4B2B}" type="slidenum">
              <a:rPr lang="es-ES" smtClean="0"/>
              <a:t>1</a:t>
            </a:fld>
            <a:endParaRPr lang="es-ES" dirty="0"/>
          </a:p>
        </p:txBody>
      </p:sp>
      <p:sp>
        <p:nvSpPr>
          <p:cNvPr id="3" name="Marcador de texto 2"/>
          <p:cNvSpPr>
            <a:spLocks noGrp="1"/>
          </p:cNvSpPr>
          <p:nvPr>
            <p:ph type="body" sz="quarter" idx="13"/>
          </p:nvPr>
        </p:nvSpPr>
        <p:spPr/>
        <p:txBody>
          <a:bodyPr/>
          <a:lstStyle/>
          <a:p>
            <a:r>
              <a:rPr lang="es-ES" dirty="0" err="1"/>
              <a:t>Sarai</a:t>
            </a:r>
            <a:r>
              <a:rPr lang="es-ES"/>
              <a:t> Varona</a:t>
            </a:r>
          </a:p>
        </p:txBody>
      </p:sp>
      <p:sp>
        <p:nvSpPr>
          <p:cNvPr id="4" name="Marcador de texto 3"/>
          <p:cNvSpPr>
            <a:spLocks noGrp="1"/>
          </p:cNvSpPr>
          <p:nvPr>
            <p:ph type="body" sz="quarter" idx="14"/>
          </p:nvPr>
        </p:nvSpPr>
        <p:spPr>
          <a:xfrm>
            <a:off x="1600200" y="2209800"/>
            <a:ext cx="6055518" cy="922336"/>
          </a:xfrm>
        </p:spPr>
        <p:txBody>
          <a:bodyPr>
            <a:normAutofit lnSpcReduction="10000"/>
          </a:bodyPr>
          <a:lstStyle/>
          <a:p>
            <a:r>
              <a:rPr lang="en-GB" sz="2800" u="none" dirty="0"/>
              <a:t>Session</a:t>
            </a:r>
            <a:r>
              <a:rPr lang="es-ES" sz="2800" u="none" dirty="0"/>
              <a:t> 2 – Linux </a:t>
            </a:r>
            <a:r>
              <a:rPr lang="es-ES" sz="2800" u="none" dirty="0" err="1"/>
              <a:t>environment</a:t>
            </a:r>
            <a:r>
              <a:rPr lang="es-ES" sz="2800" u="none" dirty="0"/>
              <a:t> </a:t>
            </a:r>
            <a:r>
              <a:rPr lang="es-ES" sz="2800" u="none" dirty="0" err="1"/>
              <a:t>review</a:t>
            </a:r>
            <a:r>
              <a:rPr lang="es-ES" sz="2800" u="none" dirty="0"/>
              <a:t> </a:t>
            </a:r>
          </a:p>
        </p:txBody>
      </p:sp>
      <p:sp>
        <p:nvSpPr>
          <p:cNvPr id="5" name="8 CuadroTexto"/>
          <p:cNvSpPr txBox="1"/>
          <p:nvPr/>
        </p:nvSpPr>
        <p:spPr>
          <a:xfrm>
            <a:off x="2807190" y="4960452"/>
            <a:ext cx="3600400" cy="646331"/>
          </a:xfrm>
          <a:prstGeom prst="rect">
            <a:avLst/>
          </a:prstGeom>
          <a:noFill/>
        </p:spPr>
        <p:txBody>
          <a:bodyPr wrap="square" rtlCol="0">
            <a:spAutoFit/>
          </a:bodyPr>
          <a:lstStyle/>
          <a:p>
            <a:pPr algn="ctr"/>
            <a:r>
              <a:rPr lang="es-ES" dirty="0"/>
              <a:t>20-24 Mayo 2024, 10ª Edición</a:t>
            </a:r>
          </a:p>
          <a:p>
            <a:pPr algn="ctr"/>
            <a:r>
              <a:rPr lang="es-ES" dirty="0"/>
              <a:t>Programa Formación Continua, ISCIII</a:t>
            </a:r>
          </a:p>
        </p:txBody>
      </p:sp>
      <p:sp>
        <p:nvSpPr>
          <p:cNvPr id="10" name="Marcador de fecha 3">
            <a:extLst>
              <a:ext uri="{FF2B5EF4-FFF2-40B4-BE49-F238E27FC236}">
                <a16:creationId xmlns:a16="http://schemas.microsoft.com/office/drawing/2014/main" id="{9D79D7D5-ECDA-1858-457F-7C1F9B87B54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
        <p:nvSpPr>
          <p:cNvPr id="11" name="Marcador de pie de página 4">
            <a:extLst>
              <a:ext uri="{FF2B5EF4-FFF2-40B4-BE49-F238E27FC236}">
                <a16:creationId xmlns:a16="http://schemas.microsoft.com/office/drawing/2014/main" id="{7CA631BB-9138-FD28-B725-D692654F3348}"/>
              </a:ext>
            </a:extLst>
          </p:cNvPr>
          <p:cNvSpPr>
            <a:spLocks noGrp="1"/>
          </p:cNvSpPr>
          <p:nvPr>
            <p:ph type="ftr" sz="quarter" idx="11"/>
          </p:nvPr>
        </p:nvSpPr>
        <p:spPr>
          <a:xfrm>
            <a:off x="3124200" y="6356350"/>
            <a:ext cx="2895600" cy="365125"/>
          </a:xfrm>
        </p:spPr>
        <p:txBody>
          <a:bodyPr/>
          <a:lstStyle/>
          <a:p>
            <a:r>
              <a:rPr lang="es-ES" dirty="0"/>
              <a:t>Curso Análisis datos NGS</a:t>
            </a:r>
          </a:p>
        </p:txBody>
      </p:sp>
    </p:spTree>
    <p:extLst>
      <p:ext uri="{BB962C8B-B14F-4D97-AF65-F5344CB8AC3E}">
        <p14:creationId xmlns:p14="http://schemas.microsoft.com/office/powerpoint/2010/main" val="251897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10</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3563888" y="4221088"/>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0" name="9 CuadroTexto"/>
          <p:cNvSpPr txBox="1"/>
          <p:nvPr/>
        </p:nvSpPr>
        <p:spPr>
          <a:xfrm>
            <a:off x="766614" y="5051792"/>
            <a:ext cx="7837834" cy="969496"/>
          </a:xfrm>
          <a:prstGeom prst="rect">
            <a:avLst/>
          </a:prstGeom>
          <a:noFill/>
        </p:spPr>
        <p:txBody>
          <a:bodyPr wrap="square" rtlCol="0">
            <a:spAutoFit/>
          </a:bodyPr>
          <a:lstStyle/>
          <a:p>
            <a:pPr algn="ctr"/>
            <a:r>
              <a:rPr lang="en-US" sz="1900">
                <a:latin typeface="Consolas" panose="020B0609020204030204" pitchFamily="49" charset="0"/>
              </a:rPr>
              <a:t>It is the foundational layer of an operating system (OS). It functions at a basic level, communicating with hardware and managing resources.</a:t>
            </a:r>
            <a:endParaRPr lang="en-GB" sz="1900">
              <a:latin typeface="Consolas" panose="020B0609020204030204" pitchFamily="49" charset="0"/>
            </a:endParaRPr>
          </a:p>
        </p:txBody>
      </p:sp>
      <p:sp>
        <p:nvSpPr>
          <p:cNvPr id="16" name="Marcador de pie de página 4">
            <a:extLst>
              <a:ext uri="{FF2B5EF4-FFF2-40B4-BE49-F238E27FC236}">
                <a16:creationId xmlns:a16="http://schemas.microsoft.com/office/drawing/2014/main" id="{0E8054DD-E580-685D-C852-CC6EA4B433E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9CB9D2E5-50F7-AF65-82FF-BADB37ABB7FD}"/>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17543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11</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11560" y="306896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656CDE0B-F85D-1F9F-CD49-23CBA62F46B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A9C00CA-08D2-DBB6-4142-ED1E218503A6}"/>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94888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a:t>
            </a:r>
          </a:p>
        </p:txBody>
      </p:sp>
      <p:sp>
        <p:nvSpPr>
          <p:cNvPr id="3" name="2 Marcador de contenido"/>
          <p:cNvSpPr>
            <a:spLocks noGrp="1"/>
          </p:cNvSpPr>
          <p:nvPr>
            <p:ph idx="1"/>
          </p:nvPr>
        </p:nvSpPr>
        <p:spPr/>
        <p:txBody>
          <a:bodyPr>
            <a:normAutofit lnSpcReduction="10000"/>
          </a:bodyPr>
          <a:lstStyle/>
          <a:p>
            <a:pPr marL="0" indent="0">
              <a:buNone/>
            </a:pPr>
            <a:r>
              <a:rPr lang="en-US"/>
              <a:t>The distribution terms of open-source software must comply with the following criteria:</a:t>
            </a:r>
          </a:p>
          <a:p>
            <a:r>
              <a:rPr lang="en-US" b="0" u="none"/>
              <a:t>Free Redistribution</a:t>
            </a:r>
          </a:p>
          <a:p>
            <a:r>
              <a:rPr lang="en-US" b="0" u="none"/>
              <a:t>Source Code</a:t>
            </a:r>
          </a:p>
          <a:p>
            <a:r>
              <a:rPr lang="en-US" b="0" u="none"/>
              <a:t>Derived Works</a:t>
            </a:r>
          </a:p>
          <a:p>
            <a:r>
              <a:rPr lang="en-US" b="0" u="none"/>
              <a:t>Integrity of the Author’s Source Code</a:t>
            </a:r>
          </a:p>
          <a:p>
            <a:r>
              <a:rPr lang="en-US" b="0" u="none"/>
              <a:t>No Discrimination Against Persons or Groups</a:t>
            </a:r>
          </a:p>
          <a:p>
            <a:r>
              <a:rPr lang="en-US" b="0" u="none"/>
              <a:t>No Discrimination Against Fields of Endeavour</a:t>
            </a:r>
          </a:p>
          <a:p>
            <a:r>
              <a:rPr lang="en-US" b="0" u="none"/>
              <a:t>Distribution of license</a:t>
            </a:r>
          </a:p>
          <a:p>
            <a:r>
              <a:rPr lang="en-US" b="0" u="none"/>
              <a:t>License Must Not Be Specific to a Product</a:t>
            </a:r>
          </a:p>
          <a:p>
            <a:r>
              <a:rPr lang="en-US" b="0" u="none"/>
              <a:t>License Must not Restrict Other Software</a:t>
            </a:r>
          </a:p>
          <a:p>
            <a:r>
              <a:rPr lang="en-US" b="0" u="none"/>
              <a:t>License Must Be Technology-Neutral</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12</a:t>
            </a:fld>
            <a:endParaRPr lang="es-ES"/>
          </a:p>
        </p:txBody>
      </p:sp>
      <p:sp>
        <p:nvSpPr>
          <p:cNvPr id="9" name="Marcador de pie de página 4">
            <a:extLst>
              <a:ext uri="{FF2B5EF4-FFF2-40B4-BE49-F238E27FC236}">
                <a16:creationId xmlns:a16="http://schemas.microsoft.com/office/drawing/2014/main" id="{BB2A7FF1-CD1E-A521-7803-1D5735F35B1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5AAB48F9-7FB2-D163-EA73-99BCA493104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1475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fontScale="92500" lnSpcReduction="20000"/>
          </a:bodyPr>
          <a:lstStyle/>
          <a:p>
            <a:pPr marL="0" indent="0">
              <a:buNone/>
            </a:pPr>
            <a:r>
              <a:rPr lang="en-GB"/>
              <a:t>Linux Distributions</a:t>
            </a:r>
          </a:p>
          <a:p>
            <a:pPr marL="0" indent="0">
              <a:buNone/>
            </a:pPr>
            <a:endParaRPr lang="en-GB" sz="500" b="0" u="none"/>
          </a:p>
          <a:p>
            <a:pPr algn="just"/>
            <a:r>
              <a:rPr lang="en-US" b="0" u="none"/>
              <a:t>A distro is a Linux kernel based operating system made from a software collection and sometimes a package management system. </a:t>
            </a:r>
          </a:p>
          <a:p>
            <a:pPr algn="just"/>
            <a:r>
              <a:rPr lang="en-US" b="0" u="none"/>
              <a:t>There are distros for a wide variety of platforms.</a:t>
            </a:r>
          </a:p>
          <a:p>
            <a:pPr algn="just"/>
            <a:r>
              <a:rPr lang="en-US" b="0" u="none"/>
              <a:t>A typical Linux distro comprises a Linux kernel, GNU tools and libraries, additional software, documentation, a window system, a window manager, and a desktop environment. </a:t>
            </a:r>
          </a:p>
          <a:p>
            <a:pPr algn="just"/>
            <a:r>
              <a:rPr lang="en-US" b="0" u="none"/>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13</a:t>
            </a:fld>
            <a:endParaRPr lang="es-ES"/>
          </a:p>
        </p:txBody>
      </p:sp>
      <p:sp>
        <p:nvSpPr>
          <p:cNvPr id="9" name="Marcador de pie de página 4">
            <a:extLst>
              <a:ext uri="{FF2B5EF4-FFF2-40B4-BE49-F238E27FC236}">
                <a16:creationId xmlns:a16="http://schemas.microsoft.com/office/drawing/2014/main" id="{8F92565C-5021-E757-C694-8995C27F733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811F83D-A1BB-6FFE-9443-B8D86C9B0A34}"/>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210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a:t>Linux Distributions</a:t>
            </a:r>
          </a:p>
          <a:p>
            <a:pPr marL="0" indent="0">
              <a:buNone/>
            </a:pPr>
            <a:endParaRPr lang="en-GB" sz="500"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14</a:t>
            </a:fld>
            <a:endParaRPr lang="es-ES"/>
          </a:p>
        </p:txBody>
      </p:sp>
      <p:pic>
        <p:nvPicPr>
          <p:cNvPr id="3074" name="Picture 2" descr="Ubuntu Logotipo Vector - Descarga Gratis SVG | Worldvectorlogo">
            <a:extLst>
              <a:ext uri="{FF2B5EF4-FFF2-40B4-BE49-F238E27FC236}">
                <a16:creationId xmlns:a16="http://schemas.microsoft.com/office/drawing/2014/main" id="{CCC96DD0-1494-0240-AEDC-488821FC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489" y="2639774"/>
            <a:ext cx="3073400" cy="2654300"/>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ie de página 4">
            <a:extLst>
              <a:ext uri="{FF2B5EF4-FFF2-40B4-BE49-F238E27FC236}">
                <a16:creationId xmlns:a16="http://schemas.microsoft.com/office/drawing/2014/main" id="{CB87E0D1-79CA-CBA6-C308-53EBF13D3A78}"/>
              </a:ext>
            </a:extLst>
          </p:cNvPr>
          <p:cNvSpPr>
            <a:spLocks noGrp="1"/>
          </p:cNvSpPr>
          <p:nvPr>
            <p:ph type="ftr" sz="quarter" idx="11"/>
          </p:nvPr>
        </p:nvSpPr>
        <p:spPr>
          <a:xfrm>
            <a:off x="3124200" y="6356350"/>
            <a:ext cx="2895600" cy="365125"/>
          </a:xfrm>
        </p:spPr>
        <p:txBody>
          <a:bodyPr/>
          <a:lstStyle/>
          <a:p>
            <a:r>
              <a:rPr lang="es-ES" dirty="0"/>
              <a:t>Curso Análisis datos NGS</a:t>
            </a:r>
          </a:p>
        </p:txBody>
      </p:sp>
      <p:pic>
        <p:nvPicPr>
          <p:cNvPr id="1026" name="Picture 2" descr="Discover Ubuntu 20.04 LTS in 20 Screenshots - OMG! Ubuntu!">
            <a:extLst>
              <a:ext uri="{FF2B5EF4-FFF2-40B4-BE49-F238E27FC236}">
                <a16:creationId xmlns:a16="http://schemas.microsoft.com/office/drawing/2014/main" id="{8678E0A0-F364-0249-99C6-8B365325C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678" y="2436574"/>
            <a:ext cx="2576602" cy="257660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9E12FC53-8AD7-4364-1D1C-F7C5A893CEBA}"/>
              </a:ext>
            </a:extLst>
          </p:cNvPr>
          <p:cNvSpPr/>
          <p:nvPr/>
        </p:nvSpPr>
        <p:spPr>
          <a:xfrm>
            <a:off x="5020648" y="5042852"/>
            <a:ext cx="1998304" cy="369332"/>
          </a:xfrm>
          <a:prstGeom prst="rect">
            <a:avLst/>
          </a:prstGeom>
        </p:spPr>
        <p:txBody>
          <a:bodyPr wrap="none">
            <a:spAutoFit/>
          </a:bodyPr>
          <a:lstStyle/>
          <a:p>
            <a:r>
              <a:rPr lang="es-ES" dirty="0"/>
              <a:t>Ubuntu 20.04.6 LTS</a:t>
            </a:r>
          </a:p>
        </p:txBody>
      </p:sp>
      <p:sp>
        <p:nvSpPr>
          <p:cNvPr id="5" name="Marcador de fecha 3">
            <a:extLst>
              <a:ext uri="{FF2B5EF4-FFF2-40B4-BE49-F238E27FC236}">
                <a16:creationId xmlns:a16="http://schemas.microsoft.com/office/drawing/2014/main" id="{918B1504-665C-8FC8-CCF7-AEDA800D765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94840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11560" y="357301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299836D6-69CF-AB7A-DC23-867F7D845B1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95297B0-1FFD-A63D-C27A-B96357042EB9}"/>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87602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Multi-task</a:t>
            </a:r>
          </a:p>
        </p:txBody>
      </p:sp>
      <p:sp>
        <p:nvSpPr>
          <p:cNvPr id="3" name="2 Marcador de contenido"/>
          <p:cNvSpPr>
            <a:spLocks noGrp="1"/>
          </p:cNvSpPr>
          <p:nvPr>
            <p:ph idx="1"/>
          </p:nvPr>
        </p:nvSpPr>
        <p:spPr/>
        <p:txBody>
          <a:bodyPr/>
          <a:lstStyle/>
          <a:p>
            <a:pPr marL="0" indent="0">
              <a:buNone/>
            </a:pPr>
            <a:endParaRPr lang="en-GB"/>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16</a:t>
            </a:fld>
            <a:endParaRPr lang="es-ES"/>
          </a:p>
        </p:txBody>
      </p:sp>
      <p:pic>
        <p:nvPicPr>
          <p:cNvPr id="6146" name="Picture 2" descr="Resultado de imagen de multi tas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447675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55576" y="1916650"/>
            <a:ext cx="3096344" cy="3970318"/>
          </a:xfrm>
          <a:prstGeom prst="rect">
            <a:avLst/>
          </a:prstGeom>
          <a:noFill/>
        </p:spPr>
        <p:txBody>
          <a:bodyPr wrap="square" rtlCol="0">
            <a:spAutoFit/>
          </a:bodyPr>
          <a:lstStyle/>
          <a:p>
            <a:r>
              <a:rPr lang="en-GB">
                <a:latin typeface="Consolas" panose="020B0609020204030204" pitchFamily="49" charset="0"/>
              </a:rPr>
              <a:t>A multi-task operative systems</a:t>
            </a:r>
            <a:r>
              <a:rPr lang="en-US">
                <a:latin typeface="Consolas" panose="020B0609020204030204" pitchFamily="49" charset="0"/>
              </a:rPr>
              <a:t> allows a user to perform more than one computer task (such as the operation of an application program) at a time. </a:t>
            </a:r>
          </a:p>
          <a:p>
            <a:endParaRPr lang="en-US">
              <a:latin typeface="Consolas" panose="020B0609020204030204" pitchFamily="49" charset="0"/>
            </a:endParaRPr>
          </a:p>
          <a:p>
            <a:r>
              <a:rPr lang="en-US">
                <a:latin typeface="Consolas" panose="020B0609020204030204" pitchFamily="49" charset="0"/>
              </a:rPr>
              <a:t>The operating system is able to keep track of where you are in these tasks and go from one to the other without losing information.</a:t>
            </a:r>
            <a:endParaRPr lang="en-GB">
              <a:latin typeface="Consolas" panose="020B0609020204030204" pitchFamily="49" charset="0"/>
            </a:endParaRPr>
          </a:p>
        </p:txBody>
      </p:sp>
      <p:sp>
        <p:nvSpPr>
          <p:cNvPr id="11" name="Marcador de pie de página 4">
            <a:extLst>
              <a:ext uri="{FF2B5EF4-FFF2-40B4-BE49-F238E27FC236}">
                <a16:creationId xmlns:a16="http://schemas.microsoft.com/office/drawing/2014/main" id="{ECA9D0C5-091E-3775-413F-E7B11F25CA1E}"/>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7DBD200F-ACDC-F846-D9F9-818BD6119B5B}"/>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88453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17</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84024" y="402761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B2E9C73A-14E4-8EFA-2DE7-F7116F13471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F11B8BC-C097-2F08-FBDF-0BD2863BB15B}"/>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0326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a:t>
            </a:r>
          </a:p>
        </p:txBody>
      </p:sp>
      <p:sp>
        <p:nvSpPr>
          <p:cNvPr id="3" name="2 Marcador de contenido"/>
          <p:cNvSpPr>
            <a:spLocks noGrp="1"/>
          </p:cNvSpPr>
          <p:nvPr>
            <p:ph idx="1"/>
          </p:nvPr>
        </p:nvSpPr>
        <p:spPr>
          <a:xfrm>
            <a:off x="395536" y="2060848"/>
            <a:ext cx="3394719" cy="4209331"/>
          </a:xfrm>
        </p:spPr>
        <p:txBody>
          <a:bodyPr>
            <a:normAutofit fontScale="92500" lnSpcReduction="10000"/>
          </a:bodyPr>
          <a:lstStyle/>
          <a:p>
            <a:r>
              <a:rPr lang="en-US" b="0" u="none"/>
              <a:t>Multi-user software is software that allows access by multiple users of a computer.</a:t>
            </a:r>
          </a:p>
          <a:p>
            <a:endParaRPr lang="en-US" b="0" u="none"/>
          </a:p>
          <a:p>
            <a:r>
              <a:rPr lang="en-US" b="0" u="none"/>
              <a:t>An example is a Unix server where multiple remote users have access (such as via a serial port or Secure Shell) to the Unix shell prompt at the same time.</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18</a:t>
            </a:fld>
            <a:endParaRPr lang="es-ES"/>
          </a:p>
        </p:txBody>
      </p:sp>
      <p:pic>
        <p:nvPicPr>
          <p:cNvPr id="9218" name="Picture 2" descr="Resultado de imagen de multi use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2636912"/>
            <a:ext cx="4756203" cy="2808312"/>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E3B69EC8-22E6-543C-8054-7E1D8124966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3CD7718-00AB-10C4-CD65-2FC9A6D8274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29536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OS – Virtualisation</a:t>
            </a:r>
          </a:p>
        </p:txBody>
      </p:sp>
      <p:sp>
        <p:nvSpPr>
          <p:cNvPr id="3" name="2 Marcador de contenido"/>
          <p:cNvSpPr>
            <a:spLocks noGrp="1"/>
          </p:cNvSpPr>
          <p:nvPr>
            <p:ph idx="1"/>
          </p:nvPr>
        </p:nvSpPr>
        <p:spPr>
          <a:xfrm>
            <a:off x="457200" y="1916832"/>
            <a:ext cx="2674640" cy="4209331"/>
          </a:xfrm>
        </p:spPr>
        <p:txBody>
          <a:bodyPr>
            <a:normAutofit lnSpcReduction="10000"/>
          </a:bodyPr>
          <a:lstStyle/>
          <a:p>
            <a:pPr marL="0" indent="0">
              <a:buNone/>
            </a:pPr>
            <a:r>
              <a:rPr lang="en-GB" dirty="0"/>
              <a:t>Virtualisation:</a:t>
            </a:r>
          </a:p>
          <a:p>
            <a:pPr marL="0" indent="0">
              <a:buNone/>
            </a:pPr>
            <a:r>
              <a:rPr lang="en-US" b="0" u="none" dirty="0"/>
              <a:t>the act of creating a virtual (rather than actual) version of something, including virtual computer hardware platforms, storage devices, and computer network resources.</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19</a:t>
            </a:fld>
            <a:endParaRPr lang="es-ES"/>
          </a:p>
        </p:txBody>
      </p:sp>
      <p:pic>
        <p:nvPicPr>
          <p:cNvPr id="1026" name="Picture 2" descr="Resultado de imagen de virtu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23148"/>
            <a:ext cx="5378202" cy="3306272"/>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09A3C5A0-7708-57B5-1464-42793CF4642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057DD70-1D2B-4E50-9E1D-BC9894AA1442}"/>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97431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a:t>
            </a:fld>
            <a:endParaRPr lang="es-ES"/>
          </a:p>
        </p:txBody>
      </p:sp>
      <p:sp>
        <p:nvSpPr>
          <p:cNvPr id="9" name="Marcador de pie de página 4">
            <a:extLst>
              <a:ext uri="{FF2B5EF4-FFF2-40B4-BE49-F238E27FC236}">
                <a16:creationId xmlns:a16="http://schemas.microsoft.com/office/drawing/2014/main" id="{5A34DCF1-FD11-5012-1294-DF54D2C81B3E}"/>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F71C51C-B19D-820E-2479-4C0D7AE5346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4149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E2BFD01-28B2-9FAD-8E38-18012F367874}"/>
              </a:ext>
            </a:extLst>
          </p:cNvPr>
          <p:cNvSpPr>
            <a:spLocks noGrp="1"/>
          </p:cNvSpPr>
          <p:nvPr>
            <p:ph type="ftr" sz="quarter" idx="11"/>
          </p:nvPr>
        </p:nvSpPr>
        <p:spPr/>
        <p:txBody>
          <a:bodyPr/>
          <a:lstStyle/>
          <a:p>
            <a:r>
              <a:rPr lang="es-ES" dirty="0"/>
              <a:t>Curso Análisis datos NGS</a:t>
            </a:r>
          </a:p>
        </p:txBody>
      </p:sp>
      <p:sp>
        <p:nvSpPr>
          <p:cNvPr id="6" name="Marcador de número de diapositiva 5">
            <a:extLst>
              <a:ext uri="{FF2B5EF4-FFF2-40B4-BE49-F238E27FC236}">
                <a16:creationId xmlns:a16="http://schemas.microsoft.com/office/drawing/2014/main" id="{9BDA1426-0382-9A83-010D-DDF76C67C726}"/>
              </a:ext>
            </a:extLst>
          </p:cNvPr>
          <p:cNvSpPr>
            <a:spLocks noGrp="1"/>
          </p:cNvSpPr>
          <p:nvPr>
            <p:ph type="sldNum" sz="quarter" idx="12"/>
          </p:nvPr>
        </p:nvSpPr>
        <p:spPr/>
        <p:txBody>
          <a:bodyPr/>
          <a:lstStyle/>
          <a:p>
            <a:fld id="{DD18BE11-CAC0-41C0-BEC2-9926CE80C6A6}" type="slidenum">
              <a:rPr lang="es-ES" smtClean="0"/>
              <a:t>20</a:t>
            </a:fld>
            <a:endParaRPr lang="es-ES"/>
          </a:p>
        </p:txBody>
      </p:sp>
      <p:sp>
        <p:nvSpPr>
          <p:cNvPr id="7" name="1 Título">
            <a:extLst>
              <a:ext uri="{FF2B5EF4-FFF2-40B4-BE49-F238E27FC236}">
                <a16:creationId xmlns:a16="http://schemas.microsoft.com/office/drawing/2014/main" id="{A5A94F43-5D37-7001-DCC1-009D8C87EA29}"/>
              </a:ext>
            </a:extLst>
          </p:cNvPr>
          <p:cNvSpPr>
            <a:spLocks noGrp="1"/>
          </p:cNvSpPr>
          <p:nvPr>
            <p:ph type="title"/>
          </p:nvPr>
        </p:nvSpPr>
        <p:spPr>
          <a:xfrm>
            <a:off x="457200" y="692696"/>
            <a:ext cx="8229600" cy="792088"/>
          </a:xfrm>
        </p:spPr>
        <p:txBody>
          <a:bodyPr/>
          <a:lstStyle/>
          <a:p>
            <a:r>
              <a:rPr lang="en-GB" dirty="0"/>
              <a:t>Linux OS – Environments</a:t>
            </a:r>
          </a:p>
        </p:txBody>
      </p:sp>
      <p:sp>
        <p:nvSpPr>
          <p:cNvPr id="46" name="2 Marcador de contenido">
            <a:extLst>
              <a:ext uri="{FF2B5EF4-FFF2-40B4-BE49-F238E27FC236}">
                <a16:creationId xmlns:a16="http://schemas.microsoft.com/office/drawing/2014/main" id="{84A07769-887F-CD6C-EFA9-442114D7268F}"/>
              </a:ext>
            </a:extLst>
          </p:cNvPr>
          <p:cNvSpPr>
            <a:spLocks noGrp="1"/>
          </p:cNvSpPr>
          <p:nvPr>
            <p:ph idx="1"/>
          </p:nvPr>
        </p:nvSpPr>
        <p:spPr>
          <a:xfrm>
            <a:off x="204091" y="1726981"/>
            <a:ext cx="3799661" cy="4209331"/>
          </a:xfrm>
        </p:spPr>
        <p:txBody>
          <a:bodyPr>
            <a:normAutofit/>
          </a:bodyPr>
          <a:lstStyle/>
          <a:p>
            <a:pPr marL="0" indent="0">
              <a:buNone/>
            </a:pPr>
            <a:r>
              <a:rPr lang="en-GB" dirty="0"/>
              <a:t>Environment:</a:t>
            </a:r>
          </a:p>
          <a:p>
            <a:r>
              <a:rPr lang="en-US" b="0" u="none" dirty="0"/>
              <a:t>Files</a:t>
            </a:r>
          </a:p>
          <a:p>
            <a:r>
              <a:rPr lang="en-US" b="0" u="none" dirty="0"/>
              <a:t>Resources</a:t>
            </a:r>
          </a:p>
          <a:p>
            <a:r>
              <a:rPr lang="en-US" b="0" u="none" dirty="0"/>
              <a:t>Libraries</a:t>
            </a:r>
          </a:p>
          <a:p>
            <a:r>
              <a:rPr lang="en-US" b="0" u="none" dirty="0"/>
              <a:t>Software packages</a:t>
            </a:r>
          </a:p>
          <a:p>
            <a:r>
              <a:rPr lang="en-US" b="0" u="none" dirty="0"/>
              <a:t>Environment variables</a:t>
            </a:r>
            <a:endParaRPr lang="en-GB" b="0" u="none" dirty="0"/>
          </a:p>
        </p:txBody>
      </p:sp>
      <p:sp>
        <p:nvSpPr>
          <p:cNvPr id="51" name="Rectángulo redondeado 18">
            <a:extLst>
              <a:ext uri="{FF2B5EF4-FFF2-40B4-BE49-F238E27FC236}">
                <a16:creationId xmlns:a16="http://schemas.microsoft.com/office/drawing/2014/main" id="{04DDCC69-1BD9-FDA9-9F0B-C061A6FA14ED}"/>
              </a:ext>
            </a:extLst>
          </p:cNvPr>
          <p:cNvSpPr/>
          <p:nvPr/>
        </p:nvSpPr>
        <p:spPr>
          <a:xfrm>
            <a:off x="782091" y="4077072"/>
            <a:ext cx="1701677" cy="9361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54" name="CuadroTexto 53">
            <a:extLst>
              <a:ext uri="{FF2B5EF4-FFF2-40B4-BE49-F238E27FC236}">
                <a16:creationId xmlns:a16="http://schemas.microsoft.com/office/drawing/2014/main" id="{6FD8076C-75ED-2BBE-5C2F-DF03E8FF3624}"/>
              </a:ext>
            </a:extLst>
          </p:cNvPr>
          <p:cNvSpPr txBox="1"/>
          <p:nvPr/>
        </p:nvSpPr>
        <p:spPr>
          <a:xfrm>
            <a:off x="827584" y="4149080"/>
            <a:ext cx="2423463" cy="830997"/>
          </a:xfrm>
          <a:prstGeom prst="rect">
            <a:avLst/>
          </a:prstGeom>
          <a:noFill/>
        </p:spPr>
        <p:txBody>
          <a:bodyPr wrap="square" rtlCol="0">
            <a:spAutoFit/>
          </a:bodyPr>
          <a:lstStyle/>
          <a:p>
            <a:r>
              <a:rPr lang="es-ES" sz="1600" b="1" u="sng" dirty="0" err="1">
                <a:solidFill>
                  <a:schemeClr val="accent6">
                    <a:lumMod val="75000"/>
                  </a:schemeClr>
                </a:solidFill>
              </a:rPr>
              <a:t>Environment</a:t>
            </a:r>
            <a:endParaRPr lang="es-ES" sz="1600" b="1" u="sng" dirty="0">
              <a:solidFill>
                <a:schemeClr val="accent6">
                  <a:lumMod val="75000"/>
                </a:schemeClr>
              </a:solidFill>
            </a:endParaRPr>
          </a:p>
          <a:p>
            <a:r>
              <a:rPr lang="es-ES" sz="1600" dirty="0">
                <a:solidFill>
                  <a:schemeClr val="accent6">
                    <a:lumMod val="75000"/>
                  </a:schemeClr>
                </a:solidFill>
              </a:rPr>
              <a:t>Python (v3.10)</a:t>
            </a:r>
          </a:p>
          <a:p>
            <a:r>
              <a:rPr lang="es-ES" sz="1600" dirty="0">
                <a:solidFill>
                  <a:schemeClr val="accent6">
                    <a:lumMod val="75000"/>
                  </a:schemeClr>
                </a:solidFill>
              </a:rPr>
              <a:t>R (v3.7)</a:t>
            </a:r>
          </a:p>
        </p:txBody>
      </p:sp>
      <p:sp>
        <p:nvSpPr>
          <p:cNvPr id="55" name="Rectángulo redondeado 18">
            <a:extLst>
              <a:ext uri="{FF2B5EF4-FFF2-40B4-BE49-F238E27FC236}">
                <a16:creationId xmlns:a16="http://schemas.microsoft.com/office/drawing/2014/main" id="{60C9A0AD-A733-8BEE-6ED0-94C18D0CAE46}"/>
              </a:ext>
            </a:extLst>
          </p:cNvPr>
          <p:cNvSpPr/>
          <p:nvPr/>
        </p:nvSpPr>
        <p:spPr>
          <a:xfrm>
            <a:off x="782091" y="5361206"/>
            <a:ext cx="1701677" cy="9361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56" name="CuadroTexto 55">
            <a:extLst>
              <a:ext uri="{FF2B5EF4-FFF2-40B4-BE49-F238E27FC236}">
                <a16:creationId xmlns:a16="http://schemas.microsoft.com/office/drawing/2014/main" id="{300EDF25-6559-9F77-8DB5-0ADBD27A462E}"/>
              </a:ext>
            </a:extLst>
          </p:cNvPr>
          <p:cNvSpPr txBox="1"/>
          <p:nvPr/>
        </p:nvSpPr>
        <p:spPr>
          <a:xfrm>
            <a:off x="5238167" y="4162674"/>
            <a:ext cx="2423463" cy="338554"/>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err="1">
                <a:solidFill>
                  <a:schemeClr val="accent3">
                    <a:lumMod val="75000"/>
                  </a:schemeClr>
                </a:solidFill>
              </a:rPr>
              <a:t>Same</a:t>
            </a:r>
            <a:r>
              <a:rPr lang="es-ES" sz="1600" b="1" u="sng" dirty="0">
                <a:solidFill>
                  <a:schemeClr val="accent3">
                    <a:lumMod val="75000"/>
                  </a:schemeClr>
                </a:solidFill>
              </a:rPr>
              <a:t> </a:t>
            </a:r>
            <a:r>
              <a:rPr lang="es-ES" sz="1600" b="1" u="sng" dirty="0" err="1">
                <a:solidFill>
                  <a:schemeClr val="accent3">
                    <a:lumMod val="75000"/>
                  </a:schemeClr>
                </a:solidFill>
              </a:rPr>
              <a:t>results</a:t>
            </a:r>
            <a:endParaRPr lang="es-ES" sz="1600" dirty="0">
              <a:solidFill>
                <a:schemeClr val="accent3">
                  <a:lumMod val="75000"/>
                </a:schemeClr>
              </a:solidFill>
            </a:endParaRPr>
          </a:p>
        </p:txBody>
      </p:sp>
      <p:cxnSp>
        <p:nvCxnSpPr>
          <p:cNvPr id="58" name="Conector recto de flecha 57">
            <a:extLst>
              <a:ext uri="{FF2B5EF4-FFF2-40B4-BE49-F238E27FC236}">
                <a16:creationId xmlns:a16="http://schemas.microsoft.com/office/drawing/2014/main" id="{DF5D3116-A6D9-CD79-A5FA-1B9AF2432C06}"/>
              </a:ext>
            </a:extLst>
          </p:cNvPr>
          <p:cNvCxnSpPr>
            <a:cxnSpLocks/>
            <a:stCxn id="51" idx="2"/>
            <a:endCxn id="55" idx="0"/>
          </p:cNvCxnSpPr>
          <p:nvPr/>
        </p:nvCxnSpPr>
        <p:spPr>
          <a:xfrm>
            <a:off x="1632930" y="5013176"/>
            <a:ext cx="0" cy="34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41771F27-4EA1-6296-FCB7-92EB54830672}"/>
              </a:ext>
            </a:extLst>
          </p:cNvPr>
          <p:cNvSpPr txBox="1"/>
          <p:nvPr/>
        </p:nvSpPr>
        <p:spPr>
          <a:xfrm>
            <a:off x="1632929" y="5006103"/>
            <a:ext cx="2423463" cy="338554"/>
          </a:xfrm>
          <a:prstGeom prst="rect">
            <a:avLst/>
          </a:prstGeom>
          <a:noFill/>
        </p:spPr>
        <p:txBody>
          <a:bodyPr wrap="square" rtlCol="0">
            <a:spAutoFit/>
          </a:bodyPr>
          <a:lstStyle/>
          <a:p>
            <a:r>
              <a:rPr lang="es-ES" sz="1600" dirty="0">
                <a:solidFill>
                  <a:schemeClr val="tx2">
                    <a:lumMod val="60000"/>
                    <a:lumOff val="40000"/>
                  </a:schemeClr>
                </a:solidFill>
              </a:rPr>
              <a:t>Change</a:t>
            </a:r>
          </a:p>
        </p:txBody>
      </p:sp>
      <p:cxnSp>
        <p:nvCxnSpPr>
          <p:cNvPr id="63" name="Conector recto de flecha 62">
            <a:extLst>
              <a:ext uri="{FF2B5EF4-FFF2-40B4-BE49-F238E27FC236}">
                <a16:creationId xmlns:a16="http://schemas.microsoft.com/office/drawing/2014/main" id="{19D091B8-B247-FDC1-CF1C-2D8FB559A250}"/>
              </a:ext>
            </a:extLst>
          </p:cNvPr>
          <p:cNvCxnSpPr/>
          <p:nvPr/>
        </p:nvCxnSpPr>
        <p:spPr>
          <a:xfrm>
            <a:off x="2483768" y="4581128"/>
            <a:ext cx="172819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24" name="Conector recto de flecha 1023">
            <a:extLst>
              <a:ext uri="{FF2B5EF4-FFF2-40B4-BE49-F238E27FC236}">
                <a16:creationId xmlns:a16="http://schemas.microsoft.com/office/drawing/2014/main" id="{3D335AB8-C1DD-C3BD-F3BA-6AD5C02D8A3C}"/>
              </a:ext>
            </a:extLst>
          </p:cNvPr>
          <p:cNvCxnSpPr/>
          <p:nvPr/>
        </p:nvCxnSpPr>
        <p:spPr>
          <a:xfrm>
            <a:off x="2483768" y="5877272"/>
            <a:ext cx="17281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25" name="CuadroTexto 1024">
            <a:extLst>
              <a:ext uri="{FF2B5EF4-FFF2-40B4-BE49-F238E27FC236}">
                <a16:creationId xmlns:a16="http://schemas.microsoft.com/office/drawing/2014/main" id="{17B4C794-12F1-641E-5321-47ACA9885BDE}"/>
              </a:ext>
            </a:extLst>
          </p:cNvPr>
          <p:cNvSpPr txBox="1"/>
          <p:nvPr/>
        </p:nvSpPr>
        <p:spPr>
          <a:xfrm>
            <a:off x="2711459" y="5541560"/>
            <a:ext cx="2423463" cy="338554"/>
          </a:xfrm>
          <a:prstGeom prst="rect">
            <a:avLst/>
          </a:prstGeom>
          <a:noFill/>
        </p:spPr>
        <p:txBody>
          <a:bodyPr wrap="square" rtlCol="0">
            <a:spAutoFit/>
          </a:bodyPr>
          <a:lstStyle/>
          <a:p>
            <a:r>
              <a:rPr lang="es-ES" sz="1600" dirty="0"/>
              <a:t>Pipeline run</a:t>
            </a:r>
          </a:p>
        </p:txBody>
      </p:sp>
      <p:sp>
        <p:nvSpPr>
          <p:cNvPr id="1027" name="CuadroTexto 1026">
            <a:extLst>
              <a:ext uri="{FF2B5EF4-FFF2-40B4-BE49-F238E27FC236}">
                <a16:creationId xmlns:a16="http://schemas.microsoft.com/office/drawing/2014/main" id="{B892C30B-D81C-748A-EC58-2081F75308AC}"/>
              </a:ext>
            </a:extLst>
          </p:cNvPr>
          <p:cNvSpPr txBox="1"/>
          <p:nvPr/>
        </p:nvSpPr>
        <p:spPr>
          <a:xfrm>
            <a:off x="2716159" y="4285785"/>
            <a:ext cx="2423463" cy="338554"/>
          </a:xfrm>
          <a:prstGeom prst="rect">
            <a:avLst/>
          </a:prstGeom>
          <a:noFill/>
        </p:spPr>
        <p:txBody>
          <a:bodyPr wrap="square" rtlCol="0">
            <a:spAutoFit/>
          </a:bodyPr>
          <a:lstStyle/>
          <a:p>
            <a:r>
              <a:rPr lang="es-ES" sz="1600" dirty="0"/>
              <a:t>Pipeline run</a:t>
            </a:r>
          </a:p>
        </p:txBody>
      </p:sp>
      <p:sp>
        <p:nvSpPr>
          <p:cNvPr id="1028" name="Símbolo &quot;No permitido&quot; 1027">
            <a:extLst>
              <a:ext uri="{FF2B5EF4-FFF2-40B4-BE49-F238E27FC236}">
                <a16:creationId xmlns:a16="http://schemas.microsoft.com/office/drawing/2014/main" id="{7E8BB452-BF02-6424-D50E-78D41028EEF3}"/>
              </a:ext>
            </a:extLst>
          </p:cNvPr>
          <p:cNvSpPr/>
          <p:nvPr/>
        </p:nvSpPr>
        <p:spPr>
          <a:xfrm>
            <a:off x="4349405" y="5452668"/>
            <a:ext cx="864096" cy="792088"/>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solidFill>
                <a:schemeClr val="tx1"/>
              </a:solidFill>
            </a:endParaRPr>
          </a:p>
        </p:txBody>
      </p:sp>
      <p:sp>
        <p:nvSpPr>
          <p:cNvPr id="1029" name="CuadroTexto 1028">
            <a:extLst>
              <a:ext uri="{FF2B5EF4-FFF2-40B4-BE49-F238E27FC236}">
                <a16:creationId xmlns:a16="http://schemas.microsoft.com/office/drawing/2014/main" id="{7AE3DE09-8BD5-1427-2C1F-B13F69CCC837}"/>
              </a:ext>
            </a:extLst>
          </p:cNvPr>
          <p:cNvSpPr txBox="1"/>
          <p:nvPr/>
        </p:nvSpPr>
        <p:spPr>
          <a:xfrm>
            <a:off x="829259" y="5440897"/>
            <a:ext cx="2423463" cy="830997"/>
          </a:xfrm>
          <a:prstGeom prst="rect">
            <a:avLst/>
          </a:prstGeom>
          <a:noFill/>
        </p:spPr>
        <p:txBody>
          <a:bodyPr wrap="square" rtlCol="0">
            <a:spAutoFit/>
          </a:bodyPr>
          <a:lstStyle/>
          <a:p>
            <a:r>
              <a:rPr lang="es-ES" sz="1600" b="1" u="sng" dirty="0" err="1">
                <a:solidFill>
                  <a:schemeClr val="accent6">
                    <a:lumMod val="75000"/>
                  </a:schemeClr>
                </a:solidFill>
              </a:rPr>
              <a:t>Environment</a:t>
            </a:r>
            <a:endParaRPr lang="es-ES" sz="1600" b="1" u="sng" dirty="0">
              <a:solidFill>
                <a:schemeClr val="accent6">
                  <a:lumMod val="75000"/>
                </a:schemeClr>
              </a:solidFill>
            </a:endParaRPr>
          </a:p>
          <a:p>
            <a:r>
              <a:rPr lang="es-ES" sz="1600" dirty="0">
                <a:solidFill>
                  <a:schemeClr val="accent6">
                    <a:lumMod val="75000"/>
                  </a:schemeClr>
                </a:solidFill>
              </a:rPr>
              <a:t>Python (v3.10)</a:t>
            </a:r>
          </a:p>
          <a:p>
            <a:r>
              <a:rPr lang="es-ES" sz="1600" dirty="0">
                <a:solidFill>
                  <a:schemeClr val="accent6">
                    <a:lumMod val="75000"/>
                  </a:schemeClr>
                </a:solidFill>
              </a:rPr>
              <a:t>R (v4.2)</a:t>
            </a:r>
          </a:p>
        </p:txBody>
      </p:sp>
      <p:sp>
        <p:nvSpPr>
          <p:cNvPr id="1031" name="Rectángulo 1030">
            <a:extLst>
              <a:ext uri="{FF2B5EF4-FFF2-40B4-BE49-F238E27FC236}">
                <a16:creationId xmlns:a16="http://schemas.microsoft.com/office/drawing/2014/main" id="{8C5E2451-60F9-53D2-48B4-EABA0D57B701}"/>
              </a:ext>
            </a:extLst>
          </p:cNvPr>
          <p:cNvSpPr/>
          <p:nvPr/>
        </p:nvSpPr>
        <p:spPr>
          <a:xfrm rot="2086315">
            <a:off x="4843846" y="3864717"/>
            <a:ext cx="147121" cy="1102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30" name="Rectángulo 1029">
            <a:extLst>
              <a:ext uri="{FF2B5EF4-FFF2-40B4-BE49-F238E27FC236}">
                <a16:creationId xmlns:a16="http://schemas.microsoft.com/office/drawing/2014/main" id="{CB936923-36B4-03EE-5930-132BA97C5180}"/>
              </a:ext>
            </a:extLst>
          </p:cNvPr>
          <p:cNvSpPr/>
          <p:nvPr/>
        </p:nvSpPr>
        <p:spPr>
          <a:xfrm rot="19438378">
            <a:off x="4427984" y="4285785"/>
            <a:ext cx="144016" cy="6553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32" name="CuadroTexto 1031">
            <a:extLst>
              <a:ext uri="{FF2B5EF4-FFF2-40B4-BE49-F238E27FC236}">
                <a16:creationId xmlns:a16="http://schemas.microsoft.com/office/drawing/2014/main" id="{F2CD0130-6475-D5A8-2081-7CCF54646853}"/>
              </a:ext>
            </a:extLst>
          </p:cNvPr>
          <p:cNvSpPr txBox="1"/>
          <p:nvPr/>
        </p:nvSpPr>
        <p:spPr>
          <a:xfrm>
            <a:off x="5365901" y="5700513"/>
            <a:ext cx="2423463" cy="584775"/>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err="1">
                <a:solidFill>
                  <a:srgbClr val="C00000"/>
                </a:solidFill>
              </a:rPr>
              <a:t>Different</a:t>
            </a:r>
            <a:r>
              <a:rPr lang="es-ES" sz="1600" b="1" u="sng" dirty="0">
                <a:solidFill>
                  <a:srgbClr val="C00000"/>
                </a:solidFill>
              </a:rPr>
              <a:t> </a:t>
            </a:r>
            <a:r>
              <a:rPr lang="es-ES" sz="1600" b="1" u="sng" dirty="0" err="1">
                <a:solidFill>
                  <a:srgbClr val="C00000"/>
                </a:solidFill>
              </a:rPr>
              <a:t>results</a:t>
            </a:r>
            <a:endParaRPr lang="es-ES" sz="1600" b="1" u="sng" dirty="0">
              <a:solidFill>
                <a:srgbClr val="C00000"/>
              </a:solidFill>
            </a:endParaRPr>
          </a:p>
          <a:p>
            <a:pPr marL="285750" indent="-285750">
              <a:buFont typeface="Arial" panose="020B0604020202020204" pitchFamily="34" charset="0"/>
              <a:buChar char="•"/>
            </a:pPr>
            <a:r>
              <a:rPr lang="es-ES" sz="1600" b="1" u="sng" dirty="0" err="1">
                <a:solidFill>
                  <a:srgbClr val="C00000"/>
                </a:solidFill>
              </a:rPr>
              <a:t>Errors</a:t>
            </a:r>
            <a:endParaRPr lang="es-ES" sz="1600" dirty="0">
              <a:solidFill>
                <a:srgbClr val="C00000"/>
              </a:solidFill>
            </a:endParaRPr>
          </a:p>
        </p:txBody>
      </p:sp>
      <p:sp>
        <p:nvSpPr>
          <p:cNvPr id="1033" name="Marcador de fecha 3">
            <a:extLst>
              <a:ext uri="{FF2B5EF4-FFF2-40B4-BE49-F238E27FC236}">
                <a16:creationId xmlns:a16="http://schemas.microsoft.com/office/drawing/2014/main" id="{FE3830AD-8419-077F-B4EB-570CB4420285}"/>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53191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E2BFD01-28B2-9FAD-8E38-18012F367874}"/>
              </a:ext>
            </a:extLst>
          </p:cNvPr>
          <p:cNvSpPr>
            <a:spLocks noGrp="1"/>
          </p:cNvSpPr>
          <p:nvPr>
            <p:ph type="ftr" sz="quarter" idx="11"/>
          </p:nvPr>
        </p:nvSpPr>
        <p:spPr/>
        <p:txBody>
          <a:bodyPr/>
          <a:lstStyle/>
          <a:p>
            <a:r>
              <a:rPr lang="es-ES" dirty="0"/>
              <a:t>Curso Análisis datos NGS</a:t>
            </a:r>
          </a:p>
        </p:txBody>
      </p:sp>
      <p:sp>
        <p:nvSpPr>
          <p:cNvPr id="6" name="Marcador de número de diapositiva 5">
            <a:extLst>
              <a:ext uri="{FF2B5EF4-FFF2-40B4-BE49-F238E27FC236}">
                <a16:creationId xmlns:a16="http://schemas.microsoft.com/office/drawing/2014/main" id="{9BDA1426-0382-9A83-010D-DDF76C67C726}"/>
              </a:ext>
            </a:extLst>
          </p:cNvPr>
          <p:cNvSpPr>
            <a:spLocks noGrp="1"/>
          </p:cNvSpPr>
          <p:nvPr>
            <p:ph type="sldNum" sz="quarter" idx="12"/>
          </p:nvPr>
        </p:nvSpPr>
        <p:spPr/>
        <p:txBody>
          <a:bodyPr/>
          <a:lstStyle/>
          <a:p>
            <a:fld id="{DD18BE11-CAC0-41C0-BEC2-9926CE80C6A6}" type="slidenum">
              <a:rPr lang="es-ES" smtClean="0"/>
              <a:t>21</a:t>
            </a:fld>
            <a:endParaRPr lang="es-ES"/>
          </a:p>
        </p:txBody>
      </p:sp>
      <p:sp>
        <p:nvSpPr>
          <p:cNvPr id="7" name="1 Título">
            <a:extLst>
              <a:ext uri="{FF2B5EF4-FFF2-40B4-BE49-F238E27FC236}">
                <a16:creationId xmlns:a16="http://schemas.microsoft.com/office/drawing/2014/main" id="{A5A94F43-5D37-7001-DCC1-009D8C87EA29}"/>
              </a:ext>
            </a:extLst>
          </p:cNvPr>
          <p:cNvSpPr>
            <a:spLocks noGrp="1"/>
          </p:cNvSpPr>
          <p:nvPr>
            <p:ph type="title"/>
          </p:nvPr>
        </p:nvSpPr>
        <p:spPr>
          <a:xfrm>
            <a:off x="457200" y="692696"/>
            <a:ext cx="8229600" cy="792088"/>
          </a:xfrm>
        </p:spPr>
        <p:txBody>
          <a:bodyPr/>
          <a:lstStyle/>
          <a:p>
            <a:r>
              <a:rPr lang="en-GB" dirty="0"/>
              <a:t>Linux OS – Environments</a:t>
            </a:r>
          </a:p>
        </p:txBody>
      </p:sp>
      <p:sp>
        <p:nvSpPr>
          <p:cNvPr id="8" name="Rectángulo redondeado 7">
            <a:extLst>
              <a:ext uri="{FF2B5EF4-FFF2-40B4-BE49-F238E27FC236}">
                <a16:creationId xmlns:a16="http://schemas.microsoft.com/office/drawing/2014/main" id="{3F57661A-EA2D-796D-F1D6-62EC26617BC7}"/>
              </a:ext>
            </a:extLst>
          </p:cNvPr>
          <p:cNvSpPr/>
          <p:nvPr/>
        </p:nvSpPr>
        <p:spPr>
          <a:xfrm>
            <a:off x="323528" y="1844824"/>
            <a:ext cx="8568952" cy="39604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69B9DC9D-EDA2-E5F8-83B8-27F0E4F02D20}"/>
              </a:ext>
            </a:extLst>
          </p:cNvPr>
          <p:cNvSpPr txBox="1"/>
          <p:nvPr/>
        </p:nvSpPr>
        <p:spPr>
          <a:xfrm>
            <a:off x="899592" y="2060848"/>
            <a:ext cx="3240360" cy="1508105"/>
          </a:xfrm>
          <a:prstGeom prst="rect">
            <a:avLst/>
          </a:prstGeom>
          <a:noFill/>
        </p:spPr>
        <p:txBody>
          <a:bodyPr wrap="square" rtlCol="0">
            <a:spAutoFit/>
          </a:bodyPr>
          <a:lstStyle/>
          <a:p>
            <a:r>
              <a:rPr lang="es-ES" sz="2400" b="1" u="sng" dirty="0" err="1">
                <a:solidFill>
                  <a:schemeClr val="accent1"/>
                </a:solidFill>
              </a:rPr>
              <a:t>Computer</a:t>
            </a:r>
            <a:r>
              <a:rPr lang="es-ES" sz="2400" b="1" u="sng" dirty="0">
                <a:solidFill>
                  <a:schemeClr val="accent1"/>
                </a:solidFill>
              </a:rPr>
              <a:t> </a:t>
            </a:r>
            <a:r>
              <a:rPr lang="es-ES" sz="2400" b="1" u="sng" dirty="0" err="1">
                <a:solidFill>
                  <a:schemeClr val="accent1"/>
                </a:solidFill>
              </a:rPr>
              <a:t>environment</a:t>
            </a:r>
            <a:endParaRPr lang="es-ES" sz="2400" b="1" u="sng" dirty="0">
              <a:solidFill>
                <a:schemeClr val="accent1"/>
              </a:solidFill>
            </a:endParaRPr>
          </a:p>
          <a:p>
            <a:r>
              <a:rPr lang="es-ES" sz="2400" dirty="0">
                <a:solidFill>
                  <a:schemeClr val="accent1"/>
                </a:solidFill>
              </a:rPr>
              <a:t>R (v3.5)</a:t>
            </a:r>
          </a:p>
          <a:p>
            <a:r>
              <a:rPr lang="es-ES" sz="2400" dirty="0">
                <a:solidFill>
                  <a:schemeClr val="accent1"/>
                </a:solidFill>
              </a:rPr>
              <a:t>Python (v2.7)</a:t>
            </a:r>
          </a:p>
          <a:p>
            <a:endParaRPr lang="es-ES" sz="2000" dirty="0">
              <a:solidFill>
                <a:schemeClr val="accent1"/>
              </a:solidFill>
            </a:endParaRPr>
          </a:p>
        </p:txBody>
      </p:sp>
      <p:sp>
        <p:nvSpPr>
          <p:cNvPr id="10" name="Anillo 9">
            <a:extLst>
              <a:ext uri="{FF2B5EF4-FFF2-40B4-BE49-F238E27FC236}">
                <a16:creationId xmlns:a16="http://schemas.microsoft.com/office/drawing/2014/main" id="{92FD8614-E5C6-E428-0DA4-0C799CC8882C}"/>
              </a:ext>
            </a:extLst>
          </p:cNvPr>
          <p:cNvSpPr/>
          <p:nvPr/>
        </p:nvSpPr>
        <p:spPr>
          <a:xfrm>
            <a:off x="457200" y="3284984"/>
            <a:ext cx="1378496" cy="1296144"/>
          </a:xfrm>
          <a:prstGeom prst="donut">
            <a:avLst>
              <a:gd name="adj" fmla="val 1060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CuadroTexto 10">
            <a:extLst>
              <a:ext uri="{FF2B5EF4-FFF2-40B4-BE49-F238E27FC236}">
                <a16:creationId xmlns:a16="http://schemas.microsoft.com/office/drawing/2014/main" id="{ED75B610-B436-7F96-C626-CDFCA69B1A74}"/>
              </a:ext>
            </a:extLst>
          </p:cNvPr>
          <p:cNvSpPr txBox="1"/>
          <p:nvPr/>
        </p:nvSpPr>
        <p:spPr>
          <a:xfrm>
            <a:off x="539552" y="3636313"/>
            <a:ext cx="1224136" cy="584775"/>
          </a:xfrm>
          <a:prstGeom prst="rect">
            <a:avLst/>
          </a:prstGeom>
          <a:noFill/>
        </p:spPr>
        <p:txBody>
          <a:bodyPr wrap="square" rtlCol="0">
            <a:spAutoFit/>
          </a:bodyPr>
          <a:lstStyle/>
          <a:p>
            <a:pPr algn="ctr"/>
            <a:r>
              <a:rPr lang="es-ES" sz="3200" b="1" dirty="0">
                <a:ln>
                  <a:solidFill>
                    <a:schemeClr val="accent2"/>
                  </a:solidFill>
                </a:ln>
                <a:solidFill>
                  <a:schemeClr val="accent2"/>
                </a:solidFill>
              </a:rPr>
              <a:t>SUDO</a:t>
            </a:r>
            <a:endParaRPr lang="es-ES" b="1" dirty="0">
              <a:ln>
                <a:solidFill>
                  <a:schemeClr val="accent2"/>
                </a:solidFill>
              </a:ln>
              <a:solidFill>
                <a:schemeClr val="accent2"/>
              </a:solidFill>
            </a:endParaRPr>
          </a:p>
        </p:txBody>
      </p:sp>
      <p:sp>
        <p:nvSpPr>
          <p:cNvPr id="12" name="Rectángulo redondeado 11">
            <a:extLst>
              <a:ext uri="{FF2B5EF4-FFF2-40B4-BE49-F238E27FC236}">
                <a16:creationId xmlns:a16="http://schemas.microsoft.com/office/drawing/2014/main" id="{900D321F-60F4-726B-CC06-7648E79B88BA}"/>
              </a:ext>
            </a:extLst>
          </p:cNvPr>
          <p:cNvSpPr/>
          <p:nvPr/>
        </p:nvSpPr>
        <p:spPr>
          <a:xfrm>
            <a:off x="5508104" y="2204864"/>
            <a:ext cx="3312368" cy="268088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6E3D30DC-D77E-F7BA-9AF2-16D11B8E70B3}"/>
              </a:ext>
            </a:extLst>
          </p:cNvPr>
          <p:cNvSpPr txBox="1"/>
          <p:nvPr/>
        </p:nvSpPr>
        <p:spPr>
          <a:xfrm>
            <a:off x="5508104" y="2352943"/>
            <a:ext cx="3240360" cy="1877437"/>
          </a:xfrm>
          <a:prstGeom prst="rect">
            <a:avLst/>
          </a:prstGeom>
          <a:noFill/>
        </p:spPr>
        <p:txBody>
          <a:bodyPr wrap="square" rtlCol="0">
            <a:spAutoFit/>
          </a:bodyPr>
          <a:lstStyle/>
          <a:p>
            <a:r>
              <a:rPr lang="es-ES" sz="2400" b="1" u="sng" dirty="0" err="1">
                <a:solidFill>
                  <a:srgbClr val="00B050"/>
                </a:solidFill>
              </a:rPr>
              <a:t>Conda</a:t>
            </a:r>
            <a:r>
              <a:rPr lang="es-ES" sz="2400" b="1" u="sng" dirty="0">
                <a:solidFill>
                  <a:srgbClr val="00B050"/>
                </a:solidFill>
              </a:rPr>
              <a:t> </a:t>
            </a:r>
            <a:r>
              <a:rPr lang="es-ES" sz="2400" b="1" u="sng" dirty="0" err="1">
                <a:solidFill>
                  <a:srgbClr val="00B050"/>
                </a:solidFill>
              </a:rPr>
              <a:t>environment</a:t>
            </a:r>
            <a:r>
              <a:rPr lang="es-ES" sz="2400" b="1" u="sng" dirty="0">
                <a:solidFill>
                  <a:srgbClr val="00B050"/>
                </a:solidFill>
              </a:rPr>
              <a:t> 2</a:t>
            </a:r>
          </a:p>
          <a:p>
            <a:r>
              <a:rPr lang="es-ES" sz="2400" dirty="0">
                <a:solidFill>
                  <a:srgbClr val="00B050"/>
                </a:solidFill>
              </a:rPr>
              <a:t>Python (v3.10)</a:t>
            </a:r>
          </a:p>
          <a:p>
            <a:r>
              <a:rPr lang="es-ES" sz="2400" dirty="0">
                <a:solidFill>
                  <a:srgbClr val="00B050"/>
                </a:solidFill>
              </a:rPr>
              <a:t>Kraken2 (v2.0.8)</a:t>
            </a:r>
          </a:p>
          <a:p>
            <a:r>
              <a:rPr lang="es-ES" sz="2400" dirty="0" err="1">
                <a:solidFill>
                  <a:srgbClr val="00B050"/>
                </a:solidFill>
              </a:rPr>
              <a:t>iVar</a:t>
            </a:r>
            <a:r>
              <a:rPr lang="es-ES" sz="2400" dirty="0">
                <a:solidFill>
                  <a:srgbClr val="00B050"/>
                </a:solidFill>
              </a:rPr>
              <a:t> (v1.3.1)</a:t>
            </a:r>
          </a:p>
          <a:p>
            <a:endParaRPr lang="es-ES" sz="2000" dirty="0">
              <a:solidFill>
                <a:srgbClr val="00B050"/>
              </a:solidFill>
            </a:endParaRPr>
          </a:p>
        </p:txBody>
      </p:sp>
      <p:sp>
        <p:nvSpPr>
          <p:cNvPr id="14" name="Anillo 13">
            <a:extLst>
              <a:ext uri="{FF2B5EF4-FFF2-40B4-BE49-F238E27FC236}">
                <a16:creationId xmlns:a16="http://schemas.microsoft.com/office/drawing/2014/main" id="{CE71377B-F2CF-D71A-9515-A7872C0ED899}"/>
              </a:ext>
            </a:extLst>
          </p:cNvPr>
          <p:cNvSpPr/>
          <p:nvPr/>
        </p:nvSpPr>
        <p:spPr>
          <a:xfrm>
            <a:off x="7601508" y="3645024"/>
            <a:ext cx="1146956" cy="1099504"/>
          </a:xfrm>
          <a:prstGeom prst="donut">
            <a:avLst>
              <a:gd name="adj" fmla="val 10604"/>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5" name="CuadroTexto 14">
            <a:extLst>
              <a:ext uri="{FF2B5EF4-FFF2-40B4-BE49-F238E27FC236}">
                <a16:creationId xmlns:a16="http://schemas.microsoft.com/office/drawing/2014/main" id="{C931D6A6-9215-8B8F-6BDD-C39791FA5F64}"/>
              </a:ext>
            </a:extLst>
          </p:cNvPr>
          <p:cNvSpPr txBox="1"/>
          <p:nvPr/>
        </p:nvSpPr>
        <p:spPr>
          <a:xfrm>
            <a:off x="7657932" y="3975447"/>
            <a:ext cx="1018523" cy="461665"/>
          </a:xfrm>
          <a:prstGeom prst="rect">
            <a:avLst/>
          </a:prstGeom>
          <a:noFill/>
        </p:spPr>
        <p:txBody>
          <a:bodyPr wrap="square" rtlCol="0">
            <a:spAutoFit/>
          </a:bodyPr>
          <a:lstStyle/>
          <a:p>
            <a:pPr algn="ctr"/>
            <a:r>
              <a:rPr lang="es-ES" sz="2400" b="1" dirty="0">
                <a:ln>
                  <a:solidFill>
                    <a:schemeClr val="bg1">
                      <a:lumMod val="75000"/>
                    </a:schemeClr>
                  </a:solidFill>
                </a:ln>
                <a:solidFill>
                  <a:schemeClr val="bg1">
                    <a:lumMod val="75000"/>
                  </a:schemeClr>
                </a:solidFill>
              </a:rPr>
              <a:t>SUDO</a:t>
            </a:r>
            <a:endParaRPr lang="es-ES" sz="1400" b="1" dirty="0">
              <a:ln>
                <a:solidFill>
                  <a:schemeClr val="bg1">
                    <a:lumMod val="75000"/>
                  </a:schemeClr>
                </a:solidFill>
              </a:ln>
              <a:solidFill>
                <a:schemeClr val="bg1">
                  <a:lumMod val="75000"/>
                </a:schemeClr>
              </a:solidFill>
            </a:endParaRPr>
          </a:p>
        </p:txBody>
      </p:sp>
      <p:cxnSp>
        <p:nvCxnSpPr>
          <p:cNvPr id="17" name="Conector recto 16">
            <a:extLst>
              <a:ext uri="{FF2B5EF4-FFF2-40B4-BE49-F238E27FC236}">
                <a16:creationId xmlns:a16="http://schemas.microsoft.com/office/drawing/2014/main" id="{CAEF4BEF-D777-8F83-121B-CA711830F9F1}"/>
              </a:ext>
            </a:extLst>
          </p:cNvPr>
          <p:cNvCxnSpPr/>
          <p:nvPr/>
        </p:nvCxnSpPr>
        <p:spPr>
          <a:xfrm>
            <a:off x="7657932" y="3861048"/>
            <a:ext cx="1018523" cy="792088"/>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Publish a python package to Conda | by Dulaj Atapattu | Analytics Vidhya |  Medium">
            <a:extLst>
              <a:ext uri="{FF2B5EF4-FFF2-40B4-BE49-F238E27FC236}">
                <a16:creationId xmlns:a16="http://schemas.microsoft.com/office/drawing/2014/main" id="{394719B5-4DB4-279B-DE33-4253DB4F86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572" y="3002124"/>
            <a:ext cx="498884" cy="498884"/>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redondeado 18">
            <a:extLst>
              <a:ext uri="{FF2B5EF4-FFF2-40B4-BE49-F238E27FC236}">
                <a16:creationId xmlns:a16="http://schemas.microsoft.com/office/drawing/2014/main" id="{AEF93FE4-4BAC-BFD4-8FBF-792D330AA511}"/>
              </a:ext>
            </a:extLst>
          </p:cNvPr>
          <p:cNvSpPr/>
          <p:nvPr/>
        </p:nvSpPr>
        <p:spPr>
          <a:xfrm>
            <a:off x="2278088" y="3429000"/>
            <a:ext cx="3158007" cy="218313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FDEB0821-90CF-E5DA-39F8-78F756270120}"/>
              </a:ext>
            </a:extLst>
          </p:cNvPr>
          <p:cNvSpPr txBox="1"/>
          <p:nvPr/>
        </p:nvSpPr>
        <p:spPr>
          <a:xfrm>
            <a:off x="2339752" y="3524235"/>
            <a:ext cx="3019164" cy="1138773"/>
          </a:xfrm>
          <a:prstGeom prst="rect">
            <a:avLst/>
          </a:prstGeom>
          <a:noFill/>
        </p:spPr>
        <p:txBody>
          <a:bodyPr wrap="square" rtlCol="0">
            <a:spAutoFit/>
          </a:bodyPr>
          <a:lstStyle/>
          <a:p>
            <a:r>
              <a:rPr lang="es-ES" sz="2400" b="1" u="sng" dirty="0" err="1">
                <a:solidFill>
                  <a:srgbClr val="00B050"/>
                </a:solidFill>
              </a:rPr>
              <a:t>Conda</a:t>
            </a:r>
            <a:r>
              <a:rPr lang="es-ES" sz="2400" b="1" u="sng" dirty="0">
                <a:solidFill>
                  <a:srgbClr val="00B050"/>
                </a:solidFill>
              </a:rPr>
              <a:t> </a:t>
            </a:r>
            <a:r>
              <a:rPr lang="es-ES" sz="2400" b="1" u="sng" dirty="0" err="1">
                <a:solidFill>
                  <a:srgbClr val="00B050"/>
                </a:solidFill>
              </a:rPr>
              <a:t>environment</a:t>
            </a:r>
            <a:r>
              <a:rPr lang="es-ES" sz="2400" b="1" u="sng" dirty="0">
                <a:solidFill>
                  <a:srgbClr val="00B050"/>
                </a:solidFill>
              </a:rPr>
              <a:t> 1</a:t>
            </a:r>
          </a:p>
          <a:p>
            <a:r>
              <a:rPr lang="es-ES" sz="2400" dirty="0">
                <a:solidFill>
                  <a:srgbClr val="00B050"/>
                </a:solidFill>
              </a:rPr>
              <a:t>R (v4.2)</a:t>
            </a:r>
          </a:p>
          <a:p>
            <a:endParaRPr lang="es-ES" sz="2000" dirty="0">
              <a:solidFill>
                <a:srgbClr val="00B050"/>
              </a:solidFill>
            </a:endParaRPr>
          </a:p>
        </p:txBody>
      </p:sp>
      <p:sp>
        <p:nvSpPr>
          <p:cNvPr id="21" name="Anillo 20">
            <a:extLst>
              <a:ext uri="{FF2B5EF4-FFF2-40B4-BE49-F238E27FC236}">
                <a16:creationId xmlns:a16="http://schemas.microsoft.com/office/drawing/2014/main" id="{5F06E13D-66F8-6573-3D7A-514900DC8521}"/>
              </a:ext>
            </a:extLst>
          </p:cNvPr>
          <p:cNvSpPr/>
          <p:nvPr/>
        </p:nvSpPr>
        <p:spPr>
          <a:xfrm>
            <a:off x="4211960" y="4365104"/>
            <a:ext cx="1146956" cy="1099504"/>
          </a:xfrm>
          <a:prstGeom prst="donut">
            <a:avLst>
              <a:gd name="adj" fmla="val 10604"/>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22" name="CuadroTexto 21">
            <a:extLst>
              <a:ext uri="{FF2B5EF4-FFF2-40B4-BE49-F238E27FC236}">
                <a16:creationId xmlns:a16="http://schemas.microsoft.com/office/drawing/2014/main" id="{44E2394A-B9A6-9FDF-462D-446BB77D76B2}"/>
              </a:ext>
            </a:extLst>
          </p:cNvPr>
          <p:cNvSpPr txBox="1"/>
          <p:nvPr/>
        </p:nvSpPr>
        <p:spPr>
          <a:xfrm>
            <a:off x="4268384" y="4695527"/>
            <a:ext cx="1018523" cy="461665"/>
          </a:xfrm>
          <a:prstGeom prst="rect">
            <a:avLst/>
          </a:prstGeom>
          <a:noFill/>
        </p:spPr>
        <p:txBody>
          <a:bodyPr wrap="square" rtlCol="0">
            <a:spAutoFit/>
          </a:bodyPr>
          <a:lstStyle/>
          <a:p>
            <a:pPr algn="ctr"/>
            <a:r>
              <a:rPr lang="es-ES" sz="2400" b="1" dirty="0">
                <a:ln>
                  <a:solidFill>
                    <a:schemeClr val="bg1">
                      <a:lumMod val="75000"/>
                    </a:schemeClr>
                  </a:solidFill>
                </a:ln>
                <a:solidFill>
                  <a:schemeClr val="bg1">
                    <a:lumMod val="75000"/>
                  </a:schemeClr>
                </a:solidFill>
              </a:rPr>
              <a:t>SUDO</a:t>
            </a:r>
            <a:endParaRPr lang="es-ES" sz="1400" b="1" dirty="0">
              <a:ln>
                <a:solidFill>
                  <a:schemeClr val="bg1">
                    <a:lumMod val="75000"/>
                  </a:schemeClr>
                </a:solidFill>
              </a:ln>
              <a:solidFill>
                <a:schemeClr val="bg1">
                  <a:lumMod val="75000"/>
                </a:schemeClr>
              </a:solidFill>
            </a:endParaRPr>
          </a:p>
        </p:txBody>
      </p:sp>
      <p:cxnSp>
        <p:nvCxnSpPr>
          <p:cNvPr id="23" name="Conector recto 22">
            <a:extLst>
              <a:ext uri="{FF2B5EF4-FFF2-40B4-BE49-F238E27FC236}">
                <a16:creationId xmlns:a16="http://schemas.microsoft.com/office/drawing/2014/main" id="{3106B155-E2A9-0B3A-4760-693D43EF864F}"/>
              </a:ext>
            </a:extLst>
          </p:cNvPr>
          <p:cNvCxnSpPr/>
          <p:nvPr/>
        </p:nvCxnSpPr>
        <p:spPr>
          <a:xfrm>
            <a:off x="4223473" y="4497770"/>
            <a:ext cx="1018523" cy="792088"/>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4" name="Picture 2" descr="Publish a python package to Conda | by Dulaj Atapattu | Analytics Vidhya |  Medium">
            <a:extLst>
              <a:ext uri="{FF2B5EF4-FFF2-40B4-BE49-F238E27FC236}">
                <a16:creationId xmlns:a16="http://schemas.microsoft.com/office/drawing/2014/main" id="{00803DDA-BEA5-E749-C249-E53F3015E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374" y="4620651"/>
            <a:ext cx="779562" cy="77956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fecha 3">
            <a:extLst>
              <a:ext uri="{FF2B5EF4-FFF2-40B4-BE49-F238E27FC236}">
                <a16:creationId xmlns:a16="http://schemas.microsoft.com/office/drawing/2014/main" id="{3336A9FD-7A95-749D-5AD5-198BA0CF7157}"/>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44561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22</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068960"/>
            <a:ext cx="308411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26C75AFF-EBD9-2BEC-F4B7-6176FF6866B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E16F7971-8538-7AE4-31A6-632A99966A43}"/>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39825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23</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ángulo 14">
            <a:extLst>
              <a:ext uri="{FF2B5EF4-FFF2-40B4-BE49-F238E27FC236}">
                <a16:creationId xmlns:a16="http://schemas.microsoft.com/office/drawing/2014/main" id="{EC8FB5E2-A9A6-AD46-8D05-C1112FB38838}"/>
              </a:ext>
            </a:extLst>
          </p:cNvPr>
          <p:cNvSpPr/>
          <p:nvPr/>
        </p:nvSpPr>
        <p:spPr>
          <a:xfrm>
            <a:off x="601216" y="4553880"/>
            <a:ext cx="2062572" cy="1035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7" name="Marcador de pie de página 4">
            <a:extLst>
              <a:ext uri="{FF2B5EF4-FFF2-40B4-BE49-F238E27FC236}">
                <a16:creationId xmlns:a16="http://schemas.microsoft.com/office/drawing/2014/main" id="{C9745F26-F35E-400A-3ADD-5E1B4CEC945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87B1BF3B-E89E-E1A6-5A03-998D4CEDD986}"/>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17496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Key Features</a:t>
            </a:r>
          </a:p>
        </p:txBody>
      </p:sp>
      <p:sp>
        <p:nvSpPr>
          <p:cNvPr id="3" name="2 Marcador de contenido"/>
          <p:cNvSpPr>
            <a:spLocks noGrp="1"/>
          </p:cNvSpPr>
          <p:nvPr>
            <p:ph idx="1"/>
          </p:nvPr>
        </p:nvSpPr>
        <p:spPr/>
        <p:txBody>
          <a:bodyPr>
            <a:normAutofit/>
          </a:bodyPr>
          <a:lstStyle/>
          <a:p>
            <a:pPr>
              <a:lnSpc>
                <a:spcPct val="150000"/>
              </a:lnSpc>
            </a:pPr>
            <a:r>
              <a:rPr lang="en-GB" b="0" u="none" dirty="0"/>
              <a:t>Root directory (/)</a:t>
            </a:r>
          </a:p>
          <a:p>
            <a:pPr>
              <a:lnSpc>
                <a:spcPct val="150000"/>
              </a:lnSpc>
            </a:pPr>
            <a:r>
              <a:rPr lang="en-GB" b="0" u="none" dirty="0"/>
              <a:t>Everything is a File</a:t>
            </a:r>
          </a:p>
          <a:p>
            <a:pPr>
              <a:lnSpc>
                <a:spcPct val="150000"/>
              </a:lnSpc>
            </a:pPr>
            <a:r>
              <a:rPr lang="en-GB" b="0" u="none" dirty="0"/>
              <a:t>Specifying Paths</a:t>
            </a:r>
          </a:p>
          <a:p>
            <a:pPr>
              <a:lnSpc>
                <a:spcPct val="150000"/>
              </a:lnSpc>
            </a:pPr>
            <a:r>
              <a:rPr lang="en-GB" b="0" u="none" dirty="0"/>
              <a:t>Case-Sensitive</a:t>
            </a:r>
          </a:p>
          <a:p>
            <a:pPr>
              <a:lnSpc>
                <a:spcPct val="150000"/>
              </a:lnSpc>
            </a:pPr>
            <a:r>
              <a:rPr lang="en-GB" b="0" u="none" dirty="0"/>
              <a:t>File Extensions and Hidden Files</a:t>
            </a:r>
          </a:p>
          <a:p>
            <a:pPr>
              <a:lnSpc>
                <a:spcPct val="150000"/>
              </a:lnSpc>
            </a:pPr>
            <a:r>
              <a:rPr lang="en-GB" b="0" u="none" dirty="0"/>
              <a:t>Permissions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24</a:t>
            </a:fld>
            <a:endParaRPr lang="es-ES"/>
          </a:p>
        </p:txBody>
      </p:sp>
      <p:sp>
        <p:nvSpPr>
          <p:cNvPr id="9" name="Marcador de pie de página 4">
            <a:extLst>
              <a:ext uri="{FF2B5EF4-FFF2-40B4-BE49-F238E27FC236}">
                <a16:creationId xmlns:a16="http://schemas.microsoft.com/office/drawing/2014/main" id="{4A463CE3-8AF8-0A5F-4F56-6B6EED309E1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44BA545B-9473-8457-4288-E68254CBE152}"/>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37740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de linux fil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8"/>
            <a:ext cx="8490737"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GB"/>
              <a:t>Linux File System – Structure</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25</a:t>
            </a:fld>
            <a:endParaRPr lang="es-ES"/>
          </a:p>
        </p:txBody>
      </p:sp>
      <p:sp>
        <p:nvSpPr>
          <p:cNvPr id="9" name="Marcador de pie de página 4">
            <a:extLst>
              <a:ext uri="{FF2B5EF4-FFF2-40B4-BE49-F238E27FC236}">
                <a16:creationId xmlns:a16="http://schemas.microsoft.com/office/drawing/2014/main" id="{24A6A084-F6E3-DD27-602C-54C11123832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C871E6FB-D005-70DC-03B2-3A2E335D5D89}"/>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6754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26</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1" name="Rectángulo redondeado 10"/>
          <p:cNvSpPr/>
          <p:nvPr/>
        </p:nvSpPr>
        <p:spPr>
          <a:xfrm>
            <a:off x="3581400" y="2209800"/>
            <a:ext cx="37338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User data directory</a:t>
            </a:r>
          </a:p>
        </p:txBody>
      </p:sp>
      <p:sp>
        <p:nvSpPr>
          <p:cNvPr id="12" name="Rectángulo redondeado 11"/>
          <p:cNvSpPr/>
          <p:nvPr/>
        </p:nvSpPr>
        <p:spPr>
          <a:xfrm>
            <a:off x="3576118" y="2971800"/>
            <a:ext cx="3967681" cy="9017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Or /media, directory where external disks are mounted.</a:t>
            </a:r>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Directory containing additional software. In our case is where bioinformatic software is installed.</a:t>
            </a:r>
          </a:p>
        </p:txBody>
      </p:sp>
      <p:cxnSp>
        <p:nvCxnSpPr>
          <p:cNvPr id="15" name="Conector angular 14"/>
          <p:cNvCxnSpPr/>
          <p:nvPr/>
        </p:nvCxnSpPr>
        <p:spPr>
          <a:xfrm rot="10800000">
            <a:off x="2590801" y="2438400"/>
            <a:ext cx="985319" cy="104848"/>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angular 16"/>
          <p:cNvCxnSpPr>
            <a:cxnSpLocks/>
            <a:stCxn id="12" idx="1"/>
          </p:cNvCxnSpPr>
          <p:nvPr/>
        </p:nvCxnSpPr>
        <p:spPr>
          <a:xfrm rot="10800000" flipV="1">
            <a:off x="2590806" y="3422686"/>
            <a:ext cx="985313" cy="184184"/>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21" name="Marcador de pie de página 4">
            <a:extLst>
              <a:ext uri="{FF2B5EF4-FFF2-40B4-BE49-F238E27FC236}">
                <a16:creationId xmlns:a16="http://schemas.microsoft.com/office/drawing/2014/main" id="{ADA84332-C837-5EFD-7514-B299B52B16F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C0B6AE38-9084-9FC0-6A8A-E03511C20D45}"/>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272339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Comparison</a:t>
            </a:r>
          </a:p>
        </p:txBody>
      </p:sp>
      <p:sp>
        <p:nvSpPr>
          <p:cNvPr id="3" name="2 Marcador de contenido"/>
          <p:cNvSpPr>
            <a:spLocks noGrp="1"/>
          </p:cNvSpPr>
          <p:nvPr>
            <p:ph idx="1"/>
          </p:nvPr>
        </p:nvSpPr>
        <p:spPr>
          <a:xfrm>
            <a:off x="457200" y="2099989"/>
            <a:ext cx="2746648" cy="4209331"/>
          </a:xfrm>
        </p:spPr>
        <p:txBody>
          <a:bodyPr>
            <a:normAutofit lnSpcReduction="10000"/>
          </a:bodyPr>
          <a:lstStyle/>
          <a:p>
            <a:r>
              <a:rPr lang="en-GB" b="0" u="none"/>
              <a:t>Everything “hangs” from root</a:t>
            </a:r>
          </a:p>
          <a:p>
            <a:pPr marL="0" indent="0">
              <a:buNone/>
            </a:pPr>
            <a:endParaRPr lang="en-GB" sz="1000" b="0" u="none"/>
          </a:p>
          <a:p>
            <a:r>
              <a:rPr lang="en-GB" b="0" u="none"/>
              <a:t>Files are classified by type / role instead of unit location</a:t>
            </a:r>
          </a:p>
          <a:p>
            <a:pPr marL="0" indent="0">
              <a:buNone/>
            </a:pPr>
            <a:endParaRPr lang="en-GB" sz="1000" b="0" u="none"/>
          </a:p>
          <a:p>
            <a:r>
              <a:rPr lang="en-GB" b="0" u="none"/>
              <a:t>Files locations in disks are invisible for users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27</a:t>
            </a:fld>
            <a:endParaRPr lang="es-ES"/>
          </a:p>
        </p:txBody>
      </p:sp>
      <p:pic>
        <p:nvPicPr>
          <p:cNvPr id="7" name="Picture 6" descr="Resultado de imagen de linux  windows file system"/>
          <p:cNvPicPr>
            <a:picLocks noChangeAspect="1" noChangeArrowheads="1"/>
          </p:cNvPicPr>
          <p:nvPr/>
        </p:nvPicPr>
        <p:blipFill rotWithShape="1">
          <a:blip r:embed="rId3">
            <a:extLst>
              <a:ext uri="{28A0092B-C50C-407E-A947-70E740481C1C}">
                <a14:useLocalDpi xmlns:a14="http://schemas.microsoft.com/office/drawing/2010/main" val="0"/>
              </a:ext>
            </a:extLst>
          </a:blip>
          <a:srcRect b="13129"/>
          <a:stretch/>
        </p:blipFill>
        <p:spPr bwMode="auto">
          <a:xfrm>
            <a:off x="3337763" y="1692348"/>
            <a:ext cx="5626725" cy="4544964"/>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5768E590-3E02-681D-5D92-61FAA0CEFA9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A8E19EC-EC5E-3435-8120-646DFE69491D}"/>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File System – Paths</a:t>
            </a:r>
          </a:p>
        </p:txBody>
      </p:sp>
      <p:sp>
        <p:nvSpPr>
          <p:cNvPr id="3" name="2 Marcador de contenido"/>
          <p:cNvSpPr>
            <a:spLocks noGrp="1"/>
          </p:cNvSpPr>
          <p:nvPr>
            <p:ph idx="1"/>
          </p:nvPr>
        </p:nvSpPr>
        <p:spPr>
          <a:xfrm>
            <a:off x="457200" y="1916832"/>
            <a:ext cx="8229600" cy="4248472"/>
          </a:xfrm>
        </p:spPr>
        <p:txBody>
          <a:bodyPr>
            <a:normAutofit fontScale="85000" lnSpcReduction="20000"/>
          </a:bodyPr>
          <a:lstStyle/>
          <a:p>
            <a:r>
              <a:rPr lang="en-US" b="0" u="none" dirty="0"/>
              <a:t>PATH:</a:t>
            </a:r>
          </a:p>
          <a:p>
            <a:pPr lvl="1"/>
            <a:r>
              <a:rPr lang="en-US" b="1" u="none" dirty="0"/>
              <a:t>Absolute path:</a:t>
            </a:r>
            <a:endParaRPr lang="en-US" b="1" dirty="0"/>
          </a:p>
          <a:p>
            <a:pPr lvl="2"/>
            <a:r>
              <a:rPr lang="en-US" dirty="0"/>
              <a:t>L</a:t>
            </a:r>
            <a:r>
              <a:rPr lang="en-US" b="0" u="none" dirty="0"/>
              <a:t>ocation of a file or directory </a:t>
            </a:r>
            <a:r>
              <a:rPr lang="en-US" u="none" dirty="0"/>
              <a:t>from the root directory (/)</a:t>
            </a:r>
            <a:r>
              <a:rPr lang="en-US" b="0" u="none" dirty="0"/>
              <a:t>.</a:t>
            </a:r>
          </a:p>
          <a:p>
            <a:pPr lvl="2"/>
            <a:r>
              <a:rPr lang="en-US" u="none" dirty="0"/>
              <a:t>Static</a:t>
            </a:r>
            <a:r>
              <a:rPr lang="en-US" b="0" u="none" dirty="0"/>
              <a:t>.</a:t>
            </a:r>
          </a:p>
          <a:p>
            <a:pPr lvl="2"/>
            <a:r>
              <a:rPr lang="en-GB" dirty="0" err="1"/>
              <a:t>Ej</a:t>
            </a:r>
            <a:r>
              <a:rPr lang="en-GB" dirty="0"/>
              <a:t>: /home/alumno1/dir1/</a:t>
            </a:r>
            <a:r>
              <a:rPr lang="es-ES" dirty="0" err="1"/>
              <a:t>book</a:t>
            </a:r>
            <a:r>
              <a:rPr lang="en-GB" dirty="0"/>
              <a:t>.txt</a:t>
            </a:r>
          </a:p>
          <a:p>
            <a:pPr lvl="1"/>
            <a:r>
              <a:rPr lang="en-US" b="0" u="none" dirty="0"/>
              <a:t>Relative path:</a:t>
            </a:r>
          </a:p>
          <a:p>
            <a:pPr lvl="2"/>
            <a:r>
              <a:rPr lang="en-US" b="0" u="none" dirty="0"/>
              <a:t>Path related to the </a:t>
            </a:r>
            <a:r>
              <a:rPr lang="en-US" u="none" dirty="0"/>
              <a:t>present working directory (</a:t>
            </a:r>
            <a:r>
              <a:rPr lang="en-US" u="none" dirty="0" err="1"/>
              <a:t>pwd</a:t>
            </a:r>
            <a:r>
              <a:rPr lang="en-US" u="none" dirty="0"/>
              <a:t>)</a:t>
            </a:r>
            <a:r>
              <a:rPr lang="en-US" b="0" u="none" dirty="0"/>
              <a:t>.</a:t>
            </a:r>
          </a:p>
          <a:p>
            <a:pPr lvl="2"/>
            <a:r>
              <a:rPr lang="en-US" b="0" u="none" dirty="0"/>
              <a:t>Variable</a:t>
            </a:r>
          </a:p>
          <a:p>
            <a:pPr lvl="2"/>
            <a:r>
              <a:rPr lang="en-US" b="0" u="none" dirty="0"/>
              <a:t>Actual </a:t>
            </a:r>
            <a:r>
              <a:rPr lang="en-US" b="0" u="none" dirty="0" err="1"/>
              <a:t>pwd</a:t>
            </a:r>
            <a:r>
              <a:rPr lang="en-US" b="0" u="none" dirty="0"/>
              <a:t> = “.”</a:t>
            </a:r>
          </a:p>
          <a:p>
            <a:pPr lvl="2"/>
            <a:r>
              <a:rPr lang="en-US" b="0" u="none" dirty="0"/>
              <a:t>Parent directory = “..”</a:t>
            </a:r>
          </a:p>
          <a:p>
            <a:pPr lvl="2"/>
            <a:r>
              <a:rPr lang="en-US" b="0" u="none" dirty="0" err="1"/>
              <a:t>Ej</a:t>
            </a:r>
            <a:r>
              <a:rPr lang="en-US" b="0" u="none" dirty="0"/>
              <a:t>:</a:t>
            </a:r>
          </a:p>
          <a:p>
            <a:pPr lvl="3"/>
            <a:r>
              <a:rPr lang="es-ES" b="0" u="none" dirty="0"/>
              <a:t>./alumno1/</a:t>
            </a:r>
            <a:r>
              <a:rPr lang="es-ES" dirty="0"/>
              <a:t>dir1/book.txt </a:t>
            </a:r>
            <a:r>
              <a:rPr lang="es-ES" b="0" u="none" dirty="0"/>
              <a:t>(</a:t>
            </a:r>
            <a:r>
              <a:rPr lang="es-ES" b="0" u="none" dirty="0" err="1"/>
              <a:t>from</a:t>
            </a:r>
            <a:r>
              <a:rPr lang="es-ES" b="0" u="none" dirty="0"/>
              <a:t> /home)</a:t>
            </a:r>
          </a:p>
          <a:p>
            <a:pPr lvl="3"/>
            <a:r>
              <a:rPr lang="es-ES" b="0" u="none" dirty="0"/>
              <a:t>dir1/book.txt (</a:t>
            </a:r>
            <a:r>
              <a:rPr lang="es-ES" b="0" u="none" dirty="0" err="1"/>
              <a:t>from</a:t>
            </a:r>
            <a:r>
              <a:rPr lang="es-ES" b="0" u="none" dirty="0"/>
              <a:t> /home/alumno1) </a:t>
            </a:r>
          </a:p>
          <a:p>
            <a:pPr lvl="3"/>
            <a:r>
              <a:rPr lang="es-ES" b="0" u="none" dirty="0"/>
              <a:t>book.txt (</a:t>
            </a:r>
            <a:r>
              <a:rPr lang="es-ES" b="0" u="none" dirty="0" err="1"/>
              <a:t>from</a:t>
            </a:r>
            <a:r>
              <a:rPr lang="es-ES" b="0" u="none" dirty="0"/>
              <a:t> /home/alumno1/dir1)</a:t>
            </a:r>
          </a:p>
          <a:p>
            <a:pPr marL="0" indent="0">
              <a:buNone/>
            </a:pPr>
            <a:endParaRPr lang="en-GB" b="0" u="none" dirty="0"/>
          </a:p>
          <a:p>
            <a:pPr marL="0" indent="0">
              <a:buNone/>
            </a:pPr>
            <a:endParaRPr lang="en-GB" b="0" u="none" dirty="0"/>
          </a:p>
          <a:p>
            <a:pPr marL="0" indent="0">
              <a:buNone/>
            </a:pP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28</a:t>
            </a:fld>
            <a:endParaRPr lang="es-ES"/>
          </a:p>
        </p:txBody>
      </p:sp>
      <p:sp>
        <p:nvSpPr>
          <p:cNvPr id="9" name="Marcador de pie de página 4">
            <a:extLst>
              <a:ext uri="{FF2B5EF4-FFF2-40B4-BE49-F238E27FC236}">
                <a16:creationId xmlns:a16="http://schemas.microsoft.com/office/drawing/2014/main" id="{095469DF-6EF4-127A-BF5E-B74A35FB039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E484B21-0903-43A3-F86E-FD8DB0395E5C}"/>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a:bodyPr>
          <a:lstStyle/>
          <a:p>
            <a:pPr marL="355600" indent="-342900">
              <a:lnSpc>
                <a:spcPct val="100000"/>
              </a:lnSpc>
              <a:buFont typeface="Arial"/>
              <a:buChar char="•"/>
              <a:tabLst>
                <a:tab pos="355600" algn="l"/>
              </a:tabLst>
            </a:pPr>
            <a:r>
              <a:rPr lang="es-ES" sz="1800" b="0" u="none" spc="-5" dirty="0" err="1"/>
              <a:t>Example</a:t>
            </a:r>
            <a:endParaRPr lang="es-ES" sz="1800" b="0" u="none" spc="-5" dirty="0"/>
          </a:p>
          <a:p>
            <a:pPr marL="698500" lvl="1" indent="-342900">
              <a:lnSpc>
                <a:spcPct val="100000"/>
              </a:lnSpc>
              <a:buFont typeface="Arial"/>
              <a:buChar char="•"/>
              <a:tabLst>
                <a:tab pos="355600" algn="l"/>
              </a:tabLst>
            </a:pPr>
            <a:r>
              <a:rPr lang="es-ES" sz="1600" b="1" spc="-10" dirty="0"/>
              <a:t>../../</a:t>
            </a:r>
            <a:r>
              <a:rPr lang="es-ES" sz="1600" spc="-10" dirty="0"/>
              <a:t> </a:t>
            </a:r>
            <a:r>
              <a:rPr lang="es-ES" sz="1600" spc="-10" dirty="0" err="1"/>
              <a:t>To</a:t>
            </a:r>
            <a:r>
              <a:rPr lang="es-ES" sz="1600" spc="-10" dirty="0"/>
              <a:t> </a:t>
            </a:r>
            <a:r>
              <a:rPr lang="es-ES" sz="1600" spc="-10" dirty="0" err="1"/>
              <a:t>go</a:t>
            </a:r>
            <a:r>
              <a:rPr lang="es-ES" sz="1600" spc="-10" dirty="0"/>
              <a:t> </a:t>
            </a:r>
            <a:r>
              <a:rPr lang="es-ES" sz="1600" i="1" spc="-10" dirty="0"/>
              <a:t>home</a:t>
            </a:r>
            <a:r>
              <a:rPr lang="es-ES" sz="1600" spc="-10" dirty="0"/>
              <a:t> </a:t>
            </a:r>
            <a:r>
              <a:rPr lang="es-ES" sz="1600" spc="-10" dirty="0" err="1"/>
              <a:t>from</a:t>
            </a:r>
            <a:r>
              <a:rPr lang="es-ES" sz="1600" spc="-10" dirty="0"/>
              <a:t> </a:t>
            </a:r>
            <a:r>
              <a:rPr lang="es-ES" sz="1600" i="1" spc="-10" dirty="0"/>
              <a:t>Dir1</a:t>
            </a:r>
            <a:r>
              <a:rPr lang="es-ES" sz="1600" spc="-10" dirty="0"/>
              <a:t> </a:t>
            </a:r>
            <a:r>
              <a:rPr lang="es-ES" sz="1600" spc="-10" dirty="0" err="1"/>
              <a:t>or</a:t>
            </a:r>
            <a:r>
              <a:rPr lang="es-ES" sz="1600" spc="-10" dirty="0"/>
              <a:t> </a:t>
            </a:r>
            <a:r>
              <a:rPr lang="es-ES" sz="1600" i="1" spc="-10" dirty="0"/>
              <a:t>Dir2</a:t>
            </a:r>
          </a:p>
          <a:p>
            <a:pPr marL="698500" lvl="1" indent="-342900">
              <a:lnSpc>
                <a:spcPct val="100000"/>
              </a:lnSpc>
              <a:buFont typeface="Arial"/>
              <a:buChar char="•"/>
              <a:tabLst>
                <a:tab pos="355600" algn="l"/>
              </a:tabLst>
            </a:pPr>
            <a:r>
              <a:rPr lang="es-ES" sz="1600" b="1" spc="-10" dirty="0"/>
              <a:t>../../alu</a:t>
            </a:r>
            <a:r>
              <a:rPr lang="es-ES" sz="1600" b="1" spc="-25" dirty="0"/>
              <a:t>m</a:t>
            </a:r>
            <a:r>
              <a:rPr lang="es-ES" sz="1600" b="1" spc="-10" dirty="0"/>
              <a:t>n</a:t>
            </a:r>
            <a:r>
              <a:rPr lang="es-ES" sz="1600" b="1" spc="-20" dirty="0"/>
              <a:t>o</a:t>
            </a:r>
            <a:r>
              <a:rPr lang="es-ES" sz="1600" b="1" spc="-10" dirty="0"/>
              <a:t>2</a:t>
            </a:r>
            <a:r>
              <a:rPr lang="es-ES" sz="1600" b="1" dirty="0"/>
              <a:t> </a:t>
            </a:r>
            <a:r>
              <a:rPr lang="es-ES" sz="1600" spc="-10" dirty="0" err="1"/>
              <a:t>To</a:t>
            </a:r>
            <a:r>
              <a:rPr lang="es-ES" sz="1600" spc="-10" dirty="0"/>
              <a:t> </a:t>
            </a:r>
            <a:r>
              <a:rPr lang="es-ES" sz="1600" spc="-10" dirty="0" err="1"/>
              <a:t>go</a:t>
            </a:r>
            <a:r>
              <a:rPr lang="es-ES" sz="1600" spc="-10" dirty="0"/>
              <a:t> </a:t>
            </a:r>
            <a:r>
              <a:rPr lang="es-ES" sz="1600" i="1" spc="-15" dirty="0"/>
              <a:t>a</a:t>
            </a:r>
            <a:r>
              <a:rPr lang="es-ES" sz="1600" i="1" dirty="0"/>
              <a:t>l</a:t>
            </a:r>
            <a:r>
              <a:rPr lang="es-ES" sz="1600" i="1" spc="-15" dirty="0"/>
              <a:t>umno</a:t>
            </a:r>
            <a:r>
              <a:rPr lang="es-ES" sz="1600" i="1" spc="-10" dirty="0"/>
              <a:t>2</a:t>
            </a:r>
            <a:r>
              <a:rPr lang="es-ES" sz="1600" spc="45" dirty="0"/>
              <a:t> </a:t>
            </a:r>
            <a:r>
              <a:rPr lang="es-ES" sz="1600" spc="-15" dirty="0" err="1"/>
              <a:t>from</a:t>
            </a:r>
            <a:r>
              <a:rPr lang="es-ES" sz="1600" spc="45" dirty="0"/>
              <a:t> </a:t>
            </a:r>
            <a:r>
              <a:rPr lang="es-ES" sz="1600" i="1" spc="-15" dirty="0"/>
              <a:t>D</a:t>
            </a:r>
            <a:r>
              <a:rPr lang="es-ES" sz="1600" i="1" dirty="0"/>
              <a:t>i</a:t>
            </a:r>
            <a:r>
              <a:rPr lang="es-ES" sz="1600" i="1" spc="-10" dirty="0"/>
              <a:t>r1</a:t>
            </a:r>
            <a:r>
              <a:rPr lang="es-ES" sz="1600" spc="55" dirty="0"/>
              <a:t> </a:t>
            </a:r>
            <a:r>
              <a:rPr lang="es-ES" sz="1600" spc="-10" dirty="0"/>
              <a:t>o</a:t>
            </a:r>
            <a:r>
              <a:rPr lang="es-ES" sz="1600" spc="40" dirty="0"/>
              <a:t> </a:t>
            </a:r>
            <a:r>
              <a:rPr lang="es-ES" sz="1600" i="1" spc="-10" dirty="0"/>
              <a:t>Dir</a:t>
            </a:r>
            <a:r>
              <a:rPr lang="es-ES" sz="1600" i="1" spc="-30" dirty="0"/>
              <a:t>2</a:t>
            </a:r>
            <a:r>
              <a:rPr lang="es-ES" sz="1600" spc="-30" dirty="0"/>
              <a:t>.</a:t>
            </a:r>
          </a:p>
          <a:p>
            <a:pPr marL="698500" lvl="1" indent="-342900">
              <a:lnSpc>
                <a:spcPct val="100000"/>
              </a:lnSpc>
              <a:buFont typeface="Arial"/>
              <a:buChar char="•"/>
              <a:tabLst>
                <a:tab pos="355600" algn="l"/>
              </a:tabLst>
            </a:pPr>
            <a:r>
              <a:rPr lang="es-ES" sz="1600" b="1" spc="-10" dirty="0"/>
              <a:t>../Dir2 </a:t>
            </a:r>
            <a:r>
              <a:rPr lang="es-ES" sz="1600" spc="-10" dirty="0" err="1"/>
              <a:t>To</a:t>
            </a:r>
            <a:r>
              <a:rPr lang="es-ES" sz="1600" spc="-10" dirty="0"/>
              <a:t> </a:t>
            </a:r>
            <a:r>
              <a:rPr lang="es-ES" sz="1600" spc="-10" dirty="0" err="1"/>
              <a:t>go</a:t>
            </a:r>
            <a:r>
              <a:rPr lang="es-ES" sz="1600" spc="40" dirty="0"/>
              <a:t> </a:t>
            </a:r>
            <a:r>
              <a:rPr lang="es-ES" sz="1600" spc="-15" dirty="0" err="1"/>
              <a:t>from</a:t>
            </a:r>
            <a:r>
              <a:rPr lang="es-ES" sz="1600" spc="45" dirty="0"/>
              <a:t> </a:t>
            </a:r>
            <a:r>
              <a:rPr lang="es-ES" sz="1600" i="1" spc="-15" dirty="0"/>
              <a:t>D</a:t>
            </a:r>
            <a:r>
              <a:rPr lang="es-ES" sz="1600" i="1" spc="-10" dirty="0"/>
              <a:t>ir1</a:t>
            </a:r>
            <a:r>
              <a:rPr lang="es-ES" sz="1600" spc="35" dirty="0"/>
              <a:t> </a:t>
            </a:r>
            <a:r>
              <a:rPr lang="es-ES" sz="1600" spc="-10" dirty="0" err="1"/>
              <a:t>to</a:t>
            </a:r>
            <a:r>
              <a:rPr lang="es-ES" sz="1600" spc="55" dirty="0"/>
              <a:t> </a:t>
            </a:r>
            <a:r>
              <a:rPr lang="es-ES" sz="1600" i="1" spc="-15" dirty="0"/>
              <a:t>Dir2</a:t>
            </a:r>
            <a:r>
              <a:rPr lang="es-ES" sz="1600" spc="-15" dirty="0"/>
              <a:t>.</a:t>
            </a:r>
            <a:endParaRPr lang="es-ES" sz="1600" dirty="0"/>
          </a:p>
          <a:p>
            <a:endParaRPr lang="es-ES" dirty="0"/>
          </a:p>
        </p:txBody>
      </p:sp>
      <p:sp>
        <p:nvSpPr>
          <p:cNvPr id="8" name="object 4"/>
          <p:cNvSpPr>
            <a:spLocks noGrp="1"/>
          </p:cNvSpPr>
          <p:nvPr>
            <p:ph sz="half" idx="2"/>
          </p:nvPr>
        </p:nvSpPr>
        <p:spPr>
          <a:prstGeom prst="rect">
            <a:avLst/>
          </a:prstGeom>
          <a:blipFill>
            <a:blip r:embed="rId3" cstate="print"/>
            <a:stretch>
              <a:fillRect/>
            </a:stretch>
          </a:blipFill>
        </p:spPr>
        <p:txBody>
          <a:bodyPr wrap="square" lIns="0" tIns="0" rIns="0" bIns="0" rtlCol="0">
            <a:normAutofit/>
          </a:bodyPr>
          <a:lstStyle/>
          <a:p>
            <a:pPr marL="0" indent="0">
              <a:buNone/>
            </a:pPr>
            <a:endParaRPr lang="es-ES" dirty="0"/>
          </a:p>
        </p:txBody>
      </p:sp>
      <p:sp>
        <p:nvSpPr>
          <p:cNvPr id="7" name="Marcador de número de diapositiva 6"/>
          <p:cNvSpPr>
            <a:spLocks noGrp="1"/>
          </p:cNvSpPr>
          <p:nvPr>
            <p:ph type="sldNum" sz="quarter" idx="12"/>
          </p:nvPr>
        </p:nvSpPr>
        <p:spPr/>
        <p:txBody>
          <a:bodyPr/>
          <a:lstStyle/>
          <a:p>
            <a:fld id="{B6F15528-21DE-4FAA-801E-634DDDAF4B2B}" type="slidenum">
              <a:rPr lang="es-ES" smtClean="0"/>
              <a:t>29</a:t>
            </a:fld>
            <a:endParaRPr lang="es-ES"/>
          </a:p>
        </p:txBody>
      </p:sp>
      <p:sp>
        <p:nvSpPr>
          <p:cNvPr id="12" name="1 Título">
            <a:extLst>
              <a:ext uri="{FF2B5EF4-FFF2-40B4-BE49-F238E27FC236}">
                <a16:creationId xmlns:a16="http://schemas.microsoft.com/office/drawing/2014/main" id="{CC741356-EFBA-1A49-AEB8-C06DE82E0CBF}"/>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3" name="Marcador de pie de página 4">
            <a:extLst>
              <a:ext uri="{FF2B5EF4-FFF2-40B4-BE49-F238E27FC236}">
                <a16:creationId xmlns:a16="http://schemas.microsoft.com/office/drawing/2014/main" id="{1BD6664A-7F12-CC4D-128E-4642882C1E0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219446E2-B6B7-9AE7-C34F-99FC9712E82A}"/>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422246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57200" y="2492896"/>
            <a:ext cx="202656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1E971CE0-4571-A288-B894-FFF8DD4D7DBB}"/>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798C050C-6B9D-AE46-03F1-F229CE1D5510}"/>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567550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30</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369332"/>
          </a:xfrm>
          <a:prstGeom prst="rect">
            <a:avLst/>
          </a:prstGeom>
          <a:noFill/>
        </p:spPr>
        <p:txBody>
          <a:bodyPr wrap="square" rtlCol="0">
            <a:spAutoFit/>
          </a:bodyPr>
          <a:lstStyle/>
          <a:p>
            <a:r>
              <a:rPr lang="es-ES" dirty="0" err="1"/>
              <a:t>Which</a:t>
            </a:r>
            <a:r>
              <a:rPr lang="es-ES" dirty="0"/>
              <a:t> </a:t>
            </a:r>
            <a:r>
              <a:rPr lang="es-ES" dirty="0" err="1"/>
              <a:t>is</a:t>
            </a:r>
            <a:r>
              <a:rPr lang="es-ES" dirty="0"/>
              <a:t> </a:t>
            </a:r>
            <a:r>
              <a:rPr lang="es-ES" dirty="0" err="1"/>
              <a:t>the</a:t>
            </a:r>
            <a:r>
              <a:rPr lang="es-ES" dirty="0"/>
              <a:t> absolute </a:t>
            </a:r>
            <a:r>
              <a:rPr lang="es-ES" dirty="0" err="1"/>
              <a:t>path</a:t>
            </a:r>
            <a:r>
              <a:rPr lang="es-ES" dirty="0"/>
              <a:t> </a:t>
            </a:r>
            <a:r>
              <a:rPr lang="es-ES" dirty="0" err="1"/>
              <a:t>to</a:t>
            </a:r>
            <a:r>
              <a:rPr lang="es-ES" dirty="0"/>
              <a:t> </a:t>
            </a:r>
            <a:r>
              <a:rPr lang="es-ES" dirty="0" err="1"/>
              <a:t>Libro.txt</a:t>
            </a:r>
            <a:r>
              <a:rPr lang="es-ES" dirty="0"/>
              <a:t>? </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5" name="Marcador de pie de página 4">
            <a:extLst>
              <a:ext uri="{FF2B5EF4-FFF2-40B4-BE49-F238E27FC236}">
                <a16:creationId xmlns:a16="http://schemas.microsoft.com/office/drawing/2014/main" id="{2A4706CC-3B65-0D55-0A96-EE14165ED29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5CE0A46-F320-6E22-2C30-B6EC76EC9BE9}"/>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68089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31</a:t>
            </a:fld>
            <a:endParaRPr lang="es-ES"/>
          </a:p>
        </p:txBody>
      </p:sp>
      <p:pic>
        <p:nvPicPr>
          <p:cNvPr id="12" name="Imagen 11">
            <a:extLst>
              <a:ext uri="{FF2B5EF4-FFF2-40B4-BE49-F238E27FC236}">
                <a16:creationId xmlns:a16="http://schemas.microsoft.com/office/drawing/2014/main" id="{7634024E-E737-DF47-8667-5F017B74E96D}"/>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D864C77E-A710-BD4E-80AB-9E422DC5B1A9}"/>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766949" y="2532823"/>
            <a:ext cx="2381250" cy="369332"/>
          </a:xfrm>
          <a:prstGeom prst="rect">
            <a:avLst/>
          </a:prstGeom>
          <a:noFill/>
          <a:ln w="12700">
            <a:solidFill>
              <a:schemeClr val="tx1"/>
            </a:solidFill>
          </a:ln>
        </p:spPr>
        <p:txBody>
          <a:bodyPr wrap="square" rtlCol="0">
            <a:spAutoFit/>
          </a:bodyPr>
          <a:lstStyle/>
          <a:p>
            <a:r>
              <a:rPr lang="es-ES"/>
              <a:t>No </a:t>
            </a:r>
            <a:r>
              <a:rPr lang="es-ES" err="1"/>
              <a:t>matter</a:t>
            </a:r>
            <a:r>
              <a:rPr lang="es-ES"/>
              <a:t> </a:t>
            </a:r>
            <a:r>
              <a:rPr lang="es-ES" err="1"/>
              <a:t>were</a:t>
            </a:r>
            <a:r>
              <a:rPr lang="es-ES"/>
              <a:t> </a:t>
            </a:r>
            <a:r>
              <a:rPr lang="es-ES" err="1"/>
              <a:t>we</a:t>
            </a:r>
            <a:r>
              <a:rPr lang="es-ES"/>
              <a:t> are</a:t>
            </a:r>
          </a:p>
        </p:txBody>
      </p:sp>
      <p:sp>
        <p:nvSpPr>
          <p:cNvPr id="10" name="CuadroTexto 9"/>
          <p:cNvSpPr txBox="1"/>
          <p:nvPr/>
        </p:nvSpPr>
        <p:spPr>
          <a:xfrm>
            <a:off x="344418" y="4314948"/>
            <a:ext cx="3352800" cy="646331"/>
          </a:xfrm>
          <a:prstGeom prst="rect">
            <a:avLst/>
          </a:prstGeom>
          <a:noFill/>
        </p:spPr>
        <p:txBody>
          <a:bodyPr wrap="square" rtlCol="0">
            <a:spAutoFit/>
          </a:bodyPr>
          <a:lstStyle/>
          <a:p>
            <a:r>
              <a:rPr lang="es-ES" err="1"/>
              <a:t>Absolute</a:t>
            </a:r>
            <a:r>
              <a:rPr lang="es-ES"/>
              <a:t> </a:t>
            </a:r>
            <a:r>
              <a:rPr lang="es-ES" err="1"/>
              <a:t>path</a:t>
            </a:r>
            <a:endParaRPr lang="es-ES"/>
          </a:p>
          <a:p>
            <a:r>
              <a:rPr lang="es-ES"/>
              <a:t>/home/alumno1/Dir1/Libro.txt</a:t>
            </a:r>
          </a:p>
        </p:txBody>
      </p:sp>
      <p:sp>
        <p:nvSpPr>
          <p:cNvPr id="11" name="Forma libre 10"/>
          <p:cNvSpPr/>
          <p:nvPr/>
        </p:nvSpPr>
        <p:spPr>
          <a:xfrm>
            <a:off x="3851920" y="1747319"/>
            <a:ext cx="3003778" cy="4662534"/>
          </a:xfrm>
          <a:custGeom>
            <a:avLst/>
            <a:gdLst>
              <a:gd name="connsiteX0" fmla="*/ 1463056 w 3003778"/>
              <a:gd name="connsiteY0" fmla="*/ 126748 h 4662534"/>
              <a:gd name="connsiteX1" fmla="*/ 1037543 w 3003778"/>
              <a:gd name="connsiteY1" fmla="*/ 1149790 h 4662534"/>
              <a:gd name="connsiteX2" fmla="*/ 1001330 w 3003778"/>
              <a:gd name="connsiteY2" fmla="*/ 1204111 h 4662534"/>
              <a:gd name="connsiteX3" fmla="*/ 974169 w 3003778"/>
              <a:gd name="connsiteY3" fmla="*/ 1258431 h 4662534"/>
              <a:gd name="connsiteX4" fmla="*/ 937955 w 3003778"/>
              <a:gd name="connsiteY4" fmla="*/ 1303699 h 4662534"/>
              <a:gd name="connsiteX5" fmla="*/ 901741 w 3003778"/>
              <a:gd name="connsiteY5" fmla="*/ 1358020 h 4662534"/>
              <a:gd name="connsiteX6" fmla="*/ 883635 w 3003778"/>
              <a:gd name="connsiteY6" fmla="*/ 1385180 h 4662534"/>
              <a:gd name="connsiteX7" fmla="*/ 856474 w 3003778"/>
              <a:gd name="connsiteY7" fmla="*/ 1403287 h 4662534"/>
              <a:gd name="connsiteX8" fmla="*/ 829314 w 3003778"/>
              <a:gd name="connsiteY8" fmla="*/ 1412340 h 4662534"/>
              <a:gd name="connsiteX9" fmla="*/ 802153 w 3003778"/>
              <a:gd name="connsiteY9" fmla="*/ 1439501 h 4662534"/>
              <a:gd name="connsiteX10" fmla="*/ 747833 w 3003778"/>
              <a:gd name="connsiteY10" fmla="*/ 1475715 h 4662534"/>
              <a:gd name="connsiteX11" fmla="*/ 693512 w 3003778"/>
              <a:gd name="connsiteY11" fmla="*/ 1511929 h 4662534"/>
              <a:gd name="connsiteX12" fmla="*/ 639191 w 3003778"/>
              <a:gd name="connsiteY12" fmla="*/ 1557196 h 4662534"/>
              <a:gd name="connsiteX13" fmla="*/ 557710 w 3003778"/>
              <a:gd name="connsiteY13" fmla="*/ 1620570 h 4662534"/>
              <a:gd name="connsiteX14" fmla="*/ 530549 w 3003778"/>
              <a:gd name="connsiteY14" fmla="*/ 1638677 h 4662534"/>
              <a:gd name="connsiteX15" fmla="*/ 340427 w 3003778"/>
              <a:gd name="connsiteY15" fmla="*/ 1647731 h 4662534"/>
              <a:gd name="connsiteX16" fmla="*/ 313266 w 3003778"/>
              <a:gd name="connsiteY16" fmla="*/ 1656784 h 4662534"/>
              <a:gd name="connsiteX17" fmla="*/ 258945 w 3003778"/>
              <a:gd name="connsiteY17" fmla="*/ 1683944 h 4662534"/>
              <a:gd name="connsiteX18" fmla="*/ 231785 w 3003778"/>
              <a:gd name="connsiteY18" fmla="*/ 1702051 h 4662534"/>
              <a:gd name="connsiteX19" fmla="*/ 204625 w 3003778"/>
              <a:gd name="connsiteY19" fmla="*/ 1711105 h 4662534"/>
              <a:gd name="connsiteX20" fmla="*/ 177464 w 3003778"/>
              <a:gd name="connsiteY20" fmla="*/ 1738265 h 4662534"/>
              <a:gd name="connsiteX21" fmla="*/ 123143 w 3003778"/>
              <a:gd name="connsiteY21" fmla="*/ 1774479 h 4662534"/>
              <a:gd name="connsiteX22" fmla="*/ 86930 w 3003778"/>
              <a:gd name="connsiteY22" fmla="*/ 1828800 h 4662534"/>
              <a:gd name="connsiteX23" fmla="*/ 59769 w 3003778"/>
              <a:gd name="connsiteY23" fmla="*/ 1883121 h 4662534"/>
              <a:gd name="connsiteX24" fmla="*/ 32609 w 3003778"/>
              <a:gd name="connsiteY24" fmla="*/ 2037030 h 4662534"/>
              <a:gd name="connsiteX25" fmla="*/ 41662 w 3003778"/>
              <a:gd name="connsiteY25" fmla="*/ 2136618 h 4662534"/>
              <a:gd name="connsiteX26" fmla="*/ 50716 w 3003778"/>
              <a:gd name="connsiteY26" fmla="*/ 2190938 h 4662534"/>
              <a:gd name="connsiteX27" fmla="*/ 77876 w 3003778"/>
              <a:gd name="connsiteY27" fmla="*/ 2236206 h 4662534"/>
              <a:gd name="connsiteX28" fmla="*/ 95983 w 3003778"/>
              <a:gd name="connsiteY28" fmla="*/ 2272420 h 4662534"/>
              <a:gd name="connsiteX29" fmla="*/ 123143 w 3003778"/>
              <a:gd name="connsiteY29" fmla="*/ 2362954 h 4662534"/>
              <a:gd name="connsiteX30" fmla="*/ 141250 w 3003778"/>
              <a:gd name="connsiteY30" fmla="*/ 2426329 h 4662534"/>
              <a:gd name="connsiteX31" fmla="*/ 150304 w 3003778"/>
              <a:gd name="connsiteY31" fmla="*/ 2534970 h 4662534"/>
              <a:gd name="connsiteX32" fmla="*/ 168411 w 3003778"/>
              <a:gd name="connsiteY32" fmla="*/ 2688879 h 4662534"/>
              <a:gd name="connsiteX33" fmla="*/ 159357 w 3003778"/>
              <a:gd name="connsiteY33" fmla="*/ 3132499 h 4662534"/>
              <a:gd name="connsiteX34" fmla="*/ 132197 w 3003778"/>
              <a:gd name="connsiteY34" fmla="*/ 3204927 h 4662534"/>
              <a:gd name="connsiteX35" fmla="*/ 95983 w 3003778"/>
              <a:gd name="connsiteY35" fmla="*/ 3259247 h 4662534"/>
              <a:gd name="connsiteX36" fmla="*/ 86930 w 3003778"/>
              <a:gd name="connsiteY36" fmla="*/ 3358835 h 4662534"/>
              <a:gd name="connsiteX37" fmla="*/ 77876 w 3003778"/>
              <a:gd name="connsiteY37" fmla="*/ 3385996 h 4662534"/>
              <a:gd name="connsiteX38" fmla="*/ 68823 w 3003778"/>
              <a:gd name="connsiteY38" fmla="*/ 3422210 h 4662534"/>
              <a:gd name="connsiteX39" fmla="*/ 41662 w 3003778"/>
              <a:gd name="connsiteY39" fmla="*/ 3612332 h 4662534"/>
              <a:gd name="connsiteX40" fmla="*/ 41662 w 3003778"/>
              <a:gd name="connsiteY40" fmla="*/ 3811509 h 4662534"/>
              <a:gd name="connsiteX41" fmla="*/ 32609 w 3003778"/>
              <a:gd name="connsiteY41" fmla="*/ 3847723 h 4662534"/>
              <a:gd name="connsiteX42" fmla="*/ 14502 w 3003778"/>
              <a:gd name="connsiteY42" fmla="*/ 3874883 h 4662534"/>
              <a:gd name="connsiteX43" fmla="*/ 14502 w 3003778"/>
              <a:gd name="connsiteY43" fmla="*/ 4074059 h 4662534"/>
              <a:gd name="connsiteX44" fmla="*/ 32609 w 3003778"/>
              <a:gd name="connsiteY44" fmla="*/ 4119327 h 4662534"/>
              <a:gd name="connsiteX45" fmla="*/ 50716 w 3003778"/>
              <a:gd name="connsiteY45" fmla="*/ 4173647 h 4662534"/>
              <a:gd name="connsiteX46" fmla="*/ 68823 w 3003778"/>
              <a:gd name="connsiteY46" fmla="*/ 4209861 h 4662534"/>
              <a:gd name="connsiteX47" fmla="*/ 77876 w 3003778"/>
              <a:gd name="connsiteY47" fmla="*/ 4237022 h 4662534"/>
              <a:gd name="connsiteX48" fmla="*/ 159357 w 3003778"/>
              <a:gd name="connsiteY48" fmla="*/ 4309449 h 4662534"/>
              <a:gd name="connsiteX49" fmla="*/ 222732 w 3003778"/>
              <a:gd name="connsiteY49" fmla="*/ 4345663 h 4662534"/>
              <a:gd name="connsiteX50" fmla="*/ 231785 w 3003778"/>
              <a:gd name="connsiteY50" fmla="*/ 4372824 h 4662534"/>
              <a:gd name="connsiteX51" fmla="*/ 286106 w 3003778"/>
              <a:gd name="connsiteY51" fmla="*/ 4418091 h 4662534"/>
              <a:gd name="connsiteX52" fmla="*/ 340427 w 3003778"/>
              <a:gd name="connsiteY52" fmla="*/ 4472412 h 4662534"/>
              <a:gd name="connsiteX53" fmla="*/ 385694 w 3003778"/>
              <a:gd name="connsiteY53" fmla="*/ 4490519 h 4662534"/>
              <a:gd name="connsiteX54" fmla="*/ 412854 w 3003778"/>
              <a:gd name="connsiteY54" fmla="*/ 4508626 h 4662534"/>
              <a:gd name="connsiteX55" fmla="*/ 449068 w 3003778"/>
              <a:gd name="connsiteY55" fmla="*/ 4526732 h 4662534"/>
              <a:gd name="connsiteX56" fmla="*/ 476229 w 3003778"/>
              <a:gd name="connsiteY56" fmla="*/ 4544839 h 4662534"/>
              <a:gd name="connsiteX57" fmla="*/ 512442 w 3003778"/>
              <a:gd name="connsiteY57" fmla="*/ 4562946 h 4662534"/>
              <a:gd name="connsiteX58" fmla="*/ 575817 w 3003778"/>
              <a:gd name="connsiteY58" fmla="*/ 4608214 h 4662534"/>
              <a:gd name="connsiteX59" fmla="*/ 793100 w 3003778"/>
              <a:gd name="connsiteY59" fmla="*/ 4626321 h 4662534"/>
              <a:gd name="connsiteX60" fmla="*/ 829314 w 3003778"/>
              <a:gd name="connsiteY60" fmla="*/ 4635374 h 4662534"/>
              <a:gd name="connsiteX61" fmla="*/ 856474 w 3003778"/>
              <a:gd name="connsiteY61" fmla="*/ 4644428 h 4662534"/>
              <a:gd name="connsiteX62" fmla="*/ 983223 w 3003778"/>
              <a:gd name="connsiteY62" fmla="*/ 4662534 h 4662534"/>
              <a:gd name="connsiteX63" fmla="*/ 1291040 w 3003778"/>
              <a:gd name="connsiteY63" fmla="*/ 4644428 h 4662534"/>
              <a:gd name="connsiteX64" fmla="*/ 1363468 w 3003778"/>
              <a:gd name="connsiteY64" fmla="*/ 4626321 h 4662534"/>
              <a:gd name="connsiteX65" fmla="*/ 1408736 w 3003778"/>
              <a:gd name="connsiteY65" fmla="*/ 4599160 h 4662534"/>
              <a:gd name="connsiteX66" fmla="*/ 1435896 w 3003778"/>
              <a:gd name="connsiteY66" fmla="*/ 4581053 h 4662534"/>
              <a:gd name="connsiteX67" fmla="*/ 1499270 w 3003778"/>
              <a:gd name="connsiteY67" fmla="*/ 4544839 h 4662534"/>
              <a:gd name="connsiteX68" fmla="*/ 1553591 w 3003778"/>
              <a:gd name="connsiteY68" fmla="*/ 4535786 h 4662534"/>
              <a:gd name="connsiteX69" fmla="*/ 1616965 w 3003778"/>
              <a:gd name="connsiteY69" fmla="*/ 4499572 h 4662534"/>
              <a:gd name="connsiteX70" fmla="*/ 1680340 w 3003778"/>
              <a:gd name="connsiteY70" fmla="*/ 4463358 h 4662534"/>
              <a:gd name="connsiteX71" fmla="*/ 1770874 w 3003778"/>
              <a:gd name="connsiteY71" fmla="*/ 4345663 h 4662534"/>
              <a:gd name="connsiteX72" fmla="*/ 1807088 w 3003778"/>
              <a:gd name="connsiteY72" fmla="*/ 4318503 h 4662534"/>
              <a:gd name="connsiteX73" fmla="*/ 1852355 w 3003778"/>
              <a:gd name="connsiteY73" fmla="*/ 4264182 h 4662534"/>
              <a:gd name="connsiteX74" fmla="*/ 1879516 w 3003778"/>
              <a:gd name="connsiteY74" fmla="*/ 4237022 h 4662534"/>
              <a:gd name="connsiteX75" fmla="*/ 1933837 w 3003778"/>
              <a:gd name="connsiteY75" fmla="*/ 4173647 h 4662534"/>
              <a:gd name="connsiteX76" fmla="*/ 1979104 w 3003778"/>
              <a:gd name="connsiteY76" fmla="*/ 4083113 h 4662534"/>
              <a:gd name="connsiteX77" fmla="*/ 1988157 w 3003778"/>
              <a:gd name="connsiteY77" fmla="*/ 4055952 h 4662534"/>
              <a:gd name="connsiteX78" fmla="*/ 2006264 w 3003778"/>
              <a:gd name="connsiteY78" fmla="*/ 4028792 h 4662534"/>
              <a:gd name="connsiteX79" fmla="*/ 2051532 w 3003778"/>
              <a:gd name="connsiteY79" fmla="*/ 3929204 h 4662534"/>
              <a:gd name="connsiteX80" fmla="*/ 2078692 w 3003778"/>
              <a:gd name="connsiteY80" fmla="*/ 3847723 h 4662534"/>
              <a:gd name="connsiteX81" fmla="*/ 2123959 w 3003778"/>
              <a:gd name="connsiteY81" fmla="*/ 3739081 h 4662534"/>
              <a:gd name="connsiteX82" fmla="*/ 2024371 w 3003778"/>
              <a:gd name="connsiteY82" fmla="*/ 3376942 h 4662534"/>
              <a:gd name="connsiteX83" fmla="*/ 1988157 w 3003778"/>
              <a:gd name="connsiteY83" fmla="*/ 3331675 h 4662534"/>
              <a:gd name="connsiteX84" fmla="*/ 1861409 w 3003778"/>
              <a:gd name="connsiteY84" fmla="*/ 3250194 h 4662534"/>
              <a:gd name="connsiteX85" fmla="*/ 1725607 w 3003778"/>
              <a:gd name="connsiteY85" fmla="*/ 3204927 h 4662534"/>
              <a:gd name="connsiteX86" fmla="*/ 1689393 w 3003778"/>
              <a:gd name="connsiteY86" fmla="*/ 3177766 h 4662534"/>
              <a:gd name="connsiteX87" fmla="*/ 1644126 w 3003778"/>
              <a:gd name="connsiteY87" fmla="*/ 3168713 h 4662534"/>
              <a:gd name="connsiteX88" fmla="*/ 1562644 w 3003778"/>
              <a:gd name="connsiteY88" fmla="*/ 3150606 h 4662534"/>
              <a:gd name="connsiteX89" fmla="*/ 1535484 w 3003778"/>
              <a:gd name="connsiteY89" fmla="*/ 3051018 h 4662534"/>
              <a:gd name="connsiteX90" fmla="*/ 1517377 w 3003778"/>
              <a:gd name="connsiteY90" fmla="*/ 3023857 h 4662534"/>
              <a:gd name="connsiteX91" fmla="*/ 1481163 w 3003778"/>
              <a:gd name="connsiteY91" fmla="*/ 2960483 h 4662534"/>
              <a:gd name="connsiteX92" fmla="*/ 1472110 w 3003778"/>
              <a:gd name="connsiteY92" fmla="*/ 2924269 h 4662534"/>
              <a:gd name="connsiteX93" fmla="*/ 1444949 w 3003778"/>
              <a:gd name="connsiteY93" fmla="*/ 2915216 h 4662534"/>
              <a:gd name="connsiteX94" fmla="*/ 1435896 w 3003778"/>
              <a:gd name="connsiteY94" fmla="*/ 2888055 h 4662534"/>
              <a:gd name="connsiteX95" fmla="*/ 1463056 w 3003778"/>
              <a:gd name="connsiteY95" fmla="*/ 2779414 h 4662534"/>
              <a:gd name="connsiteX96" fmla="*/ 1490217 w 3003778"/>
              <a:gd name="connsiteY96" fmla="*/ 2752253 h 4662534"/>
              <a:gd name="connsiteX97" fmla="*/ 1544538 w 3003778"/>
              <a:gd name="connsiteY97" fmla="*/ 2734146 h 4662534"/>
              <a:gd name="connsiteX98" fmla="*/ 1607912 w 3003778"/>
              <a:gd name="connsiteY98" fmla="*/ 2688879 h 4662534"/>
              <a:gd name="connsiteX99" fmla="*/ 1680340 w 3003778"/>
              <a:gd name="connsiteY99" fmla="*/ 2652665 h 4662534"/>
              <a:gd name="connsiteX100" fmla="*/ 1770874 w 3003778"/>
              <a:gd name="connsiteY100" fmla="*/ 2643612 h 4662534"/>
              <a:gd name="connsiteX101" fmla="*/ 1798035 w 3003778"/>
              <a:gd name="connsiteY101" fmla="*/ 2625505 h 4662534"/>
              <a:gd name="connsiteX102" fmla="*/ 1807088 w 3003778"/>
              <a:gd name="connsiteY102" fmla="*/ 2598344 h 4662534"/>
              <a:gd name="connsiteX103" fmla="*/ 1843302 w 3003778"/>
              <a:gd name="connsiteY103" fmla="*/ 2589291 h 4662534"/>
              <a:gd name="connsiteX104" fmla="*/ 1852355 w 3003778"/>
              <a:gd name="connsiteY104" fmla="*/ 2562131 h 4662534"/>
              <a:gd name="connsiteX105" fmla="*/ 1870462 w 3003778"/>
              <a:gd name="connsiteY105" fmla="*/ 2534970 h 4662534"/>
              <a:gd name="connsiteX106" fmla="*/ 1879516 w 3003778"/>
              <a:gd name="connsiteY106" fmla="*/ 2462542 h 4662534"/>
              <a:gd name="connsiteX107" fmla="*/ 1897623 w 3003778"/>
              <a:gd name="connsiteY107" fmla="*/ 2362954 h 4662534"/>
              <a:gd name="connsiteX108" fmla="*/ 1888569 w 3003778"/>
              <a:gd name="connsiteY108" fmla="*/ 2209045 h 4662534"/>
              <a:gd name="connsiteX109" fmla="*/ 1870462 w 3003778"/>
              <a:gd name="connsiteY109" fmla="*/ 2127564 h 4662534"/>
              <a:gd name="connsiteX110" fmla="*/ 1852355 w 3003778"/>
              <a:gd name="connsiteY110" fmla="*/ 2073243 h 4662534"/>
              <a:gd name="connsiteX111" fmla="*/ 1843302 w 3003778"/>
              <a:gd name="connsiteY111" fmla="*/ 2027976 h 4662534"/>
              <a:gd name="connsiteX112" fmla="*/ 1788981 w 3003778"/>
              <a:gd name="connsiteY112" fmla="*/ 1955548 h 4662534"/>
              <a:gd name="connsiteX113" fmla="*/ 1816141 w 3003778"/>
              <a:gd name="connsiteY113" fmla="*/ 1837853 h 4662534"/>
              <a:gd name="connsiteX114" fmla="*/ 1897623 w 3003778"/>
              <a:gd name="connsiteY114" fmla="*/ 1765426 h 4662534"/>
              <a:gd name="connsiteX115" fmla="*/ 1970050 w 3003778"/>
              <a:gd name="connsiteY115" fmla="*/ 1756372 h 4662534"/>
              <a:gd name="connsiteX116" fmla="*/ 2042478 w 3003778"/>
              <a:gd name="connsiteY116" fmla="*/ 1738265 h 4662534"/>
              <a:gd name="connsiteX117" fmla="*/ 2096799 w 3003778"/>
              <a:gd name="connsiteY117" fmla="*/ 1729212 h 4662534"/>
              <a:gd name="connsiteX118" fmla="*/ 2151120 w 3003778"/>
              <a:gd name="connsiteY118" fmla="*/ 1711105 h 4662534"/>
              <a:gd name="connsiteX119" fmla="*/ 2196387 w 3003778"/>
              <a:gd name="connsiteY119" fmla="*/ 1702051 h 4662534"/>
              <a:gd name="connsiteX120" fmla="*/ 2513258 w 3003778"/>
              <a:gd name="connsiteY120" fmla="*/ 1683944 h 4662534"/>
              <a:gd name="connsiteX121" fmla="*/ 2748648 w 3003778"/>
              <a:gd name="connsiteY121" fmla="*/ 1656784 h 4662534"/>
              <a:gd name="connsiteX122" fmla="*/ 2857290 w 3003778"/>
              <a:gd name="connsiteY122" fmla="*/ 1638677 h 4662534"/>
              <a:gd name="connsiteX123" fmla="*/ 2920664 w 3003778"/>
              <a:gd name="connsiteY123" fmla="*/ 1584356 h 4662534"/>
              <a:gd name="connsiteX124" fmla="*/ 2993092 w 3003778"/>
              <a:gd name="connsiteY124" fmla="*/ 1502875 h 4662534"/>
              <a:gd name="connsiteX125" fmla="*/ 2993092 w 3003778"/>
              <a:gd name="connsiteY125" fmla="*/ 1258431 h 4662534"/>
              <a:gd name="connsiteX126" fmla="*/ 2965932 w 3003778"/>
              <a:gd name="connsiteY126" fmla="*/ 1186004 h 4662534"/>
              <a:gd name="connsiteX127" fmla="*/ 2956878 w 3003778"/>
              <a:gd name="connsiteY127" fmla="*/ 1158843 h 4662534"/>
              <a:gd name="connsiteX128" fmla="*/ 2920664 w 3003778"/>
              <a:gd name="connsiteY128" fmla="*/ 1104523 h 4662534"/>
              <a:gd name="connsiteX129" fmla="*/ 2893504 w 3003778"/>
              <a:gd name="connsiteY129" fmla="*/ 1032095 h 4662534"/>
              <a:gd name="connsiteX130" fmla="*/ 2875397 w 3003778"/>
              <a:gd name="connsiteY130" fmla="*/ 977774 h 4662534"/>
              <a:gd name="connsiteX131" fmla="*/ 2848237 w 3003778"/>
              <a:gd name="connsiteY131" fmla="*/ 914400 h 4662534"/>
              <a:gd name="connsiteX132" fmla="*/ 2830130 w 3003778"/>
              <a:gd name="connsiteY132" fmla="*/ 778598 h 4662534"/>
              <a:gd name="connsiteX133" fmla="*/ 2812023 w 3003778"/>
              <a:gd name="connsiteY133" fmla="*/ 751437 h 4662534"/>
              <a:gd name="connsiteX134" fmla="*/ 2802969 w 3003778"/>
              <a:gd name="connsiteY134" fmla="*/ 724277 h 4662534"/>
              <a:gd name="connsiteX135" fmla="*/ 2784862 w 3003778"/>
              <a:gd name="connsiteY135" fmla="*/ 697117 h 4662534"/>
              <a:gd name="connsiteX136" fmla="*/ 2748648 w 3003778"/>
              <a:gd name="connsiteY136" fmla="*/ 615635 h 4662534"/>
              <a:gd name="connsiteX137" fmla="*/ 2703381 w 3003778"/>
              <a:gd name="connsiteY137" fmla="*/ 543208 h 4662534"/>
              <a:gd name="connsiteX138" fmla="*/ 2667167 w 3003778"/>
              <a:gd name="connsiteY138" fmla="*/ 497940 h 4662534"/>
              <a:gd name="connsiteX139" fmla="*/ 2658114 w 3003778"/>
              <a:gd name="connsiteY139" fmla="*/ 470780 h 4662534"/>
              <a:gd name="connsiteX140" fmla="*/ 2621900 w 3003778"/>
              <a:gd name="connsiteY140" fmla="*/ 407406 h 4662534"/>
              <a:gd name="connsiteX141" fmla="*/ 2594740 w 3003778"/>
              <a:gd name="connsiteY141" fmla="*/ 344031 h 4662534"/>
              <a:gd name="connsiteX142" fmla="*/ 2558526 w 3003778"/>
              <a:gd name="connsiteY142" fmla="*/ 271604 h 4662534"/>
              <a:gd name="connsiteX143" fmla="*/ 2467991 w 3003778"/>
              <a:gd name="connsiteY143" fmla="*/ 190123 h 4662534"/>
              <a:gd name="connsiteX144" fmla="*/ 2431777 w 3003778"/>
              <a:gd name="connsiteY144" fmla="*/ 153909 h 4662534"/>
              <a:gd name="connsiteX145" fmla="*/ 2413670 w 3003778"/>
              <a:gd name="connsiteY145" fmla="*/ 117695 h 4662534"/>
              <a:gd name="connsiteX146" fmla="*/ 2368403 w 3003778"/>
              <a:gd name="connsiteY146" fmla="*/ 81481 h 4662534"/>
              <a:gd name="connsiteX147" fmla="*/ 2350296 w 3003778"/>
              <a:gd name="connsiteY147" fmla="*/ 54321 h 4662534"/>
              <a:gd name="connsiteX148" fmla="*/ 2295975 w 3003778"/>
              <a:gd name="connsiteY148" fmla="*/ 27160 h 4662534"/>
              <a:gd name="connsiteX149" fmla="*/ 2196387 w 3003778"/>
              <a:gd name="connsiteY149" fmla="*/ 0 h 4662534"/>
              <a:gd name="connsiteX150" fmla="*/ 1743714 w 3003778"/>
              <a:gd name="connsiteY150" fmla="*/ 9053 h 4662534"/>
              <a:gd name="connsiteX151" fmla="*/ 1689393 w 3003778"/>
              <a:gd name="connsiteY151" fmla="*/ 27160 h 4662534"/>
              <a:gd name="connsiteX152" fmla="*/ 1662233 w 3003778"/>
              <a:gd name="connsiteY152" fmla="*/ 45267 h 4662534"/>
              <a:gd name="connsiteX153" fmla="*/ 1598858 w 3003778"/>
              <a:gd name="connsiteY153" fmla="*/ 63374 h 4662534"/>
              <a:gd name="connsiteX154" fmla="*/ 1571698 w 3003778"/>
              <a:gd name="connsiteY154" fmla="*/ 81481 h 4662534"/>
              <a:gd name="connsiteX155" fmla="*/ 1544538 w 3003778"/>
              <a:gd name="connsiteY155" fmla="*/ 90534 h 4662534"/>
              <a:gd name="connsiteX156" fmla="*/ 1463056 w 3003778"/>
              <a:gd name="connsiteY156" fmla="*/ 126748 h 46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003778" h="4662534">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 Título">
            <a:extLst>
              <a:ext uri="{FF2B5EF4-FFF2-40B4-BE49-F238E27FC236}">
                <a16:creationId xmlns:a16="http://schemas.microsoft.com/office/drawing/2014/main" id="{7E0800CB-BAC2-524E-A638-90A3F225046B}"/>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8" name="Marcador de pie de página 4">
            <a:extLst>
              <a:ext uri="{FF2B5EF4-FFF2-40B4-BE49-F238E27FC236}">
                <a16:creationId xmlns:a16="http://schemas.microsoft.com/office/drawing/2014/main" id="{F434375D-5537-5DD5-C99E-EDD5B48D982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7BA52161-6124-88E7-BAAA-7A6B9753421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31332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32</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646331"/>
          </a:xfrm>
          <a:prstGeom prst="rect">
            <a:avLst/>
          </a:prstGeom>
          <a:noFill/>
        </p:spPr>
        <p:txBody>
          <a:bodyPr wrap="square" rtlCol="0">
            <a:spAutoFit/>
          </a:bodyPr>
          <a:lstStyle/>
          <a:p>
            <a:r>
              <a:rPr lang="es-ES" dirty="0" err="1"/>
              <a:t>Which</a:t>
            </a:r>
            <a:r>
              <a:rPr lang="es-ES" dirty="0"/>
              <a:t> </a:t>
            </a:r>
            <a:r>
              <a:rPr lang="es-ES" dirty="0" err="1"/>
              <a:t>is</a:t>
            </a:r>
            <a:r>
              <a:rPr lang="es-ES" dirty="0"/>
              <a:t> </a:t>
            </a:r>
            <a:r>
              <a:rPr lang="es-ES" dirty="0" err="1"/>
              <a:t>the</a:t>
            </a:r>
            <a:r>
              <a:rPr lang="es-ES" dirty="0"/>
              <a:t>  </a:t>
            </a:r>
            <a:r>
              <a:rPr lang="es-ES" dirty="0" err="1"/>
              <a:t>the</a:t>
            </a:r>
            <a:r>
              <a:rPr lang="es-ES" dirty="0"/>
              <a:t> relative </a:t>
            </a:r>
            <a:r>
              <a:rPr lang="es-ES" dirty="0" err="1"/>
              <a:t>path</a:t>
            </a:r>
            <a:r>
              <a:rPr lang="es-ES" dirty="0"/>
              <a:t> </a:t>
            </a:r>
            <a:r>
              <a:rPr lang="es-ES" dirty="0" err="1"/>
              <a:t>to</a:t>
            </a:r>
            <a:r>
              <a:rPr lang="es-ES" dirty="0"/>
              <a:t> </a:t>
            </a:r>
            <a:r>
              <a:rPr lang="es-ES" dirty="0" err="1"/>
              <a:t>Libro.txt</a:t>
            </a:r>
            <a:r>
              <a:rPr lang="es-ES" dirty="0"/>
              <a:t>? ?</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5" name="Marcador de pie de página 4">
            <a:extLst>
              <a:ext uri="{FF2B5EF4-FFF2-40B4-BE49-F238E27FC236}">
                <a16:creationId xmlns:a16="http://schemas.microsoft.com/office/drawing/2014/main" id="{2A4706CC-3B65-0D55-0A96-EE14165ED29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3EEE866D-EA8F-F597-0FA6-B21294EFC956}"/>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54030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AF95443-43FF-E442-9464-D59F1442990A}"/>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2" name="Rectángulo 11">
            <a:extLst>
              <a:ext uri="{FF2B5EF4-FFF2-40B4-BE49-F238E27FC236}">
                <a16:creationId xmlns:a16="http://schemas.microsoft.com/office/drawing/2014/main" id="{36CAC087-CE11-FF46-A987-2DD118CDE3BC}"/>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33</a:t>
            </a:fld>
            <a:endParaRPr lang="es-ES"/>
          </a:p>
        </p:txBody>
      </p:sp>
      <p:sp>
        <p:nvSpPr>
          <p:cNvPr id="9" name="CuadroTexto 8"/>
          <p:cNvSpPr txBox="1"/>
          <p:nvPr/>
        </p:nvSpPr>
        <p:spPr>
          <a:xfrm>
            <a:off x="471212" y="2420888"/>
            <a:ext cx="2381250" cy="369332"/>
          </a:xfrm>
          <a:prstGeom prst="rect">
            <a:avLst/>
          </a:prstGeom>
          <a:noFill/>
          <a:ln w="12700">
            <a:solidFill>
              <a:schemeClr val="tx1"/>
            </a:solidFill>
          </a:ln>
        </p:spPr>
        <p:txBody>
          <a:bodyPr wrap="square" rtlCol="0">
            <a:spAutoFit/>
          </a:bodyPr>
          <a:lstStyle/>
          <a:p>
            <a:r>
              <a:rPr lang="es-ES" err="1"/>
              <a:t>Important</a:t>
            </a:r>
            <a:r>
              <a:rPr lang="es-ES"/>
              <a:t> </a:t>
            </a:r>
            <a:r>
              <a:rPr lang="es-ES" err="1"/>
              <a:t>pwd</a:t>
            </a:r>
            <a:r>
              <a:rPr lang="es-ES"/>
              <a:t> </a:t>
            </a:r>
            <a:r>
              <a:rPr lang="es-ES" err="1"/>
              <a:t>or</a:t>
            </a:r>
            <a:r>
              <a:rPr lang="es-ES"/>
              <a:t> “.”</a:t>
            </a:r>
          </a:p>
        </p:txBody>
      </p:sp>
      <p:sp>
        <p:nvSpPr>
          <p:cNvPr id="10" name="CuadroTexto 9"/>
          <p:cNvSpPr txBox="1"/>
          <p:nvPr/>
        </p:nvSpPr>
        <p:spPr>
          <a:xfrm>
            <a:off x="457200" y="4388392"/>
            <a:ext cx="2590800" cy="923330"/>
          </a:xfrm>
          <a:prstGeom prst="rect">
            <a:avLst/>
          </a:prstGeom>
          <a:noFill/>
        </p:spPr>
        <p:txBody>
          <a:bodyPr wrap="square" rtlCol="0">
            <a:spAutoFit/>
          </a:bodyPr>
          <a:lstStyle/>
          <a:p>
            <a:r>
              <a:rPr lang="es-ES" dirty="0"/>
              <a:t>Relative </a:t>
            </a:r>
            <a:r>
              <a:rPr lang="es-ES" dirty="0" err="1"/>
              <a:t>paths</a:t>
            </a:r>
            <a:r>
              <a:rPr lang="es-ES" dirty="0"/>
              <a:t>:</a:t>
            </a:r>
          </a:p>
          <a:p>
            <a:r>
              <a:rPr lang="es-ES" dirty="0"/>
              <a:t>./Dir1/</a:t>
            </a:r>
            <a:r>
              <a:rPr lang="es-ES" dirty="0" err="1"/>
              <a:t>Libro.txt</a:t>
            </a:r>
            <a:endParaRPr lang="es-ES" dirty="0"/>
          </a:p>
          <a:p>
            <a:r>
              <a:rPr lang="es-ES" dirty="0" err="1"/>
              <a:t>or</a:t>
            </a:r>
            <a:r>
              <a:rPr lang="es-ES" dirty="0"/>
              <a:t> Dir1/</a:t>
            </a:r>
            <a:r>
              <a:rPr lang="es-ES" dirty="0" err="1"/>
              <a:t>Libro.txt</a:t>
            </a:r>
            <a:endParaRPr lang="es-ES" dirty="0"/>
          </a:p>
        </p:txBody>
      </p:sp>
      <p:sp>
        <p:nvSpPr>
          <p:cNvPr id="2" name="Forma libre 1"/>
          <p:cNvSpPr/>
          <p:nvPr/>
        </p:nvSpPr>
        <p:spPr>
          <a:xfrm>
            <a:off x="3755746" y="4209553"/>
            <a:ext cx="2112398" cy="2055445"/>
          </a:xfrm>
          <a:custGeom>
            <a:avLst/>
            <a:gdLst>
              <a:gd name="connsiteX0" fmla="*/ 778598 w 2112398"/>
              <a:gd name="connsiteY0" fmla="*/ 81790 h 2055445"/>
              <a:gd name="connsiteX1" fmla="*/ 534154 w 2112398"/>
              <a:gd name="connsiteY1" fmla="*/ 108950 h 2055445"/>
              <a:gd name="connsiteX2" fmla="*/ 443619 w 2112398"/>
              <a:gd name="connsiteY2" fmla="*/ 145164 h 2055445"/>
              <a:gd name="connsiteX3" fmla="*/ 416459 w 2112398"/>
              <a:gd name="connsiteY3" fmla="*/ 154217 h 2055445"/>
              <a:gd name="connsiteX4" fmla="*/ 389299 w 2112398"/>
              <a:gd name="connsiteY4" fmla="*/ 172324 h 2055445"/>
              <a:gd name="connsiteX5" fmla="*/ 334978 w 2112398"/>
              <a:gd name="connsiteY5" fmla="*/ 226645 h 2055445"/>
              <a:gd name="connsiteX6" fmla="*/ 307817 w 2112398"/>
              <a:gd name="connsiteY6" fmla="*/ 235698 h 2055445"/>
              <a:gd name="connsiteX7" fmla="*/ 280657 w 2112398"/>
              <a:gd name="connsiteY7" fmla="*/ 253805 h 2055445"/>
              <a:gd name="connsiteX8" fmla="*/ 253497 w 2112398"/>
              <a:gd name="connsiteY8" fmla="*/ 262859 h 2055445"/>
              <a:gd name="connsiteX9" fmla="*/ 235390 w 2112398"/>
              <a:gd name="connsiteY9" fmla="*/ 290019 h 2055445"/>
              <a:gd name="connsiteX10" fmla="*/ 208229 w 2112398"/>
              <a:gd name="connsiteY10" fmla="*/ 308126 h 2055445"/>
              <a:gd name="connsiteX11" fmla="*/ 153908 w 2112398"/>
              <a:gd name="connsiteY11" fmla="*/ 371500 h 2055445"/>
              <a:gd name="connsiteX12" fmla="*/ 135802 w 2112398"/>
              <a:gd name="connsiteY12" fmla="*/ 398661 h 2055445"/>
              <a:gd name="connsiteX13" fmla="*/ 108641 w 2112398"/>
              <a:gd name="connsiteY13" fmla="*/ 434875 h 2055445"/>
              <a:gd name="connsiteX14" fmla="*/ 99588 w 2112398"/>
              <a:gd name="connsiteY14" fmla="*/ 462035 h 2055445"/>
              <a:gd name="connsiteX15" fmla="*/ 63374 w 2112398"/>
              <a:gd name="connsiteY15" fmla="*/ 516356 h 2055445"/>
              <a:gd name="connsiteX16" fmla="*/ 54320 w 2112398"/>
              <a:gd name="connsiteY16" fmla="*/ 597837 h 2055445"/>
              <a:gd name="connsiteX17" fmla="*/ 36213 w 2112398"/>
              <a:gd name="connsiteY17" fmla="*/ 661211 h 2055445"/>
              <a:gd name="connsiteX18" fmla="*/ 18106 w 2112398"/>
              <a:gd name="connsiteY18" fmla="*/ 697425 h 2055445"/>
              <a:gd name="connsiteX19" fmla="*/ 0 w 2112398"/>
              <a:gd name="connsiteY19" fmla="*/ 896601 h 2055445"/>
              <a:gd name="connsiteX20" fmla="*/ 9053 w 2112398"/>
              <a:gd name="connsiteY20" fmla="*/ 1104831 h 2055445"/>
              <a:gd name="connsiteX21" fmla="*/ 36213 w 2112398"/>
              <a:gd name="connsiteY21" fmla="*/ 1249687 h 2055445"/>
              <a:gd name="connsiteX22" fmla="*/ 72427 w 2112398"/>
              <a:gd name="connsiteY22" fmla="*/ 1331168 h 2055445"/>
              <a:gd name="connsiteX23" fmla="*/ 117695 w 2112398"/>
              <a:gd name="connsiteY23" fmla="*/ 1403596 h 2055445"/>
              <a:gd name="connsiteX24" fmla="*/ 135802 w 2112398"/>
              <a:gd name="connsiteY24" fmla="*/ 1430756 h 2055445"/>
              <a:gd name="connsiteX25" fmla="*/ 190122 w 2112398"/>
              <a:gd name="connsiteY25" fmla="*/ 1485077 h 2055445"/>
              <a:gd name="connsiteX26" fmla="*/ 226336 w 2112398"/>
              <a:gd name="connsiteY26" fmla="*/ 1548451 h 2055445"/>
              <a:gd name="connsiteX27" fmla="*/ 244443 w 2112398"/>
              <a:gd name="connsiteY27" fmla="*/ 1602772 h 2055445"/>
              <a:gd name="connsiteX28" fmla="*/ 262550 w 2112398"/>
              <a:gd name="connsiteY28" fmla="*/ 1638986 h 2055445"/>
              <a:gd name="connsiteX29" fmla="*/ 316871 w 2112398"/>
              <a:gd name="connsiteY29" fmla="*/ 1738574 h 2055445"/>
              <a:gd name="connsiteX30" fmla="*/ 325924 w 2112398"/>
              <a:gd name="connsiteY30" fmla="*/ 1774788 h 2055445"/>
              <a:gd name="connsiteX31" fmla="*/ 353085 w 2112398"/>
              <a:gd name="connsiteY31" fmla="*/ 1820055 h 2055445"/>
              <a:gd name="connsiteX32" fmla="*/ 362138 w 2112398"/>
              <a:gd name="connsiteY32" fmla="*/ 1856269 h 2055445"/>
              <a:gd name="connsiteX33" fmla="*/ 443619 w 2112398"/>
              <a:gd name="connsiteY33" fmla="*/ 1919643 h 2055445"/>
              <a:gd name="connsiteX34" fmla="*/ 479833 w 2112398"/>
              <a:gd name="connsiteY34" fmla="*/ 1928697 h 2055445"/>
              <a:gd name="connsiteX35" fmla="*/ 534154 w 2112398"/>
              <a:gd name="connsiteY35" fmla="*/ 1946803 h 2055445"/>
              <a:gd name="connsiteX36" fmla="*/ 588475 w 2112398"/>
              <a:gd name="connsiteY36" fmla="*/ 1983017 h 2055445"/>
              <a:gd name="connsiteX37" fmla="*/ 660903 w 2112398"/>
              <a:gd name="connsiteY37" fmla="*/ 2001124 h 2055445"/>
              <a:gd name="connsiteX38" fmla="*/ 688063 w 2112398"/>
              <a:gd name="connsiteY38" fmla="*/ 2010178 h 2055445"/>
              <a:gd name="connsiteX39" fmla="*/ 796705 w 2112398"/>
              <a:gd name="connsiteY39" fmla="*/ 2019231 h 2055445"/>
              <a:gd name="connsiteX40" fmla="*/ 823865 w 2112398"/>
              <a:gd name="connsiteY40" fmla="*/ 2028285 h 2055445"/>
              <a:gd name="connsiteX41" fmla="*/ 1276538 w 2112398"/>
              <a:gd name="connsiteY41" fmla="*/ 2055445 h 2055445"/>
              <a:gd name="connsiteX42" fmla="*/ 1475714 w 2112398"/>
              <a:gd name="connsiteY42" fmla="*/ 2046392 h 2055445"/>
              <a:gd name="connsiteX43" fmla="*/ 1502875 w 2112398"/>
              <a:gd name="connsiteY43" fmla="*/ 2037338 h 2055445"/>
              <a:gd name="connsiteX44" fmla="*/ 1656784 w 2112398"/>
              <a:gd name="connsiteY44" fmla="*/ 2019231 h 2055445"/>
              <a:gd name="connsiteX45" fmla="*/ 1774479 w 2112398"/>
              <a:gd name="connsiteY45" fmla="*/ 1983017 h 2055445"/>
              <a:gd name="connsiteX46" fmla="*/ 1801639 w 2112398"/>
              <a:gd name="connsiteY46" fmla="*/ 1964910 h 2055445"/>
              <a:gd name="connsiteX47" fmla="*/ 1846906 w 2112398"/>
              <a:gd name="connsiteY47" fmla="*/ 1946803 h 2055445"/>
              <a:gd name="connsiteX48" fmla="*/ 1928388 w 2112398"/>
              <a:gd name="connsiteY48" fmla="*/ 1883429 h 2055445"/>
              <a:gd name="connsiteX49" fmla="*/ 1991762 w 2112398"/>
              <a:gd name="connsiteY49" fmla="*/ 1847215 h 2055445"/>
              <a:gd name="connsiteX50" fmla="*/ 2046083 w 2112398"/>
              <a:gd name="connsiteY50" fmla="*/ 1783841 h 2055445"/>
              <a:gd name="connsiteX51" fmla="*/ 2100404 w 2112398"/>
              <a:gd name="connsiteY51" fmla="*/ 1720467 h 2055445"/>
              <a:gd name="connsiteX52" fmla="*/ 2100404 w 2112398"/>
              <a:gd name="connsiteY52" fmla="*/ 1385489 h 2055445"/>
              <a:gd name="connsiteX53" fmla="*/ 2055136 w 2112398"/>
              <a:gd name="connsiteY53" fmla="*/ 1340221 h 2055445"/>
              <a:gd name="connsiteX54" fmla="*/ 2018922 w 2112398"/>
              <a:gd name="connsiteY54" fmla="*/ 1294954 h 2055445"/>
              <a:gd name="connsiteX55" fmla="*/ 1964602 w 2112398"/>
              <a:gd name="connsiteY55" fmla="*/ 1240633 h 2055445"/>
              <a:gd name="connsiteX56" fmla="*/ 1901227 w 2112398"/>
              <a:gd name="connsiteY56" fmla="*/ 1168205 h 2055445"/>
              <a:gd name="connsiteX57" fmla="*/ 1783532 w 2112398"/>
              <a:gd name="connsiteY57" fmla="*/ 1086724 h 2055445"/>
              <a:gd name="connsiteX58" fmla="*/ 1756372 w 2112398"/>
              <a:gd name="connsiteY58" fmla="*/ 1050510 h 2055445"/>
              <a:gd name="connsiteX59" fmla="*/ 1729211 w 2112398"/>
              <a:gd name="connsiteY59" fmla="*/ 1023350 h 2055445"/>
              <a:gd name="connsiteX60" fmla="*/ 1692998 w 2112398"/>
              <a:gd name="connsiteY60" fmla="*/ 987136 h 2055445"/>
              <a:gd name="connsiteX61" fmla="*/ 1665837 w 2112398"/>
              <a:gd name="connsiteY61" fmla="*/ 959976 h 2055445"/>
              <a:gd name="connsiteX62" fmla="*/ 1629623 w 2112398"/>
              <a:gd name="connsiteY62" fmla="*/ 905655 h 2055445"/>
              <a:gd name="connsiteX63" fmla="*/ 1602463 w 2112398"/>
              <a:gd name="connsiteY63" fmla="*/ 887548 h 2055445"/>
              <a:gd name="connsiteX64" fmla="*/ 1548142 w 2112398"/>
              <a:gd name="connsiteY64" fmla="*/ 851334 h 2055445"/>
              <a:gd name="connsiteX65" fmla="*/ 1530035 w 2112398"/>
              <a:gd name="connsiteY65" fmla="*/ 806067 h 2055445"/>
              <a:gd name="connsiteX66" fmla="*/ 1493821 w 2112398"/>
              <a:gd name="connsiteY66" fmla="*/ 797013 h 2055445"/>
              <a:gd name="connsiteX67" fmla="*/ 1475714 w 2112398"/>
              <a:gd name="connsiteY67" fmla="*/ 760799 h 2055445"/>
              <a:gd name="connsiteX68" fmla="*/ 1466661 w 2112398"/>
              <a:gd name="connsiteY68" fmla="*/ 724586 h 2055445"/>
              <a:gd name="connsiteX69" fmla="*/ 1439501 w 2112398"/>
              <a:gd name="connsiteY69" fmla="*/ 688372 h 2055445"/>
              <a:gd name="connsiteX70" fmla="*/ 1421394 w 2112398"/>
              <a:gd name="connsiteY70" fmla="*/ 652158 h 2055445"/>
              <a:gd name="connsiteX71" fmla="*/ 1439501 w 2112398"/>
              <a:gd name="connsiteY71" fmla="*/ 353394 h 2055445"/>
              <a:gd name="connsiteX72" fmla="*/ 1403287 w 2112398"/>
              <a:gd name="connsiteY72" fmla="*/ 217592 h 2055445"/>
              <a:gd name="connsiteX73" fmla="*/ 1367073 w 2112398"/>
              <a:gd name="connsiteY73" fmla="*/ 181378 h 2055445"/>
              <a:gd name="connsiteX74" fmla="*/ 1358019 w 2112398"/>
              <a:gd name="connsiteY74" fmla="*/ 154217 h 2055445"/>
              <a:gd name="connsiteX75" fmla="*/ 1330859 w 2112398"/>
              <a:gd name="connsiteY75" fmla="*/ 118003 h 2055445"/>
              <a:gd name="connsiteX76" fmla="*/ 1276538 w 2112398"/>
              <a:gd name="connsiteY76" fmla="*/ 99897 h 2055445"/>
              <a:gd name="connsiteX77" fmla="*/ 1195057 w 2112398"/>
              <a:gd name="connsiteY77" fmla="*/ 72736 h 2055445"/>
              <a:gd name="connsiteX78" fmla="*/ 1167897 w 2112398"/>
              <a:gd name="connsiteY78" fmla="*/ 45576 h 2055445"/>
              <a:gd name="connsiteX79" fmla="*/ 1086415 w 2112398"/>
              <a:gd name="connsiteY79" fmla="*/ 27469 h 2055445"/>
              <a:gd name="connsiteX80" fmla="*/ 1050202 w 2112398"/>
              <a:gd name="connsiteY80" fmla="*/ 9362 h 2055445"/>
              <a:gd name="connsiteX81" fmla="*/ 697116 w 2112398"/>
              <a:gd name="connsiteY81" fmla="*/ 9362 h 2055445"/>
              <a:gd name="connsiteX82" fmla="*/ 615635 w 2112398"/>
              <a:gd name="connsiteY82" fmla="*/ 45576 h 2055445"/>
              <a:gd name="connsiteX83" fmla="*/ 597528 w 2112398"/>
              <a:gd name="connsiteY83" fmla="*/ 72736 h 2055445"/>
              <a:gd name="connsiteX84" fmla="*/ 570368 w 2112398"/>
              <a:gd name="connsiteY84" fmla="*/ 99897 h 20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12398" h="2055445">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 Título">
            <a:extLst>
              <a:ext uri="{FF2B5EF4-FFF2-40B4-BE49-F238E27FC236}">
                <a16:creationId xmlns:a16="http://schemas.microsoft.com/office/drawing/2014/main" id="{9F5A4655-6C02-6D4C-9F2D-9F98B18A88DB}"/>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6" name="Marcador de pie de página 4">
            <a:extLst>
              <a:ext uri="{FF2B5EF4-FFF2-40B4-BE49-F238E27FC236}">
                <a16:creationId xmlns:a16="http://schemas.microsoft.com/office/drawing/2014/main" id="{EAAE37B9-5321-28DC-0435-82CDBF1051F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4594C67F-2A9E-041A-53CA-C169B1183EA3}"/>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038270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34</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573016"/>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73C6C380-036D-AECE-59B8-BEE2B06CCDE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8D2E575A-8DA6-E89B-8662-00B9D130B514}"/>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978693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Users</a:t>
            </a:r>
          </a:p>
        </p:txBody>
      </p:sp>
      <p:sp>
        <p:nvSpPr>
          <p:cNvPr id="3" name="2 Marcador de contenido"/>
          <p:cNvSpPr>
            <a:spLocks noGrp="1"/>
          </p:cNvSpPr>
          <p:nvPr>
            <p:ph idx="1"/>
          </p:nvPr>
        </p:nvSpPr>
        <p:spPr/>
        <p:txBody>
          <a:bodyPr>
            <a:normAutofit/>
          </a:bodyPr>
          <a:lstStyle/>
          <a:p>
            <a:pPr>
              <a:lnSpc>
                <a:spcPct val="150000"/>
              </a:lnSpc>
            </a:pPr>
            <a:r>
              <a:rPr lang="en-GB" b="0" u="none"/>
              <a:t>Users</a:t>
            </a:r>
            <a:r>
              <a:rPr lang="en-GB" u="none"/>
              <a:t> </a:t>
            </a:r>
            <a:r>
              <a:rPr lang="en-GB" b="0" u="none"/>
              <a:t>can be linked to a person or computer process</a:t>
            </a:r>
          </a:p>
          <a:p>
            <a:pPr>
              <a:lnSpc>
                <a:spcPct val="150000"/>
              </a:lnSpc>
            </a:pPr>
            <a:r>
              <a:rPr lang="en-GB" b="0" u="none"/>
              <a:t>Every user may belong to one ore more groups</a:t>
            </a:r>
          </a:p>
          <a:p>
            <a:pPr>
              <a:lnSpc>
                <a:spcPct val="150000"/>
              </a:lnSpc>
            </a:pPr>
            <a:r>
              <a:rPr lang="en-GB" b="0" u="none"/>
              <a:t>Every user may has a home folder inside /home</a:t>
            </a:r>
          </a:p>
          <a:p>
            <a:pPr>
              <a:lnSpc>
                <a:spcPct val="150000"/>
              </a:lnSpc>
            </a:pPr>
            <a:r>
              <a:rPr lang="en-GB" b="0" u="none"/>
              <a:t>Users own the files they create, directly or indirectly</a:t>
            </a:r>
          </a:p>
          <a:p>
            <a:pPr>
              <a:lnSpc>
                <a:spcPct val="150000"/>
              </a:lnSpc>
            </a:pPr>
            <a:r>
              <a:rPr lang="en-GB" b="0" u="none"/>
              <a:t>Users can change permissions on files they own</a:t>
            </a:r>
          </a:p>
          <a:p>
            <a:pPr>
              <a:lnSpc>
                <a:spcPct val="150000"/>
              </a:lnSpc>
            </a:pPr>
            <a:r>
              <a:rPr lang="en-GB" b="0" u="none"/>
              <a:t>Users also own processes they execute</a:t>
            </a:r>
          </a:p>
          <a:p>
            <a:pPr>
              <a:lnSpc>
                <a:spcPct val="150000"/>
              </a:lnSpc>
            </a:pPr>
            <a:r>
              <a:rPr lang="en-GB" b="0" u="none"/>
              <a:t>Root rules over them all</a:t>
            </a:r>
          </a:p>
          <a:p>
            <a:pPr>
              <a:lnSpc>
                <a:spcPct val="150000"/>
              </a:lnSpc>
            </a:pPr>
            <a:r>
              <a:rPr lang="en-GB" b="0" u="none"/>
              <a:t>Root home folder is in /root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35</a:t>
            </a:fld>
            <a:endParaRPr lang="es-ES"/>
          </a:p>
        </p:txBody>
      </p:sp>
      <p:sp>
        <p:nvSpPr>
          <p:cNvPr id="9" name="Marcador de pie de página 4">
            <a:extLst>
              <a:ext uri="{FF2B5EF4-FFF2-40B4-BE49-F238E27FC236}">
                <a16:creationId xmlns:a16="http://schemas.microsoft.com/office/drawing/2014/main" id="{0B25819E-97E7-FB06-8EFE-987FEFE251C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02581D58-3BBE-7C54-4482-BA44C9E94A92}"/>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53684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Users and Privileges - Permissions</a:t>
            </a:r>
          </a:p>
        </p:txBody>
      </p:sp>
      <p:sp>
        <p:nvSpPr>
          <p:cNvPr id="3" name="2 Marcador de contenido"/>
          <p:cNvSpPr>
            <a:spLocks noGrp="1"/>
          </p:cNvSpPr>
          <p:nvPr>
            <p:ph idx="1"/>
          </p:nvPr>
        </p:nvSpPr>
        <p:spPr/>
        <p:txBody>
          <a:bodyPr>
            <a:normAutofit fontScale="92500" lnSpcReduction="10000"/>
          </a:bodyPr>
          <a:lstStyle/>
          <a:p>
            <a:pPr marL="0" indent="0">
              <a:buNone/>
            </a:pPr>
            <a:r>
              <a:rPr lang="en-US" b="0" u="none"/>
              <a:t>Permissions are the “rights” to act on a file or directory. The are only 3 basic permissions:</a:t>
            </a:r>
          </a:p>
          <a:p>
            <a:pPr marL="0" indent="0">
              <a:buNone/>
            </a:pPr>
            <a:endParaRPr lang="en-US" sz="1000" b="0" u="none"/>
          </a:p>
          <a:p>
            <a:r>
              <a:rPr lang="en-US" u="none"/>
              <a:t>Read (r)</a:t>
            </a:r>
            <a:r>
              <a:rPr lang="en-US" b="0" u="none"/>
              <a:t> - allows the contents of the file to be viewed. A read permission on a directory allows you to list the contents of a directory.</a:t>
            </a:r>
          </a:p>
          <a:p>
            <a:endParaRPr lang="en-US" sz="1100" b="0" u="none"/>
          </a:p>
          <a:p>
            <a:r>
              <a:rPr lang="en-US" u="none"/>
              <a:t>Write (w)</a:t>
            </a:r>
            <a:r>
              <a:rPr lang="en-US" b="0" u="none"/>
              <a:t> - allows you to modify the contents of that file. For a directory, the write permission allows you to edit the contents of a directory.</a:t>
            </a:r>
          </a:p>
          <a:p>
            <a:endParaRPr lang="en-US" sz="1100" b="0" u="none"/>
          </a:p>
          <a:p>
            <a:r>
              <a:rPr lang="en-US" u="none"/>
              <a:t>Execute (x)</a:t>
            </a:r>
            <a:r>
              <a:rPr lang="en-US" b="0" u="none"/>
              <a:t> - for a file, the executable permission allows you to run the file and execute a program or script. For a directory, the execute permission allows you to change to a different directory and make it your current working directory (</a:t>
            </a:r>
            <a:r>
              <a:rPr lang="en-US" b="0" u="none" err="1"/>
              <a:t>pwd</a:t>
            </a:r>
            <a:r>
              <a:rPr lang="en-US" b="0" u="none"/>
              <a:t> or “.”).</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36</a:t>
            </a:fld>
            <a:endParaRPr lang="es-ES"/>
          </a:p>
        </p:txBody>
      </p:sp>
      <p:sp>
        <p:nvSpPr>
          <p:cNvPr id="9" name="Marcador de pie de página 4">
            <a:extLst>
              <a:ext uri="{FF2B5EF4-FFF2-40B4-BE49-F238E27FC236}">
                <a16:creationId xmlns:a16="http://schemas.microsoft.com/office/drawing/2014/main" id="{CAE0F7BE-C9CD-7D06-8C4A-6EAC67B1C5A6}"/>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431EAE02-F428-5A1D-D3E1-B8CE48FB6C1A}"/>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731212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r>
              <a:rPr lang="en-US" b="0" u="none" dirty="0"/>
              <a:t>A file’s rights can only be modified by the owner of the file, the group owning the file and the root</a:t>
            </a:r>
            <a:endParaRPr lang="es-ES" b="0" u="none" dirty="0"/>
          </a:p>
          <a:p>
            <a:pPr lvl="0"/>
            <a:r>
              <a:rPr lang="en-US" b="0" u="none" dirty="0"/>
              <a:t>The system stores this right information in a 9 bits sequence.</a:t>
            </a:r>
            <a:endParaRPr lang="es-ES" b="0" u="none" dirty="0"/>
          </a:p>
          <a:p>
            <a:pPr lvl="0"/>
            <a:r>
              <a:rPr lang="en-US" b="0" u="none" dirty="0"/>
              <a:t>This sequence has a sequence of 3 elements for each 3 groups:</a:t>
            </a:r>
            <a:endParaRPr lang="es-ES" b="0" u="none" dirty="0"/>
          </a:p>
          <a:p>
            <a:pPr marL="0" indent="0">
              <a:buNone/>
            </a:pPr>
            <a:r>
              <a:rPr lang="en-US" b="0" u="none" dirty="0"/>
              <a:t> </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37</a:t>
            </a:fld>
            <a:endParaRPr lang="es-ES" dirty="0"/>
          </a:p>
        </p:txBody>
      </p:sp>
      <p:grpSp>
        <p:nvGrpSpPr>
          <p:cNvPr id="31" name="Grupo 30"/>
          <p:cNvGrpSpPr/>
          <p:nvPr/>
        </p:nvGrpSpPr>
        <p:grpSpPr>
          <a:xfrm>
            <a:off x="1259632" y="4005064"/>
            <a:ext cx="7567889" cy="2068221"/>
            <a:chOff x="829050" y="3713998"/>
            <a:chExt cx="7567889" cy="2068221"/>
          </a:xfrm>
        </p:grpSpPr>
        <p:sp>
          <p:nvSpPr>
            <p:cNvPr id="7" name="object 6"/>
            <p:cNvSpPr txBox="1"/>
            <p:nvPr/>
          </p:nvSpPr>
          <p:spPr>
            <a:xfrm>
              <a:off x="1334743"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8" name="object 7"/>
            <p:cNvSpPr/>
            <p:nvPr/>
          </p:nvSpPr>
          <p:spPr>
            <a:xfrm>
              <a:off x="973203" y="4266438"/>
              <a:ext cx="539750" cy="203835"/>
            </a:xfrm>
            <a:custGeom>
              <a:avLst/>
              <a:gdLst/>
              <a:ahLst/>
              <a:cxnLst/>
              <a:rect l="l" t="t" r="r" b="b"/>
              <a:pathLst>
                <a:path w="539750" h="203835">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p:spPr>
          <p:txBody>
            <a:bodyPr wrap="square" lIns="0" tIns="0" rIns="0" bIns="0" rtlCol="0"/>
            <a:lstStyle/>
            <a:p>
              <a:endParaRPr/>
            </a:p>
          </p:txBody>
        </p:sp>
        <p:sp>
          <p:nvSpPr>
            <p:cNvPr id="9" name="object 8"/>
            <p:cNvSpPr/>
            <p:nvPr/>
          </p:nvSpPr>
          <p:spPr>
            <a:xfrm>
              <a:off x="1369969" y="4389500"/>
              <a:ext cx="683217" cy="188594"/>
            </a:xfrm>
            <a:custGeom>
              <a:avLst/>
              <a:gdLst/>
              <a:ahLst/>
              <a:cxnLst/>
              <a:rect l="l" t="t" r="r" b="b"/>
              <a:pathLst>
                <a:path w="539750" h="203835">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ln w="28955">
              <a:solidFill>
                <a:srgbClr val="000000"/>
              </a:solidFill>
            </a:ln>
          </p:spPr>
          <p:txBody>
            <a:bodyPr wrap="square" lIns="0" tIns="0" rIns="0" bIns="0" rtlCol="0"/>
            <a:lstStyle/>
            <a:p>
              <a:endParaRPr/>
            </a:p>
          </p:txBody>
        </p:sp>
        <p:sp>
          <p:nvSpPr>
            <p:cNvPr id="11" name="object 10"/>
            <p:cNvSpPr/>
            <p:nvPr/>
          </p:nvSpPr>
          <p:spPr>
            <a:xfrm>
              <a:off x="2197202" y="4357482"/>
              <a:ext cx="64770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14" name="object 13"/>
            <p:cNvSpPr txBox="1"/>
            <p:nvPr/>
          </p:nvSpPr>
          <p:spPr>
            <a:xfrm>
              <a:off x="2152097" y="4578094"/>
              <a:ext cx="1485265" cy="243656"/>
            </a:xfrm>
            <a:prstGeom prst="rect">
              <a:avLst/>
            </a:prstGeom>
          </p:spPr>
          <p:txBody>
            <a:bodyPr vert="horz" wrap="square" lIns="0" tIns="0" rIns="0" bIns="0" rtlCol="0">
              <a:spAutoFit/>
            </a:bodyPr>
            <a:lstStyle/>
            <a:p>
              <a:pPr marL="12700">
                <a:lnSpc>
                  <a:spcPts val="1910"/>
                </a:lnSpc>
              </a:pPr>
              <a:r>
                <a:rPr lang="es-ES" sz="1600" spc="-25" dirty="0" err="1">
                  <a:latin typeface="Arial"/>
                  <a:cs typeface="Arial"/>
                </a:rPr>
                <a:t>Group</a:t>
              </a:r>
              <a:r>
                <a:rPr sz="1600" dirty="0">
                  <a:latin typeface="Times New Roman"/>
                  <a:cs typeface="Times New Roman"/>
                </a:rPr>
                <a:t> </a:t>
              </a:r>
              <a:r>
                <a:rPr lang="es-ES" sz="1600" dirty="0">
                  <a:latin typeface="Times New Roman"/>
                  <a:cs typeface="Times New Roman"/>
                </a:rPr>
                <a:t>    </a:t>
              </a:r>
              <a:r>
                <a:rPr sz="1600" spc="-130" dirty="0">
                  <a:latin typeface="Times New Roman"/>
                  <a:cs typeface="Times New Roman"/>
                </a:rPr>
                <a:t> </a:t>
              </a:r>
              <a:r>
                <a:rPr lang="es-ES" sz="1600" spc="-20" dirty="0" err="1">
                  <a:latin typeface="Arial"/>
                  <a:cs typeface="Arial"/>
                </a:rPr>
                <a:t>Ohter</a:t>
              </a:r>
              <a:endParaRPr sz="1600" dirty="0">
                <a:latin typeface="Arial"/>
                <a:cs typeface="Arial"/>
              </a:endParaRPr>
            </a:p>
          </p:txBody>
        </p:sp>
        <p:sp>
          <p:nvSpPr>
            <p:cNvPr id="15" name="object 14"/>
            <p:cNvSpPr/>
            <p:nvPr/>
          </p:nvSpPr>
          <p:spPr>
            <a:xfrm>
              <a:off x="6035932" y="4251197"/>
              <a:ext cx="1728470" cy="203835"/>
            </a:xfrm>
            <a:custGeom>
              <a:avLst/>
              <a:gdLst/>
              <a:ahLst/>
              <a:cxnLst/>
              <a:rect l="l" t="t" r="r" b="b"/>
              <a:pathLst>
                <a:path w="1728470" h="203835">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p:spPr>
          <p:txBody>
            <a:bodyPr wrap="square" lIns="0" tIns="0" rIns="0" bIns="0" rtlCol="0"/>
            <a:lstStyle/>
            <a:p>
              <a:endParaRPr/>
            </a:p>
          </p:txBody>
        </p:sp>
        <p:sp>
          <p:nvSpPr>
            <p:cNvPr id="16" name="object 15"/>
            <p:cNvSpPr/>
            <p:nvPr/>
          </p:nvSpPr>
          <p:spPr>
            <a:xfrm>
              <a:off x="6380437" y="4251197"/>
              <a:ext cx="1728470" cy="203835"/>
            </a:xfrm>
            <a:custGeom>
              <a:avLst/>
              <a:gdLst/>
              <a:ahLst/>
              <a:cxnLst/>
              <a:rect l="l" t="t" r="r" b="b"/>
              <a:pathLst>
                <a:path w="1728470" h="203835">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17" name="object 16"/>
            <p:cNvSpPr txBox="1"/>
            <p:nvPr/>
          </p:nvSpPr>
          <p:spPr>
            <a:xfrm>
              <a:off x="7046557" y="4578094"/>
              <a:ext cx="702310" cy="246221"/>
            </a:xfrm>
            <a:prstGeom prst="rect">
              <a:avLst/>
            </a:prstGeom>
          </p:spPr>
          <p:txBody>
            <a:bodyPr vert="horz" wrap="square" lIns="0" tIns="0" rIns="0" bIns="0" rtlCol="0">
              <a:spAutoFit/>
            </a:bodyPr>
            <a:lstStyle/>
            <a:p>
              <a:pPr marL="12700">
                <a:lnSpc>
                  <a:spcPct val="100000"/>
                </a:lnSpc>
              </a:pPr>
              <a:r>
                <a:rPr lang="es-ES" sz="1600" spc="-10" dirty="0">
                  <a:latin typeface="Arial"/>
                  <a:cs typeface="Arial"/>
                </a:rPr>
                <a:t>File</a:t>
              </a:r>
              <a:endParaRPr sz="1600" dirty="0">
                <a:latin typeface="Arial"/>
                <a:cs typeface="Arial"/>
              </a:endParaRPr>
            </a:p>
          </p:txBody>
        </p:sp>
        <p:sp>
          <p:nvSpPr>
            <p:cNvPr id="19" name="object 18"/>
            <p:cNvSpPr/>
            <p:nvPr/>
          </p:nvSpPr>
          <p:spPr>
            <a:xfrm>
              <a:off x="5077522" y="4299966"/>
              <a:ext cx="1114425" cy="203835"/>
            </a:xfrm>
            <a:custGeom>
              <a:avLst/>
              <a:gdLst/>
              <a:ahLst/>
              <a:cxnLst/>
              <a:rect l="l" t="t" r="r" b="b"/>
              <a:pathLst>
                <a:path w="1114425" h="20383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0" name="object 19"/>
            <p:cNvSpPr txBox="1"/>
            <p:nvPr/>
          </p:nvSpPr>
          <p:spPr>
            <a:xfrm>
              <a:off x="5353608" y="4650102"/>
              <a:ext cx="588010" cy="246221"/>
            </a:xfrm>
            <a:prstGeom prst="rect">
              <a:avLst/>
            </a:prstGeom>
          </p:spPr>
          <p:txBody>
            <a:bodyPr vert="horz" wrap="square" lIns="0" tIns="0" rIns="0" bIns="0" rtlCol="0">
              <a:spAutoFit/>
            </a:bodyPr>
            <a:lstStyle/>
            <a:p>
              <a:pPr marL="12700">
                <a:lnSpc>
                  <a:spcPct val="100000"/>
                </a:lnSpc>
              </a:pPr>
              <a:r>
                <a:rPr lang="es-ES" sz="1600" spc="-25" dirty="0" err="1">
                  <a:latin typeface="Arial"/>
                  <a:cs typeface="Arial"/>
                </a:rPr>
                <a:t>Group</a:t>
              </a:r>
              <a:endParaRPr sz="1600" dirty="0">
                <a:latin typeface="Arial"/>
                <a:cs typeface="Arial"/>
              </a:endParaRPr>
            </a:p>
          </p:txBody>
        </p:sp>
        <p:sp>
          <p:nvSpPr>
            <p:cNvPr id="21" name="object 20"/>
            <p:cNvSpPr/>
            <p:nvPr/>
          </p:nvSpPr>
          <p:spPr>
            <a:xfrm>
              <a:off x="3254632" y="4296917"/>
              <a:ext cx="1223645" cy="203835"/>
            </a:xfrm>
            <a:custGeom>
              <a:avLst/>
              <a:gdLst/>
              <a:ahLst/>
              <a:cxnLst/>
              <a:rect l="l" t="t" r="r" b="b"/>
              <a:pathLst>
                <a:path w="1223645" h="20383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p:spPr>
          <p:txBody>
            <a:bodyPr wrap="square" lIns="0" tIns="0" rIns="0" bIns="0" rtlCol="0"/>
            <a:lstStyle/>
            <a:p>
              <a:endParaRPr/>
            </a:p>
          </p:txBody>
        </p:sp>
        <p:sp>
          <p:nvSpPr>
            <p:cNvPr id="22" name="object 21"/>
            <p:cNvSpPr/>
            <p:nvPr/>
          </p:nvSpPr>
          <p:spPr>
            <a:xfrm>
              <a:off x="3709861" y="4296917"/>
              <a:ext cx="1223645" cy="203835"/>
            </a:xfrm>
            <a:custGeom>
              <a:avLst/>
              <a:gdLst/>
              <a:ahLst/>
              <a:cxnLst/>
              <a:rect l="l" t="t" r="r" b="b"/>
              <a:pathLst>
                <a:path w="1223645" h="20383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3" name="object 22"/>
            <p:cNvSpPr txBox="1"/>
            <p:nvPr/>
          </p:nvSpPr>
          <p:spPr>
            <a:xfrm>
              <a:off x="3999039"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13" name="object 12"/>
            <p:cNvSpPr/>
            <p:nvPr/>
          </p:nvSpPr>
          <p:spPr>
            <a:xfrm>
              <a:off x="2989290" y="4357482"/>
              <a:ext cx="58507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24" name="object 23"/>
            <p:cNvSpPr/>
            <p:nvPr/>
          </p:nvSpPr>
          <p:spPr>
            <a:xfrm rot="1105365">
              <a:off x="3519707" y="5120177"/>
              <a:ext cx="1155065" cy="379095"/>
            </a:xfrm>
            <a:custGeom>
              <a:avLst/>
              <a:gdLst/>
              <a:ahLst/>
              <a:cxnLst/>
              <a:rect l="l" t="t" r="r" b="b"/>
              <a:pathLst>
                <a:path w="1155064" h="379095">
                  <a:moveTo>
                    <a:pt x="56828" y="32715"/>
                  </a:moveTo>
                  <a:lnTo>
                    <a:pt x="37635" y="37378"/>
                  </a:lnTo>
                  <a:lnTo>
                    <a:pt x="51096" y="51717"/>
                  </a:lnTo>
                  <a:lnTo>
                    <a:pt x="1149339" y="378762"/>
                  </a:lnTo>
                  <a:lnTo>
                    <a:pt x="1154948" y="359782"/>
                  </a:lnTo>
                  <a:lnTo>
                    <a:pt x="56828" y="32715"/>
                  </a:lnTo>
                  <a:close/>
                </a:path>
                <a:path w="1155064" h="379095">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w="1155064" h="379095">
                  <a:moveTo>
                    <a:pt x="21579" y="22216"/>
                  </a:moveTo>
                  <a:lnTo>
                    <a:pt x="16001" y="41266"/>
                  </a:lnTo>
                  <a:lnTo>
                    <a:pt x="51096" y="51717"/>
                  </a:lnTo>
                  <a:lnTo>
                    <a:pt x="41408" y="41397"/>
                  </a:lnTo>
                  <a:lnTo>
                    <a:pt x="21092" y="41397"/>
                  </a:lnTo>
                  <a:lnTo>
                    <a:pt x="26029" y="25014"/>
                  </a:lnTo>
                  <a:lnTo>
                    <a:pt x="30974" y="25014"/>
                  </a:lnTo>
                  <a:lnTo>
                    <a:pt x="21579" y="22216"/>
                  </a:lnTo>
                  <a:close/>
                </a:path>
                <a:path w="1155064" h="379095">
                  <a:moveTo>
                    <a:pt x="26029" y="25014"/>
                  </a:moveTo>
                  <a:lnTo>
                    <a:pt x="21092" y="41397"/>
                  </a:lnTo>
                  <a:lnTo>
                    <a:pt x="37635" y="37378"/>
                  </a:lnTo>
                  <a:lnTo>
                    <a:pt x="26029" y="25014"/>
                  </a:lnTo>
                  <a:close/>
                </a:path>
                <a:path w="1155064" h="379095">
                  <a:moveTo>
                    <a:pt x="37635" y="37378"/>
                  </a:moveTo>
                  <a:lnTo>
                    <a:pt x="21092" y="41397"/>
                  </a:lnTo>
                  <a:lnTo>
                    <a:pt x="41408" y="41397"/>
                  </a:lnTo>
                  <a:lnTo>
                    <a:pt x="37635" y="37378"/>
                  </a:lnTo>
                  <a:close/>
                </a:path>
                <a:path w="1155064" h="379095">
                  <a:moveTo>
                    <a:pt x="30974" y="25014"/>
                  </a:moveTo>
                  <a:lnTo>
                    <a:pt x="26029" y="25014"/>
                  </a:lnTo>
                  <a:lnTo>
                    <a:pt x="37635" y="37378"/>
                  </a:lnTo>
                  <a:lnTo>
                    <a:pt x="56828" y="32715"/>
                  </a:lnTo>
                  <a:lnTo>
                    <a:pt x="30974" y="25014"/>
                  </a:lnTo>
                  <a:close/>
                </a:path>
                <a:path w="1155064" h="379095">
                  <a:moveTo>
                    <a:pt x="100039" y="22216"/>
                  </a:moveTo>
                  <a:lnTo>
                    <a:pt x="21579" y="22216"/>
                  </a:lnTo>
                  <a:lnTo>
                    <a:pt x="56828" y="32715"/>
                  </a:lnTo>
                  <a:lnTo>
                    <a:pt x="100039" y="22216"/>
                  </a:lnTo>
                  <a:close/>
                </a:path>
              </a:pathLst>
            </a:custGeom>
            <a:solidFill>
              <a:srgbClr val="000000"/>
            </a:solidFill>
          </p:spPr>
          <p:txBody>
            <a:bodyPr wrap="square" lIns="0" tIns="0" rIns="0" bIns="0" rtlCol="0"/>
            <a:lstStyle/>
            <a:p>
              <a:endParaRPr/>
            </a:p>
          </p:txBody>
        </p:sp>
        <p:sp>
          <p:nvSpPr>
            <p:cNvPr id="25" name="object 24"/>
            <p:cNvSpPr txBox="1"/>
            <p:nvPr/>
          </p:nvSpPr>
          <p:spPr>
            <a:xfrm>
              <a:off x="4768472" y="5505220"/>
              <a:ext cx="2131695" cy="276999"/>
            </a:xfrm>
            <a:prstGeom prst="rect">
              <a:avLst/>
            </a:prstGeom>
          </p:spPr>
          <p:txBody>
            <a:bodyPr vert="horz" wrap="square" lIns="0" tIns="0" rIns="0" bIns="0" rtlCol="0">
              <a:spAutoFit/>
            </a:bodyPr>
            <a:lstStyle/>
            <a:p>
              <a:pPr marL="12700">
                <a:lnSpc>
                  <a:spcPct val="100000"/>
                </a:lnSpc>
              </a:pPr>
              <a:r>
                <a:rPr lang="es-ES" sz="1800" dirty="0" err="1">
                  <a:latin typeface="Arial"/>
                  <a:cs typeface="Arial"/>
                </a:rPr>
                <a:t>Permissions</a:t>
              </a:r>
              <a:endParaRPr sz="1800" dirty="0">
                <a:latin typeface="Arial"/>
                <a:cs typeface="Arial"/>
              </a:endParaRPr>
            </a:p>
          </p:txBody>
        </p:sp>
        <p:sp>
          <p:nvSpPr>
            <p:cNvPr id="26" name="object 3"/>
            <p:cNvSpPr/>
            <p:nvPr/>
          </p:nvSpPr>
          <p:spPr>
            <a:xfrm>
              <a:off x="1302394" y="3713998"/>
              <a:ext cx="2333991" cy="1312545"/>
            </a:xfrm>
            <a:custGeom>
              <a:avLst/>
              <a:gdLst/>
              <a:ahLst/>
              <a:cxnLst/>
              <a:rect l="l" t="t" r="r" b="b"/>
              <a:pathLst>
                <a:path w="2807335" h="131254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ln w="25907">
              <a:solidFill>
                <a:srgbClr val="000000"/>
              </a:solidFill>
            </a:ln>
          </p:spPr>
          <p:txBody>
            <a:bodyPr wrap="square" lIns="0" tIns="0" rIns="0" bIns="0" rtlCol="0"/>
            <a:lstStyle/>
            <a:p>
              <a:endParaRPr/>
            </a:p>
          </p:txBody>
        </p:sp>
        <p:sp>
          <p:nvSpPr>
            <p:cNvPr id="27" name="CuadroTexto 26"/>
            <p:cNvSpPr txBox="1"/>
            <p:nvPr/>
          </p:nvSpPr>
          <p:spPr>
            <a:xfrm>
              <a:off x="829050" y="3910858"/>
              <a:ext cx="3070368" cy="523220"/>
            </a:xfrm>
            <a:prstGeom prst="rect">
              <a:avLst/>
            </a:prstGeom>
            <a:noFill/>
          </p:spPr>
          <p:txBody>
            <a:bodyPr wrap="square" rtlCol="0">
              <a:spAutoFit/>
            </a:bodyPr>
            <a:lstStyle/>
            <a:p>
              <a:r>
                <a:rPr lang="es-ES" sz="2800" dirty="0"/>
                <a:t>  -  </a:t>
              </a:r>
              <a:r>
                <a:rPr lang="es-ES" sz="2800" dirty="0" err="1"/>
                <a:t>rwx</a:t>
              </a:r>
              <a:r>
                <a:rPr lang="es-ES" sz="2800" dirty="0"/>
                <a:t>   </a:t>
              </a:r>
              <a:r>
                <a:rPr lang="es-ES" sz="2800" dirty="0" err="1"/>
                <a:t>rwx</a:t>
              </a:r>
              <a:r>
                <a:rPr lang="es-ES" sz="2800" dirty="0"/>
                <a:t>   </a:t>
              </a:r>
              <a:r>
                <a:rPr lang="es-ES" sz="2800" dirty="0" err="1"/>
                <a:t>rwx</a:t>
              </a:r>
              <a:endParaRPr lang="es-ES" sz="2800" dirty="0"/>
            </a:p>
          </p:txBody>
        </p:sp>
        <p:sp>
          <p:nvSpPr>
            <p:cNvPr id="28" name="CuadroTexto 27"/>
            <p:cNvSpPr txBox="1"/>
            <p:nvPr/>
          </p:nvSpPr>
          <p:spPr>
            <a:xfrm>
              <a:off x="3599286" y="3883631"/>
              <a:ext cx="1694260" cy="523220"/>
            </a:xfrm>
            <a:prstGeom prst="rect">
              <a:avLst/>
            </a:prstGeom>
            <a:noFill/>
          </p:spPr>
          <p:txBody>
            <a:bodyPr wrap="square" rtlCol="0">
              <a:spAutoFit/>
            </a:bodyPr>
            <a:lstStyle/>
            <a:p>
              <a:r>
                <a:rPr lang="es-ES" sz="2800" dirty="0"/>
                <a:t> alumno</a:t>
              </a:r>
            </a:p>
          </p:txBody>
        </p:sp>
        <p:sp>
          <p:nvSpPr>
            <p:cNvPr id="29" name="CuadroTexto 28"/>
            <p:cNvSpPr txBox="1"/>
            <p:nvPr/>
          </p:nvSpPr>
          <p:spPr>
            <a:xfrm>
              <a:off x="4868547" y="3875060"/>
              <a:ext cx="1528544" cy="954107"/>
            </a:xfrm>
            <a:prstGeom prst="rect">
              <a:avLst/>
            </a:prstGeom>
            <a:noFill/>
          </p:spPr>
          <p:txBody>
            <a:bodyPr wrap="square" rtlCol="0">
              <a:spAutoFit/>
            </a:bodyPr>
            <a:lstStyle/>
            <a:p>
              <a:r>
                <a:rPr lang="es-ES" sz="2800" dirty="0"/>
                <a:t> alumno</a:t>
              </a:r>
            </a:p>
          </p:txBody>
        </p:sp>
        <p:sp>
          <p:nvSpPr>
            <p:cNvPr id="30" name="CuadroTexto 29"/>
            <p:cNvSpPr txBox="1"/>
            <p:nvPr/>
          </p:nvSpPr>
          <p:spPr>
            <a:xfrm>
              <a:off x="6324053" y="3875532"/>
              <a:ext cx="2072886" cy="523220"/>
            </a:xfrm>
            <a:prstGeom prst="rect">
              <a:avLst/>
            </a:prstGeom>
            <a:noFill/>
          </p:spPr>
          <p:txBody>
            <a:bodyPr wrap="square" rtlCol="0">
              <a:spAutoFit/>
            </a:bodyPr>
            <a:lstStyle/>
            <a:p>
              <a:r>
                <a:rPr lang="es-ES" sz="2800" dirty="0" err="1"/>
                <a:t>fichero.txt</a:t>
              </a:r>
              <a:endParaRPr lang="es-ES" sz="2800" dirty="0"/>
            </a:p>
          </p:txBody>
        </p:sp>
      </p:grpSp>
      <p:sp>
        <p:nvSpPr>
          <p:cNvPr id="34" name="1 Título">
            <a:extLst>
              <a:ext uri="{FF2B5EF4-FFF2-40B4-BE49-F238E27FC236}">
                <a16:creationId xmlns:a16="http://schemas.microsoft.com/office/drawing/2014/main" id="{9DB1105D-98C2-1D40-BFDE-6F3E9D708B31}"/>
              </a:ext>
            </a:extLst>
          </p:cNvPr>
          <p:cNvSpPr>
            <a:spLocks noGrp="1"/>
          </p:cNvSpPr>
          <p:nvPr>
            <p:ph type="title"/>
          </p:nvPr>
        </p:nvSpPr>
        <p:spPr>
          <a:xfrm>
            <a:off x="457200" y="692696"/>
            <a:ext cx="8229600" cy="792088"/>
          </a:xfrm>
        </p:spPr>
        <p:txBody>
          <a:bodyPr/>
          <a:lstStyle/>
          <a:p>
            <a:r>
              <a:rPr lang="en-GB" dirty="0"/>
              <a:t>Linux Users and Privileges - Permissions</a:t>
            </a:r>
          </a:p>
        </p:txBody>
      </p:sp>
      <p:cxnSp>
        <p:nvCxnSpPr>
          <p:cNvPr id="38" name="Conector recto de flecha 37">
            <a:extLst>
              <a:ext uri="{FF2B5EF4-FFF2-40B4-BE49-F238E27FC236}">
                <a16:creationId xmlns:a16="http://schemas.microsoft.com/office/drawing/2014/main" id="{A7CB05F7-31F1-C847-BE4F-43498847F6BF}"/>
              </a:ext>
            </a:extLst>
          </p:cNvPr>
          <p:cNvCxnSpPr/>
          <p:nvPr/>
        </p:nvCxnSpPr>
        <p:spPr>
          <a:xfrm flipV="1">
            <a:off x="1524000" y="4746098"/>
            <a:ext cx="0" cy="854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object 24">
            <a:extLst>
              <a:ext uri="{FF2B5EF4-FFF2-40B4-BE49-F238E27FC236}">
                <a16:creationId xmlns:a16="http://schemas.microsoft.com/office/drawing/2014/main" id="{9712D50E-DF14-E14F-978A-5E8AFF555B98}"/>
              </a:ext>
            </a:extLst>
          </p:cNvPr>
          <p:cNvSpPr txBox="1"/>
          <p:nvPr/>
        </p:nvSpPr>
        <p:spPr>
          <a:xfrm>
            <a:off x="1202714" y="5657786"/>
            <a:ext cx="2131695" cy="276999"/>
          </a:xfrm>
          <a:prstGeom prst="rect">
            <a:avLst/>
          </a:prstGeom>
        </p:spPr>
        <p:txBody>
          <a:bodyPr vert="horz" wrap="square" lIns="0" tIns="0" rIns="0" bIns="0" rtlCol="0">
            <a:spAutoFit/>
          </a:bodyPr>
          <a:lstStyle/>
          <a:p>
            <a:pPr marL="12700">
              <a:lnSpc>
                <a:spcPct val="100000"/>
              </a:lnSpc>
            </a:pPr>
            <a:r>
              <a:rPr lang="es-ES" sz="1800" dirty="0">
                <a:latin typeface="Arial"/>
                <a:cs typeface="Arial"/>
              </a:rPr>
              <a:t>File </a:t>
            </a:r>
            <a:r>
              <a:rPr lang="es-ES" sz="1800" dirty="0" err="1">
                <a:latin typeface="Arial"/>
                <a:cs typeface="Arial"/>
              </a:rPr>
              <a:t>type</a:t>
            </a:r>
            <a:endParaRPr sz="1800" dirty="0">
              <a:latin typeface="Arial"/>
              <a:cs typeface="Arial"/>
            </a:endParaRPr>
          </a:p>
        </p:txBody>
      </p:sp>
      <p:sp>
        <p:nvSpPr>
          <p:cNvPr id="33" name="Marcador de pie de página 4">
            <a:extLst>
              <a:ext uri="{FF2B5EF4-FFF2-40B4-BE49-F238E27FC236}">
                <a16:creationId xmlns:a16="http://schemas.microsoft.com/office/drawing/2014/main" id="{FAFEC088-292A-8629-2269-239F6FA110A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B098D296-82C6-6082-B1A6-DB18CA42918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4166919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38</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8C335456-97CF-6840-FE95-F2B742BD970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F61AFF99-33D5-B0C3-9800-B251642C83B2}"/>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69150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39</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atin typeface="Consolas" panose="020B0609020204030204" pitchFamily="49" charset="0"/>
                <a:cs typeface="Consolas" panose="020B0609020204030204" pitchFamily="49" charset="0"/>
              </a:rPr>
              <a:t>Directorio que contiene software adicional. En nuestro caso aquí se realiza la instalación de software </a:t>
            </a:r>
            <a:r>
              <a:rPr lang="es-ES" err="1">
                <a:latin typeface="Consolas" panose="020B0609020204030204" pitchFamily="49" charset="0"/>
                <a:cs typeface="Consolas" panose="020B0609020204030204" pitchFamily="49" charset="0"/>
              </a:rPr>
              <a:t>bioinformático</a:t>
            </a:r>
            <a:endParaRPr lang="es-ES">
              <a:latin typeface="Consolas" panose="020B0609020204030204" pitchFamily="49" charset="0"/>
              <a:cs typeface="Consolas" panose="020B0609020204030204" pitchFamily="49" charset="0"/>
            </a:endParaRPr>
          </a:p>
        </p:txBody>
      </p: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CEB7F990-AF66-064A-AE3A-80CF9CF22055}"/>
              </a:ext>
            </a:extLst>
          </p:cNvPr>
          <p:cNvSpPr/>
          <p:nvPr/>
        </p:nvSpPr>
        <p:spPr>
          <a:xfrm>
            <a:off x="755576" y="3819816"/>
            <a:ext cx="1829942" cy="5585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F5DC29F4-9739-B91F-94E5-B584CCB5AA4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509F2EF9-CF63-09B9-49D9-22041715E754}"/>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81010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55ABAF88-6E36-7207-B1AD-64AB8303226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E27DB61-84F8-BA66-325B-57DAA42CFDFA}"/>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86131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1"/>
            <a:endParaRPr lang="en-US" b="0" u="none" dirty="0"/>
          </a:p>
          <a:p>
            <a:pPr marL="914400" lvl="2" indent="0">
              <a:buNone/>
            </a:pPr>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marL="914400" lvl="2" indent="0">
              <a:buNone/>
            </a:pP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40</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475252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2D5C8857-01B2-68CE-8EA5-7F9CBC173986}"/>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11419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2: </a:t>
            </a:r>
            <a:r>
              <a:rPr lang="es-ES" dirty="0"/>
              <a:t>personal </a:t>
            </a:r>
            <a:r>
              <a:rPr lang="es-ES" dirty="0" err="1"/>
              <a:t>directory</a:t>
            </a:r>
            <a:r>
              <a:rPr lang="es-ES" dirty="0"/>
              <a:t> </a:t>
            </a:r>
            <a:r>
              <a:rPr lang="en-US" b="0" u="none" dirty="0"/>
              <a:t>:   /home/</a:t>
            </a:r>
            <a:r>
              <a:rPr lang="en-US" b="0" u="none" dirty="0" err="1"/>
              <a:t>alumno</a:t>
            </a:r>
            <a:endParaRPr lang="en-US" b="0" u="none" dirty="0"/>
          </a:p>
          <a:p>
            <a:pPr lvl="1"/>
            <a:endParaRPr lang="en-US" b="0" u="none" dirty="0"/>
          </a:p>
          <a:p>
            <a:pPr marL="914400" lvl="2" indent="0">
              <a:buNone/>
            </a:pPr>
            <a:r>
              <a:rPr lang="es-ES" dirty="0" err="1"/>
              <a:t>drwx</a:t>
            </a:r>
            <a:r>
              <a:rPr lang="es-ES" dirty="0"/>
              <a:t>------  alumno  clase  alumno</a:t>
            </a:r>
          </a:p>
          <a:p>
            <a:pPr marL="914400" lvl="2" indent="0">
              <a:buNone/>
            </a:pPr>
            <a:endParaRPr lang="es-ES" dirty="0"/>
          </a:p>
          <a:p>
            <a:pPr lvl="2"/>
            <a:r>
              <a:rPr lang="es-ES" dirty="0" err="1"/>
              <a:t>Owner</a:t>
            </a:r>
            <a:r>
              <a:rPr lang="es-ES" dirty="0"/>
              <a:t> (alumno)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(clase) and </a:t>
            </a:r>
            <a:r>
              <a:rPr lang="es-ES" dirty="0" err="1"/>
              <a:t>rest</a:t>
            </a:r>
            <a:r>
              <a:rPr lang="es-ES" dirty="0"/>
              <a:t> </a:t>
            </a:r>
            <a:r>
              <a:rPr lang="es-ES" dirty="0" err="1"/>
              <a:t>can’t</a:t>
            </a:r>
            <a:r>
              <a:rPr lang="es-ES" dirty="0"/>
              <a:t> do </a:t>
            </a:r>
            <a:r>
              <a:rPr lang="es-ES" dirty="0" err="1"/>
              <a:t>anything</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41</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1C815CFF-6F75-8503-D024-2B5BA53FDB90}"/>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97154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a:t>
            </a:r>
            <a:r>
              <a:rPr lang="en-US" dirty="0"/>
              <a:t>3</a:t>
            </a:r>
            <a:r>
              <a:rPr lang="en-US" b="0" u="none" dirty="0"/>
              <a:t>: /</a:t>
            </a:r>
            <a:r>
              <a:rPr lang="es-ES" dirty="0" err="1"/>
              <a:t>tmp</a:t>
            </a:r>
            <a:r>
              <a:rPr lang="es-ES" dirty="0"/>
              <a:t> </a:t>
            </a:r>
            <a:r>
              <a:rPr lang="en-US" b="0" u="none" dirty="0"/>
              <a:t>:</a:t>
            </a:r>
          </a:p>
          <a:p>
            <a:pPr lvl="1"/>
            <a:endParaRPr lang="en-US" b="0" u="none" dirty="0"/>
          </a:p>
          <a:p>
            <a:pPr marL="914400" lvl="2" indent="0">
              <a:buNone/>
            </a:pPr>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marL="914400" lvl="2" indent="0">
              <a:buNone/>
            </a:pPr>
            <a:endParaRPr lang="es-ES" dirty="0"/>
          </a:p>
          <a:p>
            <a:pPr lvl="2"/>
            <a:r>
              <a:rPr lang="es-ES" dirty="0"/>
              <a:t>???</a:t>
            </a:r>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42</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6E3072A3-6527-9798-61BF-F191ED884A85}"/>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07968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a:t>
            </a:r>
            <a:r>
              <a:rPr lang="en-US" dirty="0"/>
              <a:t>3</a:t>
            </a:r>
            <a:r>
              <a:rPr lang="en-US" b="0" u="none" dirty="0"/>
              <a:t>: </a:t>
            </a:r>
            <a:r>
              <a:rPr lang="es-ES" dirty="0" err="1"/>
              <a:t>tmp</a:t>
            </a:r>
            <a:r>
              <a:rPr lang="es-ES" dirty="0"/>
              <a:t> </a:t>
            </a:r>
            <a:r>
              <a:rPr lang="en-US" b="0" u="none" dirty="0"/>
              <a:t>:</a:t>
            </a:r>
          </a:p>
          <a:p>
            <a:pPr lvl="1"/>
            <a:endParaRPr lang="en-US" b="0" u="none" dirty="0"/>
          </a:p>
          <a:p>
            <a:pPr marL="914400" lvl="2" indent="0">
              <a:buNone/>
            </a:pPr>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marL="914400" lvl="2" indent="0">
              <a:buNone/>
            </a:pPr>
            <a:endParaRPr lang="es-ES" dirty="0"/>
          </a:p>
          <a:p>
            <a:pPr lvl="2"/>
            <a:r>
              <a:rPr lang="es-ES" dirty="0" err="1"/>
              <a:t>Everybody</a:t>
            </a:r>
            <a:r>
              <a:rPr lang="es-ES" dirty="0"/>
              <a:t> has </a:t>
            </a:r>
            <a:r>
              <a:rPr lang="es-ES" dirty="0" err="1"/>
              <a:t>permissions</a:t>
            </a:r>
            <a:r>
              <a:rPr lang="es-ES" dirty="0"/>
              <a:t> </a:t>
            </a:r>
            <a:r>
              <a:rPr lang="es-ES" dirty="0" err="1"/>
              <a:t>for</a:t>
            </a:r>
            <a:r>
              <a:rPr lang="es-ES" dirty="0"/>
              <a:t> </a:t>
            </a:r>
            <a:r>
              <a:rPr lang="es-ES" dirty="0" err="1"/>
              <a:t>everything</a:t>
            </a:r>
            <a:endParaRPr lang="es-ES"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43</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25E43229-EFE9-D7CF-1D1B-05FF89B6B60F}"/>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350811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a:t>
            </a:r>
          </a:p>
        </p:txBody>
      </p:sp>
      <p:sp>
        <p:nvSpPr>
          <p:cNvPr id="3" name="2 Marcador de contenido"/>
          <p:cNvSpPr>
            <a:spLocks noGrp="1"/>
          </p:cNvSpPr>
          <p:nvPr>
            <p:ph idx="1"/>
          </p:nvPr>
        </p:nvSpPr>
        <p:spPr/>
        <p:txBody>
          <a:bodyPr>
            <a:normAutofit lnSpcReduction="10000"/>
          </a:bodyPr>
          <a:lstStyle/>
          <a:p>
            <a:pPr marL="0" indent="0">
              <a:buNone/>
            </a:pPr>
            <a:r>
              <a:rPr lang="en-US" b="0" u="none" dirty="0"/>
              <a:t>To view file permissions and ownership on files and directories, use the </a:t>
            </a:r>
            <a:r>
              <a:rPr lang="en-US" u="none" dirty="0"/>
              <a:t>ls -al</a:t>
            </a:r>
            <a:r>
              <a:rPr lang="en-US" b="0" u="none" dirty="0"/>
              <a:t> command. For example:</a:t>
            </a:r>
          </a:p>
          <a:p>
            <a:pPr marL="0" indent="0">
              <a:buNone/>
            </a:pPr>
            <a:endParaRPr lang="en-US" b="0" u="none" dirty="0"/>
          </a:p>
          <a:p>
            <a:pPr marL="0" indent="0" algn="ctr">
              <a:buNone/>
            </a:pPr>
            <a:r>
              <a:rPr lang="fr-FR" b="0" u="none" dirty="0" err="1"/>
              <a:t>drwxr</a:t>
            </a:r>
            <a:r>
              <a:rPr lang="fr-FR" b="0" u="none" dirty="0"/>
              <a:t>-</a:t>
            </a:r>
            <a:r>
              <a:rPr lang="fr-FR" b="0" u="none" dirty="0" err="1"/>
              <a:t>xr</a:t>
            </a:r>
            <a:r>
              <a:rPr lang="fr-FR" b="0" u="none" dirty="0"/>
              <a:t>-x 2 user </a:t>
            </a:r>
            <a:r>
              <a:rPr lang="fr-FR" b="0" u="none" dirty="0" err="1"/>
              <a:t>user</a:t>
            </a:r>
            <a:r>
              <a:rPr lang="fr-FR" b="0" u="none" dirty="0"/>
              <a:t> 4096 Jan  9 10:11 documents</a:t>
            </a:r>
            <a:endParaRPr lang="en-US" b="0" u="none" dirty="0"/>
          </a:p>
          <a:p>
            <a:pPr marL="0" indent="0">
              <a:buNone/>
            </a:pPr>
            <a:endParaRPr lang="en-GB" b="0" u="none" dirty="0"/>
          </a:p>
          <a:p>
            <a:pPr marL="0" indent="0">
              <a:buNone/>
            </a:pPr>
            <a:r>
              <a:rPr lang="en-US" b="0" u="none" dirty="0"/>
              <a:t>`</a:t>
            </a:r>
            <a:r>
              <a:rPr lang="en-US" b="0" u="none" dirty="0" err="1"/>
              <a:t>drwxr</a:t>
            </a:r>
            <a:r>
              <a:rPr lang="en-US" b="0" u="none" dirty="0"/>
              <a:t>-</a:t>
            </a:r>
            <a:r>
              <a:rPr lang="en-US" b="0" u="none" dirty="0" err="1"/>
              <a:t>xr</a:t>
            </a:r>
            <a:r>
              <a:rPr lang="en-US" b="0" u="none" dirty="0"/>
              <a:t>-x` are the permissions</a:t>
            </a:r>
          </a:p>
          <a:p>
            <a:pPr marL="0" indent="0">
              <a:buNone/>
            </a:pPr>
            <a:r>
              <a:rPr lang="en-US" b="0" u="none" dirty="0"/>
              <a:t>`2` is the number of files or directories</a:t>
            </a:r>
          </a:p>
          <a:p>
            <a:pPr marL="0" indent="0">
              <a:buNone/>
            </a:pPr>
            <a:r>
              <a:rPr lang="en-US" b="0" u="none" dirty="0"/>
              <a:t>`user` is the owner</a:t>
            </a:r>
          </a:p>
          <a:p>
            <a:pPr marL="0" indent="0">
              <a:buNone/>
            </a:pPr>
            <a:r>
              <a:rPr lang="en-US" b="0" u="none" dirty="0"/>
              <a:t>`user` is the group</a:t>
            </a:r>
          </a:p>
          <a:p>
            <a:pPr marL="0" indent="0">
              <a:buNone/>
            </a:pPr>
            <a:r>
              <a:rPr lang="en-US" b="0" u="none" dirty="0"/>
              <a:t>`4096` is the size in bytes</a:t>
            </a:r>
          </a:p>
          <a:p>
            <a:pPr marL="0" indent="0">
              <a:buNone/>
            </a:pPr>
            <a:r>
              <a:rPr lang="en-US" b="0" u="none" dirty="0"/>
              <a:t>`Jan  9 10:11` is the date/time of last access</a:t>
            </a:r>
          </a:p>
          <a:p>
            <a:pPr marL="0" indent="0">
              <a:buNone/>
            </a:pPr>
            <a:r>
              <a:rPr lang="en-US" b="0" u="none" dirty="0"/>
              <a:t>`documents` is the directory</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44</a:t>
            </a:fld>
            <a:endParaRPr lang="es-ES"/>
          </a:p>
        </p:txBody>
      </p:sp>
      <p:sp>
        <p:nvSpPr>
          <p:cNvPr id="9" name="Marcador de pie de página 4">
            <a:extLst>
              <a:ext uri="{FF2B5EF4-FFF2-40B4-BE49-F238E27FC236}">
                <a16:creationId xmlns:a16="http://schemas.microsoft.com/office/drawing/2014/main" id="{732A8B90-233A-63E7-44A1-44B2E603FE6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5C04B899-1620-7597-48BB-527FFE86CDB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797814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endParaRPr lang="en-GB" b="0" u="none" dirty="0"/>
          </a:p>
          <a:p>
            <a:pPr marL="0" indent="0">
              <a:buNone/>
            </a:pPr>
            <a:r>
              <a:rPr lang="en-GB" b="0" u="none" dirty="0"/>
              <a: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45</a:t>
            </a:fld>
            <a:endParaRPr lang="es-ES"/>
          </a:p>
        </p:txBody>
      </p:sp>
      <p:sp>
        <p:nvSpPr>
          <p:cNvPr id="9" name="Marcador de pie de página 4">
            <a:extLst>
              <a:ext uri="{FF2B5EF4-FFF2-40B4-BE49-F238E27FC236}">
                <a16:creationId xmlns:a16="http://schemas.microsoft.com/office/drawing/2014/main" id="{6AF23DD7-BD1F-290D-E751-7A062F7744A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8E6B8A2-E241-13B1-8356-21BA49C55074}"/>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765327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The section can be read as follows: </a:t>
            </a:r>
          </a:p>
          <a:p>
            <a:pPr marL="0" indent="0">
              <a:buNone/>
            </a:pPr>
            <a:endParaRPr lang="en-GB" b="0" u="none" dirty="0"/>
          </a:p>
          <a:p>
            <a:pPr marL="0" indent="0">
              <a:buNone/>
            </a:pPr>
            <a:r>
              <a:rPr lang="en-US" b="0" u="none" dirty="0"/>
              <a:t>`d` is a directory (`-` for files)</a:t>
            </a:r>
          </a:p>
          <a:p>
            <a:pPr marL="0" indent="0">
              <a:buNone/>
            </a:pPr>
            <a:r>
              <a:rPr lang="en-US" b="0" u="none" dirty="0"/>
              <a:t>`</a:t>
            </a:r>
            <a:r>
              <a:rPr lang="en-US" b="0" u="none" dirty="0" err="1"/>
              <a:t>rwx</a:t>
            </a:r>
            <a:r>
              <a:rPr lang="en-US" b="0" u="none" dirty="0"/>
              <a:t>` the user has read, write, and execute permissions</a:t>
            </a:r>
          </a:p>
          <a:p>
            <a:pPr marL="0" indent="0">
              <a:buNone/>
            </a:pPr>
            <a:r>
              <a:rPr lang="en-US" b="0" u="none" dirty="0"/>
              <a:t>`</a:t>
            </a:r>
            <a:r>
              <a:rPr lang="en-US" b="0" u="none" dirty="0" err="1"/>
              <a:t>rw</a:t>
            </a:r>
            <a:r>
              <a:rPr lang="en-US" b="0" u="none" dirty="0"/>
              <a:t>-` the group has read and write permissions</a:t>
            </a:r>
          </a:p>
          <a:p>
            <a:pPr marL="0" indent="0">
              <a:buNone/>
            </a:pPr>
            <a:r>
              <a:rPr lang="en-US" b="0" u="none" dirty="0"/>
              <a:t>`r--` all others have read only permissions</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46</a:t>
            </a:fld>
            <a:endParaRPr lang="es-ES"/>
          </a:p>
        </p:txBody>
      </p:sp>
      <p:sp>
        <p:nvSpPr>
          <p:cNvPr id="9" name="Marcador de pie de página 4">
            <a:extLst>
              <a:ext uri="{FF2B5EF4-FFF2-40B4-BE49-F238E27FC236}">
                <a16:creationId xmlns:a16="http://schemas.microsoft.com/office/drawing/2014/main" id="{8838EEF7-8BE3-2B4B-7D49-615F46378B8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3ABDA19-B940-A6B2-D6AC-E05AE0B675FF}"/>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559046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Modify Permissions</a:t>
            </a:r>
          </a:p>
        </p:txBody>
      </p:sp>
      <p:sp>
        <p:nvSpPr>
          <p:cNvPr id="3" name="2 Marcador de contenido"/>
          <p:cNvSpPr>
            <a:spLocks noGrp="1"/>
          </p:cNvSpPr>
          <p:nvPr>
            <p:ph idx="1"/>
          </p:nvPr>
        </p:nvSpPr>
        <p:spPr/>
        <p:txBody>
          <a:bodyPr>
            <a:normAutofit/>
          </a:bodyPr>
          <a:lstStyle/>
          <a:p>
            <a:pPr marL="0" indent="0">
              <a:buNone/>
            </a:pPr>
            <a:r>
              <a:rPr lang="en-GB" b="0" u="none"/>
              <a:t>You can only change permission on files you own, while root can change permissions on any file of the system.</a:t>
            </a:r>
          </a:p>
          <a:p>
            <a:pPr marL="0" indent="0">
              <a:buNone/>
            </a:pPr>
            <a:endParaRPr lang="en-GB" b="0" u="none"/>
          </a:p>
          <a:p>
            <a:pPr marL="0" indent="0">
              <a:buNone/>
            </a:pPr>
            <a:r>
              <a:rPr lang="en-GB" b="0" u="none"/>
              <a:t>To change permissions, use the commands:</a:t>
            </a:r>
          </a:p>
          <a:p>
            <a:r>
              <a:rPr lang="en-GB" b="0" u="none"/>
              <a:t>`</a:t>
            </a:r>
            <a:r>
              <a:rPr lang="en-GB" b="0" u="none" err="1"/>
              <a:t>chmod</a:t>
            </a:r>
            <a:r>
              <a:rPr lang="en-GB" b="0" u="none"/>
              <a:t>` – change permissions</a:t>
            </a:r>
          </a:p>
          <a:p>
            <a:r>
              <a:rPr lang="en-GB" b="0" u="none"/>
              <a:t>`</a:t>
            </a:r>
            <a:r>
              <a:rPr lang="en-GB" b="0" u="none" err="1"/>
              <a:t>chown</a:t>
            </a:r>
            <a:r>
              <a:rPr lang="en-GB" b="0" u="none"/>
              <a:t>` - change owner</a:t>
            </a:r>
          </a:p>
          <a:p>
            <a:endParaRPr lang="en-GB" b="0" u="none"/>
          </a:p>
          <a:p>
            <a:pPr marL="0" indent="0">
              <a:buNone/>
            </a:pPr>
            <a:r>
              <a:rPr lang="en-GB" b="0" u="none"/>
              <a:t>Permissions are usually managed in octal format, where every 3 characters group belonging to a set of permissions translates to a number ranging from 0 (---) to 7 (</a:t>
            </a:r>
            <a:r>
              <a:rPr lang="en-GB" b="0" u="none" err="1"/>
              <a:t>rwx</a:t>
            </a:r>
            <a:r>
              <a:rPr lang="en-GB" b="0" u="none"/>
              <a:t>), where r=4, w=2, and x=1. </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47</a:t>
            </a:fld>
            <a:endParaRPr lang="es-ES"/>
          </a:p>
        </p:txBody>
      </p:sp>
      <p:sp>
        <p:nvSpPr>
          <p:cNvPr id="4" name="Marcador de fecha 3">
            <a:extLst>
              <a:ext uri="{FF2B5EF4-FFF2-40B4-BE49-F238E27FC236}">
                <a16:creationId xmlns:a16="http://schemas.microsoft.com/office/drawing/2014/main" id="{98DA7734-C248-3313-AD27-8F57D975B26D}"/>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485296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48</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077072"/>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C823815F-862C-98B3-04B2-6F56E61E6BA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FA6EFA9A-09AD-09A3-4FBC-1B63A88D8CB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49993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ángulo 14">
            <a:extLst>
              <a:ext uri="{FF2B5EF4-FFF2-40B4-BE49-F238E27FC236}">
                <a16:creationId xmlns:a16="http://schemas.microsoft.com/office/drawing/2014/main" id="{D5682C8F-14C4-E143-96A4-E89F74856322}"/>
              </a:ext>
            </a:extLst>
          </p:cNvPr>
          <p:cNvSpPr/>
          <p:nvPr/>
        </p:nvSpPr>
        <p:spPr>
          <a:xfrm>
            <a:off x="611560" y="3429000"/>
            <a:ext cx="4259510" cy="11521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7" name="Marcador de pie de página 4">
            <a:extLst>
              <a:ext uri="{FF2B5EF4-FFF2-40B4-BE49-F238E27FC236}">
                <a16:creationId xmlns:a16="http://schemas.microsoft.com/office/drawing/2014/main" id="{CFD6F7B3-CB33-A74B-7417-14420B5925C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414CE92-A6DE-09E5-02DB-1BB556737010}"/>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2395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84024" y="249289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2638212F-02E9-CAA6-54F1-8D4FC3AC79D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2473076-437E-4A6F-A2B0-ABC2BC6A30A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620847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p:cNvSpPr>
            <a:spLocks noGrp="1"/>
          </p:cNvSpPr>
          <p:nvPr>
            <p:ph idx="1"/>
          </p:nvPr>
        </p:nvSpPr>
        <p:spPr/>
        <p:txBody>
          <a:bodyPr>
            <a:normAutofit lnSpcReduction="10000"/>
          </a:bodyPr>
          <a:lstStyle/>
          <a:p>
            <a:pPr marL="299085" indent="-286385">
              <a:lnSpc>
                <a:spcPct val="100000"/>
              </a:lnSpc>
              <a:buFont typeface="Arial"/>
              <a:buChar char="•"/>
              <a:tabLst>
                <a:tab pos="299720" algn="l"/>
              </a:tabLst>
            </a:pPr>
            <a:r>
              <a:rPr lang="en-GB" sz="1800" b="0" u="none" spc="-10" dirty="0"/>
              <a:t>Shell waits for the user to write commands in a line called prompt.</a:t>
            </a:r>
          </a:p>
          <a:p>
            <a:pPr marL="299085" indent="-286385">
              <a:lnSpc>
                <a:spcPct val="100000"/>
              </a:lnSpc>
              <a:buFont typeface="Arial"/>
              <a:buChar char="•"/>
              <a:tabLst>
                <a:tab pos="299720" algn="l"/>
              </a:tabLst>
            </a:pPr>
            <a:r>
              <a:rPr lang="en-GB" sz="1800" b="0" u="none" spc="-10" dirty="0"/>
              <a:t>Prompt line gives some important information that can be easily understood:</a:t>
            </a:r>
          </a:p>
          <a:p>
            <a:pPr marL="299085" indent="-286385">
              <a:lnSpc>
                <a:spcPct val="100000"/>
              </a:lnSpc>
              <a:buFont typeface="Arial"/>
              <a:buChar char="•"/>
              <a:tabLst>
                <a:tab pos="299720" algn="l"/>
              </a:tabLst>
            </a:pPr>
            <a:endParaRPr lang="en-GB" sz="1800" b="0" u="none" spc="-10" dirty="0"/>
          </a:p>
          <a:p>
            <a:pPr marL="12700" indent="0">
              <a:lnSpc>
                <a:spcPct val="100000"/>
              </a:lnSpc>
              <a:buNone/>
              <a:tabLst>
                <a:tab pos="299720" algn="l"/>
              </a:tabLst>
            </a:pPr>
            <a:endParaRPr lang="en-GB" sz="1800" b="0" u="none" spc="-10" dirty="0"/>
          </a:p>
          <a:p>
            <a:pPr marL="299085" indent="-286385">
              <a:lnSpc>
                <a:spcPct val="100000"/>
              </a:lnSpc>
              <a:buFont typeface="Arial"/>
              <a:buChar char="•"/>
              <a:tabLst>
                <a:tab pos="299720" algn="l"/>
              </a:tabLst>
            </a:pPr>
            <a:endParaRPr lang="en-GB"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r>
              <a:rPr lang="en-GB" sz="1800" b="0" u="none" spc="-10" dirty="0"/>
              <a:t>This example prompt gives the information that the user is </a:t>
            </a:r>
            <a:r>
              <a:rPr lang="en-GB" sz="1800" b="0" u="none" spc="-10" dirty="0" err="1"/>
              <a:t>profesor</a:t>
            </a:r>
            <a:r>
              <a:rPr lang="en-GB" sz="1800" b="0" u="none" spc="-10" dirty="0"/>
              <a:t>, which has no admin privileges, which is connected to VM-NGS01 machine, and whose directory where the user is located is the folder </a:t>
            </a:r>
            <a:r>
              <a:rPr lang="en-GB" sz="1800" b="0" u="none" spc="-10" dirty="0" err="1"/>
              <a:t>Documentos</a:t>
            </a:r>
            <a:r>
              <a:rPr lang="en-GB" sz="1800" b="0" u="none" spc="-10" dirty="0"/>
              <a:t>.</a:t>
            </a:r>
            <a:endParaRPr lang="en-GB" b="0" u="none" dirty="0"/>
          </a:p>
        </p:txBody>
      </p:sp>
      <p:sp>
        <p:nvSpPr>
          <p:cNvPr id="11" name="Marcador de número de diapositiva 10"/>
          <p:cNvSpPr>
            <a:spLocks noGrp="1"/>
          </p:cNvSpPr>
          <p:nvPr>
            <p:ph type="sldNum" sz="quarter" idx="12"/>
          </p:nvPr>
        </p:nvSpPr>
        <p:spPr/>
        <p:txBody>
          <a:bodyPr/>
          <a:lstStyle/>
          <a:p>
            <a:fld id="{B6F15528-21DE-4FAA-801E-634DDDAF4B2B}" type="slidenum">
              <a:rPr lang="es-ES" smtClean="0"/>
              <a:t>50</a:t>
            </a:fld>
            <a:endParaRPr lang="es-ES" dirty="0"/>
          </a:p>
        </p:txBody>
      </p:sp>
      <p:grpSp>
        <p:nvGrpSpPr>
          <p:cNvPr id="16" name="Grupo 15"/>
          <p:cNvGrpSpPr/>
          <p:nvPr/>
        </p:nvGrpSpPr>
        <p:grpSpPr>
          <a:xfrm>
            <a:off x="901217" y="3125355"/>
            <a:ext cx="8402632" cy="1671797"/>
            <a:chOff x="1176528" y="3078985"/>
            <a:chExt cx="8402632" cy="1671797"/>
          </a:xfrm>
        </p:grpSpPr>
        <p:sp>
          <p:nvSpPr>
            <p:cNvPr id="3" name="object 3"/>
            <p:cNvSpPr/>
            <p:nvPr/>
          </p:nvSpPr>
          <p:spPr>
            <a:xfrm>
              <a:off x="4277989" y="3328414"/>
              <a:ext cx="470534" cy="135890"/>
            </a:xfrm>
            <a:custGeom>
              <a:avLst/>
              <a:gdLst/>
              <a:ahLst/>
              <a:cxnLst/>
              <a:rect l="l" t="t" r="r" b="b"/>
              <a:pathLst>
                <a:path w="470535" h="135889">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w="470535" h="135889">
                  <a:moveTo>
                    <a:pt x="413573" y="77647"/>
                  </a:moveTo>
                  <a:lnTo>
                    <a:pt x="386884" y="88146"/>
                  </a:lnTo>
                  <a:lnTo>
                    <a:pt x="439673" y="96255"/>
                  </a:lnTo>
                  <a:lnTo>
                    <a:pt x="440148" y="93207"/>
                  </a:lnTo>
                  <a:lnTo>
                    <a:pt x="432815" y="93207"/>
                  </a:lnTo>
                  <a:lnTo>
                    <a:pt x="413573" y="77647"/>
                  </a:lnTo>
                  <a:close/>
                </a:path>
                <a:path w="470535" h="135889">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w="470535" h="135889">
                  <a:moveTo>
                    <a:pt x="436625" y="68579"/>
                  </a:moveTo>
                  <a:lnTo>
                    <a:pt x="413573" y="77647"/>
                  </a:lnTo>
                  <a:lnTo>
                    <a:pt x="432815" y="93207"/>
                  </a:lnTo>
                  <a:lnTo>
                    <a:pt x="436625" y="68579"/>
                  </a:lnTo>
                  <a:close/>
                </a:path>
                <a:path w="470535" h="135889">
                  <a:moveTo>
                    <a:pt x="443986" y="68579"/>
                  </a:moveTo>
                  <a:lnTo>
                    <a:pt x="436625" y="68579"/>
                  </a:lnTo>
                  <a:lnTo>
                    <a:pt x="432815" y="93207"/>
                  </a:lnTo>
                  <a:lnTo>
                    <a:pt x="440148" y="93207"/>
                  </a:lnTo>
                  <a:lnTo>
                    <a:pt x="443986" y="68579"/>
                  </a:lnTo>
                  <a:close/>
                </a:path>
                <a:path w="470535" h="135889">
                  <a:moveTo>
                    <a:pt x="4328" y="0"/>
                  </a:moveTo>
                  <a:lnTo>
                    <a:pt x="0" y="28712"/>
                  </a:lnTo>
                  <a:lnTo>
                    <a:pt x="386884" y="88146"/>
                  </a:lnTo>
                  <a:lnTo>
                    <a:pt x="413573" y="77647"/>
                  </a:lnTo>
                  <a:lnTo>
                    <a:pt x="391191" y="59548"/>
                  </a:lnTo>
                  <a:lnTo>
                    <a:pt x="4328" y="0"/>
                  </a:lnTo>
                  <a:close/>
                </a:path>
                <a:path w="470535" h="135889">
                  <a:moveTo>
                    <a:pt x="391191" y="59548"/>
                  </a:moveTo>
                  <a:lnTo>
                    <a:pt x="413573" y="77647"/>
                  </a:lnTo>
                  <a:lnTo>
                    <a:pt x="436625" y="68579"/>
                  </a:lnTo>
                  <a:lnTo>
                    <a:pt x="443986" y="68579"/>
                  </a:lnTo>
                  <a:lnTo>
                    <a:pt x="444124" y="67696"/>
                  </a:lnTo>
                  <a:lnTo>
                    <a:pt x="391191" y="59548"/>
                  </a:lnTo>
                  <a:close/>
                </a:path>
              </a:pathLst>
            </a:custGeom>
            <a:solidFill>
              <a:srgbClr val="000000"/>
            </a:solidFill>
          </p:spPr>
          <p:txBody>
            <a:bodyPr wrap="square" lIns="0" tIns="0" rIns="0" bIns="0" rtlCol="0"/>
            <a:lstStyle/>
            <a:p>
              <a:endParaRPr dirty="0"/>
            </a:p>
          </p:txBody>
        </p:sp>
        <p:sp>
          <p:nvSpPr>
            <p:cNvPr id="4" name="object 4"/>
            <p:cNvSpPr/>
            <p:nvPr/>
          </p:nvSpPr>
          <p:spPr>
            <a:xfrm>
              <a:off x="1176528" y="3200400"/>
              <a:ext cx="3019043" cy="277367"/>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1553586" y="3487551"/>
              <a:ext cx="134620" cy="864235"/>
            </a:xfrm>
            <a:custGeom>
              <a:avLst/>
              <a:gdLst/>
              <a:ahLst/>
              <a:cxnLst/>
              <a:rect l="l" t="t" r="r" b="b"/>
              <a:pathLst>
                <a:path w="134619" h="864235">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w="134619" h="864235">
                  <a:moveTo>
                    <a:pt x="52709" y="781895"/>
                  </a:moveTo>
                  <a:lnTo>
                    <a:pt x="52709" y="835283"/>
                  </a:lnTo>
                  <a:lnTo>
                    <a:pt x="81665" y="835283"/>
                  </a:lnTo>
                  <a:lnTo>
                    <a:pt x="81665" y="828044"/>
                  </a:lnTo>
                  <a:lnTo>
                    <a:pt x="54745" y="828044"/>
                  </a:lnTo>
                  <a:lnTo>
                    <a:pt x="67187" y="806715"/>
                  </a:lnTo>
                  <a:lnTo>
                    <a:pt x="52709" y="781895"/>
                  </a:lnTo>
                  <a:close/>
                </a:path>
                <a:path w="134619" h="864235">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w="134619" h="864235">
                  <a:moveTo>
                    <a:pt x="67187" y="806715"/>
                  </a:moveTo>
                  <a:lnTo>
                    <a:pt x="54745" y="828044"/>
                  </a:lnTo>
                  <a:lnTo>
                    <a:pt x="79628" y="828044"/>
                  </a:lnTo>
                  <a:lnTo>
                    <a:pt x="67187" y="806715"/>
                  </a:lnTo>
                  <a:close/>
                </a:path>
                <a:path w="134619" h="864235">
                  <a:moveTo>
                    <a:pt x="81665" y="781895"/>
                  </a:moveTo>
                  <a:lnTo>
                    <a:pt x="67187" y="806715"/>
                  </a:lnTo>
                  <a:lnTo>
                    <a:pt x="79628" y="828044"/>
                  </a:lnTo>
                  <a:lnTo>
                    <a:pt x="81665" y="828044"/>
                  </a:lnTo>
                  <a:lnTo>
                    <a:pt x="81665" y="781895"/>
                  </a:lnTo>
                  <a:close/>
                </a:path>
                <a:path w="134619" h="864235">
                  <a:moveTo>
                    <a:pt x="81665" y="0"/>
                  </a:moveTo>
                  <a:lnTo>
                    <a:pt x="52709" y="0"/>
                  </a:lnTo>
                  <a:lnTo>
                    <a:pt x="52709" y="781895"/>
                  </a:lnTo>
                  <a:lnTo>
                    <a:pt x="67187" y="806715"/>
                  </a:lnTo>
                  <a:lnTo>
                    <a:pt x="81665" y="781895"/>
                  </a:lnTo>
                  <a:lnTo>
                    <a:pt x="81665" y="0"/>
                  </a:lnTo>
                  <a:close/>
                </a:path>
              </a:pathLst>
            </a:custGeom>
            <a:solidFill>
              <a:srgbClr val="000000"/>
            </a:solidFill>
          </p:spPr>
          <p:txBody>
            <a:bodyPr wrap="square" lIns="0" tIns="0" rIns="0" bIns="0" rtlCol="0"/>
            <a:lstStyle/>
            <a:p>
              <a:endParaRPr dirty="0"/>
            </a:p>
          </p:txBody>
        </p:sp>
        <p:sp>
          <p:nvSpPr>
            <p:cNvPr id="6" name="object 6"/>
            <p:cNvSpPr/>
            <p:nvPr/>
          </p:nvSpPr>
          <p:spPr>
            <a:xfrm>
              <a:off x="2254376" y="3483984"/>
              <a:ext cx="195580" cy="579755"/>
            </a:xfrm>
            <a:custGeom>
              <a:avLst/>
              <a:gdLst/>
              <a:ahLst/>
              <a:cxnLst/>
              <a:rect l="l" t="t" r="r" b="b"/>
              <a:pathLst>
                <a:path w="195580" h="579754">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w="195580" h="579754">
                  <a:moveTo>
                    <a:pt x="124172" y="503352"/>
                  </a:moveTo>
                  <a:lnTo>
                    <a:pt x="137159" y="555254"/>
                  </a:lnTo>
                  <a:lnTo>
                    <a:pt x="165222" y="548274"/>
                  </a:lnTo>
                  <a:lnTo>
                    <a:pt x="165093" y="547756"/>
                  </a:lnTo>
                  <a:lnTo>
                    <a:pt x="137291" y="547756"/>
                  </a:lnTo>
                  <a:lnTo>
                    <a:pt x="144217" y="523899"/>
                  </a:lnTo>
                  <a:lnTo>
                    <a:pt x="124172" y="503352"/>
                  </a:lnTo>
                  <a:close/>
                </a:path>
                <a:path w="195580" h="579754">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w="195580" h="579754">
                  <a:moveTo>
                    <a:pt x="144217" y="523899"/>
                  </a:moveTo>
                  <a:lnTo>
                    <a:pt x="137291" y="547756"/>
                  </a:lnTo>
                  <a:lnTo>
                    <a:pt x="161543" y="541660"/>
                  </a:lnTo>
                  <a:lnTo>
                    <a:pt x="144217" y="523899"/>
                  </a:lnTo>
                  <a:close/>
                </a:path>
                <a:path w="195580" h="579754">
                  <a:moveTo>
                    <a:pt x="152232" y="496296"/>
                  </a:moveTo>
                  <a:lnTo>
                    <a:pt x="144217" y="523899"/>
                  </a:lnTo>
                  <a:lnTo>
                    <a:pt x="161543" y="541660"/>
                  </a:lnTo>
                  <a:lnTo>
                    <a:pt x="137291" y="547756"/>
                  </a:lnTo>
                  <a:lnTo>
                    <a:pt x="165093" y="547756"/>
                  </a:lnTo>
                  <a:lnTo>
                    <a:pt x="152232" y="496296"/>
                  </a:lnTo>
                  <a:close/>
                </a:path>
                <a:path w="195580" h="579754">
                  <a:moveTo>
                    <a:pt x="28193" y="0"/>
                  </a:moveTo>
                  <a:lnTo>
                    <a:pt x="0" y="7132"/>
                  </a:lnTo>
                  <a:lnTo>
                    <a:pt x="124172" y="503352"/>
                  </a:lnTo>
                  <a:lnTo>
                    <a:pt x="144217" y="523899"/>
                  </a:lnTo>
                  <a:lnTo>
                    <a:pt x="152232" y="496296"/>
                  </a:lnTo>
                  <a:lnTo>
                    <a:pt x="28193" y="0"/>
                  </a:lnTo>
                  <a:close/>
                </a:path>
              </a:pathLst>
            </a:custGeom>
            <a:solidFill>
              <a:srgbClr val="000000"/>
            </a:solidFill>
          </p:spPr>
          <p:txBody>
            <a:bodyPr wrap="square" lIns="0" tIns="0" rIns="0" bIns="0" rtlCol="0"/>
            <a:lstStyle/>
            <a:p>
              <a:endParaRPr dirty="0"/>
            </a:p>
          </p:txBody>
        </p:sp>
        <p:sp>
          <p:nvSpPr>
            <p:cNvPr id="7" name="object 7"/>
            <p:cNvSpPr/>
            <p:nvPr/>
          </p:nvSpPr>
          <p:spPr>
            <a:xfrm>
              <a:off x="3509009" y="3477767"/>
              <a:ext cx="273050" cy="297815"/>
            </a:xfrm>
            <a:custGeom>
              <a:avLst/>
              <a:gdLst/>
              <a:ahLst/>
              <a:cxnLst/>
              <a:rect l="l" t="t" r="r" b="b"/>
              <a:pathLst>
                <a:path w="273050" h="297814">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w="273050" h="297814">
                  <a:moveTo>
                    <a:pt x="206466" y="246696"/>
                  </a:moveTo>
                  <a:lnTo>
                    <a:pt x="242437" y="286268"/>
                  </a:lnTo>
                  <a:lnTo>
                    <a:pt x="249828" y="279532"/>
                  </a:lnTo>
                  <a:lnTo>
                    <a:pt x="238902" y="279532"/>
                  </a:lnTo>
                  <a:lnTo>
                    <a:pt x="233763" y="255304"/>
                  </a:lnTo>
                  <a:lnTo>
                    <a:pt x="206466" y="246696"/>
                  </a:lnTo>
                  <a:close/>
                </a:path>
                <a:path w="273050" h="297814">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w="273050" h="297814">
                  <a:moveTo>
                    <a:pt x="233763" y="255304"/>
                  </a:moveTo>
                  <a:lnTo>
                    <a:pt x="238902" y="279532"/>
                  </a:lnTo>
                  <a:lnTo>
                    <a:pt x="257434" y="262768"/>
                  </a:lnTo>
                  <a:lnTo>
                    <a:pt x="233763" y="255304"/>
                  </a:lnTo>
                  <a:close/>
                </a:path>
                <a:path w="273050" h="297814">
                  <a:moveTo>
                    <a:pt x="227812" y="227243"/>
                  </a:moveTo>
                  <a:lnTo>
                    <a:pt x="233763" y="255304"/>
                  </a:lnTo>
                  <a:lnTo>
                    <a:pt x="257434" y="262768"/>
                  </a:lnTo>
                  <a:lnTo>
                    <a:pt x="238902" y="279532"/>
                  </a:lnTo>
                  <a:lnTo>
                    <a:pt x="249828" y="279532"/>
                  </a:lnTo>
                  <a:lnTo>
                    <a:pt x="263773" y="266821"/>
                  </a:lnTo>
                  <a:lnTo>
                    <a:pt x="227812" y="227243"/>
                  </a:lnTo>
                  <a:close/>
                </a:path>
                <a:path w="273050" h="297814">
                  <a:moveTo>
                    <a:pt x="21335" y="0"/>
                  </a:moveTo>
                  <a:lnTo>
                    <a:pt x="0" y="19568"/>
                  </a:lnTo>
                  <a:lnTo>
                    <a:pt x="206466" y="246696"/>
                  </a:lnTo>
                  <a:lnTo>
                    <a:pt x="233763" y="255304"/>
                  </a:lnTo>
                  <a:lnTo>
                    <a:pt x="227812" y="227243"/>
                  </a:lnTo>
                  <a:lnTo>
                    <a:pt x="21335" y="0"/>
                  </a:lnTo>
                  <a:close/>
                </a:path>
              </a:pathLst>
            </a:custGeom>
            <a:solidFill>
              <a:srgbClr val="000000"/>
            </a:solidFill>
          </p:spPr>
          <p:txBody>
            <a:bodyPr wrap="square" lIns="0" tIns="0" rIns="0" bIns="0" rtlCol="0"/>
            <a:lstStyle/>
            <a:p>
              <a:endParaRPr dirty="0"/>
            </a:p>
          </p:txBody>
        </p:sp>
        <p:sp>
          <p:nvSpPr>
            <p:cNvPr id="13" name="CuadroTexto 12"/>
            <p:cNvSpPr txBox="1"/>
            <p:nvPr/>
          </p:nvSpPr>
          <p:spPr>
            <a:xfrm>
              <a:off x="2292985" y="4104451"/>
              <a:ext cx="6716351" cy="646331"/>
            </a:xfrm>
            <a:prstGeom prst="rect">
              <a:avLst/>
            </a:prstGeom>
            <a:noFill/>
          </p:spPr>
          <p:txBody>
            <a:bodyPr wrap="square" rtlCol="0">
              <a:spAutoFit/>
            </a:bodyPr>
            <a:lstStyle/>
            <a:p>
              <a:r>
                <a:rPr lang="es-ES" spc="-10" dirty="0" err="1">
                  <a:latin typeface="Consolas" panose="020B0609020204030204" pitchFamily="49" charset="0"/>
                  <a:cs typeface="Consolas" panose="020B0609020204030204" pitchFamily="49" charset="0"/>
                </a:rPr>
                <a:t>H</a:t>
              </a:r>
              <a:r>
                <a:rPr lang="es-ES" spc="-5" dirty="0" err="1">
                  <a:latin typeface="Consolas" panose="020B0609020204030204" pitchFamily="49" charset="0"/>
                  <a:cs typeface="Consolas" panose="020B0609020204030204" pitchFamily="49" charset="0"/>
                </a:rPr>
                <a:t>o</a:t>
              </a:r>
              <a:r>
                <a:rPr lang="es-ES" dirty="0" err="1">
                  <a:latin typeface="Consolas" panose="020B0609020204030204" pitchFamily="49" charset="0"/>
                  <a:cs typeface="Consolas" panose="020B0609020204030204" pitchFamily="49" charset="0"/>
                </a:rPr>
                <a:t>st</a:t>
              </a:r>
              <a:r>
                <a:rPr lang="es-ES" spc="-5" dirty="0" err="1">
                  <a:latin typeface="Consolas" panose="020B0609020204030204" pitchFamily="49" charset="0"/>
                  <a:cs typeface="Consolas" panose="020B0609020204030204" pitchFamily="49" charset="0"/>
                </a:rPr>
                <a:t>na</a:t>
              </a:r>
              <a:r>
                <a:rPr lang="es-ES" spc="-10" dirty="0" err="1">
                  <a:latin typeface="Consolas" panose="020B0609020204030204" pitchFamily="49" charset="0"/>
                  <a:cs typeface="Consolas" panose="020B0609020204030204" pitchFamily="49" charset="0"/>
                </a:rPr>
                <a:t>m</a:t>
              </a:r>
              <a:r>
                <a:rPr lang="es-ES" dirty="0" err="1">
                  <a:latin typeface="Consolas" panose="020B0609020204030204" pitchFamily="49" charset="0"/>
                  <a:cs typeface="Consolas" panose="020B0609020204030204" pitchFamily="49" charset="0"/>
                </a:rPr>
                <a:t>e</a:t>
              </a:r>
              <a:r>
                <a:rPr lang="es-ES" spc="-5" dirty="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a:t>
              </a:r>
              <a:r>
                <a:rPr lang="es-ES" spc="-10" dirty="0" err="1">
                  <a:latin typeface="Consolas" panose="020B0609020204030204" pitchFamily="49" charset="0"/>
                  <a:cs typeface="Consolas" panose="020B0609020204030204" pitchFamily="49" charset="0"/>
                </a:rPr>
                <a:t>machine’s</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name</a:t>
              </a:r>
              <a:r>
                <a:rPr lang="es-ES" spc="-5"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p>
          </p:txBody>
        </p:sp>
        <p:sp>
          <p:nvSpPr>
            <p:cNvPr id="14" name="CuadroTexto 13"/>
            <p:cNvSpPr txBox="1"/>
            <p:nvPr/>
          </p:nvSpPr>
          <p:spPr>
            <a:xfrm>
              <a:off x="3713362" y="3802092"/>
              <a:ext cx="5865798" cy="646331"/>
            </a:xfrm>
            <a:prstGeom prst="rect">
              <a:avLst/>
            </a:prstGeom>
            <a:noFill/>
          </p:spPr>
          <p:txBody>
            <a:bodyPr wrap="square" rtlCol="0">
              <a:spAutoFit/>
            </a:bodyPr>
            <a:lstStyle/>
            <a:p>
              <a:pPr algn="just">
                <a:lnSpc>
                  <a:spcPct val="100000"/>
                </a:lnSpc>
                <a:buNone/>
              </a:pPr>
              <a:r>
                <a:rPr lang="es-ES" spc="-10" dirty="0" err="1">
                  <a:latin typeface="Consolas" panose="020B0609020204030204" pitchFamily="49" charset="0"/>
                  <a:cs typeface="Consolas" panose="020B0609020204030204" pitchFamily="49" charset="0"/>
                </a:rPr>
                <a:t>Current</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directory</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pwd</a:t>
              </a:r>
              <a:r>
                <a:rPr lang="es-ES" spc="-10"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pPr algn="just"/>
              <a:endParaRPr lang="es-ES" dirty="0"/>
            </a:p>
          </p:txBody>
        </p:sp>
        <p:sp>
          <p:nvSpPr>
            <p:cNvPr id="15" name="CuadroTexto 14"/>
            <p:cNvSpPr txBox="1"/>
            <p:nvPr/>
          </p:nvSpPr>
          <p:spPr>
            <a:xfrm>
              <a:off x="4721570" y="3078985"/>
              <a:ext cx="4069768" cy="923330"/>
            </a:xfrm>
            <a:prstGeom prst="rect">
              <a:avLst/>
            </a:prstGeom>
            <a:noFill/>
          </p:spPr>
          <p:txBody>
            <a:bodyPr wrap="square" rtlCol="0">
              <a:spAutoFit/>
            </a:bodyPr>
            <a:lstStyle/>
            <a:p>
              <a:pPr algn="just">
                <a:lnSpc>
                  <a:spcPct val="100000"/>
                </a:lnSpc>
                <a:buNone/>
              </a:pPr>
              <a:r>
                <a:rPr lang="en-GB"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no privileges</a:t>
              </a:r>
              <a:endParaRPr lang="en-GB" spc="-5" dirty="0">
                <a:latin typeface="Consolas" panose="020B0609020204030204" pitchFamily="49" charset="0"/>
                <a:cs typeface="Consolas" panose="020B0609020204030204" pitchFamily="49" charset="0"/>
              </a:endParaRPr>
            </a:p>
            <a:p>
              <a:pPr algn="just"/>
              <a:r>
                <a:rPr lang="es-ES"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privileges</a:t>
              </a:r>
              <a:endParaRPr lang="es-ES" dirty="0">
                <a:latin typeface="Consolas" panose="020B0609020204030204" pitchFamily="49" charset="0"/>
                <a:cs typeface="Consolas" panose="020B0609020204030204" pitchFamily="49" charset="0"/>
              </a:endParaRPr>
            </a:p>
            <a:p>
              <a:pPr algn="just"/>
              <a:endParaRPr lang="es-ES" dirty="0"/>
            </a:p>
          </p:txBody>
        </p:sp>
      </p:grpSp>
      <p:sp>
        <p:nvSpPr>
          <p:cNvPr id="20" name="CuadroTexto 19">
            <a:extLst>
              <a:ext uri="{FF2B5EF4-FFF2-40B4-BE49-F238E27FC236}">
                <a16:creationId xmlns:a16="http://schemas.microsoft.com/office/drawing/2014/main" id="{0A035D65-E0E6-40C3-8EBD-9CDACB3DC08A}"/>
              </a:ext>
            </a:extLst>
          </p:cNvPr>
          <p:cNvSpPr txBox="1"/>
          <p:nvPr/>
        </p:nvSpPr>
        <p:spPr>
          <a:xfrm>
            <a:off x="1111021" y="4437112"/>
            <a:ext cx="4654060" cy="369332"/>
          </a:xfrm>
          <a:prstGeom prst="rect">
            <a:avLst/>
          </a:prstGeom>
          <a:noFill/>
        </p:spPr>
        <p:txBody>
          <a:bodyPr wrap="square">
            <a:spAutoFit/>
          </a:bodyPr>
          <a:lstStyle/>
          <a:p>
            <a:r>
              <a:rPr lang="es-ES" dirty="0"/>
              <a:t>User </a:t>
            </a:r>
            <a:r>
              <a:rPr lang="es-ES" dirty="0" err="1"/>
              <a:t>name</a:t>
            </a:r>
            <a:endParaRPr lang="es-ES" dirty="0"/>
          </a:p>
        </p:txBody>
      </p:sp>
      <p:sp>
        <p:nvSpPr>
          <p:cNvPr id="24" name="1 Título">
            <a:extLst>
              <a:ext uri="{FF2B5EF4-FFF2-40B4-BE49-F238E27FC236}">
                <a16:creationId xmlns:a16="http://schemas.microsoft.com/office/drawing/2014/main" id="{6BAFBE1A-6AD8-7646-AB00-AF358826EAEB}"/>
              </a:ext>
            </a:extLst>
          </p:cNvPr>
          <p:cNvSpPr>
            <a:spLocks noGrp="1"/>
          </p:cNvSpPr>
          <p:nvPr>
            <p:ph type="title"/>
          </p:nvPr>
        </p:nvSpPr>
        <p:spPr>
          <a:xfrm>
            <a:off x="457200" y="692696"/>
            <a:ext cx="8229600" cy="792088"/>
          </a:xfrm>
        </p:spPr>
        <p:txBody>
          <a:bodyPr/>
          <a:lstStyle/>
          <a:p>
            <a:r>
              <a:rPr lang="en-GB" dirty="0"/>
              <a:t>Basic Commands – Shell’s prompt</a:t>
            </a:r>
          </a:p>
        </p:txBody>
      </p:sp>
      <p:sp>
        <p:nvSpPr>
          <p:cNvPr id="18" name="Marcador de pie de página 4">
            <a:extLst>
              <a:ext uri="{FF2B5EF4-FFF2-40B4-BE49-F238E27FC236}">
                <a16:creationId xmlns:a16="http://schemas.microsoft.com/office/drawing/2014/main" id="{F27C6379-51FC-1C66-18F0-2CEBEC2ECD7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Rectángulo 1">
            <a:extLst>
              <a:ext uri="{FF2B5EF4-FFF2-40B4-BE49-F238E27FC236}">
                <a16:creationId xmlns:a16="http://schemas.microsoft.com/office/drawing/2014/main" id="{94FB4AC9-AC4C-FCD1-FDDF-40CA6D8B9F2D}"/>
              </a:ext>
            </a:extLst>
          </p:cNvPr>
          <p:cNvSpPr/>
          <p:nvPr/>
        </p:nvSpPr>
        <p:spPr>
          <a:xfrm>
            <a:off x="6481143" y="3925443"/>
            <a:ext cx="1659109" cy="369332"/>
          </a:xfrm>
          <a:prstGeom prst="rect">
            <a:avLst/>
          </a:prstGeom>
        </p:spPr>
        <p:txBody>
          <a:bodyPr wrap="none">
            <a:spAutoFit/>
          </a:bodyPr>
          <a:lstStyle/>
          <a:p>
            <a:pPr marL="12700">
              <a:tabLst>
                <a:tab pos="299720" algn="l"/>
              </a:tabLst>
            </a:pPr>
            <a:r>
              <a:rPr lang="en-GB" spc="-10" dirty="0"/>
              <a:t>~ = </a:t>
            </a:r>
            <a:r>
              <a:rPr lang="es-ES" dirty="0"/>
              <a:t>/home/</a:t>
            </a:r>
            <a:r>
              <a:rPr lang="es-ES" dirty="0" err="1"/>
              <a:t>user</a:t>
            </a:r>
            <a:endParaRPr lang="en-GB" spc="-10" dirty="0"/>
          </a:p>
        </p:txBody>
      </p:sp>
      <p:sp>
        <p:nvSpPr>
          <p:cNvPr id="8" name="Marcador de fecha 3">
            <a:extLst>
              <a:ext uri="{FF2B5EF4-FFF2-40B4-BE49-F238E27FC236}">
                <a16:creationId xmlns:a16="http://schemas.microsoft.com/office/drawing/2014/main" id="{A24CC788-FB4F-2E3E-AB6F-C6191F26BDF5}"/>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71342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normAutofit fontScale="92500" lnSpcReduction="10000"/>
          </a:bodyPr>
          <a:lstStyle/>
          <a:p>
            <a:pPr>
              <a:lnSpc>
                <a:spcPct val="150000"/>
              </a:lnSpc>
            </a:pPr>
            <a:r>
              <a:rPr lang="en-GB" u="none" dirty="0"/>
              <a:t>`</a:t>
            </a:r>
            <a:r>
              <a:rPr lang="en-GB" u="none" dirty="0" err="1"/>
              <a:t>pwd</a:t>
            </a:r>
            <a:r>
              <a:rPr lang="en-GB" u="none" dirty="0"/>
              <a:t>` </a:t>
            </a:r>
            <a:r>
              <a:rPr lang="en-GB" b="0" u="none" dirty="0"/>
              <a:t>- display your present working directory</a:t>
            </a:r>
            <a:endParaRPr lang="en-GB" u="none" dirty="0"/>
          </a:p>
          <a:p>
            <a:pPr>
              <a:lnSpc>
                <a:spcPct val="150000"/>
              </a:lnSpc>
            </a:pPr>
            <a:r>
              <a:rPr lang="en-GB" u="none" dirty="0"/>
              <a:t>`ls`</a:t>
            </a:r>
            <a:r>
              <a:rPr lang="en-GB" b="0" u="none" dirty="0"/>
              <a:t>- list contents</a:t>
            </a:r>
            <a:endParaRPr lang="en-GB" u="none" dirty="0"/>
          </a:p>
          <a:p>
            <a:pPr>
              <a:lnSpc>
                <a:spcPct val="150000"/>
              </a:lnSpc>
            </a:pPr>
            <a:r>
              <a:rPr lang="en-GB" u="none" dirty="0"/>
              <a:t>`cd`</a:t>
            </a:r>
            <a:r>
              <a:rPr lang="en-GB" b="0" u="none" dirty="0"/>
              <a:t> - change directory</a:t>
            </a:r>
            <a:endParaRPr lang="en-GB" u="none" dirty="0"/>
          </a:p>
          <a:p>
            <a:pPr>
              <a:lnSpc>
                <a:spcPct val="150000"/>
              </a:lnSpc>
            </a:pPr>
            <a:r>
              <a:rPr lang="en-GB" u="none" dirty="0"/>
              <a:t>`</a:t>
            </a:r>
            <a:r>
              <a:rPr lang="en-GB" u="none" dirty="0" err="1"/>
              <a:t>mkdir</a:t>
            </a:r>
            <a:r>
              <a:rPr lang="en-GB" u="none" dirty="0"/>
              <a:t>`</a:t>
            </a:r>
            <a:r>
              <a:rPr lang="en-GB" b="0" u="none" dirty="0"/>
              <a:t> - make directory</a:t>
            </a:r>
            <a:endParaRPr lang="en-GB" u="none" dirty="0"/>
          </a:p>
          <a:p>
            <a:pPr>
              <a:lnSpc>
                <a:spcPct val="150000"/>
              </a:lnSpc>
            </a:pPr>
            <a:r>
              <a:rPr lang="en-GB" u="none" dirty="0"/>
              <a:t>`rm` - </a:t>
            </a:r>
            <a:r>
              <a:rPr lang="en-GB" b="0" u="none" dirty="0"/>
              <a:t>remove file</a:t>
            </a:r>
            <a:endParaRPr lang="en-GB" u="none" dirty="0"/>
          </a:p>
          <a:p>
            <a:pPr>
              <a:lnSpc>
                <a:spcPct val="150000"/>
              </a:lnSpc>
            </a:pPr>
            <a:r>
              <a:rPr lang="en-GB" u="none" dirty="0"/>
              <a:t>`</a:t>
            </a:r>
            <a:r>
              <a:rPr lang="en-GB" u="none" dirty="0" err="1"/>
              <a:t>rmdir</a:t>
            </a:r>
            <a:r>
              <a:rPr lang="en-GB" u="none" dirty="0"/>
              <a:t>` </a:t>
            </a:r>
            <a:r>
              <a:rPr lang="en-GB" b="0" u="none" dirty="0"/>
              <a:t>- remove directory</a:t>
            </a:r>
            <a:endParaRPr lang="en-GB" u="none" dirty="0"/>
          </a:p>
          <a:p>
            <a:pPr>
              <a:lnSpc>
                <a:spcPct val="150000"/>
              </a:lnSpc>
            </a:pPr>
            <a:r>
              <a:rPr lang="en-GB" u="none" dirty="0"/>
              <a:t>`less`</a:t>
            </a:r>
            <a:r>
              <a:rPr lang="en-GB" b="0" u="none" dirty="0"/>
              <a:t> - display contents of file</a:t>
            </a:r>
            <a:endParaRPr lang="en-GB" u="none" dirty="0"/>
          </a:p>
          <a:p>
            <a:pPr>
              <a:lnSpc>
                <a:spcPct val="150000"/>
              </a:lnSpc>
            </a:pPr>
            <a:r>
              <a:rPr lang="en-GB" u="none" dirty="0"/>
              <a:t>`nano`</a:t>
            </a:r>
            <a:r>
              <a:rPr lang="en-GB" b="0" u="none" dirty="0"/>
              <a:t> - text editor on the terminal</a:t>
            </a:r>
            <a:endParaRPr lang="en-GB" u="none" dirty="0"/>
          </a:p>
          <a:p>
            <a:pPr>
              <a:lnSpc>
                <a:spcPct val="150000"/>
              </a:lnSpc>
            </a:pPr>
            <a:r>
              <a:rPr lang="en-GB" u="none" dirty="0"/>
              <a:t>`man`</a:t>
            </a:r>
            <a:r>
              <a:rPr lang="en-GB" b="0" u="none" dirty="0"/>
              <a:t> - displays the manual of a command</a:t>
            </a:r>
            <a:endParaRPr lang="en-GB"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51</a:t>
            </a:fld>
            <a:endParaRPr lang="es-ES"/>
          </a:p>
        </p:txBody>
      </p:sp>
      <p:sp>
        <p:nvSpPr>
          <p:cNvPr id="9" name="Marcador de pie de página 4">
            <a:extLst>
              <a:ext uri="{FF2B5EF4-FFF2-40B4-BE49-F238E27FC236}">
                <a16:creationId xmlns:a16="http://schemas.microsoft.com/office/drawing/2014/main" id="{D5EB73AC-C29B-26E7-7696-CA32A8D23CF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02BB109C-06AE-7769-2648-28FCB0B5EB5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437364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52</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047750" y="2090745"/>
            <a:ext cx="609600" cy="4238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09600" cy="523220"/>
          </a:xfrm>
          <a:prstGeom prst="rect">
            <a:avLst/>
          </a:prstGeom>
          <a:solidFill>
            <a:srgbClr val="FF0000"/>
          </a:solidFill>
        </p:spPr>
        <p:txBody>
          <a:bodyPr wrap="square" rtlCol="0">
            <a:spAutoFit/>
          </a:bodyPr>
          <a:lstStyle/>
          <a:p>
            <a:r>
              <a:rPr lang="es-ES" sz="2800" err="1">
                <a:solidFill>
                  <a:schemeClr val="bg1"/>
                </a:solidFill>
              </a:rPr>
              <a:t>cp</a:t>
            </a:r>
            <a:endParaRPr lang="es-ES" sz="2800">
              <a:solidFill>
                <a:schemeClr val="bg1"/>
              </a:solidFill>
            </a:endParaRPr>
          </a:p>
        </p:txBody>
      </p:sp>
      <p:cxnSp>
        <p:nvCxnSpPr>
          <p:cNvPr id="11" name="Conector recto de flecha 10"/>
          <p:cNvCxnSpPr>
            <a:stCxn id="9" idx="0"/>
            <a:endCxn id="8" idx="2"/>
          </p:cNvCxnSpPr>
          <p:nvPr/>
        </p:nvCxnSpPr>
        <p:spPr>
          <a:xfrm flipH="1" flipV="1">
            <a:off x="1352550" y="2514600"/>
            <a:ext cx="1905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Marcador de pie de página 4">
            <a:extLst>
              <a:ext uri="{FF2B5EF4-FFF2-40B4-BE49-F238E27FC236}">
                <a16:creationId xmlns:a16="http://schemas.microsoft.com/office/drawing/2014/main" id="{00954C9E-0D8D-A7D9-CA21-B035B41EACB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DC69260-339E-D136-434B-4A2290B87F4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252705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53</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524000" y="2060415"/>
            <a:ext cx="623180" cy="267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990600" y="2971800"/>
            <a:ext cx="762000" cy="523220"/>
          </a:xfrm>
          <a:prstGeom prst="rect">
            <a:avLst/>
          </a:prstGeom>
          <a:solidFill>
            <a:srgbClr val="FF0000"/>
          </a:solidFill>
        </p:spPr>
        <p:txBody>
          <a:bodyPr wrap="square" rtlCol="0">
            <a:spAutoFit/>
          </a:bodyPr>
          <a:lstStyle/>
          <a:p>
            <a:r>
              <a:rPr lang="es-ES" sz="2800">
                <a:solidFill>
                  <a:schemeClr val="bg1"/>
                </a:solidFill>
              </a:rPr>
              <a:t>mv</a:t>
            </a:r>
          </a:p>
        </p:txBody>
      </p:sp>
      <p:cxnSp>
        <p:nvCxnSpPr>
          <p:cNvPr id="11" name="Conector recto de flecha 10"/>
          <p:cNvCxnSpPr>
            <a:stCxn id="9" idx="0"/>
            <a:endCxn id="8" idx="2"/>
          </p:cNvCxnSpPr>
          <p:nvPr/>
        </p:nvCxnSpPr>
        <p:spPr>
          <a:xfrm flipV="1">
            <a:off x="1371600" y="2327811"/>
            <a:ext cx="463990" cy="64398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3200400" y="2049257"/>
            <a:ext cx="381000" cy="557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p:cNvCxnSpPr/>
          <p:nvPr/>
        </p:nvCxnSpPr>
        <p:spPr>
          <a:xfrm flipV="1">
            <a:off x="1759390" y="2642003"/>
            <a:ext cx="1603689" cy="58817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Marcador de pie de página 4">
            <a:extLst>
              <a:ext uri="{FF2B5EF4-FFF2-40B4-BE49-F238E27FC236}">
                <a16:creationId xmlns:a16="http://schemas.microsoft.com/office/drawing/2014/main" id="{9ADC5FD6-433D-4E54-C053-0552095A69E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74B8C65-15FB-DB16-1AE9-184AEAC764A1}"/>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22853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54</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2895600" y="2057400"/>
            <a:ext cx="381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85800" cy="523220"/>
          </a:xfrm>
          <a:prstGeom prst="rect">
            <a:avLst/>
          </a:prstGeom>
          <a:solidFill>
            <a:srgbClr val="FF0000"/>
          </a:solidFill>
        </p:spPr>
        <p:txBody>
          <a:bodyPr wrap="square" rtlCol="0">
            <a:spAutoFit/>
          </a:bodyPr>
          <a:lstStyle/>
          <a:p>
            <a:r>
              <a:rPr lang="es-ES" sz="2800" err="1">
                <a:solidFill>
                  <a:schemeClr val="bg1"/>
                </a:solidFill>
              </a:rPr>
              <a:t>rm</a:t>
            </a:r>
            <a:endParaRPr lang="es-ES" sz="2800">
              <a:solidFill>
                <a:schemeClr val="bg1"/>
              </a:solidFill>
            </a:endParaRPr>
          </a:p>
        </p:txBody>
      </p:sp>
      <p:cxnSp>
        <p:nvCxnSpPr>
          <p:cNvPr id="11" name="Conector recto de flecha 10"/>
          <p:cNvCxnSpPr>
            <a:stCxn id="9" idx="0"/>
            <a:endCxn id="8" idx="2"/>
          </p:cNvCxnSpPr>
          <p:nvPr/>
        </p:nvCxnSpPr>
        <p:spPr>
          <a:xfrm flipV="1">
            <a:off x="1409700" y="2514600"/>
            <a:ext cx="167640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Marcador de pie de página 4">
            <a:extLst>
              <a:ext uri="{FF2B5EF4-FFF2-40B4-BE49-F238E27FC236}">
                <a16:creationId xmlns:a16="http://schemas.microsoft.com/office/drawing/2014/main" id="{68453C7C-D838-12BB-C12B-FD454D8F168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048926D7-5B2B-77C5-1FD2-461792203BFC}"/>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39881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55</a:t>
            </a:fld>
            <a:endParaRPr lang="es-ES"/>
          </a:p>
        </p:txBody>
      </p:sp>
      <p:sp>
        <p:nvSpPr>
          <p:cNvPr id="8" name="Rectángulo 7"/>
          <p:cNvSpPr/>
          <p:nvPr/>
        </p:nvSpPr>
        <p:spPr>
          <a:xfrm>
            <a:off x="3492280" y="2040210"/>
            <a:ext cx="393920" cy="5505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289270" cy="523220"/>
          </a:xfrm>
          <a:prstGeom prst="rect">
            <a:avLst/>
          </a:prstGeom>
          <a:solidFill>
            <a:srgbClr val="FF0000"/>
          </a:solidFill>
        </p:spPr>
        <p:txBody>
          <a:bodyPr wrap="square" rtlCol="0">
            <a:spAutoFit/>
          </a:bodyPr>
          <a:lstStyle/>
          <a:p>
            <a:r>
              <a:rPr lang="es-ES" sz="2800" err="1">
                <a:solidFill>
                  <a:schemeClr val="bg1"/>
                </a:solidFill>
              </a:rPr>
              <a:t>mkdir</a:t>
            </a:r>
            <a:endParaRPr lang="es-ES" sz="2800">
              <a:solidFill>
                <a:schemeClr val="bg1"/>
              </a:solidFill>
            </a:endParaRPr>
          </a:p>
        </p:txBody>
      </p:sp>
      <p:cxnSp>
        <p:nvCxnSpPr>
          <p:cNvPr id="11" name="Conector recto de flecha 10"/>
          <p:cNvCxnSpPr>
            <a:stCxn id="9" idx="0"/>
            <a:endCxn id="8" idx="2"/>
          </p:cNvCxnSpPr>
          <p:nvPr/>
        </p:nvCxnSpPr>
        <p:spPr>
          <a:xfrm flipV="1">
            <a:off x="3089165" y="2590799"/>
            <a:ext cx="600075" cy="1066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ítulo 5">
            <a:extLst>
              <a:ext uri="{FF2B5EF4-FFF2-40B4-BE49-F238E27FC236}">
                <a16:creationId xmlns:a16="http://schemas.microsoft.com/office/drawing/2014/main" id="{6B94F15A-30A9-E34A-8C3E-0F2F2D1A5EEC}"/>
              </a:ext>
            </a:extLst>
          </p:cNvPr>
          <p:cNvSpPr>
            <a:spLocks noGrp="1"/>
          </p:cNvSpPr>
          <p:nvPr>
            <p:ph type="title"/>
          </p:nvPr>
        </p:nvSpPr>
        <p:spPr>
          <a:xfrm>
            <a:off x="457200" y="692696"/>
            <a:ext cx="8229600" cy="792088"/>
          </a:xfrm>
        </p:spPr>
        <p:txBody>
          <a:bodyPr/>
          <a:lstStyle/>
          <a:p>
            <a:r>
              <a:rPr lang="en-GB"/>
              <a:t>Basic Commands</a:t>
            </a:r>
            <a:endParaRPr lang="es-ES" sz="2800"/>
          </a:p>
        </p:txBody>
      </p:sp>
      <p:sp>
        <p:nvSpPr>
          <p:cNvPr id="15" name="Marcador de pie de página 4">
            <a:extLst>
              <a:ext uri="{FF2B5EF4-FFF2-40B4-BE49-F238E27FC236}">
                <a16:creationId xmlns:a16="http://schemas.microsoft.com/office/drawing/2014/main" id="{DFDFE4A4-F413-5BEE-A9EE-ED26CCDF073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40255284-9F87-D1F6-E44D-6DF6C9CC42A6}"/>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055969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56</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4953000" y="2286000"/>
            <a:ext cx="48304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441670" cy="523220"/>
          </a:xfrm>
          <a:prstGeom prst="rect">
            <a:avLst/>
          </a:prstGeom>
          <a:solidFill>
            <a:srgbClr val="FF0000"/>
          </a:solidFill>
        </p:spPr>
        <p:txBody>
          <a:bodyPr wrap="square" rtlCol="0">
            <a:spAutoFit/>
          </a:bodyPr>
          <a:lstStyle/>
          <a:p>
            <a:r>
              <a:rPr lang="es-ES" sz="2800" dirty="0" err="1">
                <a:solidFill>
                  <a:schemeClr val="bg1"/>
                </a:solidFill>
              </a:rPr>
              <a:t>history</a:t>
            </a:r>
            <a:endParaRPr lang="es-ES" sz="2800" dirty="0">
              <a:solidFill>
                <a:schemeClr val="bg1"/>
              </a:solidFill>
            </a:endParaRPr>
          </a:p>
        </p:txBody>
      </p:sp>
      <p:cxnSp>
        <p:nvCxnSpPr>
          <p:cNvPr id="11" name="Conector recto de flecha 10"/>
          <p:cNvCxnSpPr>
            <a:stCxn id="9" idx="0"/>
            <a:endCxn id="8" idx="2"/>
          </p:cNvCxnSpPr>
          <p:nvPr/>
        </p:nvCxnSpPr>
        <p:spPr>
          <a:xfrm flipV="1">
            <a:off x="3165365" y="2590800"/>
            <a:ext cx="2029155" cy="1066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DAA11804-41B3-439D-89F9-C13A521975F5}"/>
              </a:ext>
            </a:extLst>
          </p:cNvPr>
          <p:cNvCxnSpPr>
            <a:cxnSpLocks/>
          </p:cNvCxnSpPr>
          <p:nvPr/>
        </p:nvCxnSpPr>
        <p:spPr>
          <a:xfrm flipV="1">
            <a:off x="6444208" y="3789040"/>
            <a:ext cx="0" cy="472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1E5EA39-0C65-420E-A8C1-85E0E73E38C4}"/>
              </a:ext>
            </a:extLst>
          </p:cNvPr>
          <p:cNvCxnSpPr>
            <a:cxnSpLocks/>
          </p:cNvCxnSpPr>
          <p:nvPr/>
        </p:nvCxnSpPr>
        <p:spPr>
          <a:xfrm>
            <a:off x="6444208" y="4413756"/>
            <a:ext cx="0" cy="527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2491C18A-B7E4-7D45-4EF5-BFE2953237BF}"/>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
        <p:nvSpPr>
          <p:cNvPr id="3" name="Marcador de pie de página 4">
            <a:extLst>
              <a:ext uri="{FF2B5EF4-FFF2-40B4-BE49-F238E27FC236}">
                <a16:creationId xmlns:a16="http://schemas.microsoft.com/office/drawing/2014/main" id="{816A84A6-D53A-4857-66E3-BAF7D95EF030}"/>
              </a:ext>
            </a:extLst>
          </p:cNvPr>
          <p:cNvSpPr>
            <a:spLocks noGrp="1"/>
          </p:cNvSpPr>
          <p:nvPr>
            <p:ph type="ftr" sz="quarter" idx="11"/>
          </p:nvPr>
        </p:nvSpPr>
        <p:spPr>
          <a:xfrm>
            <a:off x="3124200" y="6356350"/>
            <a:ext cx="2895600" cy="365125"/>
          </a:xfrm>
        </p:spPr>
        <p:txBody>
          <a:bodyPr/>
          <a:lstStyle/>
          <a:p>
            <a:r>
              <a:rPr lang="es-ES" dirty="0"/>
              <a:t>Curso Análisis datos NGS</a:t>
            </a:r>
          </a:p>
        </p:txBody>
      </p:sp>
    </p:spTree>
    <p:extLst>
      <p:ext uri="{BB962C8B-B14F-4D97-AF65-F5344CB8AC3E}">
        <p14:creationId xmlns:p14="http://schemas.microsoft.com/office/powerpoint/2010/main" val="3600765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lstStyle/>
          <a:p>
            <a:pPr marL="0" indent="0" algn="ctr">
              <a:buNone/>
            </a:pPr>
            <a:endParaRPr lang="en-GB" b="0" u="none"/>
          </a:p>
          <a:p>
            <a:pPr marL="0" indent="0" algn="ctr">
              <a:buNone/>
            </a:pPr>
            <a:r>
              <a:rPr lang="en-GB" sz="2800" u="none"/>
              <a:t>REMEMBER:</a:t>
            </a:r>
          </a:p>
          <a:p>
            <a:pPr marL="0" indent="0" algn="ctr">
              <a:buNone/>
            </a:pPr>
            <a:endParaRPr lang="en-GB" sz="2800" u="none"/>
          </a:p>
          <a:p>
            <a:pPr marL="0" indent="0" algn="ctr">
              <a:buNone/>
            </a:pPr>
            <a:r>
              <a:rPr lang="en-GB" sz="2800" u="none"/>
              <a:t>TAB is your friend!</a:t>
            </a:r>
          </a:p>
          <a:p>
            <a:pPr marL="0" indent="0" algn="ctr">
              <a:buNone/>
            </a:pPr>
            <a:endParaRPr lang="en-GB" sz="2800" u="none"/>
          </a:p>
          <a:p>
            <a:pPr marL="0" indent="0" algn="ctr">
              <a:buNone/>
            </a:pPr>
            <a:r>
              <a:rPr lang="en-GB" sz="2800" u="none"/>
              <a:t>Hit it to autocomplete a command, file, path or get suggestion to do it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57</a:t>
            </a:fld>
            <a:endParaRPr lang="es-ES"/>
          </a:p>
        </p:txBody>
      </p:sp>
      <p:sp>
        <p:nvSpPr>
          <p:cNvPr id="9" name="Marcador de pie de página 4">
            <a:extLst>
              <a:ext uri="{FF2B5EF4-FFF2-40B4-BE49-F238E27FC236}">
                <a16:creationId xmlns:a16="http://schemas.microsoft.com/office/drawing/2014/main" id="{F98ED8B4-A0C3-D941-FF5E-54A6B7C8AD4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2820674-8BBF-A571-88D5-A4753914946E}"/>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96657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58</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581128"/>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8F6F2AD0-4998-F18F-5F83-4BB298530B9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41165729-8229-408A-D02D-24F8B4C0E35C}"/>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32468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Command Line Syntax</a:t>
            </a:r>
          </a:p>
        </p:txBody>
      </p:sp>
      <p:sp>
        <p:nvSpPr>
          <p:cNvPr id="3" name="2 Marcador de contenido"/>
          <p:cNvSpPr>
            <a:spLocks noGrp="1"/>
          </p:cNvSpPr>
          <p:nvPr>
            <p:ph idx="1"/>
          </p:nvPr>
        </p:nvSpPr>
        <p:spPr/>
        <p:txBody>
          <a:bodyPr/>
          <a:lstStyle/>
          <a:p>
            <a:pPr marL="0" indent="0">
              <a:buNone/>
            </a:pPr>
            <a:r>
              <a:rPr lang="en-GB" b="0" u="none" dirty="0"/>
              <a:t>Linux command line follows a simple syntax common to every command and program you can execute on it:</a:t>
            </a:r>
          </a:p>
          <a:p>
            <a:pPr marL="0" indent="0">
              <a:buNone/>
            </a:pPr>
            <a:endParaRPr lang="en-GB" b="0" u="none" dirty="0"/>
          </a:p>
          <a:p>
            <a:pPr marL="0" indent="0" algn="ctr">
              <a:buNone/>
            </a:pPr>
            <a:r>
              <a:rPr lang="en-GB" b="0" u="none" dirty="0"/>
              <a:t>Command [options] [attributes]</a:t>
            </a:r>
          </a:p>
          <a:p>
            <a:pPr marL="0" indent="0">
              <a:buNone/>
            </a:pPr>
            <a:endParaRPr lang="en-GB" b="0" u="none" dirty="0"/>
          </a:p>
          <a:p>
            <a:r>
              <a:rPr lang="en-GB" b="0" u="none" dirty="0"/>
              <a:t>Options are characters or words preceded by a dash (`ls -la`). They change the way a program works by default.</a:t>
            </a:r>
          </a:p>
          <a:p>
            <a:r>
              <a:rPr lang="en-GB" b="0" u="none" dirty="0"/>
              <a:t>Attributes are other parameters that the program may need to run. The most common ones usually are the input files.</a:t>
            </a:r>
          </a:p>
          <a:p>
            <a:r>
              <a:rPr lang="en-GB" b="0" u="none" dirty="0"/>
              <a:t>REMEMBER: most programs have a –h or --help option which displays a short description and usage guide.</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59</a:t>
            </a:fld>
            <a:endParaRPr lang="es-ES"/>
          </a:p>
        </p:txBody>
      </p:sp>
      <p:sp>
        <p:nvSpPr>
          <p:cNvPr id="9" name="Marcador de pie de página 4">
            <a:extLst>
              <a:ext uri="{FF2B5EF4-FFF2-40B4-BE49-F238E27FC236}">
                <a16:creationId xmlns:a16="http://schemas.microsoft.com/office/drawing/2014/main" id="{50D1DF10-567A-2D4C-FC66-907C1F5DFAB8}"/>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280B045A-394E-1EF6-E82E-E055BBD0963D}"/>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75675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a:t>
            </a:fld>
            <a:endParaRPr lang="es-ES"/>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
        <p:nvSpPr>
          <p:cNvPr id="15" name="Marcador de pie de página 4">
            <a:extLst>
              <a:ext uri="{FF2B5EF4-FFF2-40B4-BE49-F238E27FC236}">
                <a16:creationId xmlns:a16="http://schemas.microsoft.com/office/drawing/2014/main" id="{F4F85E0D-B517-7E3B-A803-23D9E295631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EC11F767-3D38-1094-65EF-028B86911B2A}"/>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899580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Thanks for your attention!</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60</a:t>
            </a:fld>
            <a:endParaRPr lang="es-ES"/>
          </a:p>
        </p:txBody>
      </p:sp>
      <p:pic>
        <p:nvPicPr>
          <p:cNvPr id="4098" name="Picture 2" descr="Resultado de imagen de conso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76535"/>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ie de página 4">
            <a:extLst>
              <a:ext uri="{FF2B5EF4-FFF2-40B4-BE49-F238E27FC236}">
                <a16:creationId xmlns:a16="http://schemas.microsoft.com/office/drawing/2014/main" id="{9B0F4168-9A4A-84DE-B925-97D43A05713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D5591EF9-8904-8881-4FC8-8204E9A84BB2}"/>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264710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pPr marL="0" indent="0">
              <a:buNone/>
            </a:pPr>
            <a:endParaRPr lang="en-US"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7</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19873547-B0D9-86CD-EB16-765880C0783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F3CA31A-49ED-C35C-53B0-AD6F1C79E96D}"/>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89754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endParaRPr lang="en-US" b="0" u="none"/>
          </a:p>
          <a:p>
            <a:pPr marL="0" indent="0">
              <a:buNone/>
            </a:pPr>
            <a:r>
              <a:rPr lang="en-GB"/>
              <a:t>Functions:</a:t>
            </a:r>
          </a:p>
          <a:p>
            <a:r>
              <a:rPr lang="en-GB" b="0" u="none"/>
              <a:t>Program execution control and oversee </a:t>
            </a:r>
          </a:p>
          <a:p>
            <a:r>
              <a:rPr lang="en-GB" b="0" u="none"/>
              <a:t>Administrate peripherals</a:t>
            </a:r>
          </a:p>
          <a:p>
            <a:r>
              <a:rPr lang="en-GB" b="0" u="none"/>
              <a:t>User and permission management</a:t>
            </a:r>
          </a:p>
          <a:p>
            <a:r>
              <a:rPr lang="en-GB" b="0" u="none"/>
              <a:t>Error and security management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8</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305C9721-AE94-4902-2DB2-62A82CAF7E4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2A7BE684-5DF8-02A7-DCD5-A60C6E45A067}"/>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07035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Marcador de pie de página 4">
            <a:extLst>
              <a:ext uri="{FF2B5EF4-FFF2-40B4-BE49-F238E27FC236}">
                <a16:creationId xmlns:a16="http://schemas.microsoft.com/office/drawing/2014/main" id="{B7A5F32D-16E9-96A9-AFF8-73EEF3BF87A8}"/>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37E68CD0-F816-8839-08AD-49D74716E4D7}"/>
              </a:ext>
            </a:extLst>
          </p:cNvPr>
          <p:cNvSpPr>
            <a:spLocks noGrp="1"/>
          </p:cNvSpPr>
          <p:nvPr>
            <p:ph type="dt" sz="half" idx="10"/>
          </p:nvPr>
        </p:nvSpPr>
        <p:spPr>
          <a:xfrm>
            <a:off x="457200" y="6356350"/>
            <a:ext cx="2133600" cy="365125"/>
          </a:xfrm>
        </p:spPr>
        <p:txBody>
          <a:bodyPr/>
          <a:lstStyle/>
          <a:p>
            <a:r>
              <a:rPr lang="en-US" dirty="0"/>
              <a:t>20/05/2024</a:t>
            </a:r>
            <a:endParaRPr lang="es-ES" dirty="0"/>
          </a:p>
        </p:txBody>
      </p:sp>
    </p:spTree>
    <p:extLst>
      <p:ext uri="{BB962C8B-B14F-4D97-AF65-F5344CB8AC3E}">
        <p14:creationId xmlns:p14="http://schemas.microsoft.com/office/powerpoint/2010/main" val="11779191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3233</TotalTime>
  <Words>8013</Words>
  <Application>Microsoft Office PowerPoint</Application>
  <PresentationFormat>On-screen Show (4:3)</PresentationFormat>
  <Paragraphs>822</Paragraphs>
  <Slides>60</Slides>
  <Notes>60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Consolas</vt:lpstr>
      <vt:lpstr>Times New Roman</vt:lpstr>
      <vt:lpstr>Verdana</vt:lpstr>
      <vt:lpstr>Tema de Office</vt:lpstr>
      <vt:lpstr>PowerPoint Presentation</vt:lpstr>
      <vt:lpstr>Index</vt:lpstr>
      <vt:lpstr>Index</vt:lpstr>
      <vt:lpstr>Linux OS - Introduction</vt:lpstr>
      <vt:lpstr>Linux OS - Introduction</vt:lpstr>
      <vt:lpstr>Linux OS – Operating System I</vt:lpstr>
      <vt:lpstr>Linux OS – Operating System I</vt:lpstr>
      <vt:lpstr>Linux OS – Operating System I</vt:lpstr>
      <vt:lpstr>Linux OS – Operating System II</vt:lpstr>
      <vt:lpstr>Linux OS – Operating System III</vt:lpstr>
      <vt:lpstr>Linux OS - Introduction</vt:lpstr>
      <vt:lpstr>Linux OS – Open source I</vt:lpstr>
      <vt:lpstr>Linux OS – Open source II</vt:lpstr>
      <vt:lpstr>Linux OS – Open source II</vt:lpstr>
      <vt:lpstr>Linux OS - Introduction</vt:lpstr>
      <vt:lpstr>Linux OS – Multi-task</vt:lpstr>
      <vt:lpstr>Linux OS - Introduction</vt:lpstr>
      <vt:lpstr>Linux OS – Multi-user I</vt:lpstr>
      <vt:lpstr>Linux OS – Virtualisation</vt:lpstr>
      <vt:lpstr>Linux OS – Environments</vt:lpstr>
      <vt:lpstr>Linux OS – Environments</vt:lpstr>
      <vt:lpstr>Index</vt:lpstr>
      <vt:lpstr>Linux OS – Operating System II</vt:lpstr>
      <vt:lpstr>Linux File System – Key Features</vt:lpstr>
      <vt:lpstr>Linux File System – Structure</vt:lpstr>
      <vt:lpstr>Linux File System – Structure</vt:lpstr>
      <vt:lpstr>Linux File System - Comparison</vt:lpstr>
      <vt:lpstr>Linux File System – Paths</vt:lpstr>
      <vt:lpstr>Linux File System – Paths</vt:lpstr>
      <vt:lpstr>Linux File System – Paths</vt:lpstr>
      <vt:lpstr>Linux File System – Paths</vt:lpstr>
      <vt:lpstr>Linux File System – Paths</vt:lpstr>
      <vt:lpstr>Linux File System – Paths</vt:lpstr>
      <vt:lpstr>Index</vt:lpstr>
      <vt:lpstr>Linux Users and Privileges - Users</vt:lpstr>
      <vt:lpstr>Linux Users and Privileges - Permissions</vt:lpstr>
      <vt:lpstr>Linux Users and Privileges - Permissions</vt:lpstr>
      <vt:lpstr>Linux Users and Privileges - Permissions</vt:lpstr>
      <vt:lpstr>Linux File System – Structure</vt:lpstr>
      <vt:lpstr>Linux Users and Privileges - Permissions</vt:lpstr>
      <vt:lpstr>Linux Users and Privileges - Permissions</vt:lpstr>
      <vt:lpstr>Linux Users and Privileges - Permissions</vt:lpstr>
      <vt:lpstr>Linux Users and Privileges - Permissions</vt:lpstr>
      <vt:lpstr>Linux Users and Privileges – Check Permissions I</vt:lpstr>
      <vt:lpstr>Linux Users and Privileges – Check Permissions II</vt:lpstr>
      <vt:lpstr>Linux Users and Privileges – Check Permissions II</vt:lpstr>
      <vt:lpstr>Linux Users and Privileges – Modify Permissions</vt:lpstr>
      <vt:lpstr>Index</vt:lpstr>
      <vt:lpstr>Linux OS – Operating System II</vt:lpstr>
      <vt:lpstr>Basic Commands – Shell’s prompt</vt:lpstr>
      <vt:lpstr>Basic Commands</vt:lpstr>
      <vt:lpstr>Basic Commands</vt:lpstr>
      <vt:lpstr>Basic Commands</vt:lpstr>
      <vt:lpstr>Basic Commands</vt:lpstr>
      <vt:lpstr>Basic Commands</vt:lpstr>
      <vt:lpstr>Basic Commands</vt:lpstr>
      <vt:lpstr>Basic Commands</vt:lpstr>
      <vt:lpstr>Index</vt:lpstr>
      <vt:lpstr>Command Line Syntax</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Juliá</dc:creator>
  <cp:lastModifiedBy>SARAI VARONA FERNANDEZ</cp:lastModifiedBy>
  <cp:revision>167</cp:revision>
  <dcterms:created xsi:type="dcterms:W3CDTF">2018-09-27T09:17:10Z</dcterms:created>
  <dcterms:modified xsi:type="dcterms:W3CDTF">2024-05-16T14:57:59Z</dcterms:modified>
</cp:coreProperties>
</file>