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34BB4-5186-4D10-AB58-DC9AC0A69DD9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552C-2405-4DA7-8375-79FE79489FB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242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1552C-2405-4DA7-8375-79FE79489FB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420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0B83-31E5-CC68-FE8C-29B8AE8E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2DD67-C78D-6FA3-D703-04DF2681A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A1EB-D045-A17E-50F6-CFEDFB3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4E2E-0963-A2F4-88F0-1E1A23A4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870E-67C9-9A80-1213-546D8CAC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1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217D-8E82-B38D-DB47-F1ADAC4D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7884-22E0-9C24-411A-B12F3542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D2BD-F432-637C-9CD5-52681252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CA57-CE99-B09D-8EBF-7D47B824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0EEF-4804-C4B5-44A2-8A6BD306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274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14080-7D6A-D77D-3D52-E3B0B8C5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437ED-F988-BFAD-B0DF-C17CE341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376D-549C-AF73-0A69-EF4BA653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6952-769A-1F7B-E33D-4036A70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E0EC-7B36-5CC7-F3EB-354A1D2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42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CDB2-B0F9-47B8-154F-39591704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942D-A7F6-EE6A-C144-29CE9B38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0F8D-93FF-A707-5033-901C1D85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4D2C-2C2D-9EA5-FDF6-DA9C343B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65C3-41EA-F125-AF0E-580ED74C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7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E07C-A7EE-EA2D-3A70-1B79B1DF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54410-2FB2-B898-435D-A2A558C4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C26D-8555-9F64-8B0F-D89DD8F6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4469-B3FF-20B0-8E88-136CA209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F970-71F8-3394-2917-CD7DA0F9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927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84D0-6CDF-1FC3-7C5F-8E3D72E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23E5-3162-C42E-5CC6-C541FB65A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4D5A-61A8-604C-2046-A89CA1752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E79F-12C7-82D4-822C-970677C0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A86F-848D-888E-367D-B4ED5DF5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9C0B-7C2C-198C-90A8-63B03E17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515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5646-3C82-65B2-153B-7E8063B5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AAFE-C46C-08F4-C3E2-384CE7DF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B8B2B-2DD8-E514-8A51-E91C9E9A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A53FD-CE1F-5A8E-7B88-4A8BA3A2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FEB2-4765-DC45-D284-06C1AD7CB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A8BD3-9DBE-D8C6-65D2-889B3843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C12CD-60DF-B1D4-1869-0E64797F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2FB26-3B00-8A51-B4DD-8A4887B0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189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3778-59B8-244A-8D74-77C6B97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456BC-7175-6504-E39A-414FEA3E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A25F5-35F4-C1CF-A4AE-88342793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5E62-DE81-426B-BFD5-5739C13E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193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67B08-1DAD-70E7-839D-17A3EB5E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F519C-F7A1-D4EA-3A86-F1BA8F57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985CE-FE8E-6215-75CE-8079AB5C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39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76B-A7F2-BC47-C7C4-1B94EE6F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E1A4-077C-0533-09D4-3AE7A281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718F7-2F4F-964F-628E-2371C654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3069E-E7C6-05F2-0485-BD611E42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4C7E-A2B3-B8D7-984C-59E21349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9291-84B9-1664-93CA-FB5D28B7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677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AB07-485D-9B66-A48D-EFC1B9D6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E2A84-3917-F890-F78A-2E4643945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B237-0000-FFC5-47F8-C5DAC297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7AEE-1F62-CFB8-1CB1-301970B0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FD1C9-238C-FB37-DF88-C3BD5633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4C97-DBF4-024E-D0B1-64F36A2D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89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E7288-AD23-4C6C-D7C9-54DA392C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98FD-CCCF-07D5-6859-3F15FC21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C8C8-8380-5985-3C85-D881A9361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3CF2E-CA4F-4207-85D8-D125F3BDE4EB}" type="datetimeFigureOut">
              <a:rPr lang="ro-RO" smtClean="0"/>
              <a:t>28.05.2024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DA97-261E-180C-DF48-C342CAD31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7F98-A281-1A03-51D1-0F6B2571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FDE03-0BBD-49FB-9942-AD1B894209C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682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Neural Network #2 by Jesper Klausen/science Photo Library">
            <a:extLst>
              <a:ext uri="{FF2B5EF4-FFF2-40B4-BE49-F238E27FC236}">
                <a16:creationId xmlns:a16="http://schemas.microsoft.com/office/drawing/2014/main" id="{89D0D2F2-1ED4-07F8-6796-D3157E320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r="21689" b="720"/>
          <a:stretch/>
        </p:blipFill>
        <p:spPr bwMode="auto">
          <a:xfrm>
            <a:off x="3523485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DF07-EE8E-DD5D-20B2-0A8C4358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6166010" cy="3204134"/>
          </a:xfrm>
        </p:spPr>
        <p:txBody>
          <a:bodyPr anchor="b">
            <a:normAutofit/>
          </a:bodyPr>
          <a:lstStyle/>
          <a:p>
            <a:pPr algn="l"/>
            <a:r>
              <a:rPr lang="ro-RO" sz="48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Simplificarea rețelelor neuronale </a:t>
            </a:r>
            <a:r>
              <a:rPr lang="ro-RO" sz="4800" dirty="0" err="1">
                <a:solidFill>
                  <a:schemeClr val="bg1"/>
                </a:solidFill>
                <a:latin typeface="Amasis MT Pro Medium" panose="02040604050005020304" pitchFamily="18" charset="-18"/>
              </a:rPr>
              <a:t>convoluționale</a:t>
            </a:r>
            <a:r>
              <a:rPr lang="ro-RO" sz="48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 pe grafuri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8F3C6-17B0-2C36-196F-266671FFC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5387696"/>
            <a:ext cx="4023359" cy="5027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Amasis MT Pro Medium" panose="02040604050005020304" pitchFamily="18" charset="-18"/>
                <a:ea typeface="ADLaM Display" panose="020F0502020204030204" pitchFamily="2" charset="0"/>
                <a:cs typeface="ADLaM Display" panose="020F0502020204030204" pitchFamily="2" charset="0"/>
              </a:rPr>
              <a:t>Cr</a:t>
            </a:r>
            <a:r>
              <a:rPr lang="ro-RO" sz="2000" dirty="0" err="1">
                <a:solidFill>
                  <a:schemeClr val="bg1"/>
                </a:solidFill>
                <a:latin typeface="Amasis MT Pro Medium" panose="02040604050005020304" pitchFamily="18" charset="-18"/>
                <a:ea typeface="ADLaM Display" panose="020F0502020204030204" pitchFamily="2" charset="0"/>
                <a:cs typeface="ADLaM Display" panose="020F0502020204030204" pitchFamily="2" charset="0"/>
              </a:rPr>
              <a:t>îșciu</a:t>
            </a:r>
            <a:r>
              <a:rPr lang="ro-RO" sz="2000" dirty="0">
                <a:solidFill>
                  <a:schemeClr val="bg1"/>
                </a:solidFill>
                <a:latin typeface="Amasis MT Pro Medium" panose="02040604050005020304" pitchFamily="18" charset="-18"/>
                <a:ea typeface="ADLaM Display" panose="020F0502020204030204" pitchFamily="2" charset="0"/>
                <a:cs typeface="ADLaM Display" panose="020F0502020204030204" pitchFamily="2" charset="0"/>
              </a:rPr>
              <a:t> Emanuel-Ilie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A866A-164F-3599-9B38-53379326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dirty="0">
                <a:latin typeface="Amasis MT Pro Medium" panose="02040604050005020304" pitchFamily="18" charset="-18"/>
              </a:rPr>
              <a:t>Cum arată o rețea SGC?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522DE4-5B48-79FC-183F-6D70C907F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954" y="2289469"/>
            <a:ext cx="10164091" cy="2279061"/>
          </a:xfrm>
        </p:spPr>
      </p:pic>
    </p:spTree>
    <p:extLst>
      <p:ext uri="{BB962C8B-B14F-4D97-AF65-F5344CB8AC3E}">
        <p14:creationId xmlns:p14="http://schemas.microsoft.com/office/powerpoint/2010/main" val="308825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ED691-8783-AB59-57FD-0BC67F4A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1562696"/>
            <a:ext cx="4195674" cy="958974"/>
          </a:xfrm>
        </p:spPr>
        <p:txBody>
          <a:bodyPr anchor="b">
            <a:normAutofit/>
          </a:bodyPr>
          <a:lstStyle/>
          <a:p>
            <a:r>
              <a:rPr lang="ro-RO" sz="5600" dirty="0">
                <a:latin typeface="Amasis MT Pro Medium" panose="02040604050005020304" pitchFamily="18" charset="-18"/>
              </a:rPr>
              <a:t>Rezultate</a:t>
            </a: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atistics charts — Stock Photo © sellingpix #31417309">
            <a:extLst>
              <a:ext uri="{FF2B5EF4-FFF2-40B4-BE49-F238E27FC236}">
                <a16:creationId xmlns:a16="http://schemas.microsoft.com/office/drawing/2014/main" id="{BF30BEE0-5507-AC2A-25A2-5324587F02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r="9769" b="2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5B4F-AA9E-BE33-DCA8-424289B6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821" y="3242782"/>
            <a:ext cx="4195673" cy="2052522"/>
          </a:xfrm>
        </p:spPr>
        <p:txBody>
          <a:bodyPr anchor="t">
            <a:normAutofit/>
          </a:bodyPr>
          <a:lstStyle/>
          <a:p>
            <a:r>
              <a:rPr lang="ro-RO" sz="2000" dirty="0">
                <a:solidFill>
                  <a:schemeClr val="tx1">
                    <a:alpha val="80000"/>
                  </a:schemeClr>
                </a:solidFill>
                <a:latin typeface="Amasis MT Pro Medium" panose="02040604050005020304" pitchFamily="18" charset="-18"/>
              </a:rPr>
              <a:t>Antrenarea modelului este cu până la 2 ordine de mărime mai rapidă decât la o rețea </a:t>
            </a:r>
            <a:r>
              <a:rPr lang="ro-RO" sz="2000" dirty="0" err="1">
                <a:solidFill>
                  <a:schemeClr val="tx1">
                    <a:alpha val="80000"/>
                  </a:schemeClr>
                </a:solidFill>
                <a:latin typeface="Amasis MT Pro Medium" panose="02040604050005020304" pitchFamily="18" charset="-18"/>
              </a:rPr>
              <a:t>FastGCN</a:t>
            </a:r>
            <a:endParaRPr lang="ro-RO" sz="2000" dirty="0">
              <a:solidFill>
                <a:schemeClr val="tx1">
                  <a:alpha val="80000"/>
                </a:schemeClr>
              </a:solidFill>
              <a:latin typeface="Amasis MT Pro Medium" panose="02040604050005020304" pitchFamily="18" charset="-18"/>
            </a:endParaRPr>
          </a:p>
          <a:p>
            <a:r>
              <a:rPr lang="ro-RO" sz="2000" dirty="0">
                <a:solidFill>
                  <a:schemeClr val="tx1">
                    <a:alpha val="80000"/>
                  </a:schemeClr>
                </a:solidFill>
                <a:latin typeface="Amasis MT Pro Medium" panose="02040604050005020304" pitchFamily="18" charset="-18"/>
              </a:rPr>
              <a:t>Acuratețea obținută de o rețea SGC este similară cu cea a unei rețele GCN</a:t>
            </a:r>
          </a:p>
        </p:txBody>
      </p:sp>
      <p:sp>
        <p:nvSpPr>
          <p:cNvPr id="206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485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46417-3F40-8CD4-708F-C86A8175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83" y="615383"/>
            <a:ext cx="5517434" cy="56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42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: 9 High Resolution Metal Surface Textures | Premium Pixels">
            <a:extLst>
              <a:ext uri="{FF2B5EF4-FFF2-40B4-BE49-F238E27FC236}">
                <a16:creationId xmlns:a16="http://schemas.microsoft.com/office/drawing/2014/main" id="{8C8D873C-0DAF-D761-4C4C-02079874C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2" b="1495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906B7-3933-B784-F822-74D608B5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ro-RO" sz="50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Concluzii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8D70-436F-96C9-77A5-2B1EE391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5" y="3500487"/>
            <a:ext cx="11050621" cy="2670048"/>
          </a:xfrm>
        </p:spPr>
        <p:txBody>
          <a:bodyPr>
            <a:norm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Am reușit să construim cel mai simplu model de rețea neuronală </a:t>
            </a:r>
            <a:r>
              <a:rPr lang="ro-RO" sz="2000" dirty="0" err="1">
                <a:solidFill>
                  <a:schemeClr val="bg1"/>
                </a:solidFill>
                <a:latin typeface="Amasis MT Pro Medium" panose="02040604050005020304" pitchFamily="18" charset="-18"/>
              </a:rPr>
              <a:t>convoluțională</a:t>
            </a:r>
            <a:r>
              <a:rPr lang="ro-RO" sz="20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 pe grafuri</a:t>
            </a:r>
          </a:p>
          <a:p>
            <a:r>
              <a:rPr lang="ro-RO" sz="20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Algoritmul se bazează doar pe o preprocesare de date și pe o regresie logistică la stratul final</a:t>
            </a:r>
          </a:p>
          <a:p>
            <a:r>
              <a:rPr lang="ro-RO" sz="20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Performanța SGC-ului o depășește uneori pe cea a unui GCN, în ciuda simplității</a:t>
            </a:r>
          </a:p>
          <a:p>
            <a:r>
              <a:rPr lang="ro-RO" sz="20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Timpul de antrenare este cât se poate de redus </a:t>
            </a:r>
          </a:p>
        </p:txBody>
      </p:sp>
    </p:spTree>
    <p:extLst>
      <p:ext uri="{BB962C8B-B14F-4D97-AF65-F5344CB8AC3E}">
        <p14:creationId xmlns:p14="http://schemas.microsoft.com/office/powerpoint/2010/main" val="229856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5A624-224E-8C25-3266-EE5B4CE6E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796" b="48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B4E26-E053-6E67-7BE1-4424D143D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184"/>
            <a:ext cx="9144000" cy="94962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  <a:latin typeface="Amasis MT Pro Medium" panose="02040604050005020304" pitchFamily="18" charset="-18"/>
              </a:rPr>
              <a:t>Mulțumesc!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946A8-FC0E-47C8-5548-35EE38AF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2910"/>
            <a:ext cx="9144000" cy="1098395"/>
          </a:xfrm>
        </p:spPr>
        <p:txBody>
          <a:bodyPr>
            <a:normAutofit/>
          </a:bodyPr>
          <a:lstStyle/>
          <a:p>
            <a:endParaRPr lang="ro-R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6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A3D3-DF61-F345-9F9E-D67C342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1242557"/>
            <a:ext cx="5291663" cy="798512"/>
          </a:xfrm>
        </p:spPr>
        <p:txBody>
          <a:bodyPr anchor="b">
            <a:normAutofit/>
          </a:bodyPr>
          <a:lstStyle/>
          <a:p>
            <a:pPr algn="ctr"/>
            <a:r>
              <a:rPr lang="ro-RO" sz="4800" dirty="0">
                <a:latin typeface="Amasis MT Pro Medium" panose="02040604050005020304" pitchFamily="18" charset="-18"/>
              </a:rPr>
              <a:t>Introducere</a:t>
            </a:r>
          </a:p>
        </p:txBody>
      </p:sp>
      <p:pic>
        <p:nvPicPr>
          <p:cNvPr id="1026" name="Picture 2" descr="What are Neural Networks?">
            <a:extLst>
              <a:ext uri="{FF2B5EF4-FFF2-40B4-BE49-F238E27FC236}">
                <a16:creationId xmlns:a16="http://schemas.microsoft.com/office/drawing/2014/main" id="{80F3E645-F00D-C158-7A79-10D318D35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8" r="6561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33CD-3FB3-8A80-9BD6-F536976F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3052552"/>
            <a:ext cx="5291663" cy="2562891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Istoric, algoritmii de </a:t>
            </a:r>
            <a:r>
              <a:rPr lang="ro-RO" sz="1800" dirty="0" err="1">
                <a:latin typeface="Amasis MT Pro Medium" panose="02040604050005020304" pitchFamily="18" charset="-18"/>
              </a:rPr>
              <a:t>Machine</a:t>
            </a:r>
            <a:r>
              <a:rPr lang="ro-RO" sz="1800" dirty="0">
                <a:latin typeface="Amasis MT Pro Medium" panose="02040604050005020304" pitchFamily="18" charset="-18"/>
              </a:rPr>
              <a:t> </a:t>
            </a:r>
            <a:r>
              <a:rPr lang="ro-RO" sz="1800" dirty="0" err="1">
                <a:latin typeface="Amasis MT Pro Medium" panose="02040604050005020304" pitchFamily="18" charset="-18"/>
              </a:rPr>
              <a:t>Learning</a:t>
            </a:r>
            <a:r>
              <a:rPr lang="ro-RO" sz="1800" dirty="0">
                <a:latin typeface="Amasis MT Pro Medium" panose="02040604050005020304" pitchFamily="18" charset="-18"/>
              </a:rPr>
              <a:t> au urmat o tendință de dezvoltare, de la simplitatea inițială până la o complexitate datorată nevoilor curente</a:t>
            </a:r>
          </a:p>
          <a:p>
            <a:r>
              <a:rPr lang="ro-RO" sz="1800" dirty="0">
                <a:latin typeface="Amasis MT Pro Medium" panose="02040604050005020304" pitchFamily="18" charset="-18"/>
              </a:rPr>
              <a:t>Rețelele neuronale </a:t>
            </a:r>
            <a:r>
              <a:rPr lang="ro-RO" sz="1800" dirty="0" err="1">
                <a:latin typeface="Amasis MT Pro Medium" panose="02040604050005020304" pitchFamily="18" charset="-18"/>
              </a:rPr>
              <a:t>convoluționale</a:t>
            </a:r>
            <a:r>
              <a:rPr lang="ro-RO" sz="1800" dirty="0">
                <a:latin typeface="Amasis MT Pro Medium" panose="02040604050005020304" pitchFamily="18" charset="-18"/>
              </a:rPr>
              <a:t> aplicate pe grafuri </a:t>
            </a:r>
            <a:r>
              <a:rPr lang="ro-R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(</a:t>
            </a:r>
            <a:r>
              <a:rPr lang="ro-RO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sau GCN-urile –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“</a:t>
            </a:r>
            <a:r>
              <a:rPr lang="ro-RO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Graph</a:t>
            </a:r>
            <a:r>
              <a:rPr lang="ro-RO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 </a:t>
            </a:r>
            <a:r>
              <a:rPr lang="ro-RO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Convolutional</a:t>
            </a:r>
            <a:r>
              <a:rPr lang="ro-RO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 </a:t>
            </a:r>
            <a:r>
              <a:rPr lang="ro-RO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Networks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”</a:t>
            </a:r>
            <a:r>
              <a:rPr lang="ro-RO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masis MT Pro Medium" panose="02040604050005020304" pitchFamily="18" charset="-18"/>
              </a:rPr>
              <a:t>) </a:t>
            </a:r>
            <a:r>
              <a:rPr lang="ro-RO" sz="1800" dirty="0">
                <a:latin typeface="Amasis MT Pro Medium" panose="02040604050005020304" pitchFamily="18" charset="-18"/>
              </a:rPr>
              <a:t>pot prezenta complexitate nenecesară deoarece au luat naștere după dezvoltarea importantă a rețelelor neuronale</a:t>
            </a:r>
          </a:p>
          <a:p>
            <a:endParaRPr lang="ro-RO" sz="1800" dirty="0"/>
          </a:p>
          <a:p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29901948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5C28C-33E9-9299-59AC-63867220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205" y="1207929"/>
            <a:ext cx="5260975" cy="125079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o-RO" sz="32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Care este motivația pentru simplificarea acestui tip de rețele neuronale?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25F6A4D-0AC8-84CF-F7E3-214751187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204" y="3666649"/>
            <a:ext cx="5260976" cy="1983422"/>
          </a:xfrm>
        </p:spPr>
        <p:txBody>
          <a:bodyPr>
            <a:normAutofit/>
          </a:bodyPr>
          <a:lstStyle/>
          <a:p>
            <a:r>
              <a:rPr lang="ro-RO" sz="2400" dirty="0">
                <a:solidFill>
                  <a:schemeClr val="bg1">
                    <a:lumMod val="85000"/>
                    <a:alpha val="80000"/>
                  </a:schemeClr>
                </a:solidFill>
                <a:latin typeface="Amasis MT Pro Medium" panose="02040604050005020304" pitchFamily="18" charset="-18"/>
              </a:rPr>
              <a:t>Inexistența unui </a:t>
            </a:r>
            <a:r>
              <a:rPr lang="en-US" sz="2400" dirty="0">
                <a:solidFill>
                  <a:schemeClr val="bg1">
                    <a:lumMod val="85000"/>
                    <a:alpha val="80000"/>
                  </a:schemeClr>
                </a:solidFill>
                <a:latin typeface="Amasis MT Pro Medium" panose="02040604050005020304" pitchFamily="18" charset="-18"/>
              </a:rPr>
              <a:t>“</a:t>
            </a:r>
            <a:r>
              <a:rPr lang="ro-RO" sz="2400" dirty="0">
                <a:solidFill>
                  <a:schemeClr val="bg1">
                    <a:lumMod val="85000"/>
                    <a:alpha val="80000"/>
                  </a:schemeClr>
                </a:solidFill>
                <a:latin typeface="Amasis MT Pro Medium" panose="02040604050005020304" pitchFamily="18" charset="-18"/>
              </a:rPr>
              <a:t>predecesor</a:t>
            </a:r>
            <a:r>
              <a:rPr lang="en-US" sz="2400" dirty="0">
                <a:solidFill>
                  <a:schemeClr val="bg1">
                    <a:lumMod val="85000"/>
                    <a:alpha val="80000"/>
                  </a:schemeClr>
                </a:solidFill>
                <a:latin typeface="Amasis MT Pro Medium" panose="02040604050005020304" pitchFamily="18" charset="-18"/>
              </a:rPr>
              <a:t>”</a:t>
            </a:r>
            <a:r>
              <a:rPr lang="ro-RO" sz="2400" dirty="0">
                <a:solidFill>
                  <a:schemeClr val="bg1">
                    <a:lumMod val="85000"/>
                    <a:alpha val="80000"/>
                  </a:schemeClr>
                </a:solidFill>
                <a:latin typeface="Amasis MT Pro Medium" panose="02040604050005020304" pitchFamily="18" charset="-18"/>
              </a:rPr>
              <a:t> pentru GCN-uri</a:t>
            </a:r>
          </a:p>
          <a:p>
            <a:r>
              <a:rPr lang="ro-RO" sz="2400" dirty="0">
                <a:solidFill>
                  <a:schemeClr val="bg1">
                    <a:lumMod val="85000"/>
                    <a:alpha val="80000"/>
                  </a:schemeClr>
                </a:solidFill>
                <a:latin typeface="Amasis MT Pro Medium" panose="02040604050005020304" pitchFamily="18" charset="-18"/>
              </a:rPr>
              <a:t>Dorința de a crea cel mai simplu model liniar ce ar fi putut preceda GCN-urile</a:t>
            </a:r>
            <a:endParaRPr lang="en-US" sz="2400" dirty="0">
              <a:solidFill>
                <a:schemeClr val="bg1">
                  <a:lumMod val="85000"/>
                  <a:alpha val="80000"/>
                </a:schemeClr>
              </a:solidFill>
              <a:latin typeface="Amasis MT Pro Medium" panose="02040604050005020304" pitchFamily="18" charset="-18"/>
            </a:endParaRPr>
          </a:p>
        </p:txBody>
      </p:sp>
      <p:pic>
        <p:nvPicPr>
          <p:cNvPr id="2050" name="Picture 2" descr="Study urges caution when comparing neural networks to the brain | MIT News  | Massachusetts Institute of Technology">
            <a:extLst>
              <a:ext uri="{FF2B5EF4-FFF2-40B4-BE49-F238E27FC236}">
                <a16:creationId xmlns:a16="http://schemas.microsoft.com/office/drawing/2014/main" id="{A8EFCEEB-1AD1-CDCA-7E4B-F309E792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614" y="1674465"/>
            <a:ext cx="5260976" cy="35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6893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63A328-B051-3CF2-A8D2-F6F01EB6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669925"/>
            <a:ext cx="5421154" cy="1325563"/>
          </a:xfrm>
        </p:spPr>
        <p:txBody>
          <a:bodyPr anchor="b">
            <a:normAutofit/>
          </a:bodyPr>
          <a:lstStyle/>
          <a:p>
            <a:pPr algn="r"/>
            <a:r>
              <a:rPr lang="ro-RO" sz="32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Cum realizăm simplificarea?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F11E0D06-29AD-8B2C-D1B2-2D2E68A3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52" y="2983100"/>
            <a:ext cx="9988695" cy="2759076"/>
          </a:xfrm>
        </p:spPr>
        <p:txBody>
          <a:bodyPr>
            <a:norm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Sunt înlăturate toate </a:t>
            </a:r>
            <a:r>
              <a:rPr lang="ro-RO" sz="2400" dirty="0" err="1">
                <a:solidFill>
                  <a:schemeClr val="bg1"/>
                </a:solidFill>
                <a:latin typeface="Amasis MT Pro Medium" panose="02040604050005020304" pitchFamily="18" charset="-18"/>
              </a:rPr>
              <a:t>nonlinearitățile</a:t>
            </a:r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 (funcțiile de activare)</a:t>
            </a:r>
          </a:p>
          <a:p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Se utilizează un singur strat liniar la ieșirea rețelei neuronale, dovedit a fi suficient și chiar </a:t>
            </a:r>
            <a:r>
              <a:rPr lang="ro-RO" sz="2400">
                <a:solidFill>
                  <a:schemeClr val="bg1"/>
                </a:solidFill>
                <a:latin typeface="Amasis MT Pro Medium" panose="02040604050005020304" pitchFamily="18" charset="-18"/>
              </a:rPr>
              <a:t>mai performant </a:t>
            </a:r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într-o varietate de aplicații</a:t>
            </a:r>
          </a:p>
          <a:p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Rețeaua rezultată se va numi </a:t>
            </a:r>
            <a:r>
              <a:rPr lang="en-US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“</a:t>
            </a:r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Convoluție Simplă pe Graf</a:t>
            </a:r>
            <a:r>
              <a:rPr lang="en-US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”</a:t>
            </a:r>
            <a:r>
              <a:rPr lang="ro-RO" sz="24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 </a:t>
            </a:r>
            <a:r>
              <a:rPr lang="ro-RO" sz="2400" i="1" dirty="0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(sau Simple </a:t>
            </a:r>
            <a:r>
              <a:rPr lang="ro-RO" sz="2400" i="1" dirty="0" err="1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Graph</a:t>
            </a:r>
            <a:r>
              <a:rPr lang="ro-RO" sz="2400" i="1" dirty="0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 </a:t>
            </a:r>
            <a:r>
              <a:rPr lang="ro-RO" sz="2400" i="1" dirty="0" err="1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Convolution</a:t>
            </a:r>
            <a:r>
              <a:rPr lang="ro-RO" sz="2400" i="1" dirty="0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 – </a:t>
            </a:r>
            <a:r>
              <a:rPr lang="ro-RO" sz="3200" dirty="0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SGC</a:t>
            </a:r>
            <a:r>
              <a:rPr lang="ro-RO" sz="2400" i="1" dirty="0">
                <a:solidFill>
                  <a:schemeClr val="bg1">
                    <a:lumMod val="75000"/>
                  </a:schemeClr>
                </a:solidFill>
                <a:latin typeface="Amasis MT Pro Medium" panose="02040604050005020304" pitchFamily="18" charset="-18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AC592626-C6E2-B563-5898-07B36FC19BFC}"/>
              </a:ext>
            </a:extLst>
          </p:cNvPr>
          <p:cNvSpPr/>
          <p:nvPr/>
        </p:nvSpPr>
        <p:spPr>
          <a:xfrm>
            <a:off x="8095034" y="218731"/>
            <a:ext cx="3443591" cy="2285990"/>
          </a:xfrm>
          <a:custGeom>
            <a:avLst/>
            <a:gdLst>
              <a:gd name="connsiteX0" fmla="*/ 1827335 w 3443591"/>
              <a:gd name="connsiteY0" fmla="*/ 459526 h 2285990"/>
              <a:gd name="connsiteX1" fmla="*/ 2357903 w 3443591"/>
              <a:gd name="connsiteY1" fmla="*/ 0 h 2285990"/>
              <a:gd name="connsiteX2" fmla="*/ 2315655 w 3443591"/>
              <a:gd name="connsiteY2" fmla="*/ 611396 h 2285990"/>
              <a:gd name="connsiteX3" fmla="*/ 2870775 w 3443591"/>
              <a:gd name="connsiteY3" fmla="*/ 335701 h 2285990"/>
              <a:gd name="connsiteX4" fmla="*/ 2611389 w 3443591"/>
              <a:gd name="connsiteY4" fmla="*/ 691300 h 2285990"/>
              <a:gd name="connsiteX5" fmla="*/ 3443591 w 3443591"/>
              <a:gd name="connsiteY5" fmla="*/ 703259 h 2285990"/>
              <a:gd name="connsiteX6" fmla="*/ 2707842 w 3443591"/>
              <a:gd name="connsiteY6" fmla="*/ 995040 h 2285990"/>
              <a:gd name="connsiteX7" fmla="*/ 2912704 w 3443591"/>
              <a:gd name="connsiteY7" fmla="*/ 1194853 h 2285990"/>
              <a:gd name="connsiteX8" fmla="*/ 2611389 w 3443591"/>
              <a:gd name="connsiteY8" fmla="*/ 1302802 h 2285990"/>
              <a:gd name="connsiteX9" fmla="*/ 3009475 w 3443591"/>
              <a:gd name="connsiteY9" fmla="*/ 1654379 h 2285990"/>
              <a:gd name="connsiteX10" fmla="*/ 2333989 w 3443591"/>
              <a:gd name="connsiteY10" fmla="*/ 1518701 h 2285990"/>
              <a:gd name="connsiteX11" fmla="*/ 2382135 w 3443591"/>
              <a:gd name="connsiteY11" fmla="*/ 1838316 h 2285990"/>
              <a:gd name="connsiteX12" fmla="*/ 1941802 w 3443591"/>
              <a:gd name="connsiteY12" fmla="*/ 1686446 h 2285990"/>
              <a:gd name="connsiteX13" fmla="*/ 1851249 w 3443591"/>
              <a:gd name="connsiteY13" fmla="*/ 1994102 h 2285990"/>
              <a:gd name="connsiteX14" fmla="*/ 1573848 w 3443591"/>
              <a:gd name="connsiteY14" fmla="*/ 1838316 h 2285990"/>
              <a:gd name="connsiteX15" fmla="*/ 1387001 w 3443591"/>
              <a:gd name="connsiteY15" fmla="*/ 2086177 h 2285990"/>
              <a:gd name="connsiteX16" fmla="*/ 1199995 w 3443591"/>
              <a:gd name="connsiteY16" fmla="*/ 1918220 h 2285990"/>
              <a:gd name="connsiteX17" fmla="*/ 783895 w 3443591"/>
              <a:gd name="connsiteY17" fmla="*/ 2285990 h 2285990"/>
              <a:gd name="connsiteX18" fmla="*/ 766039 w 3443591"/>
              <a:gd name="connsiteY18" fmla="*/ 1930391 h 2285990"/>
              <a:gd name="connsiteX19" fmla="*/ 204861 w 3443591"/>
              <a:gd name="connsiteY19" fmla="*/ 1886470 h 2285990"/>
              <a:gd name="connsiteX20" fmla="*/ 530886 w 3443591"/>
              <a:gd name="connsiteY20" fmla="*/ 1626651 h 2285990"/>
              <a:gd name="connsiteX21" fmla="*/ 0 w 3443591"/>
              <a:gd name="connsiteY21" fmla="*/ 1362809 h 2285990"/>
              <a:gd name="connsiteX22" fmla="*/ 627339 w 3443591"/>
              <a:gd name="connsiteY22" fmla="*/ 1226814 h 2285990"/>
              <a:gd name="connsiteX23" fmla="*/ 186846 w 3443591"/>
              <a:gd name="connsiteY23" fmla="*/ 875237 h 2285990"/>
              <a:gd name="connsiteX24" fmla="*/ 856433 w 3443591"/>
              <a:gd name="connsiteY24" fmla="*/ 827295 h 2285990"/>
              <a:gd name="connsiteX25" fmla="*/ 717733 w 3443591"/>
              <a:gd name="connsiteY25" fmla="*/ 383644 h 2285990"/>
              <a:gd name="connsiteX26" fmla="*/ 1363088 w 3443591"/>
              <a:gd name="connsiteY26" fmla="*/ 675425 h 2285990"/>
              <a:gd name="connsiteX27" fmla="*/ 1549934 w 3443591"/>
              <a:gd name="connsiteY27" fmla="*/ 199706 h 2285990"/>
              <a:gd name="connsiteX28" fmla="*/ 1827335 w 3443591"/>
              <a:gd name="connsiteY28" fmla="*/ 459526 h 22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43591" h="2285990" fill="none" extrusionOk="0">
                <a:moveTo>
                  <a:pt x="1827335" y="459526"/>
                </a:moveTo>
                <a:cubicBezTo>
                  <a:pt x="2082841" y="313777"/>
                  <a:pt x="2176769" y="229982"/>
                  <a:pt x="2357903" y="0"/>
                </a:cubicBezTo>
                <a:cubicBezTo>
                  <a:pt x="2353274" y="215723"/>
                  <a:pt x="2346008" y="411762"/>
                  <a:pt x="2315655" y="611396"/>
                </a:cubicBezTo>
                <a:cubicBezTo>
                  <a:pt x="2459508" y="577839"/>
                  <a:pt x="2631680" y="513942"/>
                  <a:pt x="2870775" y="335701"/>
                </a:cubicBezTo>
                <a:cubicBezTo>
                  <a:pt x="2780558" y="483362"/>
                  <a:pt x="2631300" y="621783"/>
                  <a:pt x="2611389" y="691300"/>
                </a:cubicBezTo>
                <a:cubicBezTo>
                  <a:pt x="2743728" y="689780"/>
                  <a:pt x="3175985" y="694561"/>
                  <a:pt x="3443591" y="703259"/>
                </a:cubicBezTo>
                <a:cubicBezTo>
                  <a:pt x="3172127" y="862109"/>
                  <a:pt x="3067598" y="869919"/>
                  <a:pt x="2707842" y="995040"/>
                </a:cubicBezTo>
                <a:cubicBezTo>
                  <a:pt x="2766670" y="1031647"/>
                  <a:pt x="2828544" y="1084258"/>
                  <a:pt x="2912704" y="1194853"/>
                </a:cubicBezTo>
                <a:cubicBezTo>
                  <a:pt x="2820639" y="1237558"/>
                  <a:pt x="2732672" y="1287905"/>
                  <a:pt x="2611389" y="1302802"/>
                </a:cubicBezTo>
                <a:cubicBezTo>
                  <a:pt x="2776725" y="1502222"/>
                  <a:pt x="2858624" y="1463728"/>
                  <a:pt x="3009475" y="1654379"/>
                </a:cubicBezTo>
                <a:cubicBezTo>
                  <a:pt x="2747785" y="1580984"/>
                  <a:pt x="2434712" y="1587763"/>
                  <a:pt x="2333989" y="1518701"/>
                </a:cubicBezTo>
                <a:cubicBezTo>
                  <a:pt x="2351644" y="1623072"/>
                  <a:pt x="2365375" y="1719615"/>
                  <a:pt x="2382135" y="1838316"/>
                </a:cubicBezTo>
                <a:cubicBezTo>
                  <a:pt x="2224668" y="1779268"/>
                  <a:pt x="2055079" y="1729493"/>
                  <a:pt x="1941802" y="1686446"/>
                </a:cubicBezTo>
                <a:cubicBezTo>
                  <a:pt x="1910273" y="1821795"/>
                  <a:pt x="1881085" y="1865180"/>
                  <a:pt x="1851249" y="1994102"/>
                </a:cubicBezTo>
                <a:cubicBezTo>
                  <a:pt x="1752039" y="1961001"/>
                  <a:pt x="1625250" y="1868386"/>
                  <a:pt x="1573848" y="1838316"/>
                </a:cubicBezTo>
                <a:cubicBezTo>
                  <a:pt x="1552646" y="1888038"/>
                  <a:pt x="1418416" y="2068740"/>
                  <a:pt x="1387001" y="2086177"/>
                </a:cubicBezTo>
                <a:cubicBezTo>
                  <a:pt x="1369621" y="2064585"/>
                  <a:pt x="1276741" y="1976450"/>
                  <a:pt x="1199995" y="1918220"/>
                </a:cubicBezTo>
                <a:cubicBezTo>
                  <a:pt x="1022204" y="2012444"/>
                  <a:pt x="878320" y="2157280"/>
                  <a:pt x="783895" y="2285990"/>
                </a:cubicBezTo>
                <a:cubicBezTo>
                  <a:pt x="768930" y="2158311"/>
                  <a:pt x="786010" y="2056065"/>
                  <a:pt x="766039" y="1930391"/>
                </a:cubicBezTo>
                <a:cubicBezTo>
                  <a:pt x="666304" y="1944007"/>
                  <a:pt x="394008" y="1910965"/>
                  <a:pt x="204861" y="1886470"/>
                </a:cubicBezTo>
                <a:cubicBezTo>
                  <a:pt x="292145" y="1822621"/>
                  <a:pt x="400825" y="1691201"/>
                  <a:pt x="530886" y="1626651"/>
                </a:cubicBezTo>
                <a:cubicBezTo>
                  <a:pt x="366748" y="1500972"/>
                  <a:pt x="162941" y="1477941"/>
                  <a:pt x="0" y="1362809"/>
                </a:cubicBezTo>
                <a:cubicBezTo>
                  <a:pt x="202752" y="1341680"/>
                  <a:pt x="396007" y="1299293"/>
                  <a:pt x="627339" y="1226814"/>
                </a:cubicBezTo>
                <a:cubicBezTo>
                  <a:pt x="509392" y="1181781"/>
                  <a:pt x="244637" y="984020"/>
                  <a:pt x="186846" y="875237"/>
                </a:cubicBezTo>
                <a:cubicBezTo>
                  <a:pt x="323182" y="830527"/>
                  <a:pt x="549562" y="834397"/>
                  <a:pt x="856433" y="827295"/>
                </a:cubicBezTo>
                <a:cubicBezTo>
                  <a:pt x="770320" y="613677"/>
                  <a:pt x="768481" y="583472"/>
                  <a:pt x="717733" y="383644"/>
                </a:cubicBezTo>
                <a:cubicBezTo>
                  <a:pt x="902599" y="412855"/>
                  <a:pt x="1295427" y="620347"/>
                  <a:pt x="1363088" y="675425"/>
                </a:cubicBezTo>
                <a:cubicBezTo>
                  <a:pt x="1394016" y="523580"/>
                  <a:pt x="1460425" y="317500"/>
                  <a:pt x="1549934" y="199706"/>
                </a:cubicBezTo>
                <a:cubicBezTo>
                  <a:pt x="1592310" y="285837"/>
                  <a:pt x="1755764" y="358367"/>
                  <a:pt x="1827335" y="459526"/>
                </a:cubicBezTo>
                <a:close/>
              </a:path>
              <a:path w="3443591" h="2285990" stroke="0" extrusionOk="0">
                <a:moveTo>
                  <a:pt x="1827335" y="459526"/>
                </a:moveTo>
                <a:cubicBezTo>
                  <a:pt x="2014332" y="337101"/>
                  <a:pt x="2178617" y="94873"/>
                  <a:pt x="2357903" y="0"/>
                </a:cubicBezTo>
                <a:cubicBezTo>
                  <a:pt x="2354278" y="214860"/>
                  <a:pt x="2351611" y="392090"/>
                  <a:pt x="2315655" y="611396"/>
                </a:cubicBezTo>
                <a:cubicBezTo>
                  <a:pt x="2591031" y="495973"/>
                  <a:pt x="2721541" y="375344"/>
                  <a:pt x="2870775" y="335701"/>
                </a:cubicBezTo>
                <a:cubicBezTo>
                  <a:pt x="2776439" y="431013"/>
                  <a:pt x="2723436" y="540277"/>
                  <a:pt x="2611389" y="691300"/>
                </a:cubicBezTo>
                <a:cubicBezTo>
                  <a:pt x="2782365" y="664616"/>
                  <a:pt x="3342621" y="666729"/>
                  <a:pt x="3443591" y="703259"/>
                </a:cubicBezTo>
                <a:cubicBezTo>
                  <a:pt x="3095722" y="807537"/>
                  <a:pt x="2932683" y="896939"/>
                  <a:pt x="2707842" y="995040"/>
                </a:cubicBezTo>
                <a:cubicBezTo>
                  <a:pt x="2805813" y="1066409"/>
                  <a:pt x="2874857" y="1144532"/>
                  <a:pt x="2912704" y="1194853"/>
                </a:cubicBezTo>
                <a:cubicBezTo>
                  <a:pt x="2829014" y="1240007"/>
                  <a:pt x="2718662" y="1265289"/>
                  <a:pt x="2611389" y="1302802"/>
                </a:cubicBezTo>
                <a:cubicBezTo>
                  <a:pt x="2744694" y="1472979"/>
                  <a:pt x="2959858" y="1599565"/>
                  <a:pt x="3009475" y="1654379"/>
                </a:cubicBezTo>
                <a:cubicBezTo>
                  <a:pt x="2874424" y="1609999"/>
                  <a:pt x="2564264" y="1549786"/>
                  <a:pt x="2333989" y="1518701"/>
                </a:cubicBezTo>
                <a:cubicBezTo>
                  <a:pt x="2339359" y="1631988"/>
                  <a:pt x="2371123" y="1738395"/>
                  <a:pt x="2382135" y="1838316"/>
                </a:cubicBezTo>
                <a:cubicBezTo>
                  <a:pt x="2222127" y="1758417"/>
                  <a:pt x="1998535" y="1692393"/>
                  <a:pt x="1941802" y="1686446"/>
                </a:cubicBezTo>
                <a:cubicBezTo>
                  <a:pt x="1944790" y="1752109"/>
                  <a:pt x="1894024" y="1937967"/>
                  <a:pt x="1851249" y="1994102"/>
                </a:cubicBezTo>
                <a:cubicBezTo>
                  <a:pt x="1781247" y="1986449"/>
                  <a:pt x="1645227" y="1869653"/>
                  <a:pt x="1573848" y="1838316"/>
                </a:cubicBezTo>
                <a:cubicBezTo>
                  <a:pt x="1522516" y="1864857"/>
                  <a:pt x="1482888" y="1969683"/>
                  <a:pt x="1387001" y="2086177"/>
                </a:cubicBezTo>
                <a:cubicBezTo>
                  <a:pt x="1363717" y="2053147"/>
                  <a:pt x="1275330" y="1987910"/>
                  <a:pt x="1199995" y="1918220"/>
                </a:cubicBezTo>
                <a:cubicBezTo>
                  <a:pt x="1067368" y="2052169"/>
                  <a:pt x="846082" y="2209925"/>
                  <a:pt x="783895" y="2285990"/>
                </a:cubicBezTo>
                <a:cubicBezTo>
                  <a:pt x="788577" y="2150270"/>
                  <a:pt x="766901" y="2033782"/>
                  <a:pt x="766039" y="1930391"/>
                </a:cubicBezTo>
                <a:cubicBezTo>
                  <a:pt x="585410" y="1908571"/>
                  <a:pt x="462970" y="1917625"/>
                  <a:pt x="204861" y="1886470"/>
                </a:cubicBezTo>
                <a:cubicBezTo>
                  <a:pt x="307436" y="1812682"/>
                  <a:pt x="428178" y="1691008"/>
                  <a:pt x="530886" y="1626651"/>
                </a:cubicBezTo>
                <a:cubicBezTo>
                  <a:pt x="472895" y="1581825"/>
                  <a:pt x="111203" y="1373374"/>
                  <a:pt x="0" y="1362809"/>
                </a:cubicBezTo>
                <a:cubicBezTo>
                  <a:pt x="170469" y="1369572"/>
                  <a:pt x="510620" y="1276386"/>
                  <a:pt x="627339" y="1226814"/>
                </a:cubicBezTo>
                <a:cubicBezTo>
                  <a:pt x="480875" y="1054789"/>
                  <a:pt x="335482" y="1022074"/>
                  <a:pt x="186846" y="875237"/>
                </a:cubicBezTo>
                <a:cubicBezTo>
                  <a:pt x="257342" y="820777"/>
                  <a:pt x="590104" y="873633"/>
                  <a:pt x="856433" y="827295"/>
                </a:cubicBezTo>
                <a:cubicBezTo>
                  <a:pt x="824988" y="681630"/>
                  <a:pt x="740622" y="510448"/>
                  <a:pt x="717733" y="383644"/>
                </a:cubicBezTo>
                <a:cubicBezTo>
                  <a:pt x="811404" y="397670"/>
                  <a:pt x="1091732" y="564033"/>
                  <a:pt x="1363088" y="675425"/>
                </a:cubicBezTo>
                <a:cubicBezTo>
                  <a:pt x="1391348" y="538432"/>
                  <a:pt x="1483034" y="381503"/>
                  <a:pt x="1549934" y="199706"/>
                </a:cubicBezTo>
                <a:cubicBezTo>
                  <a:pt x="1605836" y="208708"/>
                  <a:pt x="1759004" y="434740"/>
                  <a:pt x="1827335" y="45952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135473921">
                  <a:prstGeom prst="irregularSeal2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B5F0B-897D-EBF9-CA78-953F9A745B1B}"/>
              </a:ext>
            </a:extLst>
          </p:cNvPr>
          <p:cNvSpPr txBox="1"/>
          <p:nvPr/>
        </p:nvSpPr>
        <p:spPr>
          <a:xfrm rot="20177222">
            <a:off x="8516443" y="1198698"/>
            <a:ext cx="228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masis MT Pro Medium" panose="02040604050005020304" pitchFamily="18" charset="-18"/>
              </a:rPr>
              <a:t>SPOILER ALERT!</a:t>
            </a:r>
            <a:endParaRPr lang="ro-RO" sz="2000" dirty="0">
              <a:latin typeface="Amasis MT Pro Medium" panose="020406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1587867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FC478-109F-561D-8B34-DA8CEE71C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62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94372-53B3-03CD-D7E3-2DE91B8E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o-RO" sz="6600" dirty="0">
                <a:solidFill>
                  <a:schemeClr val="bg1"/>
                </a:solidFill>
                <a:latin typeface="Amasis MT Pro Medium" panose="02040604050005020304" pitchFamily="18" charset="-18"/>
              </a:rPr>
              <a:t>Construirea rețelei neuronale SGC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9435C-AF00-8275-2064-2EC3DB70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ro-RO">
                <a:solidFill>
                  <a:schemeClr val="bg1"/>
                </a:solidFill>
                <a:latin typeface="Amasis MT Pro Medium" panose="02040604050005020304" pitchFamily="18" charset="-18"/>
              </a:rPr>
              <a:t>Calea de la GCN către SGC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8939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26E9C-A2DC-30D6-0247-815A94EE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sz="5400" dirty="0">
                <a:latin typeface="Amasis MT Pro Medium" panose="02040604050005020304" pitchFamily="18" charset="-18"/>
              </a:rPr>
              <a:t>Elemente teoretice necesare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F94D-96EA-75BC-9898-24A357F7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4731"/>
            <a:ext cx="10515600" cy="2215896"/>
          </a:xfrm>
        </p:spPr>
        <p:txBody>
          <a:bodyPr>
            <a:normAutofit/>
          </a:bodyPr>
          <a:lstStyle/>
          <a:p>
            <a:r>
              <a:rPr lang="ro-RO" sz="2200" dirty="0">
                <a:latin typeface="Amasis MT Pro Medium" panose="02040604050005020304" pitchFamily="18" charset="-18"/>
              </a:rPr>
              <a:t>Un graf                    este alcătuit din noduri și muchii, unde                 reprezintă matricea (simetrică) de adiacență a grafului, iar     reprezintă mulțimea nodurilor</a:t>
            </a:r>
          </a:p>
          <a:p>
            <a:r>
              <a:rPr lang="ro-RO" sz="2200" dirty="0">
                <a:latin typeface="Amasis MT Pro Medium" panose="02040604050005020304" pitchFamily="18" charset="-18"/>
              </a:rPr>
              <a:t>Matricea gradelor nodurilor este                              , unde </a:t>
            </a:r>
          </a:p>
          <a:p>
            <a:r>
              <a:rPr lang="ro-RO" sz="2200" dirty="0">
                <a:latin typeface="Amasis MT Pro Medium" panose="02040604050005020304" pitchFamily="18" charset="-18"/>
              </a:rPr>
              <a:t>Matricea atributelor nodurilor este                 și conține pe fiecare linie vectorul de atribute al fiecărui nod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B86FC-074F-01DC-E181-D6D1F59F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4"/>
          <a:stretch/>
        </p:blipFill>
        <p:spPr>
          <a:xfrm>
            <a:off x="2210738" y="2980698"/>
            <a:ext cx="1301930" cy="322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50EFA-5778-4952-5496-2D5F6138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13" y="2980698"/>
            <a:ext cx="1198574" cy="322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6CFAA-05AC-4CA3-58B3-92CD36E9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46" y="3303391"/>
            <a:ext cx="213688" cy="2849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610F5B-C5FE-7B33-0223-CA70EBA46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690" y="4039278"/>
            <a:ext cx="2124077" cy="297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A9323C-09AC-FFF7-B88B-50BEDD2108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83"/>
          <a:stretch/>
        </p:blipFill>
        <p:spPr>
          <a:xfrm>
            <a:off x="8412414" y="4039278"/>
            <a:ext cx="1315406" cy="3577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969350-6D06-42C3-7AD2-A93C90C98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512" y="4430151"/>
            <a:ext cx="1114487" cy="3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428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FC1D-8E92-216C-3A1A-61B5D4D9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90537"/>
            <a:ext cx="6096000" cy="1628775"/>
          </a:xfrm>
        </p:spPr>
        <p:txBody>
          <a:bodyPr anchor="b">
            <a:normAutofit/>
          </a:bodyPr>
          <a:lstStyle/>
          <a:p>
            <a:pPr algn="ctr"/>
            <a:r>
              <a:rPr lang="ro-RO" sz="4000" dirty="0">
                <a:latin typeface="Amasis MT Pro Medium" panose="02040604050005020304" pitchFamily="18" charset="-18"/>
              </a:rPr>
              <a:t>Cum funcționează o rețea GCN?</a:t>
            </a:r>
          </a:p>
        </p:txBody>
      </p:sp>
      <p:pic>
        <p:nvPicPr>
          <p:cNvPr id="2050" name="Picture 2" descr="What I learned about Graph Neural Networks | by Alessandro Paticchio |  Towards Data Science">
            <a:extLst>
              <a:ext uri="{FF2B5EF4-FFF2-40B4-BE49-F238E27FC236}">
                <a16:creationId xmlns:a16="http://schemas.microsoft.com/office/drawing/2014/main" id="{B0DE90A2-E882-2F80-2A9E-9F508B27A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7" r="20325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16824F0-3ACA-C8CD-5265-33FCD1A5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0" y="2614612"/>
            <a:ext cx="6217920" cy="3752849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Amasis MT Pro Medium" panose="02040604050005020304" pitchFamily="18" charset="-18"/>
              </a:rPr>
              <a:t>Noua reprezentare a nodurilor după fiecare strat din rețea se realizează în 3 pași</a:t>
            </a:r>
            <a:r>
              <a:rPr lang="en-US" sz="1800" dirty="0">
                <a:latin typeface="Amasis MT Pro Medium" panose="02040604050005020304" pitchFamily="18" charset="-18"/>
              </a:rPr>
              <a:t>: </a:t>
            </a:r>
            <a:r>
              <a:rPr lang="ro-RO" sz="1800" dirty="0">
                <a:latin typeface="Amasis MT Pro Medium" panose="02040604050005020304" pitchFamily="18" charset="-18"/>
              </a:rPr>
              <a:t>propagare, transformare liniară și activare </a:t>
            </a:r>
            <a:r>
              <a:rPr lang="ro-RO" sz="1800" dirty="0" err="1">
                <a:latin typeface="Amasis MT Pro Medium" panose="02040604050005020304" pitchFamily="18" charset="-18"/>
              </a:rPr>
              <a:t>nonliniară</a:t>
            </a:r>
            <a:endParaRPr lang="ro-RO" sz="1800" dirty="0">
              <a:latin typeface="Amasis MT Pro Medium" panose="02040604050005020304" pitchFamily="18" charset="-18"/>
            </a:endParaRPr>
          </a:p>
          <a:p>
            <a:r>
              <a:rPr lang="ro-RO" sz="1800" dirty="0">
                <a:latin typeface="Amasis MT Pro Medium" panose="02040604050005020304" pitchFamily="18" charset="-18"/>
              </a:rPr>
              <a:t>Propagarea presupune:                      , unde                     și                 </a:t>
            </a:r>
          </a:p>
          <a:p>
            <a:r>
              <a:rPr lang="ro-RO" sz="1800" dirty="0">
                <a:latin typeface="Amasis MT Pro Medium" panose="02040604050005020304" pitchFamily="18" charset="-18"/>
              </a:rPr>
              <a:t>Transformarea liniară reprezintă înmulțirea rezultatului propagării cu matricea de ponderi </a:t>
            </a:r>
          </a:p>
          <a:p>
            <a:r>
              <a:rPr lang="ro-RO" sz="1800" dirty="0">
                <a:latin typeface="Amasis MT Pro Medium" panose="02040604050005020304" pitchFamily="18" charset="-18"/>
              </a:rPr>
              <a:t>Aplicarea funcției de activare </a:t>
            </a:r>
            <a:r>
              <a:rPr lang="ro-RO" sz="1800" dirty="0" err="1">
                <a:latin typeface="Amasis MT Pro Medium" panose="02040604050005020304" pitchFamily="18" charset="-18"/>
              </a:rPr>
              <a:t>nonliniare</a:t>
            </a:r>
            <a:r>
              <a:rPr lang="ro-RO" sz="1800" dirty="0">
                <a:latin typeface="Amasis MT Pro Medium" panose="02040604050005020304" pitchFamily="18" charset="-18"/>
              </a:rPr>
              <a:t> duce la completarea regulii de construire a noii reprezentări la stratul k: </a:t>
            </a:r>
          </a:p>
          <a:p>
            <a:r>
              <a:rPr lang="ro-RO" sz="1800" dirty="0">
                <a:latin typeface="Amasis MT Pro Medium" panose="02040604050005020304" pitchFamily="18" charset="-18"/>
              </a:rPr>
              <a:t>Ultimul strat al rețelei este: </a:t>
            </a:r>
            <a:endParaRPr lang="en-US" sz="1800" dirty="0">
              <a:latin typeface="Amasis MT Pro Medium" panose="02040604050005020304" pitchFamily="18" charset="-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51D8B-4BB7-F9CB-7F40-0EB8D1EB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845" y="3429000"/>
            <a:ext cx="1337076" cy="33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595DB-0266-8717-2C2B-8F8DA0C3F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004" y="3429000"/>
            <a:ext cx="1211026" cy="337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8D9551-A7D8-92AA-0BC5-8C9774F9C1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517"/>
          <a:stretch/>
        </p:blipFill>
        <p:spPr>
          <a:xfrm>
            <a:off x="6512565" y="3761144"/>
            <a:ext cx="989220" cy="248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A504D-98E0-D459-1992-1572C68EC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0331" y="4373246"/>
            <a:ext cx="415180" cy="332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F9224A-A4A7-65D6-6DEB-9D17EC83F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578" y="5250798"/>
            <a:ext cx="1643687" cy="332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8931B-B816-652E-F4BE-E97CF0E18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5519778"/>
            <a:ext cx="237205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5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A866A-164F-3599-9B38-53379326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dirty="0">
                <a:latin typeface="Amasis MT Pro Medium" panose="02040604050005020304" pitchFamily="18" charset="-18"/>
              </a:rPr>
              <a:t>Cum arată o rețea GCN?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32515-8AB9-9971-E76C-D9FB5BD98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72" y="2251568"/>
            <a:ext cx="10329008" cy="2354864"/>
          </a:xfrm>
        </p:spPr>
      </p:pic>
    </p:spTree>
    <p:extLst>
      <p:ext uri="{BB962C8B-B14F-4D97-AF65-F5344CB8AC3E}">
        <p14:creationId xmlns:p14="http://schemas.microsoft.com/office/powerpoint/2010/main" val="3731006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ntroduction to Graph Neural Networks with NVIDIA cuGraph-DGL | NVIDIA  Technical Blog">
            <a:extLst>
              <a:ext uri="{FF2B5EF4-FFF2-40B4-BE49-F238E27FC236}">
                <a16:creationId xmlns:a16="http://schemas.microsoft.com/office/drawing/2014/main" id="{447B2675-CB1F-AB34-E5D9-475169F33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" r="12080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308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BF6B7-9AE6-090F-44C4-DB72582E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111125"/>
            <a:ext cx="5425440" cy="1899912"/>
          </a:xfrm>
        </p:spPr>
        <p:txBody>
          <a:bodyPr>
            <a:normAutofit/>
          </a:bodyPr>
          <a:lstStyle/>
          <a:p>
            <a:pPr algn="ctr"/>
            <a:r>
              <a:rPr lang="ro-RO" sz="4000" dirty="0">
                <a:latin typeface="Amasis MT Pro Medium" panose="02040604050005020304" pitchFamily="18" charset="-18"/>
              </a:rPr>
              <a:t>Cum funcționează o rețea SGC?</a:t>
            </a:r>
            <a:endParaRPr lang="ro-R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63D6-1AA5-A615-8FFC-D178CC90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08521"/>
            <a:ext cx="5080004" cy="2767719"/>
          </a:xfrm>
        </p:spPr>
        <p:txBody>
          <a:bodyPr>
            <a:normAutofit/>
          </a:bodyPr>
          <a:lstStyle/>
          <a:p>
            <a:r>
              <a:rPr lang="ro-RO" sz="2000" dirty="0">
                <a:latin typeface="Amasis MT Pro Medium" panose="02040604050005020304" pitchFamily="18" charset="-18"/>
              </a:rPr>
              <a:t>O rețea SGC presupune o preprocesare a atributelor nodurilor, urmată de o regresie logistică pe mai multe clase</a:t>
            </a:r>
          </a:p>
          <a:p>
            <a:r>
              <a:rPr lang="ro-RO" sz="2000" dirty="0">
                <a:latin typeface="Amasis MT Pro Medium" panose="02040604050005020304" pitchFamily="18" charset="-18"/>
              </a:rPr>
              <a:t>Ecuația ce caracterizează întreaga rețea este: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7694B-8903-23EA-2842-C02810EE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30" y="4267201"/>
            <a:ext cx="2499045" cy="4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1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415</Words>
  <Application>Microsoft Office PowerPoint</Application>
  <PresentationFormat>Widescreen</PresentationFormat>
  <Paragraphs>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 Medium</vt:lpstr>
      <vt:lpstr>Aptos</vt:lpstr>
      <vt:lpstr>Aptos Display</vt:lpstr>
      <vt:lpstr>Arial</vt:lpstr>
      <vt:lpstr>Calibri</vt:lpstr>
      <vt:lpstr>Office Theme</vt:lpstr>
      <vt:lpstr>Simplificarea rețelelor neuronale convoluționale pe grafuri</vt:lpstr>
      <vt:lpstr>Introducere</vt:lpstr>
      <vt:lpstr>Care este motivația pentru simplificarea acestui tip de rețele neuronale?</vt:lpstr>
      <vt:lpstr>Cum realizăm simplificarea?</vt:lpstr>
      <vt:lpstr>Construirea rețelei neuronale SGC</vt:lpstr>
      <vt:lpstr>Elemente teoretice necesare</vt:lpstr>
      <vt:lpstr>Cum funcționează o rețea GCN?</vt:lpstr>
      <vt:lpstr>Cum arată o rețea GCN?</vt:lpstr>
      <vt:lpstr>Cum funcționează o rețea SGC?</vt:lpstr>
      <vt:lpstr>Cum arată o rețea SGC?</vt:lpstr>
      <vt:lpstr>Rezultate</vt:lpstr>
      <vt:lpstr>PowerPoint Presentation</vt:lpstr>
      <vt:lpstr>Concluzii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Simplificarea rețelelor neuronale convoluționale pe grafuri</dc:title>
  <dc:creator>Emanuel Crîșciu</dc:creator>
  <cp:lastModifiedBy>Emanuel Crîșciu</cp:lastModifiedBy>
  <cp:revision>87</cp:revision>
  <dcterms:created xsi:type="dcterms:W3CDTF">2024-05-15T15:42:51Z</dcterms:created>
  <dcterms:modified xsi:type="dcterms:W3CDTF">2024-05-28T11:47:58Z</dcterms:modified>
</cp:coreProperties>
</file>