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nton"/>
      <p:regular r:id="rId26"/>
    </p:embeddedFont>
    <p:embeddedFont>
      <p:font typeface="Montserrat SemiBold"/>
      <p:regular r:id="rId27"/>
      <p:bold r:id="rId28"/>
      <p:italic r:id="rId29"/>
      <p:boldItalic r:id="rId30"/>
    </p:embeddedFont>
    <p:embeddedFont>
      <p:font typeface="Montserrat"/>
      <p:regular r:id="rId31"/>
      <p:bold r:id="rId32"/>
      <p:italic r:id="rId33"/>
      <p:boldItalic r:id="rId34"/>
    </p:embeddedFont>
    <p:embeddedFont>
      <p:font typeface="Montserrat Medium"/>
      <p:regular r:id="rId35"/>
      <p:bold r:id="rId36"/>
      <p:italic r:id="rId37"/>
      <p:boldItalic r:id="rId38"/>
    </p:embeddedFont>
    <p:embeddedFont>
      <p:font typeface="Fira Sans Extra Condense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60E10F-4D54-422E-AD8F-B142DE5524D2}">
  <a:tblStyle styleId="{A960E10F-4D54-422E-AD8F-B142DE5524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fntdata"/><Relationship Id="rId20" Type="http://schemas.openxmlformats.org/officeDocument/2006/relationships/slide" Target="slides/slide15.xml"/><Relationship Id="rId42" Type="http://schemas.openxmlformats.org/officeDocument/2006/relationships/font" Target="fonts/FiraSansExtraCondensed-boldItalic.fntdata"/><Relationship Id="rId41" Type="http://schemas.openxmlformats.org/officeDocument/2006/relationships/font" Target="fonts/FiraSansExtraCondense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ton-regular.fntdata"/><Relationship Id="rId25" Type="http://schemas.openxmlformats.org/officeDocument/2006/relationships/slide" Target="slides/slide20.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MontserratMedium-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MontserratMedium-italic.fntdata"/><Relationship Id="rId14" Type="http://schemas.openxmlformats.org/officeDocument/2006/relationships/slide" Target="slides/slide9.xml"/><Relationship Id="rId36" Type="http://schemas.openxmlformats.org/officeDocument/2006/relationships/font" Target="fonts/MontserratMedium-bold.fntdata"/><Relationship Id="rId17" Type="http://schemas.openxmlformats.org/officeDocument/2006/relationships/slide" Target="slides/slide12.xml"/><Relationship Id="rId39" Type="http://schemas.openxmlformats.org/officeDocument/2006/relationships/font" Target="fonts/FiraSansExtraCondensed-regular.fntdata"/><Relationship Id="rId16" Type="http://schemas.openxmlformats.org/officeDocument/2006/relationships/slide" Target="slides/slide11.xml"/><Relationship Id="rId38" Type="http://schemas.openxmlformats.org/officeDocument/2006/relationships/font" Target="fonts/Montserrat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25fc6f885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25fc6f885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053fcc431_0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33053fcc431_0_3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3053fcc431_0_3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3ac8137b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3ac8137b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e95a381e3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e95a381e3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e95a381e3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de95a381e3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de95a381e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de95a381e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3ac8137bd_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3ac8137bd_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3ac8137bd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33ac8137bd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3ac8137bd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3ac8137bd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053fcc431_0_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33053fcc431_0_3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3053fcc431_0_3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de95a381e3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de95a381e3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33053fcc43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g33053fcc43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33053fcc43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5868fc0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5868fc0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053fcc431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g33053fcc431_0_3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33053fcc431_0_3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e95a381e3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e95a381e3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053fcc431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33053fcc431_0_3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33053fcc431_0_3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053fcc43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053fcc43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053fcc431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33053fcc431_0_3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3053fcc431_0_3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b6cc432ef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b6cc432ef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3ac8137bd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3ac8137b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249341"/>
            <a:ext cx="4487400" cy="2215200"/>
          </a:xfrm>
          <a:prstGeom prst="rect">
            <a:avLst/>
          </a:prstGeom>
        </p:spPr>
        <p:txBody>
          <a:bodyPr anchorCtr="0" anchor="b" bIns="91425" lIns="91425" spcFirstLastPara="1" rIns="91425" wrap="square" tIns="91425">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5100" y="3464571"/>
            <a:ext cx="4487400" cy="42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000" y="2179625"/>
            <a:ext cx="77040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2391925" y="3132175"/>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17" name="Google Shape;17;p4"/>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20" name="Google Shape;20;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21" name="Google Shape;21;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 name="Google Shape;23;p5"/>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04800" lvl="1" marL="914400" rtl="0">
              <a:lnSpc>
                <a:spcPct val="115000"/>
              </a:lnSpc>
              <a:spcBef>
                <a:spcPts val="0"/>
              </a:spcBef>
              <a:spcAft>
                <a:spcPts val="0"/>
              </a:spcAft>
              <a:buClr>
                <a:srgbClr val="434343"/>
              </a:buClr>
              <a:buSzPts val="1200"/>
              <a:buChar char="○"/>
              <a:defRPr>
                <a:solidFill>
                  <a:srgbClr val="434343"/>
                </a:solidFill>
              </a:defRPr>
            </a:lvl2pPr>
            <a:lvl3pPr indent="-304800" lvl="2" marL="1371600" rtl="0">
              <a:lnSpc>
                <a:spcPct val="115000"/>
              </a:lnSpc>
              <a:spcBef>
                <a:spcPts val="0"/>
              </a:spcBef>
              <a:spcAft>
                <a:spcPts val="0"/>
              </a:spcAft>
              <a:buClr>
                <a:srgbClr val="434343"/>
              </a:buClr>
              <a:buSzPts val="1200"/>
              <a:buChar char="■"/>
              <a:defRPr>
                <a:solidFill>
                  <a:srgbClr val="434343"/>
                </a:solidFill>
              </a:defRPr>
            </a:lvl3pPr>
            <a:lvl4pPr indent="-304800" lvl="3" marL="1828800" rtl="0">
              <a:lnSpc>
                <a:spcPct val="115000"/>
              </a:lnSpc>
              <a:spcBef>
                <a:spcPts val="0"/>
              </a:spcBef>
              <a:spcAft>
                <a:spcPts val="0"/>
              </a:spcAft>
              <a:buClr>
                <a:srgbClr val="434343"/>
              </a:buClr>
              <a:buSzPts val="1200"/>
              <a:buChar char="●"/>
              <a:defRPr>
                <a:solidFill>
                  <a:srgbClr val="434343"/>
                </a:solidFill>
              </a:defRPr>
            </a:lvl4pPr>
            <a:lvl5pPr indent="-304800" lvl="4" marL="2286000" rtl="0">
              <a:lnSpc>
                <a:spcPct val="115000"/>
              </a:lnSpc>
              <a:spcBef>
                <a:spcPts val="0"/>
              </a:spcBef>
              <a:spcAft>
                <a:spcPts val="0"/>
              </a:spcAft>
              <a:buClr>
                <a:srgbClr val="434343"/>
              </a:buClr>
              <a:buSzPts val="1200"/>
              <a:buChar char="○"/>
              <a:defRPr>
                <a:solidFill>
                  <a:srgbClr val="434343"/>
                </a:solidFill>
              </a:defRPr>
            </a:lvl5pPr>
            <a:lvl6pPr indent="-304800" lvl="5" marL="2743200" rtl="0">
              <a:lnSpc>
                <a:spcPct val="115000"/>
              </a:lnSpc>
              <a:spcBef>
                <a:spcPts val="0"/>
              </a:spcBef>
              <a:spcAft>
                <a:spcPts val="0"/>
              </a:spcAft>
              <a:buClr>
                <a:srgbClr val="434343"/>
              </a:buClr>
              <a:buSzPts val="1200"/>
              <a:buChar char="■"/>
              <a:defRPr>
                <a:solidFill>
                  <a:srgbClr val="434343"/>
                </a:solidFill>
              </a:defRPr>
            </a:lvl6pPr>
            <a:lvl7pPr indent="-304800" lvl="6" marL="3200400" rtl="0">
              <a:lnSpc>
                <a:spcPct val="115000"/>
              </a:lnSpc>
              <a:spcBef>
                <a:spcPts val="0"/>
              </a:spcBef>
              <a:spcAft>
                <a:spcPts val="0"/>
              </a:spcAft>
              <a:buClr>
                <a:srgbClr val="434343"/>
              </a:buClr>
              <a:buSzPts val="1200"/>
              <a:buChar char="●"/>
              <a:defRPr>
                <a:solidFill>
                  <a:srgbClr val="434343"/>
                </a:solidFill>
              </a:defRPr>
            </a:lvl7pPr>
            <a:lvl8pPr indent="-304800" lvl="7" marL="3657600" rtl="0">
              <a:lnSpc>
                <a:spcPct val="115000"/>
              </a:lnSpc>
              <a:spcBef>
                <a:spcPts val="0"/>
              </a:spcBef>
              <a:spcAft>
                <a:spcPts val="0"/>
              </a:spcAft>
              <a:buClr>
                <a:srgbClr val="434343"/>
              </a:buClr>
              <a:buSzPts val="1200"/>
              <a:buChar char="○"/>
              <a:defRPr>
                <a:solidFill>
                  <a:srgbClr val="434343"/>
                </a:solidFill>
              </a:defRPr>
            </a:lvl8pPr>
            <a:lvl9pPr indent="-304800" lvl="8" marL="4114800" rtl="0">
              <a:lnSpc>
                <a:spcPct val="115000"/>
              </a:lnSpc>
              <a:spcBef>
                <a:spcPts val="0"/>
              </a:spcBef>
              <a:spcAft>
                <a:spcPts val="0"/>
              </a:spcAft>
              <a:buClr>
                <a:srgbClr val="434343"/>
              </a:buClr>
              <a:buSzPts val="1200"/>
              <a:buChar char="■"/>
              <a:defRPr>
                <a:solidFill>
                  <a:srgbClr val="434343"/>
                </a:solidFill>
              </a:defRPr>
            </a:lvl9pPr>
          </a:lstStyle>
          <a:p/>
        </p:txBody>
      </p:sp>
      <p:sp>
        <p:nvSpPr>
          <p:cNvPr id="28" name="Google Shape;28;p7"/>
          <p:cNvSpPr txBox="1"/>
          <p:nvPr>
            <p:ph type="title"/>
          </p:nvPr>
        </p:nvSpPr>
        <p:spPr>
          <a:xfrm>
            <a:off x="452550" y="411475"/>
            <a:ext cx="8238900" cy="561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Fira Sans Extra Condensed"/>
              <a:buNone/>
              <a:defRPr b="1" sz="2400">
                <a:solidFill>
                  <a:schemeClr val="dk1"/>
                </a:solidFill>
              </a:defRPr>
            </a:lvl1pPr>
            <a:lvl2pPr lvl="1"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2pPr>
            <a:lvl3pPr lvl="2"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3pPr>
            <a:lvl4pPr lvl="3"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4pPr>
            <a:lvl5pPr lvl="4"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5pPr>
            <a:lvl6pPr lvl="5"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6pPr>
            <a:lvl7pPr lvl="6"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7pPr>
            <a:lvl8pPr lvl="7"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8pPr>
            <a:lvl9pPr lvl="8" rtl="0" algn="ctr">
              <a:spcBef>
                <a:spcPts val="0"/>
              </a:spcBef>
              <a:spcAft>
                <a:spcPts val="0"/>
              </a:spcAft>
              <a:buClr>
                <a:schemeClr val="dk1"/>
              </a:buClr>
              <a:buSzPts val="2400"/>
              <a:buFont typeface="Fira Sans Extra Condensed"/>
              <a:buNone/>
              <a:defRPr b="1" sz="2400">
                <a:solidFill>
                  <a:schemeClr val="dk1"/>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a:lvl2pPr>
            <a:lvl3pPr lvl="2" rtl="0" algn="ctr">
              <a:spcBef>
                <a:spcPts val="0"/>
              </a:spcBef>
              <a:spcAft>
                <a:spcPts val="0"/>
              </a:spcAft>
              <a:buSzPts val="2400"/>
              <a:buNone/>
              <a:defRPr/>
            </a:lvl3pPr>
            <a:lvl4pPr lvl="3" rtl="0" algn="ctr">
              <a:spcBef>
                <a:spcPts val="0"/>
              </a:spcBef>
              <a:spcAft>
                <a:spcPts val="0"/>
              </a:spcAft>
              <a:buSzPts val="2400"/>
              <a:buNone/>
              <a:defRPr/>
            </a:lvl4pPr>
            <a:lvl5pPr lvl="4" rtl="0" algn="ctr">
              <a:spcBef>
                <a:spcPts val="0"/>
              </a:spcBef>
              <a:spcAft>
                <a:spcPts val="0"/>
              </a:spcAft>
              <a:buSzPts val="2400"/>
              <a:buNone/>
              <a:defRPr/>
            </a:lvl5pPr>
            <a:lvl6pPr lvl="5" rtl="0" algn="ctr">
              <a:spcBef>
                <a:spcPts val="0"/>
              </a:spcBef>
              <a:spcAft>
                <a:spcPts val="0"/>
              </a:spcAft>
              <a:buSzPts val="2400"/>
              <a:buNone/>
              <a:defRPr/>
            </a:lvl6pPr>
            <a:lvl7pPr lvl="6" rtl="0" algn="ctr">
              <a:spcBef>
                <a:spcPts val="0"/>
              </a:spcBef>
              <a:spcAft>
                <a:spcPts val="0"/>
              </a:spcAft>
              <a:buSzPts val="2400"/>
              <a:buNone/>
              <a:defRPr/>
            </a:lvl7pPr>
            <a:lvl8pPr lvl="7" rtl="0" algn="ctr">
              <a:spcBef>
                <a:spcPts val="0"/>
              </a:spcBef>
              <a:spcAft>
                <a:spcPts val="0"/>
              </a:spcAft>
              <a:buSzPts val="2400"/>
              <a:buNone/>
              <a:defRPr/>
            </a:lvl8pPr>
            <a:lvl9pPr lvl="8" rtl="0" algn="ctr">
              <a:spcBef>
                <a:spcPts val="0"/>
              </a:spcBef>
              <a:spcAft>
                <a:spcPts val="0"/>
              </a:spcAft>
              <a:buSzPts val="2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2550" y="411475"/>
            <a:ext cx="8238900" cy="561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5100" y="1096600"/>
            <a:ext cx="7713600" cy="35118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indent="-304800" lvl="1" marL="914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indent="-304800" lvl="2" marL="1371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indent="-304800" lvl="3" marL="1828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indent="-304800" lvl="4" marL="22860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indent="-304800" lvl="5" marL="2743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indent="-304800" lvl="6" marL="3200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indent="-304800" lvl="7" marL="3657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indent="-304800" lvl="8" marL="411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4"/>
          <p:cNvSpPr txBox="1"/>
          <p:nvPr>
            <p:ph type="ctrTitle"/>
          </p:nvPr>
        </p:nvSpPr>
        <p:spPr>
          <a:xfrm>
            <a:off x="715100" y="1024616"/>
            <a:ext cx="4487400" cy="221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Análisis de la Esperanza de Vida</a:t>
            </a:r>
            <a:endParaRPr/>
          </a:p>
        </p:txBody>
      </p:sp>
      <p:sp>
        <p:nvSpPr>
          <p:cNvPr id="46" name="Google Shape;46;p14"/>
          <p:cNvSpPr txBox="1"/>
          <p:nvPr>
            <p:ph idx="1" type="subTitle"/>
          </p:nvPr>
        </p:nvSpPr>
        <p:spPr>
          <a:xfrm>
            <a:off x="715100" y="3464571"/>
            <a:ext cx="44874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Emilia Cuneo</a:t>
            </a:r>
            <a:endParaRPr>
              <a:solidFill>
                <a:schemeClr val="lt2"/>
              </a:solidFill>
            </a:endParaRPr>
          </a:p>
        </p:txBody>
      </p:sp>
      <p:sp>
        <p:nvSpPr>
          <p:cNvPr id="47" name="Google Shape;47;p14"/>
          <p:cNvSpPr txBox="1"/>
          <p:nvPr/>
        </p:nvSpPr>
        <p:spPr>
          <a:xfrm>
            <a:off x="3072000" y="4841650"/>
            <a:ext cx="3000000" cy="16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dk1"/>
              </a:solidFill>
              <a:latin typeface="Montserrat"/>
              <a:ea typeface="Montserrat"/>
              <a:cs typeface="Montserrat"/>
              <a:sym typeface="Montserrat"/>
            </a:endParaRPr>
          </a:p>
        </p:txBody>
      </p:sp>
      <p:pic>
        <p:nvPicPr>
          <p:cNvPr id="48" name="Google Shape;48;p14"/>
          <p:cNvPicPr preferRelativeResize="0"/>
          <p:nvPr/>
        </p:nvPicPr>
        <p:blipFill>
          <a:blip r:embed="rId3">
            <a:alphaModFix/>
          </a:blip>
          <a:stretch>
            <a:fillRect/>
          </a:stretch>
        </p:blipFill>
        <p:spPr>
          <a:xfrm>
            <a:off x="831700" y="2097625"/>
            <a:ext cx="7644475" cy="269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9" name="Shape 139"/>
        <p:cNvGrpSpPr/>
        <p:nvPr/>
      </p:nvGrpSpPr>
      <p:grpSpPr>
        <a:xfrm>
          <a:off x="0" y="0"/>
          <a:ext cx="0" cy="0"/>
          <a:chOff x="0" y="0"/>
          <a:chExt cx="0" cy="0"/>
        </a:xfrm>
      </p:grpSpPr>
      <p:sp>
        <p:nvSpPr>
          <p:cNvPr id="140" name="Google Shape;140;p23"/>
          <p:cNvSpPr txBox="1"/>
          <p:nvPr/>
        </p:nvSpPr>
        <p:spPr>
          <a:xfrm>
            <a:off x="643550" y="2219100"/>
            <a:ext cx="1287000" cy="7053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5000" u="none" cap="none" strike="noStrike">
                <a:solidFill>
                  <a:schemeClr val="lt1"/>
                </a:solidFill>
                <a:latin typeface="Montserrat"/>
                <a:ea typeface="Montserrat"/>
                <a:cs typeface="Montserrat"/>
                <a:sym typeface="Montserrat"/>
              </a:rPr>
              <a:t>04</a:t>
            </a:r>
            <a:endParaRPr sz="5000">
              <a:solidFill>
                <a:schemeClr val="lt1"/>
              </a:solidFill>
              <a:latin typeface="Montserrat"/>
              <a:ea typeface="Montserrat"/>
              <a:cs typeface="Montserrat"/>
              <a:sym typeface="Montserrat"/>
            </a:endParaRPr>
          </a:p>
        </p:txBody>
      </p:sp>
      <p:cxnSp>
        <p:nvCxnSpPr>
          <p:cNvPr id="141" name="Google Shape;141;p23"/>
          <p:cNvCxnSpPr/>
          <p:nvPr/>
        </p:nvCxnSpPr>
        <p:spPr>
          <a:xfrm>
            <a:off x="2060000" y="1982425"/>
            <a:ext cx="0" cy="1235100"/>
          </a:xfrm>
          <a:prstGeom prst="straightConnector1">
            <a:avLst/>
          </a:prstGeom>
          <a:noFill/>
          <a:ln cap="flat" cmpd="sng" w="38100">
            <a:solidFill>
              <a:schemeClr val="lt1"/>
            </a:solidFill>
            <a:prstDash val="solid"/>
            <a:miter lim="800000"/>
            <a:headEnd len="sm" w="sm" type="none"/>
            <a:tailEnd len="sm" w="sm" type="none"/>
          </a:ln>
        </p:spPr>
      </p:cxnSp>
      <p:sp>
        <p:nvSpPr>
          <p:cNvPr id="142" name="Google Shape;142;p23"/>
          <p:cNvSpPr txBox="1"/>
          <p:nvPr/>
        </p:nvSpPr>
        <p:spPr>
          <a:xfrm>
            <a:off x="2251450" y="1739400"/>
            <a:ext cx="4619400" cy="1664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 sz="5000">
                <a:solidFill>
                  <a:schemeClr val="lt1"/>
                </a:solidFill>
                <a:latin typeface="Montserrat"/>
                <a:ea typeface="Montserrat"/>
                <a:cs typeface="Montserrat"/>
                <a:sym typeface="Montserrat"/>
              </a:rPr>
              <a:t>Análisis Exploratorio</a:t>
            </a:r>
            <a:endParaRPr b="1" sz="5000">
              <a:solidFill>
                <a:schemeClr val="lt1"/>
              </a:solidFill>
              <a:latin typeface="Montserrat"/>
              <a:ea typeface="Montserrat"/>
              <a:cs typeface="Montserrat"/>
              <a:sym typeface="Montserrat"/>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52550" y="475925"/>
            <a:ext cx="8238900" cy="561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Distribución de la Esperanza de Vida</a:t>
            </a:r>
            <a:endParaRPr sz="2000"/>
          </a:p>
        </p:txBody>
      </p:sp>
      <p:pic>
        <p:nvPicPr>
          <p:cNvPr id="148" name="Google Shape;148;p24"/>
          <p:cNvPicPr preferRelativeResize="0"/>
          <p:nvPr/>
        </p:nvPicPr>
        <p:blipFill>
          <a:blip r:embed="rId3">
            <a:alphaModFix/>
          </a:blip>
          <a:stretch>
            <a:fillRect/>
          </a:stretch>
        </p:blipFill>
        <p:spPr>
          <a:xfrm>
            <a:off x="357200" y="2355304"/>
            <a:ext cx="3720550" cy="2345271"/>
          </a:xfrm>
          <a:prstGeom prst="rect">
            <a:avLst/>
          </a:prstGeom>
          <a:noFill/>
          <a:ln>
            <a:noFill/>
          </a:ln>
        </p:spPr>
      </p:pic>
      <p:sp>
        <p:nvSpPr>
          <p:cNvPr id="149" name="Google Shape;149;p24"/>
          <p:cNvSpPr txBox="1"/>
          <p:nvPr/>
        </p:nvSpPr>
        <p:spPr>
          <a:xfrm>
            <a:off x="452550" y="947513"/>
            <a:ext cx="3625200" cy="11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Se puede ver en los gráfico que hay más países con esperanzas de vida más altos que bajos por cómo está distribuido, pero también se ven valores bastante bajos que hace falta analizar(outliers).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Tanto la moda, el  valor más común, como la mediana se encuentran entre los 70 y 80 años de edad.</a:t>
            </a:r>
            <a:endParaRPr sz="1000">
              <a:solidFill>
                <a:schemeClr val="dk1"/>
              </a:solidFill>
              <a:latin typeface="Montserrat"/>
              <a:ea typeface="Montserrat"/>
              <a:cs typeface="Montserrat"/>
              <a:sym typeface="Montserrat"/>
            </a:endParaRPr>
          </a:p>
        </p:txBody>
      </p:sp>
      <p:sp>
        <p:nvSpPr>
          <p:cNvPr id="150" name="Google Shape;150;p24"/>
          <p:cNvSpPr txBox="1"/>
          <p:nvPr/>
        </p:nvSpPr>
        <p:spPr>
          <a:xfrm>
            <a:off x="4405913" y="4050225"/>
            <a:ext cx="4043100" cy="61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Los valores que se ven sumamente bajos podrían corresponder a países afectados por conflictos, pobreza extrema o problemas de salud pública.</a:t>
            </a:r>
            <a:endParaRPr sz="1000">
              <a:solidFill>
                <a:schemeClr val="dk1"/>
              </a:solidFill>
              <a:latin typeface="Montserrat"/>
              <a:ea typeface="Montserrat"/>
              <a:cs typeface="Montserrat"/>
              <a:sym typeface="Montserrat"/>
            </a:endParaRPr>
          </a:p>
        </p:txBody>
      </p:sp>
      <p:pic>
        <p:nvPicPr>
          <p:cNvPr id="151" name="Google Shape;151;p24"/>
          <p:cNvPicPr preferRelativeResize="0"/>
          <p:nvPr/>
        </p:nvPicPr>
        <p:blipFill>
          <a:blip r:embed="rId4">
            <a:alphaModFix/>
          </a:blip>
          <a:stretch>
            <a:fillRect/>
          </a:stretch>
        </p:blipFill>
        <p:spPr>
          <a:xfrm>
            <a:off x="4482050" y="1146125"/>
            <a:ext cx="4043224" cy="2795500"/>
          </a:xfrm>
          <a:prstGeom prst="rect">
            <a:avLst/>
          </a:prstGeom>
          <a:noFill/>
          <a:ln>
            <a:noFill/>
          </a:ln>
        </p:spPr>
      </p:pic>
      <p:sp>
        <p:nvSpPr>
          <p:cNvPr id="152" name="Google Shape;152;p24"/>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08</a:t>
            </a:r>
            <a:endParaRPr>
              <a:solidFill>
                <a:schemeClr val="lt2"/>
              </a:solidFill>
            </a:endParaRPr>
          </a:p>
        </p:txBody>
      </p:sp>
      <p:sp>
        <p:nvSpPr>
          <p:cNvPr id="153" name="Google Shape;153;p24"/>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2550" y="537275"/>
            <a:ext cx="6943800" cy="561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Nivel de desarrollo y Esperanza de Vida</a:t>
            </a:r>
            <a:endParaRPr sz="2000"/>
          </a:p>
        </p:txBody>
      </p:sp>
      <p:sp>
        <p:nvSpPr>
          <p:cNvPr id="159" name="Google Shape;159;p25"/>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09</a:t>
            </a:r>
            <a:endParaRPr>
              <a:solidFill>
                <a:schemeClr val="lt2"/>
              </a:solidFill>
            </a:endParaRPr>
          </a:p>
        </p:txBody>
      </p:sp>
      <p:pic>
        <p:nvPicPr>
          <p:cNvPr id="160" name="Google Shape;160;p25"/>
          <p:cNvPicPr preferRelativeResize="0"/>
          <p:nvPr/>
        </p:nvPicPr>
        <p:blipFill>
          <a:blip r:embed="rId3">
            <a:alphaModFix/>
          </a:blip>
          <a:stretch>
            <a:fillRect/>
          </a:stretch>
        </p:blipFill>
        <p:spPr>
          <a:xfrm>
            <a:off x="351750" y="1764775"/>
            <a:ext cx="4384650" cy="2823875"/>
          </a:xfrm>
          <a:prstGeom prst="rect">
            <a:avLst/>
          </a:prstGeom>
          <a:noFill/>
          <a:ln>
            <a:noFill/>
          </a:ln>
        </p:spPr>
      </p:pic>
      <p:sp>
        <p:nvSpPr>
          <p:cNvPr id="161" name="Google Shape;161;p25"/>
          <p:cNvSpPr txBox="1"/>
          <p:nvPr/>
        </p:nvSpPr>
        <p:spPr>
          <a:xfrm>
            <a:off x="4736400" y="3610900"/>
            <a:ext cx="3896100" cy="10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A su vez, se ve una mayor variabilidad en los </a:t>
            </a:r>
            <a:r>
              <a:rPr lang="en" sz="1000">
                <a:solidFill>
                  <a:schemeClr val="dk1"/>
                </a:solidFill>
                <a:latin typeface="Montserrat"/>
                <a:ea typeface="Montserrat"/>
                <a:cs typeface="Montserrat"/>
                <a:sym typeface="Montserrat"/>
              </a:rPr>
              <a:t>países</a:t>
            </a:r>
            <a:r>
              <a:rPr lang="en" sz="1000">
                <a:solidFill>
                  <a:schemeClr val="dk1"/>
                </a:solidFill>
                <a:latin typeface="Montserrat"/>
                <a:ea typeface="Montserrat"/>
                <a:cs typeface="Montserrat"/>
                <a:sym typeface="Montserrat"/>
              </a:rPr>
              <a:t> en </a:t>
            </a:r>
            <a:r>
              <a:rPr lang="en" sz="1000">
                <a:solidFill>
                  <a:schemeClr val="dk1"/>
                </a:solidFill>
                <a:latin typeface="Montserrat"/>
                <a:ea typeface="Montserrat"/>
                <a:cs typeface="Montserrat"/>
                <a:sym typeface="Montserrat"/>
              </a:rPr>
              <a:t>vía</a:t>
            </a:r>
            <a:r>
              <a:rPr lang="en" sz="1000">
                <a:solidFill>
                  <a:schemeClr val="dk1"/>
                </a:solidFill>
                <a:latin typeface="Montserrat"/>
                <a:ea typeface="Montserrat"/>
                <a:cs typeface="Montserrat"/>
                <a:sym typeface="Montserrat"/>
              </a:rPr>
              <a:t> de desarrollo, y también presencia de outliers, por debajo de los 50 y 40 años.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Se podría concluir que los </a:t>
            </a:r>
            <a:r>
              <a:rPr lang="en" sz="1000">
                <a:solidFill>
                  <a:schemeClr val="dk1"/>
                </a:solidFill>
                <a:latin typeface="Montserrat"/>
                <a:ea typeface="Montserrat"/>
                <a:cs typeface="Montserrat"/>
                <a:sym typeface="Montserrat"/>
              </a:rPr>
              <a:t>países</a:t>
            </a:r>
            <a:r>
              <a:rPr lang="en" sz="1000">
                <a:solidFill>
                  <a:schemeClr val="dk1"/>
                </a:solidFill>
                <a:latin typeface="Montserrat"/>
                <a:ea typeface="Montserrat"/>
                <a:cs typeface="Montserrat"/>
                <a:sym typeface="Montserrat"/>
              </a:rPr>
              <a:t> con mejor desarrollo económico y social tienden a tener mayor longevidad.</a:t>
            </a:r>
            <a:endParaRPr sz="1000">
              <a:solidFill>
                <a:schemeClr val="dk1"/>
              </a:solidFill>
              <a:latin typeface="Montserrat"/>
              <a:ea typeface="Montserrat"/>
              <a:cs typeface="Montserrat"/>
              <a:sym typeface="Montserrat"/>
            </a:endParaRPr>
          </a:p>
        </p:txBody>
      </p:sp>
      <p:sp>
        <p:nvSpPr>
          <p:cNvPr id="162" name="Google Shape;162;p25"/>
          <p:cNvSpPr txBox="1"/>
          <p:nvPr/>
        </p:nvSpPr>
        <p:spPr>
          <a:xfrm>
            <a:off x="444225" y="1082875"/>
            <a:ext cx="4199700" cy="68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Casi el 80 % de los datos del dataset son de </a:t>
            </a:r>
            <a:r>
              <a:rPr lang="en" sz="1000">
                <a:solidFill>
                  <a:schemeClr val="dk1"/>
                </a:solidFill>
                <a:latin typeface="Montserrat"/>
                <a:ea typeface="Montserrat"/>
                <a:cs typeface="Montserrat"/>
                <a:sym typeface="Montserrat"/>
              </a:rPr>
              <a:t>países</a:t>
            </a:r>
            <a:r>
              <a:rPr lang="en" sz="1000">
                <a:solidFill>
                  <a:schemeClr val="dk1"/>
                </a:solidFill>
                <a:latin typeface="Montserrat"/>
                <a:ea typeface="Montserrat"/>
                <a:cs typeface="Montserrat"/>
                <a:sym typeface="Montserrat"/>
              </a:rPr>
              <a:t> en vía de desarrollo y el resto de </a:t>
            </a:r>
            <a:r>
              <a:rPr lang="en" sz="1000">
                <a:solidFill>
                  <a:schemeClr val="dk1"/>
                </a:solidFill>
                <a:latin typeface="Montserrat"/>
                <a:ea typeface="Montserrat"/>
                <a:cs typeface="Montserrat"/>
                <a:sym typeface="Montserrat"/>
              </a:rPr>
              <a:t>países</a:t>
            </a:r>
            <a:r>
              <a:rPr lang="en" sz="1000">
                <a:solidFill>
                  <a:schemeClr val="dk1"/>
                </a:solidFill>
                <a:latin typeface="Montserrat"/>
                <a:ea typeface="Montserrat"/>
                <a:cs typeface="Montserrat"/>
                <a:sym typeface="Montserrat"/>
              </a:rPr>
              <a:t> desarrollados.</a:t>
            </a:r>
            <a:endParaRPr sz="1000">
              <a:solidFill>
                <a:schemeClr val="dk1"/>
              </a:solidFill>
              <a:latin typeface="Montserrat"/>
              <a:ea typeface="Montserrat"/>
              <a:cs typeface="Montserrat"/>
              <a:sym typeface="Montserrat"/>
            </a:endParaRPr>
          </a:p>
        </p:txBody>
      </p:sp>
      <p:sp>
        <p:nvSpPr>
          <p:cNvPr id="163" name="Google Shape;163;p25"/>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pic>
        <p:nvPicPr>
          <p:cNvPr id="164" name="Google Shape;164;p25"/>
          <p:cNvPicPr preferRelativeResize="0"/>
          <p:nvPr/>
        </p:nvPicPr>
        <p:blipFill>
          <a:blip r:embed="rId4">
            <a:alphaModFix/>
          </a:blip>
          <a:stretch>
            <a:fillRect/>
          </a:stretch>
        </p:blipFill>
        <p:spPr>
          <a:xfrm>
            <a:off x="6666718" y="1071275"/>
            <a:ext cx="2083057" cy="2380625"/>
          </a:xfrm>
          <a:prstGeom prst="rect">
            <a:avLst/>
          </a:prstGeom>
          <a:noFill/>
          <a:ln>
            <a:noFill/>
          </a:ln>
        </p:spPr>
      </p:pic>
      <p:sp>
        <p:nvSpPr>
          <p:cNvPr id="165" name="Google Shape;165;p25"/>
          <p:cNvSpPr txBox="1"/>
          <p:nvPr/>
        </p:nvSpPr>
        <p:spPr>
          <a:xfrm>
            <a:off x="4723875" y="1504925"/>
            <a:ext cx="1846800" cy="20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Este gráfico muestra claramente una diferencia entre países en desarrollo y países desarrollados. Se puede ver que la mediana en los países desarrollados se encuentra cerca de los 80, mientras que en el otro gráfico se encuentra por debajo de los 70 años.</a:t>
            </a:r>
            <a:endParaRPr sz="12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52550" y="411475"/>
            <a:ext cx="8238900" cy="56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t>Cobertura de Vacunas </a:t>
            </a:r>
            <a:endParaRPr sz="2000"/>
          </a:p>
        </p:txBody>
      </p:sp>
      <p:sp>
        <p:nvSpPr>
          <p:cNvPr id="171" name="Google Shape;171;p26"/>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10</a:t>
            </a:r>
            <a:endParaRPr>
              <a:solidFill>
                <a:schemeClr val="lt2"/>
              </a:solidFill>
            </a:endParaRPr>
          </a:p>
        </p:txBody>
      </p:sp>
      <p:pic>
        <p:nvPicPr>
          <p:cNvPr id="172" name="Google Shape;172;p26"/>
          <p:cNvPicPr preferRelativeResize="0"/>
          <p:nvPr/>
        </p:nvPicPr>
        <p:blipFill>
          <a:blip r:embed="rId3">
            <a:alphaModFix/>
          </a:blip>
          <a:stretch>
            <a:fillRect/>
          </a:stretch>
        </p:blipFill>
        <p:spPr>
          <a:xfrm>
            <a:off x="152400" y="986800"/>
            <a:ext cx="8688776" cy="3037025"/>
          </a:xfrm>
          <a:prstGeom prst="rect">
            <a:avLst/>
          </a:prstGeom>
          <a:noFill/>
          <a:ln>
            <a:noFill/>
          </a:ln>
        </p:spPr>
      </p:pic>
      <p:sp>
        <p:nvSpPr>
          <p:cNvPr id="173" name="Google Shape;173;p26"/>
          <p:cNvSpPr txBox="1"/>
          <p:nvPr/>
        </p:nvSpPr>
        <p:spPr>
          <a:xfrm>
            <a:off x="452550" y="3980850"/>
            <a:ext cx="38919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Se pueden observar  patrones similares entre las tres </a:t>
            </a:r>
            <a:r>
              <a:rPr lang="en" sz="1000">
                <a:solidFill>
                  <a:schemeClr val="dk1"/>
                </a:solidFill>
                <a:latin typeface="Montserrat"/>
                <a:ea typeface="Montserrat"/>
                <a:cs typeface="Montserrat"/>
                <a:sym typeface="Montserrat"/>
              </a:rPr>
              <a:t>coberturas</a:t>
            </a:r>
            <a:r>
              <a:rPr lang="en" sz="1000">
                <a:solidFill>
                  <a:schemeClr val="dk1"/>
                </a:solidFill>
                <a:latin typeface="Montserrat"/>
                <a:ea typeface="Montserrat"/>
                <a:cs typeface="Montserrat"/>
                <a:sym typeface="Montserrat"/>
              </a:rPr>
              <a:t>, la curva sigue un patrón muy parecido.  También podemos apreciar que la mayoría de los </a:t>
            </a:r>
            <a:r>
              <a:rPr lang="en" sz="1000">
                <a:solidFill>
                  <a:schemeClr val="dk1"/>
                </a:solidFill>
                <a:latin typeface="Montserrat"/>
                <a:ea typeface="Montserrat"/>
                <a:cs typeface="Montserrat"/>
                <a:sym typeface="Montserrat"/>
              </a:rPr>
              <a:t>países</a:t>
            </a:r>
            <a:r>
              <a:rPr lang="en" sz="1000">
                <a:solidFill>
                  <a:schemeClr val="dk1"/>
                </a:solidFill>
                <a:latin typeface="Montserrat"/>
                <a:ea typeface="Montserrat"/>
                <a:cs typeface="Montserrat"/>
                <a:sym typeface="Montserrat"/>
              </a:rPr>
              <a:t> tienen una cobertura de vacunación muy alta, con un gran número de casos cercanos a 90 y 100 %. </a:t>
            </a:r>
            <a:endParaRPr sz="1000">
              <a:solidFill>
                <a:schemeClr val="dk1"/>
              </a:solidFill>
              <a:latin typeface="Montserrat"/>
              <a:ea typeface="Montserrat"/>
              <a:cs typeface="Montserrat"/>
              <a:sym typeface="Montserrat"/>
            </a:endParaRPr>
          </a:p>
        </p:txBody>
      </p:sp>
      <p:sp>
        <p:nvSpPr>
          <p:cNvPr id="174" name="Google Shape;174;p26"/>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sp>
        <p:nvSpPr>
          <p:cNvPr id="175" name="Google Shape;175;p26"/>
          <p:cNvSpPr txBox="1"/>
          <p:nvPr/>
        </p:nvSpPr>
        <p:spPr>
          <a:xfrm>
            <a:off x="4272250" y="3980850"/>
            <a:ext cx="3891900" cy="9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Esto indica que hay muchos países que presentan campañas de vacunación sumamente exitosas. Por otro lado, hay una cantidad pequeña, pero preocupante de paises, entre el 0 y 20 % de vacunación.</a:t>
            </a:r>
            <a:endParaRPr sz="10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452550" y="566500"/>
            <a:ext cx="8238900" cy="561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Cobertura de Vacunas y Esperanza de Vida</a:t>
            </a:r>
            <a:endParaRPr sz="2000"/>
          </a:p>
        </p:txBody>
      </p:sp>
      <p:sp>
        <p:nvSpPr>
          <p:cNvPr id="181" name="Google Shape;181;p27"/>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11</a:t>
            </a:r>
            <a:endParaRPr>
              <a:solidFill>
                <a:schemeClr val="lt2"/>
              </a:solidFill>
            </a:endParaRPr>
          </a:p>
        </p:txBody>
      </p:sp>
      <p:pic>
        <p:nvPicPr>
          <p:cNvPr id="182" name="Google Shape;182;p27"/>
          <p:cNvPicPr preferRelativeResize="0"/>
          <p:nvPr/>
        </p:nvPicPr>
        <p:blipFill>
          <a:blip r:embed="rId3">
            <a:alphaModFix/>
          </a:blip>
          <a:stretch>
            <a:fillRect/>
          </a:stretch>
        </p:blipFill>
        <p:spPr>
          <a:xfrm>
            <a:off x="221375" y="1230338"/>
            <a:ext cx="8839201" cy="2887303"/>
          </a:xfrm>
          <a:prstGeom prst="rect">
            <a:avLst/>
          </a:prstGeom>
          <a:noFill/>
          <a:ln>
            <a:noFill/>
          </a:ln>
        </p:spPr>
      </p:pic>
      <p:sp>
        <p:nvSpPr>
          <p:cNvPr id="183" name="Google Shape;183;p27"/>
          <p:cNvSpPr txBox="1"/>
          <p:nvPr/>
        </p:nvSpPr>
        <p:spPr>
          <a:xfrm>
            <a:off x="629300" y="4202600"/>
            <a:ext cx="4504500" cy="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En este gráfico se puede ver en linea general como la tendencia es creciente. Es decir, que  a medida que hay mayor nivel de vacunación la expectativa de vida crece.</a:t>
            </a:r>
            <a:endParaRPr sz="1000">
              <a:solidFill>
                <a:schemeClr val="dk1"/>
              </a:solidFill>
              <a:latin typeface="Montserrat"/>
              <a:ea typeface="Montserrat"/>
              <a:cs typeface="Montserrat"/>
              <a:sym typeface="Montserrat"/>
            </a:endParaRPr>
          </a:p>
        </p:txBody>
      </p:sp>
      <p:sp>
        <p:nvSpPr>
          <p:cNvPr id="184" name="Google Shape;184;p27"/>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528625" y="1035700"/>
            <a:ext cx="7820522" cy="3056400"/>
          </a:xfrm>
          <a:prstGeom prst="rect">
            <a:avLst/>
          </a:prstGeom>
          <a:noFill/>
          <a:ln>
            <a:noFill/>
          </a:ln>
        </p:spPr>
      </p:pic>
      <p:sp>
        <p:nvSpPr>
          <p:cNvPr id="190" name="Google Shape;190;p28"/>
          <p:cNvSpPr txBox="1"/>
          <p:nvPr>
            <p:ph type="title"/>
          </p:nvPr>
        </p:nvSpPr>
        <p:spPr>
          <a:xfrm>
            <a:off x="452550" y="474100"/>
            <a:ext cx="8238900" cy="561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Gasto en Salud Pública y PBI</a:t>
            </a:r>
            <a:endParaRPr sz="2000"/>
          </a:p>
        </p:txBody>
      </p:sp>
      <p:sp>
        <p:nvSpPr>
          <p:cNvPr id="191" name="Google Shape;191;p28"/>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12</a:t>
            </a:r>
            <a:endParaRPr>
              <a:solidFill>
                <a:schemeClr val="lt2"/>
              </a:solidFill>
            </a:endParaRPr>
          </a:p>
        </p:txBody>
      </p:sp>
      <p:sp>
        <p:nvSpPr>
          <p:cNvPr id="192" name="Google Shape;192;p28"/>
          <p:cNvSpPr txBox="1"/>
          <p:nvPr/>
        </p:nvSpPr>
        <p:spPr>
          <a:xfrm>
            <a:off x="528750" y="4015900"/>
            <a:ext cx="3958800" cy="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En el gráfico de </a:t>
            </a:r>
            <a:r>
              <a:rPr lang="en" sz="1000">
                <a:solidFill>
                  <a:schemeClr val="dk1"/>
                </a:solidFill>
                <a:latin typeface="Montserrat"/>
                <a:ea typeface="Montserrat"/>
                <a:cs typeface="Montserrat"/>
                <a:sym typeface="Montserrat"/>
              </a:rPr>
              <a:t>distribución</a:t>
            </a:r>
            <a:r>
              <a:rPr lang="en" sz="1000">
                <a:solidFill>
                  <a:schemeClr val="dk1"/>
                </a:solidFill>
                <a:latin typeface="Montserrat"/>
                <a:ea typeface="Montserrat"/>
                <a:cs typeface="Montserrat"/>
                <a:sym typeface="Montserrat"/>
              </a:rPr>
              <a:t> del PBI per cápita se puede ver que la mayoría de los </a:t>
            </a:r>
            <a:r>
              <a:rPr lang="en" sz="1000">
                <a:solidFill>
                  <a:schemeClr val="dk1"/>
                </a:solidFill>
                <a:latin typeface="Montserrat"/>
                <a:ea typeface="Montserrat"/>
                <a:cs typeface="Montserrat"/>
                <a:sym typeface="Montserrat"/>
              </a:rPr>
              <a:t>países</a:t>
            </a:r>
            <a:r>
              <a:rPr lang="en" sz="1000">
                <a:solidFill>
                  <a:schemeClr val="dk1"/>
                </a:solidFill>
                <a:latin typeface="Montserrat"/>
                <a:ea typeface="Montserrat"/>
                <a:cs typeface="Montserrat"/>
                <a:sym typeface="Montserrat"/>
              </a:rPr>
              <a:t> tienen un PBI bajos, mientras que unos pocos tienen un PBI alto.</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Esto sugiere una gran desigualdad económica entre los países que se analizan en este dataset, donde unos pocos</a:t>
            </a:r>
            <a:r>
              <a:rPr lang="en" sz="1000">
                <a:solidFill>
                  <a:schemeClr val="dk1"/>
                </a:solidFill>
                <a:latin typeface="Montserrat"/>
                <a:ea typeface="Montserrat"/>
                <a:cs typeface="Montserrat"/>
                <a:sym typeface="Montserrat"/>
              </a:rPr>
              <a:t> </a:t>
            </a:r>
            <a:endParaRPr sz="1000">
              <a:solidFill>
                <a:schemeClr val="dk1"/>
              </a:solidFill>
              <a:latin typeface="Montserrat"/>
              <a:ea typeface="Montserrat"/>
              <a:cs typeface="Montserrat"/>
              <a:sym typeface="Montserrat"/>
            </a:endParaRPr>
          </a:p>
        </p:txBody>
      </p:sp>
      <p:sp>
        <p:nvSpPr>
          <p:cNvPr id="193" name="Google Shape;193;p28"/>
          <p:cNvSpPr txBox="1"/>
          <p:nvPr>
            <p:ph type="title"/>
          </p:nvPr>
        </p:nvSpPr>
        <p:spPr>
          <a:xfrm>
            <a:off x="452550" y="162525"/>
            <a:ext cx="8247000" cy="36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sp>
        <p:nvSpPr>
          <p:cNvPr id="194" name="Google Shape;194;p28"/>
          <p:cNvSpPr txBox="1"/>
          <p:nvPr/>
        </p:nvSpPr>
        <p:spPr>
          <a:xfrm>
            <a:off x="4350925" y="4015900"/>
            <a:ext cx="37992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tienen economías fuertes, a diferencia del resto.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En el gráfico de distribución del Gasto en Salud Pública se observa una concentración en valores bajos y medios. </a:t>
            </a:r>
            <a:endParaRPr sz="1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452550" y="474100"/>
            <a:ext cx="8238900" cy="561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Gasto en Salud Pública, PBI y Esperanza de Vida</a:t>
            </a:r>
            <a:endParaRPr sz="2000"/>
          </a:p>
        </p:txBody>
      </p:sp>
      <p:sp>
        <p:nvSpPr>
          <p:cNvPr id="200" name="Google Shape;200;p29"/>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13</a:t>
            </a:r>
            <a:endParaRPr>
              <a:solidFill>
                <a:schemeClr val="lt2"/>
              </a:solidFill>
            </a:endParaRPr>
          </a:p>
        </p:txBody>
      </p:sp>
      <p:sp>
        <p:nvSpPr>
          <p:cNvPr id="201" name="Google Shape;201;p29"/>
          <p:cNvSpPr txBox="1"/>
          <p:nvPr/>
        </p:nvSpPr>
        <p:spPr>
          <a:xfrm>
            <a:off x="480675" y="3969150"/>
            <a:ext cx="40077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Existe una tendencia positiva entre el gasto de salud pública y la esperanza de vida, pero con una dispersión considerable. Esto indica que en general, a mayor gasto en salud pública, la esperanza de vida tiende a ser más alta, aunque hay algunas variaciones.</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p:txBody>
      </p:sp>
      <p:pic>
        <p:nvPicPr>
          <p:cNvPr id="202" name="Google Shape;202;p29"/>
          <p:cNvPicPr preferRelativeResize="0"/>
          <p:nvPr/>
        </p:nvPicPr>
        <p:blipFill>
          <a:blip r:embed="rId3">
            <a:alphaModFix/>
          </a:blip>
          <a:stretch>
            <a:fillRect/>
          </a:stretch>
        </p:blipFill>
        <p:spPr>
          <a:xfrm>
            <a:off x="269700" y="1016806"/>
            <a:ext cx="8421750" cy="2876143"/>
          </a:xfrm>
          <a:prstGeom prst="rect">
            <a:avLst/>
          </a:prstGeom>
          <a:noFill/>
          <a:ln>
            <a:noFill/>
          </a:ln>
        </p:spPr>
      </p:pic>
      <p:sp>
        <p:nvSpPr>
          <p:cNvPr id="203" name="Google Shape;203;p29"/>
          <p:cNvSpPr txBox="1"/>
          <p:nvPr/>
        </p:nvSpPr>
        <p:spPr>
          <a:xfrm>
            <a:off x="4451750" y="3969150"/>
            <a:ext cx="41355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En el otro gráfico se ve una tendencia más fuerte. Los países con mayores PBI tienden a tener una mayor esperanza de vida. Esto indica que la riqueza de un país también juega un papel importante en la longevidad de su población.</a:t>
            </a:r>
            <a:endParaRPr sz="1000">
              <a:solidFill>
                <a:schemeClr val="dk1"/>
              </a:solidFill>
              <a:latin typeface="Montserrat"/>
              <a:ea typeface="Montserrat"/>
              <a:cs typeface="Montserrat"/>
              <a:sym typeface="Montserrat"/>
            </a:endParaRPr>
          </a:p>
        </p:txBody>
      </p:sp>
      <p:sp>
        <p:nvSpPr>
          <p:cNvPr id="204" name="Google Shape;204;p29"/>
          <p:cNvSpPr txBox="1"/>
          <p:nvPr>
            <p:ph type="title"/>
          </p:nvPr>
        </p:nvSpPr>
        <p:spPr>
          <a:xfrm>
            <a:off x="452550" y="162525"/>
            <a:ext cx="8247000" cy="36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452550" y="474100"/>
            <a:ext cx="8238900" cy="561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Nivel de Educación y Esperanza de Vida</a:t>
            </a:r>
            <a:endParaRPr sz="2000"/>
          </a:p>
        </p:txBody>
      </p:sp>
      <p:sp>
        <p:nvSpPr>
          <p:cNvPr id="210" name="Google Shape;210;p30"/>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14</a:t>
            </a:r>
            <a:endParaRPr>
              <a:solidFill>
                <a:schemeClr val="lt2"/>
              </a:solidFill>
            </a:endParaRPr>
          </a:p>
        </p:txBody>
      </p:sp>
      <p:sp>
        <p:nvSpPr>
          <p:cNvPr id="211" name="Google Shape;211;p30"/>
          <p:cNvSpPr txBox="1"/>
          <p:nvPr/>
        </p:nvSpPr>
        <p:spPr>
          <a:xfrm>
            <a:off x="5468075" y="1269188"/>
            <a:ext cx="3147300" cy="332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Se puede ver una tendencia positiva.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Es decir que la esperanza de vida aumenta a medida que aumenta el nivel de educación. Esto puede relacionarse con el nivel de desarrollo del país también, como ya vimos anteriormente. A mayor desarrollo mejor educación también.</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p:txBody>
      </p:sp>
      <p:pic>
        <p:nvPicPr>
          <p:cNvPr id="212" name="Google Shape;212;p30"/>
          <p:cNvPicPr preferRelativeResize="0"/>
          <p:nvPr/>
        </p:nvPicPr>
        <p:blipFill>
          <a:blip r:embed="rId3">
            <a:alphaModFix/>
          </a:blip>
          <a:stretch>
            <a:fillRect/>
          </a:stretch>
        </p:blipFill>
        <p:spPr>
          <a:xfrm>
            <a:off x="452550" y="1165300"/>
            <a:ext cx="4991175" cy="3759350"/>
          </a:xfrm>
          <a:prstGeom prst="rect">
            <a:avLst/>
          </a:prstGeom>
          <a:noFill/>
          <a:ln>
            <a:noFill/>
          </a:ln>
        </p:spPr>
      </p:pic>
      <p:sp>
        <p:nvSpPr>
          <p:cNvPr id="213" name="Google Shape;213;p30"/>
          <p:cNvSpPr txBox="1"/>
          <p:nvPr>
            <p:ph type="title"/>
          </p:nvPr>
        </p:nvSpPr>
        <p:spPr>
          <a:xfrm>
            <a:off x="452550" y="162525"/>
            <a:ext cx="8247000" cy="36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Análisis Exploratorio</a:t>
            </a:r>
            <a:endParaRPr b="0" sz="1000">
              <a:solidFill>
                <a:schemeClr val="lt2"/>
              </a:solidFill>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8" name="Shape 218"/>
        <p:cNvGrpSpPr/>
        <p:nvPr/>
      </p:nvGrpSpPr>
      <p:grpSpPr>
        <a:xfrm>
          <a:off x="0" y="0"/>
          <a:ext cx="0" cy="0"/>
          <a:chOff x="0" y="0"/>
          <a:chExt cx="0" cy="0"/>
        </a:xfrm>
      </p:grpSpPr>
      <p:sp>
        <p:nvSpPr>
          <p:cNvPr id="219" name="Google Shape;219;p31"/>
          <p:cNvSpPr txBox="1"/>
          <p:nvPr/>
        </p:nvSpPr>
        <p:spPr>
          <a:xfrm>
            <a:off x="643550" y="2219100"/>
            <a:ext cx="1287000" cy="7053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5000" u="none" cap="none" strike="noStrike">
                <a:solidFill>
                  <a:schemeClr val="lt1"/>
                </a:solidFill>
                <a:latin typeface="Montserrat"/>
                <a:ea typeface="Montserrat"/>
                <a:cs typeface="Montserrat"/>
                <a:sym typeface="Montserrat"/>
              </a:rPr>
              <a:t>0</a:t>
            </a:r>
            <a:r>
              <a:rPr lang="en" sz="5000">
                <a:solidFill>
                  <a:schemeClr val="lt1"/>
                </a:solidFill>
                <a:latin typeface="Montserrat"/>
                <a:ea typeface="Montserrat"/>
                <a:cs typeface="Montserrat"/>
                <a:sym typeface="Montserrat"/>
              </a:rPr>
              <a:t>5</a:t>
            </a:r>
            <a:endParaRPr sz="5000">
              <a:solidFill>
                <a:schemeClr val="lt1"/>
              </a:solidFill>
              <a:latin typeface="Montserrat"/>
              <a:ea typeface="Montserrat"/>
              <a:cs typeface="Montserrat"/>
              <a:sym typeface="Montserrat"/>
            </a:endParaRPr>
          </a:p>
        </p:txBody>
      </p:sp>
      <p:cxnSp>
        <p:nvCxnSpPr>
          <p:cNvPr id="220" name="Google Shape;220;p31"/>
          <p:cNvCxnSpPr/>
          <p:nvPr/>
        </p:nvCxnSpPr>
        <p:spPr>
          <a:xfrm>
            <a:off x="2060000" y="1982425"/>
            <a:ext cx="0" cy="1235100"/>
          </a:xfrm>
          <a:prstGeom prst="straightConnector1">
            <a:avLst/>
          </a:prstGeom>
          <a:noFill/>
          <a:ln cap="flat" cmpd="sng" w="38100">
            <a:solidFill>
              <a:schemeClr val="lt1"/>
            </a:solidFill>
            <a:prstDash val="solid"/>
            <a:miter lim="800000"/>
            <a:headEnd len="sm" w="sm" type="none"/>
            <a:tailEnd len="sm" w="sm" type="none"/>
          </a:ln>
        </p:spPr>
      </p:cxnSp>
      <p:sp>
        <p:nvSpPr>
          <p:cNvPr id="221" name="Google Shape;221;p31"/>
          <p:cNvSpPr txBox="1"/>
          <p:nvPr/>
        </p:nvSpPr>
        <p:spPr>
          <a:xfrm>
            <a:off x="2251450" y="1739400"/>
            <a:ext cx="4619400" cy="1664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 sz="5000">
                <a:solidFill>
                  <a:schemeClr val="lt1"/>
                </a:solidFill>
                <a:latin typeface="Montserrat"/>
                <a:ea typeface="Montserrat"/>
                <a:cs typeface="Montserrat"/>
                <a:sym typeface="Montserrat"/>
              </a:rPr>
              <a:t>Insights</a:t>
            </a:r>
            <a:endParaRPr b="1" sz="5000">
              <a:solidFill>
                <a:schemeClr val="lt1"/>
              </a:solidFill>
              <a:latin typeface="Montserrat"/>
              <a:ea typeface="Montserrat"/>
              <a:cs typeface="Montserrat"/>
              <a:sym typeface="Montserrat"/>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nvSpPr>
        <p:spPr>
          <a:xfrm>
            <a:off x="615550" y="1125550"/>
            <a:ext cx="3918900" cy="28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Hay una clara diferencia entre países desarrollados y en desarrollo. Los países desarrollados tienen una esperanza de vida significativamente más alta.</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Existe una correlación positiva entre la cobertura de vacunación(Hepatitis B, Polio, Diphtheria) y la esperanza de vida.</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Existe una relación positiva entre el PBI per cápita y la esperanza de vida: los países con un PBI alto tienden a tener mejores sistemas de salud y mayor longevidad.</a:t>
            </a:r>
            <a:endParaRPr sz="1200">
              <a:solidFill>
                <a:schemeClr val="dk1"/>
              </a:solidFill>
              <a:latin typeface="Montserrat"/>
              <a:ea typeface="Montserrat"/>
              <a:cs typeface="Montserrat"/>
              <a:sym typeface="Montserrat"/>
            </a:endParaRPr>
          </a:p>
        </p:txBody>
      </p:sp>
      <p:sp>
        <p:nvSpPr>
          <p:cNvPr id="227" name="Google Shape;227;p32"/>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16</a:t>
            </a:r>
            <a:endParaRPr>
              <a:solidFill>
                <a:schemeClr val="lt2"/>
              </a:solidFill>
            </a:endParaRPr>
          </a:p>
        </p:txBody>
      </p:sp>
      <p:sp>
        <p:nvSpPr>
          <p:cNvPr id="228" name="Google Shape;228;p32"/>
          <p:cNvSpPr txBox="1"/>
          <p:nvPr>
            <p:ph type="title"/>
          </p:nvPr>
        </p:nvSpPr>
        <p:spPr>
          <a:xfrm>
            <a:off x="452550" y="162525"/>
            <a:ext cx="8247000" cy="36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Insights</a:t>
            </a:r>
            <a:endParaRPr b="0" sz="1000">
              <a:solidFill>
                <a:schemeClr val="lt2"/>
              </a:solidFill>
              <a:latin typeface="Montserrat Medium"/>
              <a:ea typeface="Montserrat Medium"/>
              <a:cs typeface="Montserrat Medium"/>
              <a:sym typeface="Montserrat Medium"/>
            </a:endParaRPr>
          </a:p>
        </p:txBody>
      </p:sp>
      <p:sp>
        <p:nvSpPr>
          <p:cNvPr id="229" name="Google Shape;229;p32"/>
          <p:cNvSpPr txBox="1"/>
          <p:nvPr/>
        </p:nvSpPr>
        <p:spPr>
          <a:xfrm>
            <a:off x="4850675" y="1480475"/>
            <a:ext cx="3849000" cy="204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El gasto en salud pública también tiene un impacto en la esperanza de vida. Países que destinan mayor porcentaje del gasto público a la salud tienen una esperanza de vida mayor.</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La educación también es un factor que influye positivamente en la esperanza de vida. Países con mayor educación presentan niveles más altos de esperanza de vida.</a:t>
            </a:r>
            <a:endParaRPr sz="1200">
              <a:solidFill>
                <a:schemeClr val="dk1"/>
              </a:solidFill>
              <a:latin typeface="Montserrat"/>
              <a:ea typeface="Montserrat"/>
              <a:cs typeface="Montserrat"/>
              <a:sym typeface="Montserrat"/>
            </a:endParaRPr>
          </a:p>
        </p:txBody>
      </p:sp>
      <p:cxnSp>
        <p:nvCxnSpPr>
          <p:cNvPr id="230" name="Google Shape;230;p32"/>
          <p:cNvCxnSpPr/>
          <p:nvPr/>
        </p:nvCxnSpPr>
        <p:spPr>
          <a:xfrm>
            <a:off x="567450" y="1229913"/>
            <a:ext cx="0" cy="786600"/>
          </a:xfrm>
          <a:prstGeom prst="straightConnector1">
            <a:avLst/>
          </a:prstGeom>
          <a:noFill/>
          <a:ln cap="flat" cmpd="sng" w="19050">
            <a:solidFill>
              <a:schemeClr val="accent1"/>
            </a:solidFill>
            <a:prstDash val="solid"/>
            <a:round/>
            <a:headEnd len="med" w="med" type="none"/>
            <a:tailEnd len="med" w="med" type="none"/>
          </a:ln>
        </p:spPr>
      </p:cxnSp>
      <p:cxnSp>
        <p:nvCxnSpPr>
          <p:cNvPr id="231" name="Google Shape;231;p32"/>
          <p:cNvCxnSpPr/>
          <p:nvPr/>
        </p:nvCxnSpPr>
        <p:spPr>
          <a:xfrm>
            <a:off x="567450" y="2281438"/>
            <a:ext cx="0" cy="577500"/>
          </a:xfrm>
          <a:prstGeom prst="straightConnector1">
            <a:avLst/>
          </a:prstGeom>
          <a:noFill/>
          <a:ln cap="flat" cmpd="sng" w="19050">
            <a:solidFill>
              <a:schemeClr val="accent1"/>
            </a:solidFill>
            <a:prstDash val="solid"/>
            <a:round/>
            <a:headEnd len="med" w="med" type="none"/>
            <a:tailEnd len="med" w="med" type="none"/>
          </a:ln>
        </p:spPr>
      </p:cxnSp>
      <p:cxnSp>
        <p:nvCxnSpPr>
          <p:cNvPr id="232" name="Google Shape;232;p32"/>
          <p:cNvCxnSpPr/>
          <p:nvPr/>
        </p:nvCxnSpPr>
        <p:spPr>
          <a:xfrm>
            <a:off x="567450" y="3153613"/>
            <a:ext cx="0" cy="764700"/>
          </a:xfrm>
          <a:prstGeom prst="straightConnector1">
            <a:avLst/>
          </a:prstGeom>
          <a:noFill/>
          <a:ln cap="flat" cmpd="sng" w="19050">
            <a:solidFill>
              <a:schemeClr val="accent1"/>
            </a:solidFill>
            <a:prstDash val="solid"/>
            <a:round/>
            <a:headEnd len="med" w="med" type="none"/>
            <a:tailEnd len="med" w="med" type="none"/>
          </a:ln>
        </p:spPr>
      </p:cxnSp>
      <p:cxnSp>
        <p:nvCxnSpPr>
          <p:cNvPr id="233" name="Google Shape;233;p32"/>
          <p:cNvCxnSpPr/>
          <p:nvPr/>
        </p:nvCxnSpPr>
        <p:spPr>
          <a:xfrm>
            <a:off x="4816650" y="1574863"/>
            <a:ext cx="0" cy="774900"/>
          </a:xfrm>
          <a:prstGeom prst="straightConnector1">
            <a:avLst/>
          </a:prstGeom>
          <a:noFill/>
          <a:ln cap="flat" cmpd="sng" w="19050">
            <a:solidFill>
              <a:schemeClr val="accent1"/>
            </a:solidFill>
            <a:prstDash val="solid"/>
            <a:round/>
            <a:headEnd len="med" w="med" type="none"/>
            <a:tailEnd len="med" w="med" type="none"/>
          </a:ln>
        </p:spPr>
      </p:cxnSp>
      <p:cxnSp>
        <p:nvCxnSpPr>
          <p:cNvPr id="234" name="Google Shape;234;p32"/>
          <p:cNvCxnSpPr/>
          <p:nvPr/>
        </p:nvCxnSpPr>
        <p:spPr>
          <a:xfrm>
            <a:off x="4816650" y="2660438"/>
            <a:ext cx="0" cy="774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5"/>
          <p:cNvSpPr txBox="1"/>
          <p:nvPr/>
        </p:nvSpPr>
        <p:spPr>
          <a:xfrm>
            <a:off x="3400022" y="790937"/>
            <a:ext cx="994200" cy="4068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3000" u="none" cap="none" strike="noStrike">
                <a:solidFill>
                  <a:schemeClr val="accent6"/>
                </a:solidFill>
                <a:latin typeface="Montserrat"/>
                <a:ea typeface="Montserrat"/>
                <a:cs typeface="Montserrat"/>
                <a:sym typeface="Montserrat"/>
              </a:rPr>
              <a:t>01</a:t>
            </a:r>
            <a:endParaRPr sz="1100">
              <a:solidFill>
                <a:schemeClr val="accent6"/>
              </a:solidFill>
              <a:latin typeface="Montserrat"/>
              <a:ea typeface="Montserrat"/>
              <a:cs typeface="Montserrat"/>
              <a:sym typeface="Montserrat"/>
            </a:endParaRPr>
          </a:p>
        </p:txBody>
      </p:sp>
      <p:sp>
        <p:nvSpPr>
          <p:cNvPr id="55" name="Google Shape;55;p15"/>
          <p:cNvSpPr txBox="1"/>
          <p:nvPr/>
        </p:nvSpPr>
        <p:spPr>
          <a:xfrm>
            <a:off x="4394194" y="768111"/>
            <a:ext cx="3696000" cy="452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i="0" lang="en" sz="1800" u="none" cap="none" strike="noStrike">
                <a:solidFill>
                  <a:schemeClr val="dk1"/>
                </a:solidFill>
                <a:latin typeface="Montserrat"/>
                <a:ea typeface="Montserrat"/>
                <a:cs typeface="Montserrat"/>
                <a:sym typeface="Montserrat"/>
              </a:rPr>
              <a:t>Contexto y Audiencia</a:t>
            </a:r>
            <a:endParaRPr i="0" sz="1800" u="none" cap="none" strike="noStrike">
              <a:solidFill>
                <a:srgbClr val="000000"/>
              </a:solidFill>
              <a:latin typeface="Montserrat"/>
              <a:ea typeface="Montserrat"/>
              <a:cs typeface="Montserrat"/>
              <a:sym typeface="Montserrat"/>
            </a:endParaRPr>
          </a:p>
        </p:txBody>
      </p:sp>
      <p:cxnSp>
        <p:nvCxnSpPr>
          <p:cNvPr id="56" name="Google Shape;56;p15"/>
          <p:cNvCxnSpPr/>
          <p:nvPr/>
        </p:nvCxnSpPr>
        <p:spPr>
          <a:xfrm>
            <a:off x="4267037" y="768111"/>
            <a:ext cx="0" cy="452400"/>
          </a:xfrm>
          <a:prstGeom prst="straightConnector1">
            <a:avLst/>
          </a:prstGeom>
          <a:noFill/>
          <a:ln cap="flat" cmpd="sng" w="12700">
            <a:solidFill>
              <a:schemeClr val="accent6"/>
            </a:solidFill>
            <a:prstDash val="solid"/>
            <a:miter lim="800000"/>
            <a:headEnd len="sm" w="sm" type="none"/>
            <a:tailEnd len="sm" w="sm" type="none"/>
          </a:ln>
        </p:spPr>
      </p:cxnSp>
      <p:sp>
        <p:nvSpPr>
          <p:cNvPr id="57" name="Google Shape;57;p15"/>
          <p:cNvSpPr txBox="1"/>
          <p:nvPr/>
        </p:nvSpPr>
        <p:spPr>
          <a:xfrm>
            <a:off x="3400022" y="1553594"/>
            <a:ext cx="994200" cy="4068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3000" u="none" cap="none" strike="noStrike">
                <a:solidFill>
                  <a:schemeClr val="accent5"/>
                </a:solidFill>
                <a:latin typeface="Montserrat"/>
                <a:ea typeface="Montserrat"/>
                <a:cs typeface="Montserrat"/>
                <a:sym typeface="Montserrat"/>
              </a:rPr>
              <a:t>02</a:t>
            </a:r>
            <a:endParaRPr sz="1100">
              <a:solidFill>
                <a:schemeClr val="accent5"/>
              </a:solidFill>
              <a:latin typeface="Montserrat"/>
              <a:ea typeface="Montserrat"/>
              <a:cs typeface="Montserrat"/>
              <a:sym typeface="Montserrat"/>
            </a:endParaRPr>
          </a:p>
        </p:txBody>
      </p:sp>
      <p:sp>
        <p:nvSpPr>
          <p:cNvPr id="58" name="Google Shape;58;p15"/>
          <p:cNvSpPr txBox="1"/>
          <p:nvPr/>
        </p:nvSpPr>
        <p:spPr>
          <a:xfrm>
            <a:off x="4394195" y="2314575"/>
            <a:ext cx="3696000" cy="452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i="0" lang="en" sz="1800" u="none" cap="none" strike="noStrike">
                <a:solidFill>
                  <a:srgbClr val="000000"/>
                </a:solidFill>
                <a:latin typeface="Montserrat"/>
                <a:ea typeface="Montserrat"/>
                <a:cs typeface="Montserrat"/>
                <a:sym typeface="Montserrat"/>
              </a:rPr>
              <a:t>Metadata</a:t>
            </a:r>
            <a:endParaRPr i="0" sz="1800" u="none" cap="none" strike="noStrike">
              <a:solidFill>
                <a:srgbClr val="000000"/>
              </a:solidFill>
              <a:latin typeface="Montserrat"/>
              <a:ea typeface="Montserrat"/>
              <a:cs typeface="Montserrat"/>
              <a:sym typeface="Montserrat"/>
            </a:endParaRPr>
          </a:p>
        </p:txBody>
      </p:sp>
      <p:cxnSp>
        <p:nvCxnSpPr>
          <p:cNvPr id="59" name="Google Shape;59;p15"/>
          <p:cNvCxnSpPr/>
          <p:nvPr/>
        </p:nvCxnSpPr>
        <p:spPr>
          <a:xfrm>
            <a:off x="4267037" y="1530768"/>
            <a:ext cx="0" cy="452400"/>
          </a:xfrm>
          <a:prstGeom prst="straightConnector1">
            <a:avLst/>
          </a:prstGeom>
          <a:noFill/>
          <a:ln cap="flat" cmpd="sng" w="12700">
            <a:solidFill>
              <a:schemeClr val="accent5"/>
            </a:solidFill>
            <a:prstDash val="solid"/>
            <a:miter lim="800000"/>
            <a:headEnd len="sm" w="sm" type="none"/>
            <a:tailEnd len="sm" w="sm" type="none"/>
          </a:ln>
        </p:spPr>
      </p:cxnSp>
      <p:sp>
        <p:nvSpPr>
          <p:cNvPr id="60" name="Google Shape;60;p15"/>
          <p:cNvSpPr txBox="1"/>
          <p:nvPr/>
        </p:nvSpPr>
        <p:spPr>
          <a:xfrm>
            <a:off x="3400022" y="2314952"/>
            <a:ext cx="994200" cy="4068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3000" u="none" cap="none" strike="noStrike">
                <a:solidFill>
                  <a:schemeClr val="accent4"/>
                </a:solidFill>
                <a:latin typeface="Montserrat"/>
                <a:ea typeface="Montserrat"/>
                <a:cs typeface="Montserrat"/>
                <a:sym typeface="Montserrat"/>
              </a:rPr>
              <a:t>03</a:t>
            </a:r>
            <a:endParaRPr sz="1100">
              <a:solidFill>
                <a:schemeClr val="accent4"/>
              </a:solidFill>
              <a:latin typeface="Montserrat"/>
              <a:ea typeface="Montserrat"/>
              <a:cs typeface="Montserrat"/>
              <a:sym typeface="Montserrat"/>
            </a:endParaRPr>
          </a:p>
        </p:txBody>
      </p:sp>
      <p:cxnSp>
        <p:nvCxnSpPr>
          <p:cNvPr id="61" name="Google Shape;61;p15"/>
          <p:cNvCxnSpPr/>
          <p:nvPr/>
        </p:nvCxnSpPr>
        <p:spPr>
          <a:xfrm>
            <a:off x="4267037" y="2292125"/>
            <a:ext cx="0" cy="452400"/>
          </a:xfrm>
          <a:prstGeom prst="straightConnector1">
            <a:avLst/>
          </a:prstGeom>
          <a:noFill/>
          <a:ln cap="flat" cmpd="sng" w="12700">
            <a:solidFill>
              <a:schemeClr val="accent4"/>
            </a:solidFill>
            <a:prstDash val="solid"/>
            <a:miter lim="800000"/>
            <a:headEnd len="sm" w="sm" type="none"/>
            <a:tailEnd len="sm" w="sm" type="none"/>
          </a:ln>
        </p:spPr>
      </p:cxnSp>
      <p:sp>
        <p:nvSpPr>
          <p:cNvPr id="62" name="Google Shape;62;p15"/>
          <p:cNvSpPr txBox="1"/>
          <p:nvPr/>
        </p:nvSpPr>
        <p:spPr>
          <a:xfrm>
            <a:off x="900125" y="323850"/>
            <a:ext cx="2284800" cy="4522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 sz="3200">
                <a:solidFill>
                  <a:schemeClr val="dk1"/>
                </a:solidFill>
                <a:latin typeface="Montserrat"/>
                <a:ea typeface="Montserrat"/>
                <a:cs typeface="Montserrat"/>
                <a:sym typeface="Montserrat"/>
              </a:rPr>
              <a:t>Agenda</a:t>
            </a:r>
            <a:endParaRPr sz="300">
              <a:latin typeface="Anton"/>
              <a:ea typeface="Anton"/>
              <a:cs typeface="Anton"/>
              <a:sym typeface="Anton"/>
            </a:endParaRPr>
          </a:p>
        </p:txBody>
      </p:sp>
      <p:sp>
        <p:nvSpPr>
          <p:cNvPr id="63" name="Google Shape;63;p15"/>
          <p:cNvSpPr txBox="1"/>
          <p:nvPr/>
        </p:nvSpPr>
        <p:spPr>
          <a:xfrm>
            <a:off x="4394195" y="3035594"/>
            <a:ext cx="3696000" cy="452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Arial"/>
              <a:buNone/>
            </a:pPr>
            <a:r>
              <a:rPr i="0" lang="en" sz="1800" u="none" cap="none" strike="noStrike">
                <a:solidFill>
                  <a:schemeClr val="dk1"/>
                </a:solidFill>
                <a:latin typeface="Montserrat"/>
                <a:ea typeface="Montserrat"/>
                <a:cs typeface="Montserrat"/>
                <a:sym typeface="Montserrat"/>
              </a:rPr>
              <a:t>Análisis Exploratorio</a:t>
            </a:r>
            <a:endParaRPr i="0" sz="2100" u="none" cap="none" strike="noStrike">
              <a:solidFill>
                <a:schemeClr val="dk1"/>
              </a:solidFill>
              <a:latin typeface="Montserrat"/>
              <a:ea typeface="Montserrat"/>
              <a:cs typeface="Montserrat"/>
              <a:sym typeface="Montserrat"/>
            </a:endParaRPr>
          </a:p>
        </p:txBody>
      </p:sp>
      <p:sp>
        <p:nvSpPr>
          <p:cNvPr id="64" name="Google Shape;64;p15"/>
          <p:cNvSpPr txBox="1"/>
          <p:nvPr/>
        </p:nvSpPr>
        <p:spPr>
          <a:xfrm>
            <a:off x="3350427" y="3074401"/>
            <a:ext cx="994200" cy="4068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3000" u="none" cap="none" strike="noStrike">
                <a:solidFill>
                  <a:schemeClr val="accent3"/>
                </a:solidFill>
                <a:latin typeface="Montserrat"/>
                <a:ea typeface="Montserrat"/>
                <a:cs typeface="Montserrat"/>
                <a:sym typeface="Montserrat"/>
              </a:rPr>
              <a:t>04</a:t>
            </a:r>
            <a:endParaRPr sz="1100">
              <a:solidFill>
                <a:schemeClr val="accent3"/>
              </a:solidFill>
              <a:latin typeface="Montserrat"/>
              <a:ea typeface="Montserrat"/>
              <a:cs typeface="Montserrat"/>
              <a:sym typeface="Montserrat"/>
            </a:endParaRPr>
          </a:p>
        </p:txBody>
      </p:sp>
      <p:cxnSp>
        <p:nvCxnSpPr>
          <p:cNvPr id="65" name="Google Shape;65;p15"/>
          <p:cNvCxnSpPr/>
          <p:nvPr/>
        </p:nvCxnSpPr>
        <p:spPr>
          <a:xfrm>
            <a:off x="4267037" y="3053859"/>
            <a:ext cx="0" cy="452400"/>
          </a:xfrm>
          <a:prstGeom prst="straightConnector1">
            <a:avLst/>
          </a:prstGeom>
          <a:noFill/>
          <a:ln cap="flat" cmpd="sng" w="12700">
            <a:solidFill>
              <a:schemeClr val="accent3"/>
            </a:solidFill>
            <a:prstDash val="solid"/>
            <a:miter lim="800000"/>
            <a:headEnd len="sm" w="sm" type="none"/>
            <a:tailEnd len="sm" w="sm" type="none"/>
          </a:ln>
        </p:spPr>
      </p:cxnSp>
      <p:sp>
        <p:nvSpPr>
          <p:cNvPr id="66" name="Google Shape;66;p15"/>
          <p:cNvSpPr txBox="1"/>
          <p:nvPr/>
        </p:nvSpPr>
        <p:spPr>
          <a:xfrm>
            <a:off x="4394194" y="1507942"/>
            <a:ext cx="3696000" cy="452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Arial"/>
              <a:buNone/>
            </a:pPr>
            <a:r>
              <a:rPr i="0" lang="en" sz="1800" u="none" cap="none" strike="noStrike">
                <a:solidFill>
                  <a:schemeClr val="dk1"/>
                </a:solidFill>
                <a:latin typeface="Montserrat"/>
                <a:ea typeface="Montserrat"/>
                <a:cs typeface="Montserrat"/>
                <a:sym typeface="Montserrat"/>
              </a:rPr>
              <a:t>Preguntas de </a:t>
            </a:r>
            <a:r>
              <a:rPr lang="en" sz="1800">
                <a:solidFill>
                  <a:schemeClr val="dk1"/>
                </a:solidFill>
                <a:latin typeface="Montserrat"/>
                <a:ea typeface="Montserrat"/>
                <a:cs typeface="Montserrat"/>
                <a:sym typeface="Montserrat"/>
              </a:rPr>
              <a:t>Interés</a:t>
            </a:r>
            <a:endParaRPr sz="1100">
              <a:latin typeface="Montserrat"/>
              <a:ea typeface="Montserrat"/>
              <a:cs typeface="Montserrat"/>
              <a:sym typeface="Montserrat"/>
            </a:endParaRPr>
          </a:p>
        </p:txBody>
      </p:sp>
      <p:sp>
        <p:nvSpPr>
          <p:cNvPr id="67" name="Google Shape;67;p15"/>
          <p:cNvSpPr txBox="1"/>
          <p:nvPr/>
        </p:nvSpPr>
        <p:spPr>
          <a:xfrm>
            <a:off x="4394194" y="3815592"/>
            <a:ext cx="3696000" cy="4524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lang="en" sz="1800">
                <a:solidFill>
                  <a:schemeClr val="dk1"/>
                </a:solidFill>
                <a:latin typeface="Montserrat"/>
                <a:ea typeface="Montserrat"/>
                <a:cs typeface="Montserrat"/>
                <a:sym typeface="Montserrat"/>
              </a:rPr>
              <a:t>Insights</a:t>
            </a:r>
            <a:r>
              <a:rPr i="0" lang="en" sz="1800" u="none" cap="none" strike="noStrike">
                <a:solidFill>
                  <a:schemeClr val="dk1"/>
                </a:solidFill>
                <a:latin typeface="Montserrat"/>
                <a:ea typeface="Montserrat"/>
                <a:cs typeface="Montserrat"/>
                <a:sym typeface="Montserrat"/>
              </a:rPr>
              <a:t> y Recomendaciones</a:t>
            </a:r>
            <a:endParaRPr i="0" sz="1800" u="none" cap="none" strike="noStrike">
              <a:solidFill>
                <a:schemeClr val="dk1"/>
              </a:solidFill>
              <a:latin typeface="Montserrat"/>
              <a:ea typeface="Montserrat"/>
              <a:cs typeface="Montserrat"/>
              <a:sym typeface="Montserrat"/>
            </a:endParaRPr>
          </a:p>
        </p:txBody>
      </p:sp>
      <p:sp>
        <p:nvSpPr>
          <p:cNvPr id="68" name="Google Shape;68;p15"/>
          <p:cNvSpPr txBox="1"/>
          <p:nvPr/>
        </p:nvSpPr>
        <p:spPr>
          <a:xfrm>
            <a:off x="3400021" y="3856684"/>
            <a:ext cx="994200" cy="4068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3000" u="none" cap="none" strike="noStrike">
                <a:solidFill>
                  <a:schemeClr val="accent2"/>
                </a:solidFill>
                <a:latin typeface="Montserrat"/>
                <a:ea typeface="Montserrat"/>
                <a:cs typeface="Montserrat"/>
                <a:sym typeface="Montserrat"/>
              </a:rPr>
              <a:t>05</a:t>
            </a:r>
            <a:endParaRPr sz="1100">
              <a:solidFill>
                <a:schemeClr val="accent2"/>
              </a:solidFill>
              <a:latin typeface="Montserrat"/>
              <a:ea typeface="Montserrat"/>
              <a:cs typeface="Montserrat"/>
              <a:sym typeface="Montserrat"/>
            </a:endParaRPr>
          </a:p>
        </p:txBody>
      </p:sp>
      <p:cxnSp>
        <p:nvCxnSpPr>
          <p:cNvPr id="69" name="Google Shape;69;p15"/>
          <p:cNvCxnSpPr/>
          <p:nvPr/>
        </p:nvCxnSpPr>
        <p:spPr>
          <a:xfrm>
            <a:off x="4267036" y="3833858"/>
            <a:ext cx="0" cy="45240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p33"/>
          <p:cNvGraphicFramePr/>
          <p:nvPr/>
        </p:nvGraphicFramePr>
        <p:xfrm>
          <a:off x="4672325" y="2590925"/>
          <a:ext cx="3000000" cy="3000000"/>
        </p:xfrm>
        <a:graphic>
          <a:graphicData uri="http://schemas.openxmlformats.org/drawingml/2006/table">
            <a:tbl>
              <a:tblPr>
                <a:noFill/>
                <a:tableStyleId>{A960E10F-4D54-422E-AD8F-B142DE5524D2}</a:tableStyleId>
              </a:tblPr>
              <a:tblGrid>
                <a:gridCol w="1910000"/>
                <a:gridCol w="2011900"/>
              </a:tblGrid>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Slovenia</a:t>
                      </a:r>
                      <a:endParaRPr sz="1200">
                        <a:latin typeface="Montserrat Medium"/>
                        <a:ea typeface="Montserrat Medium"/>
                        <a:cs typeface="Montserrat Medium"/>
                        <a:sym typeface="Montserrat Medium"/>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88 años </a:t>
                      </a:r>
                      <a:endParaRPr sz="1000">
                        <a:latin typeface="Montserrat"/>
                        <a:ea typeface="Montserrat"/>
                        <a:cs typeface="Montserrat"/>
                        <a:sym typeface="Montserrat"/>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Denmark</a:t>
                      </a:r>
                      <a:endParaRPr sz="1200">
                        <a:latin typeface="Montserrat Medium"/>
                        <a:ea typeface="Montserrat Medium"/>
                        <a:cs typeface="Montserrat Medium"/>
                        <a:sym typeface="Montserrat Medium"/>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86 años</a:t>
                      </a:r>
                      <a:endParaRPr sz="1000">
                        <a:latin typeface="Montserrat"/>
                        <a:ea typeface="Montserrat"/>
                        <a:cs typeface="Montserrat"/>
                        <a:sym typeface="Montserrat"/>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Cyprus</a:t>
                      </a:r>
                      <a:endParaRPr sz="1200">
                        <a:latin typeface="Montserrat Medium"/>
                        <a:ea typeface="Montserrat Medium"/>
                        <a:cs typeface="Montserrat Medium"/>
                        <a:sym typeface="Montserrat Medium"/>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85 años</a:t>
                      </a:r>
                      <a:endParaRPr sz="1000">
                        <a:latin typeface="Montserrat"/>
                        <a:ea typeface="Montserrat"/>
                        <a:cs typeface="Montserrat"/>
                        <a:sym typeface="Montserrat"/>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66025">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Medium"/>
                          <a:ea typeface="Montserrat Medium"/>
                          <a:cs typeface="Montserrat Medium"/>
                          <a:sym typeface="Montserrat Medium"/>
                        </a:rPr>
                        <a:t>Chile</a:t>
                      </a:r>
                      <a:endParaRPr sz="1200">
                        <a:latin typeface="Montserrat Medium"/>
                        <a:ea typeface="Montserrat Medium"/>
                        <a:cs typeface="Montserrat Medium"/>
                        <a:sym typeface="Montserrat Medium"/>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85 años</a:t>
                      </a:r>
                      <a:endParaRPr sz="1000">
                        <a:latin typeface="Montserrat"/>
                        <a:ea typeface="Montserrat"/>
                        <a:cs typeface="Montserrat"/>
                        <a:sym typeface="Montserrat"/>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Japan</a:t>
                      </a:r>
                      <a:endParaRPr sz="1200">
                        <a:latin typeface="Montserrat Medium"/>
                        <a:ea typeface="Montserrat Medium"/>
                        <a:cs typeface="Montserrat Medium"/>
                        <a:sym typeface="Montserrat Medium"/>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83.7 </a:t>
                      </a:r>
                      <a:r>
                        <a:rPr lang="en" sz="1000">
                          <a:solidFill>
                            <a:schemeClr val="dk1"/>
                          </a:solidFill>
                          <a:latin typeface="Montserrat"/>
                          <a:ea typeface="Montserrat"/>
                          <a:cs typeface="Montserrat"/>
                          <a:sym typeface="Montserrat"/>
                        </a:rPr>
                        <a:t>años</a:t>
                      </a:r>
                      <a:endParaRPr sz="1000">
                        <a:latin typeface="Montserrat"/>
                        <a:ea typeface="Montserrat"/>
                        <a:cs typeface="Montserrat"/>
                        <a:sym typeface="Montserrat"/>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240" name="Google Shape;240;p33"/>
          <p:cNvSpPr txBox="1"/>
          <p:nvPr/>
        </p:nvSpPr>
        <p:spPr>
          <a:xfrm>
            <a:off x="4672325" y="2221625"/>
            <a:ext cx="3921900" cy="3693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Medium"/>
                <a:ea typeface="Montserrat Medium"/>
                <a:cs typeface="Montserrat Medium"/>
                <a:sym typeface="Montserrat Medium"/>
              </a:rPr>
              <a:t>Top 5 países con Esperanza de Vida más </a:t>
            </a:r>
            <a:r>
              <a:rPr lang="en" sz="1200">
                <a:solidFill>
                  <a:schemeClr val="lt1"/>
                </a:solidFill>
                <a:latin typeface="Montserrat Medium"/>
                <a:ea typeface="Montserrat Medium"/>
                <a:cs typeface="Montserrat Medium"/>
                <a:sym typeface="Montserrat Medium"/>
              </a:rPr>
              <a:t>altos</a:t>
            </a:r>
            <a:endParaRPr sz="1200">
              <a:solidFill>
                <a:schemeClr val="lt1"/>
              </a:solidFill>
              <a:latin typeface="Montserrat Medium"/>
              <a:ea typeface="Montserrat Medium"/>
              <a:cs typeface="Montserrat Medium"/>
              <a:sym typeface="Montserrat Medium"/>
            </a:endParaRPr>
          </a:p>
        </p:txBody>
      </p:sp>
      <p:graphicFrame>
        <p:nvGraphicFramePr>
          <p:cNvPr id="241" name="Google Shape;241;p33"/>
          <p:cNvGraphicFramePr/>
          <p:nvPr/>
        </p:nvGraphicFramePr>
        <p:xfrm>
          <a:off x="487800" y="2590913"/>
          <a:ext cx="3000000" cy="3000000"/>
        </p:xfrm>
        <a:graphic>
          <a:graphicData uri="http://schemas.openxmlformats.org/drawingml/2006/table">
            <a:tbl>
              <a:tblPr>
                <a:noFill/>
                <a:tableStyleId>{A960E10F-4D54-422E-AD8F-B142DE5524D2}</a:tableStyleId>
              </a:tblPr>
              <a:tblGrid>
                <a:gridCol w="2664050"/>
                <a:gridCol w="1109025"/>
              </a:tblGrid>
              <a:tr h="366025">
                <a:tc>
                  <a:txBody>
                    <a:bodyPr/>
                    <a:lstStyle/>
                    <a:p>
                      <a:pPr indent="0" lvl="0" marL="0" rtl="0" algn="l">
                        <a:lnSpc>
                          <a:spcPct val="115000"/>
                        </a:lnSpc>
                        <a:spcBef>
                          <a:spcPts val="0"/>
                        </a:spcBef>
                        <a:spcAft>
                          <a:spcPts val="0"/>
                        </a:spcAft>
                        <a:buNone/>
                      </a:pPr>
                      <a:r>
                        <a:rPr lang="en" sz="1200">
                          <a:solidFill>
                            <a:schemeClr val="dk1"/>
                          </a:solidFill>
                          <a:highlight>
                            <a:srgbClr val="FFFFFF"/>
                          </a:highlight>
                          <a:latin typeface="Montserrat Medium"/>
                          <a:ea typeface="Montserrat Medium"/>
                          <a:cs typeface="Montserrat Medium"/>
                          <a:sym typeface="Montserrat Medium"/>
                        </a:rPr>
                        <a:t>Sierra Leone</a:t>
                      </a:r>
                      <a:endParaRPr sz="1200">
                        <a:latin typeface="Montserrat Medium"/>
                        <a:ea typeface="Montserrat Medium"/>
                        <a:cs typeface="Montserrat Medium"/>
                        <a:sym typeface="Montserrat Medium"/>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51 años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lnSpc>
                          <a:spcPct val="115000"/>
                        </a:lnSpc>
                        <a:spcBef>
                          <a:spcPts val="0"/>
                        </a:spcBef>
                        <a:spcAft>
                          <a:spcPts val="0"/>
                        </a:spcAft>
                        <a:buNone/>
                      </a:pPr>
                      <a:r>
                        <a:rPr lang="en" sz="1200">
                          <a:solidFill>
                            <a:schemeClr val="dk1"/>
                          </a:solidFill>
                          <a:highlight>
                            <a:srgbClr val="FFFFFF"/>
                          </a:highlight>
                          <a:latin typeface="Montserrat Medium"/>
                          <a:ea typeface="Montserrat Medium"/>
                          <a:cs typeface="Montserrat Medium"/>
                          <a:sym typeface="Montserrat Medium"/>
                        </a:rPr>
                        <a:t>Angola</a:t>
                      </a:r>
                      <a:endParaRPr sz="1200">
                        <a:latin typeface="Montserrat Medium"/>
                        <a:ea typeface="Montserrat Medium"/>
                        <a:cs typeface="Montserrat Medium"/>
                        <a:sym typeface="Montserrat Medium"/>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52.4 años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248100">
                <a:tc>
                  <a:txBody>
                    <a:bodyPr/>
                    <a:lstStyle/>
                    <a:p>
                      <a:pPr indent="0" lvl="0" marL="0" rtl="0" algn="l">
                        <a:lnSpc>
                          <a:spcPct val="115000"/>
                        </a:lnSpc>
                        <a:spcBef>
                          <a:spcPts val="0"/>
                        </a:spcBef>
                        <a:spcAft>
                          <a:spcPts val="0"/>
                        </a:spcAft>
                        <a:buNone/>
                      </a:pPr>
                      <a:r>
                        <a:rPr lang="en" sz="1200">
                          <a:solidFill>
                            <a:schemeClr val="dk1"/>
                          </a:solidFill>
                          <a:highlight>
                            <a:srgbClr val="FFFFFF"/>
                          </a:highlight>
                          <a:latin typeface="Montserrat Medium"/>
                          <a:ea typeface="Montserrat Medium"/>
                          <a:cs typeface="Montserrat Medium"/>
                          <a:sym typeface="Montserrat Medium"/>
                        </a:rPr>
                        <a:t>Central African Republic</a:t>
                      </a:r>
                      <a:endParaRPr sz="1200">
                        <a:latin typeface="Montserrat Medium"/>
                        <a:ea typeface="Montserrat Medium"/>
                        <a:cs typeface="Montserrat Medium"/>
                        <a:sym typeface="Montserrat Medium"/>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52.5 años</a:t>
                      </a:r>
                      <a:r>
                        <a:rPr lang="en" sz="1000">
                          <a:latin typeface="Montserrat"/>
                          <a:ea typeface="Montserrat"/>
                          <a:cs typeface="Montserrat"/>
                          <a:sym typeface="Montserrat"/>
                        </a:rPr>
                        <a:t> </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Medium"/>
                          <a:ea typeface="Montserrat Medium"/>
                          <a:cs typeface="Montserrat Medium"/>
                          <a:sym typeface="Montserrat Medium"/>
                        </a:rPr>
                        <a:t>Chad</a:t>
                      </a:r>
                      <a:endParaRPr sz="1200">
                        <a:latin typeface="Montserrat Medium"/>
                        <a:ea typeface="Montserrat Medium"/>
                        <a:cs typeface="Montserrat Medium"/>
                        <a:sym typeface="Montserrat Medium"/>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53.1 años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lnSpc>
                          <a:spcPct val="115000"/>
                        </a:lnSpc>
                        <a:spcBef>
                          <a:spcPts val="0"/>
                        </a:spcBef>
                        <a:spcAft>
                          <a:spcPts val="0"/>
                        </a:spcAft>
                        <a:buNone/>
                      </a:pPr>
                      <a:r>
                        <a:rPr lang="en" sz="1200">
                          <a:solidFill>
                            <a:schemeClr val="dk1"/>
                          </a:solidFill>
                          <a:highlight>
                            <a:srgbClr val="FFFFFF"/>
                          </a:highlight>
                          <a:latin typeface="Montserrat Medium"/>
                          <a:ea typeface="Montserrat Medium"/>
                          <a:cs typeface="Montserrat Medium"/>
                          <a:sym typeface="Montserrat Medium"/>
                        </a:rPr>
                        <a:t>Côte d'Ivoire</a:t>
                      </a:r>
                      <a:endParaRPr sz="1200">
                        <a:latin typeface="Montserrat Medium"/>
                        <a:ea typeface="Montserrat Medium"/>
                        <a:cs typeface="Montserrat Medium"/>
                        <a:sym typeface="Montserrat Medium"/>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53.3 años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242" name="Google Shape;242;p33"/>
          <p:cNvSpPr txBox="1"/>
          <p:nvPr/>
        </p:nvSpPr>
        <p:spPr>
          <a:xfrm>
            <a:off x="487800" y="2221625"/>
            <a:ext cx="3773100" cy="3693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Medium"/>
                <a:ea typeface="Montserrat Medium"/>
                <a:cs typeface="Montserrat Medium"/>
                <a:sym typeface="Montserrat Medium"/>
              </a:rPr>
              <a:t>Top 5 países con Esperanza de Vida más bajos</a:t>
            </a:r>
            <a:endParaRPr sz="1200">
              <a:solidFill>
                <a:schemeClr val="lt1"/>
              </a:solidFill>
              <a:latin typeface="Montserrat Medium"/>
              <a:ea typeface="Montserrat Medium"/>
              <a:cs typeface="Montserrat Medium"/>
              <a:sym typeface="Montserrat Medium"/>
            </a:endParaRPr>
          </a:p>
        </p:txBody>
      </p:sp>
      <p:sp>
        <p:nvSpPr>
          <p:cNvPr id="243" name="Google Shape;243;p33"/>
          <p:cNvSpPr txBox="1"/>
          <p:nvPr/>
        </p:nvSpPr>
        <p:spPr>
          <a:xfrm>
            <a:off x="487800" y="587525"/>
            <a:ext cx="3921900" cy="13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a:ea typeface="Montserrat"/>
                <a:cs typeface="Montserrat"/>
                <a:sym typeface="Montserrat"/>
              </a:rPr>
              <a:t>La esperanza de vida es un indicador multifactorial influenciado por el desarrollo económico, la inversión en salud, la educación, y la prevención de enfermedades.  Los países con un mejor acceso a estos recursos tienen poblaciones que viven más años, mientras que aquellos con carencias en estos aspectos </a:t>
            </a:r>
            <a:r>
              <a:rPr lang="en" sz="1000">
                <a:solidFill>
                  <a:schemeClr val="dk1"/>
                </a:solidFill>
                <a:latin typeface="Montserrat"/>
                <a:ea typeface="Montserrat"/>
                <a:cs typeface="Montserrat"/>
                <a:sym typeface="Montserrat"/>
              </a:rPr>
              <a:t>presentan</a:t>
            </a:r>
            <a:r>
              <a:rPr lang="en" sz="1000">
                <a:solidFill>
                  <a:schemeClr val="dk1"/>
                </a:solidFill>
                <a:latin typeface="Montserrat"/>
                <a:ea typeface="Montserrat"/>
                <a:cs typeface="Montserrat"/>
                <a:sym typeface="Montserrat"/>
              </a:rPr>
              <a:t> menor longevidad y mayores tasas de mortalidad.</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p:txBody>
      </p:sp>
      <p:sp>
        <p:nvSpPr>
          <p:cNvPr id="244" name="Google Shape;244;p33"/>
          <p:cNvSpPr txBox="1"/>
          <p:nvPr/>
        </p:nvSpPr>
        <p:spPr>
          <a:xfrm>
            <a:off x="4651025" y="1497300"/>
            <a:ext cx="3964500" cy="51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Montserrat Medium"/>
                <a:ea typeface="Montserrat Medium"/>
                <a:cs typeface="Montserrat Medium"/>
                <a:sym typeface="Montserrat Medium"/>
              </a:rPr>
              <a:t>Se puede ver que los países en los top 5 se condicen con los resultados obtenidos en el análisis. </a:t>
            </a:r>
            <a:endParaRPr sz="1000">
              <a:solidFill>
                <a:schemeClr val="dk1"/>
              </a:solidFill>
              <a:latin typeface="Montserrat Medium"/>
              <a:ea typeface="Montserrat Medium"/>
              <a:cs typeface="Montserrat Medium"/>
              <a:sym typeface="Montserrat Medium"/>
            </a:endParaRPr>
          </a:p>
        </p:txBody>
      </p:sp>
      <p:sp>
        <p:nvSpPr>
          <p:cNvPr id="245" name="Google Shape;245;p33"/>
          <p:cNvSpPr txBox="1"/>
          <p:nvPr/>
        </p:nvSpPr>
        <p:spPr>
          <a:xfrm>
            <a:off x="4651025" y="587525"/>
            <a:ext cx="3964500" cy="90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Montserrat"/>
                <a:ea typeface="Montserrat"/>
                <a:cs typeface="Montserrat"/>
                <a:sym typeface="Montserrat"/>
              </a:rPr>
              <a:t>Se podría decir que fortalecer las estrategias de vacunación, aumentar el acceso a la educación e incrementar y mejorar la eficiencia en salud pública podría contribuir notoriamente a aumentar la esperanza de vida.</a:t>
            </a:r>
            <a:endParaRPr sz="1000">
              <a:solidFill>
                <a:schemeClr val="dk1"/>
              </a:solidFill>
              <a:latin typeface="Montserrat"/>
              <a:ea typeface="Montserrat"/>
              <a:cs typeface="Montserrat"/>
              <a:sym typeface="Montserrat"/>
            </a:endParaRPr>
          </a:p>
        </p:txBody>
      </p:sp>
      <p:sp>
        <p:nvSpPr>
          <p:cNvPr id="246" name="Google Shape;246;p33"/>
          <p:cNvSpPr txBox="1"/>
          <p:nvPr>
            <p:ph type="title"/>
          </p:nvPr>
        </p:nvSpPr>
        <p:spPr>
          <a:xfrm>
            <a:off x="452550" y="162525"/>
            <a:ext cx="8247000" cy="36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Insights</a:t>
            </a:r>
            <a:endParaRPr b="0" sz="1000">
              <a:solidFill>
                <a:schemeClr val="lt2"/>
              </a:solidFill>
              <a:latin typeface="Montserrat Medium"/>
              <a:ea typeface="Montserrat Medium"/>
              <a:cs typeface="Montserrat Medium"/>
              <a:sym typeface="Montserrat Medium"/>
            </a:endParaRPr>
          </a:p>
        </p:txBody>
      </p:sp>
      <p:sp>
        <p:nvSpPr>
          <p:cNvPr id="247" name="Google Shape;247;p33"/>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17</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74" name="Shape 74"/>
        <p:cNvGrpSpPr/>
        <p:nvPr/>
      </p:nvGrpSpPr>
      <p:grpSpPr>
        <a:xfrm>
          <a:off x="0" y="0"/>
          <a:ext cx="0" cy="0"/>
          <a:chOff x="0" y="0"/>
          <a:chExt cx="0" cy="0"/>
        </a:xfrm>
      </p:grpSpPr>
      <p:sp>
        <p:nvSpPr>
          <p:cNvPr id="75" name="Google Shape;75;p16"/>
          <p:cNvSpPr txBox="1"/>
          <p:nvPr/>
        </p:nvSpPr>
        <p:spPr>
          <a:xfrm>
            <a:off x="643550" y="2219091"/>
            <a:ext cx="1168200" cy="7053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5000" u="none" cap="none" strike="noStrike">
                <a:solidFill>
                  <a:schemeClr val="lt1"/>
                </a:solidFill>
                <a:latin typeface="Montserrat"/>
                <a:ea typeface="Montserrat"/>
                <a:cs typeface="Montserrat"/>
                <a:sym typeface="Montserrat"/>
              </a:rPr>
              <a:t>01</a:t>
            </a:r>
            <a:endParaRPr sz="5000">
              <a:solidFill>
                <a:schemeClr val="lt1"/>
              </a:solidFill>
              <a:latin typeface="Montserrat"/>
              <a:ea typeface="Montserrat"/>
              <a:cs typeface="Montserrat"/>
              <a:sym typeface="Montserrat"/>
            </a:endParaRPr>
          </a:p>
        </p:txBody>
      </p:sp>
      <p:sp>
        <p:nvSpPr>
          <p:cNvPr id="76" name="Google Shape;76;p16"/>
          <p:cNvSpPr txBox="1"/>
          <p:nvPr/>
        </p:nvSpPr>
        <p:spPr>
          <a:xfrm>
            <a:off x="2251450" y="1739400"/>
            <a:ext cx="4619400" cy="1664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 sz="5000">
                <a:solidFill>
                  <a:schemeClr val="lt1"/>
                </a:solidFill>
                <a:latin typeface="Montserrat"/>
                <a:ea typeface="Montserrat"/>
                <a:cs typeface="Montserrat"/>
                <a:sym typeface="Montserrat"/>
              </a:rPr>
              <a:t>Contexto y Audiencia</a:t>
            </a:r>
            <a:endParaRPr sz="5000">
              <a:solidFill>
                <a:schemeClr val="lt1"/>
              </a:solidFill>
              <a:latin typeface="Anton"/>
              <a:ea typeface="Anton"/>
              <a:cs typeface="Anton"/>
              <a:sym typeface="Anton"/>
            </a:endParaRPr>
          </a:p>
        </p:txBody>
      </p:sp>
      <p:cxnSp>
        <p:nvCxnSpPr>
          <p:cNvPr id="77" name="Google Shape;77;p16"/>
          <p:cNvCxnSpPr/>
          <p:nvPr/>
        </p:nvCxnSpPr>
        <p:spPr>
          <a:xfrm>
            <a:off x="1983800" y="1954200"/>
            <a:ext cx="0" cy="1235100"/>
          </a:xfrm>
          <a:prstGeom prst="straightConnector1">
            <a:avLst/>
          </a:prstGeom>
          <a:noFill/>
          <a:ln cap="flat" cmpd="sng" w="38100">
            <a:solidFill>
              <a:schemeClr val="lt1"/>
            </a:solidFill>
            <a:prstDash val="solid"/>
            <a:miter lim="800000"/>
            <a:headEnd len="sm" w="sm" type="none"/>
            <a:tailEnd len="sm" w="sm" type="none"/>
          </a:ln>
        </p:spPr>
      </p:cxn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Contexto y audiencia</a:t>
            </a:r>
            <a:endParaRPr b="0" sz="1000">
              <a:solidFill>
                <a:schemeClr val="lt2"/>
              </a:solidFill>
              <a:latin typeface="Montserrat Medium"/>
              <a:ea typeface="Montserrat Medium"/>
              <a:cs typeface="Montserrat Medium"/>
              <a:sym typeface="Montserrat Medium"/>
            </a:endParaRPr>
          </a:p>
        </p:txBody>
      </p:sp>
      <p:sp>
        <p:nvSpPr>
          <p:cNvPr id="83" name="Google Shape;83;p17"/>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01</a:t>
            </a:r>
            <a:endParaRPr>
              <a:solidFill>
                <a:schemeClr val="lt2"/>
              </a:solidFill>
            </a:endParaRPr>
          </a:p>
        </p:txBody>
      </p:sp>
      <p:graphicFrame>
        <p:nvGraphicFramePr>
          <p:cNvPr id="84" name="Google Shape;84;p17"/>
          <p:cNvGraphicFramePr/>
          <p:nvPr/>
        </p:nvGraphicFramePr>
        <p:xfrm>
          <a:off x="520675" y="751625"/>
          <a:ext cx="3000000" cy="3000000"/>
        </p:xfrm>
        <a:graphic>
          <a:graphicData uri="http://schemas.openxmlformats.org/drawingml/2006/table">
            <a:tbl>
              <a:tblPr>
                <a:noFill/>
                <a:tableStyleId>{A960E10F-4D54-422E-AD8F-B142DE5524D2}</a:tableStyleId>
              </a:tblPr>
              <a:tblGrid>
                <a:gridCol w="4099300"/>
                <a:gridCol w="4099300"/>
              </a:tblGrid>
              <a:tr h="583350">
                <a:tc>
                  <a:txBody>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Contexto</a:t>
                      </a:r>
                      <a:endParaRPr sz="1600">
                        <a:latin typeface="Montserrat SemiBold"/>
                        <a:ea typeface="Montserrat SemiBold"/>
                        <a:cs typeface="Montserrat SemiBold"/>
                        <a:sym typeface="Montserrat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Audiencia</a:t>
                      </a:r>
                      <a:endParaRPr sz="1600">
                        <a:latin typeface="Montserrat SemiBold"/>
                        <a:ea typeface="Montserrat SemiBold"/>
                        <a:cs typeface="Montserrat SemiBold"/>
                        <a:sym typeface="Montserrat SemiBo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20700">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La esperanza de vida es un indicador clave del desarrollo y la calidad de vida en una sociedad, ya que refleja el impacto de factores como la salud, la nutrición y el acceso a servicios médicos. Comprender </a:t>
                      </a:r>
                      <a:r>
                        <a:rPr lang="en" sz="1200">
                          <a:solidFill>
                            <a:schemeClr val="dk1"/>
                          </a:solidFill>
                          <a:latin typeface="Montserrat"/>
                          <a:ea typeface="Montserrat"/>
                          <a:cs typeface="Montserrat"/>
                          <a:sym typeface="Montserrat"/>
                        </a:rPr>
                        <a:t>qué</a:t>
                      </a:r>
                      <a:r>
                        <a:rPr lang="en" sz="1200">
                          <a:solidFill>
                            <a:schemeClr val="dk1"/>
                          </a:solidFill>
                          <a:latin typeface="Montserrat"/>
                          <a:ea typeface="Montserrat"/>
                          <a:cs typeface="Montserrat"/>
                          <a:sym typeface="Montserrat"/>
                        </a:rPr>
                        <a:t> factores influyen en la longevidad de una población es fundamental para mejorar la condiciones de vida y reducir desigualdades.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En este trabajo se analizará un dataset relacionado a esta temática </a:t>
                      </a:r>
                      <a:r>
                        <a:rPr lang="en" sz="1200">
                          <a:solidFill>
                            <a:schemeClr val="dk1"/>
                          </a:solidFill>
                          <a:latin typeface="Montserrat"/>
                          <a:ea typeface="Montserrat"/>
                          <a:cs typeface="Montserrat"/>
                          <a:sym typeface="Montserrat"/>
                        </a:rPr>
                        <a:t>extraído</a:t>
                      </a:r>
                      <a:r>
                        <a:rPr lang="en" sz="1200">
                          <a:solidFill>
                            <a:schemeClr val="dk1"/>
                          </a:solidFill>
                          <a:latin typeface="Montserrat"/>
                          <a:ea typeface="Montserrat"/>
                          <a:cs typeface="Montserrat"/>
                          <a:sym typeface="Montserrat"/>
                        </a:rPr>
                        <a:t> de kaggle, donde se analizan 193 países entre los años 2000 y 2015.</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Este trabajo busca analizar e identificar patrones y correlaciones entre diversas variables para aportar información valiosa a la salud pública y formulación de </a:t>
                      </a:r>
                      <a:r>
                        <a:rPr lang="en" sz="1200">
                          <a:solidFill>
                            <a:schemeClr val="dk1"/>
                          </a:solidFill>
                          <a:latin typeface="Montserrat"/>
                          <a:ea typeface="Montserrat"/>
                          <a:cs typeface="Montserrat"/>
                          <a:sym typeface="Montserrat"/>
                        </a:rPr>
                        <a:t>políticas</a:t>
                      </a:r>
                      <a:r>
                        <a:rPr lang="en"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Este proyecto está destinado principalmente a funcionarios del estado y gobiernos, </a:t>
                      </a:r>
                      <a:r>
                        <a:rPr lang="en" sz="1200">
                          <a:solidFill>
                            <a:schemeClr val="dk1"/>
                          </a:solidFill>
                          <a:latin typeface="Montserrat"/>
                          <a:ea typeface="Montserrat"/>
                          <a:cs typeface="Montserrat"/>
                          <a:sym typeface="Montserrat"/>
                        </a:rPr>
                        <a:t>qué</a:t>
                      </a:r>
                      <a:r>
                        <a:rPr lang="en" sz="1200">
                          <a:solidFill>
                            <a:schemeClr val="dk1"/>
                          </a:solidFill>
                          <a:latin typeface="Montserrat"/>
                          <a:ea typeface="Montserrat"/>
                          <a:cs typeface="Montserrat"/>
                          <a:sym typeface="Montserrat"/>
                        </a:rPr>
                        <a:t> son los responsables de diseñar programas y políticas de salud pública.  A su vez, puede brindar información de utilidad para profesionales de la salud, educadores e investigadores y la población en general.</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85" name="Google Shape;85;p17"/>
          <p:cNvCxnSpPr/>
          <p:nvPr/>
        </p:nvCxnSpPr>
        <p:spPr>
          <a:xfrm rot="10800000">
            <a:off x="600000" y="1210750"/>
            <a:ext cx="1038000" cy="0"/>
          </a:xfrm>
          <a:prstGeom prst="straightConnector1">
            <a:avLst/>
          </a:prstGeom>
          <a:noFill/>
          <a:ln cap="flat" cmpd="sng" w="19050">
            <a:solidFill>
              <a:schemeClr val="accent6"/>
            </a:solidFill>
            <a:prstDash val="solid"/>
            <a:miter lim="800000"/>
            <a:headEnd len="sm" w="sm" type="none"/>
            <a:tailEnd len="sm" w="sm" type="none"/>
          </a:ln>
        </p:spPr>
      </p:cxnSp>
      <p:cxnSp>
        <p:nvCxnSpPr>
          <p:cNvPr id="86" name="Google Shape;86;p17"/>
          <p:cNvCxnSpPr/>
          <p:nvPr/>
        </p:nvCxnSpPr>
        <p:spPr>
          <a:xfrm rot="10800000">
            <a:off x="4713375" y="1210750"/>
            <a:ext cx="1114800" cy="0"/>
          </a:xfrm>
          <a:prstGeom prst="straightConnector1">
            <a:avLst/>
          </a:prstGeom>
          <a:noFill/>
          <a:ln cap="flat" cmpd="sng" w="19050">
            <a:solidFill>
              <a:schemeClr val="accent6"/>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1" name="Shape 91"/>
        <p:cNvGrpSpPr/>
        <p:nvPr/>
      </p:nvGrpSpPr>
      <p:grpSpPr>
        <a:xfrm>
          <a:off x="0" y="0"/>
          <a:ext cx="0" cy="0"/>
          <a:chOff x="0" y="0"/>
          <a:chExt cx="0" cy="0"/>
        </a:xfrm>
      </p:grpSpPr>
      <p:sp>
        <p:nvSpPr>
          <p:cNvPr id="92" name="Google Shape;92;p18"/>
          <p:cNvSpPr txBox="1"/>
          <p:nvPr/>
        </p:nvSpPr>
        <p:spPr>
          <a:xfrm>
            <a:off x="643550" y="2219091"/>
            <a:ext cx="1168200" cy="7053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5000" u="none" cap="none" strike="noStrike">
                <a:solidFill>
                  <a:schemeClr val="lt1"/>
                </a:solidFill>
                <a:latin typeface="Montserrat"/>
                <a:ea typeface="Montserrat"/>
                <a:cs typeface="Montserrat"/>
                <a:sym typeface="Montserrat"/>
              </a:rPr>
              <a:t>0</a:t>
            </a:r>
            <a:r>
              <a:rPr lang="en" sz="5000">
                <a:solidFill>
                  <a:schemeClr val="lt1"/>
                </a:solidFill>
                <a:latin typeface="Montserrat"/>
                <a:ea typeface="Montserrat"/>
                <a:cs typeface="Montserrat"/>
                <a:sym typeface="Montserrat"/>
              </a:rPr>
              <a:t>2</a:t>
            </a:r>
            <a:endParaRPr sz="5000">
              <a:solidFill>
                <a:schemeClr val="lt1"/>
              </a:solidFill>
              <a:latin typeface="Montserrat"/>
              <a:ea typeface="Montserrat"/>
              <a:cs typeface="Montserrat"/>
              <a:sym typeface="Montserrat"/>
            </a:endParaRPr>
          </a:p>
        </p:txBody>
      </p:sp>
      <p:cxnSp>
        <p:nvCxnSpPr>
          <p:cNvPr id="93" name="Google Shape;93;p18"/>
          <p:cNvCxnSpPr/>
          <p:nvPr/>
        </p:nvCxnSpPr>
        <p:spPr>
          <a:xfrm>
            <a:off x="2060000" y="1982425"/>
            <a:ext cx="0" cy="1235100"/>
          </a:xfrm>
          <a:prstGeom prst="straightConnector1">
            <a:avLst/>
          </a:prstGeom>
          <a:noFill/>
          <a:ln cap="flat" cmpd="sng" w="38100">
            <a:solidFill>
              <a:schemeClr val="lt1"/>
            </a:solidFill>
            <a:prstDash val="solid"/>
            <a:miter lim="800000"/>
            <a:headEnd len="sm" w="sm" type="none"/>
            <a:tailEnd len="sm" w="sm" type="none"/>
          </a:ln>
        </p:spPr>
      </p:cxnSp>
      <p:sp>
        <p:nvSpPr>
          <p:cNvPr id="94" name="Google Shape;94;p18"/>
          <p:cNvSpPr txBox="1"/>
          <p:nvPr/>
        </p:nvSpPr>
        <p:spPr>
          <a:xfrm>
            <a:off x="2251450" y="1739400"/>
            <a:ext cx="4619400" cy="1664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 sz="5000">
                <a:solidFill>
                  <a:schemeClr val="lt1"/>
                </a:solidFill>
                <a:latin typeface="Montserrat"/>
                <a:ea typeface="Montserrat"/>
                <a:cs typeface="Montserrat"/>
                <a:sym typeface="Montserrat"/>
              </a:rPr>
              <a:t>Preguntas de interés</a:t>
            </a:r>
            <a:endParaRPr sz="5000">
              <a:solidFill>
                <a:schemeClr val="lt1"/>
              </a:solidFill>
              <a:latin typeface="Anton"/>
              <a:ea typeface="Anton"/>
              <a:cs typeface="Anton"/>
              <a:sym typeface="Anton"/>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Preguntas de interés</a:t>
            </a:r>
            <a:endParaRPr b="0" sz="1000">
              <a:solidFill>
                <a:schemeClr val="lt2"/>
              </a:solidFill>
              <a:latin typeface="Montserrat Medium"/>
              <a:ea typeface="Montserrat Medium"/>
              <a:cs typeface="Montserrat Medium"/>
              <a:sym typeface="Montserrat Medium"/>
            </a:endParaRPr>
          </a:p>
        </p:txBody>
      </p:sp>
      <p:sp>
        <p:nvSpPr>
          <p:cNvPr id="100" name="Google Shape;100;p19"/>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03</a:t>
            </a:r>
            <a:endParaRPr>
              <a:solidFill>
                <a:schemeClr val="lt2"/>
              </a:solidFill>
            </a:endParaRPr>
          </a:p>
        </p:txBody>
      </p:sp>
      <p:sp>
        <p:nvSpPr>
          <p:cNvPr id="101" name="Google Shape;101;p19"/>
          <p:cNvSpPr/>
          <p:nvPr/>
        </p:nvSpPr>
        <p:spPr>
          <a:xfrm>
            <a:off x="855450" y="899475"/>
            <a:ext cx="7433100" cy="3494400"/>
          </a:xfrm>
          <a:prstGeom prst="roundRect">
            <a:avLst>
              <a:gd fmla="val 7766" name="adj"/>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sz="2000">
                <a:solidFill>
                  <a:schemeClr val="dk1"/>
                </a:solidFill>
                <a:latin typeface="Montserrat Medium"/>
                <a:ea typeface="Montserrat Medium"/>
                <a:cs typeface="Montserrat Medium"/>
                <a:sym typeface="Montserrat Medium"/>
              </a:rPr>
              <a:t>Preguntas de interés</a:t>
            </a:r>
            <a:endParaRPr sz="2000">
              <a:solidFill>
                <a:schemeClr val="dk1"/>
              </a:solidFill>
              <a:latin typeface="Montserrat Medium"/>
              <a:ea typeface="Montserrat Medium"/>
              <a:cs typeface="Montserrat Medium"/>
              <a:sym typeface="Montserrat Medium"/>
            </a:endParaRPr>
          </a:p>
          <a:p>
            <a:pPr indent="457200" lvl="0" marL="0" rtl="0" algn="l">
              <a:spcBef>
                <a:spcPts val="0"/>
              </a:spcBef>
              <a:spcAft>
                <a:spcPts val="0"/>
              </a:spcAft>
              <a:buNone/>
            </a:pPr>
            <a:r>
              <a:t/>
            </a:r>
            <a:endParaRPr sz="1800">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¿Cuáles son los factores más influyentes en la esperanza de vida?</a:t>
            </a:r>
            <a:r>
              <a:rPr lang="en" sz="1200">
                <a:solidFill>
                  <a:schemeClr val="dk1"/>
                </a:solidFill>
                <a:latin typeface="Montserrat"/>
                <a:ea typeface="Montserrat"/>
                <a:cs typeface="Montserrat"/>
                <a:sym typeface="Montserrat"/>
              </a:rPr>
              <a:t> </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¿Cómo varía la esperanza de vida según el estatus socioeconómico del país?</a:t>
            </a:r>
            <a:endParaRPr sz="1800">
              <a:solidFill>
                <a:schemeClr val="dk1"/>
              </a:solidFill>
              <a:latin typeface="Montserrat Medium"/>
              <a:ea typeface="Montserrat Medium"/>
              <a:cs typeface="Montserrat Medium"/>
              <a:sym typeface="Montserrat Medium"/>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¿Existe una relación entre el gasto en salud y la esperanza de vida?</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¿Cómo se relaciona el acceso a la educación con la esperanza de vida?</a:t>
            </a:r>
            <a:endParaRPr sz="1200">
              <a:solidFill>
                <a:schemeClr val="dk1"/>
              </a:solidFill>
              <a:latin typeface="Montserrat"/>
              <a:ea typeface="Montserrat"/>
              <a:cs typeface="Montserrat"/>
              <a:sym typeface="Montserrat"/>
            </a:endParaRPr>
          </a:p>
          <a:p>
            <a:pPr indent="-304800" lvl="0" marL="457200" rtl="0" algn="l">
              <a:lnSpc>
                <a:spcPct val="150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¿Cómo se relaciona el nivel de vacunación de una sociedad con la esperanza de vida?</a:t>
            </a:r>
            <a:endParaRPr sz="12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6" name="Shape 106"/>
        <p:cNvGrpSpPr/>
        <p:nvPr/>
      </p:nvGrpSpPr>
      <p:grpSpPr>
        <a:xfrm>
          <a:off x="0" y="0"/>
          <a:ext cx="0" cy="0"/>
          <a:chOff x="0" y="0"/>
          <a:chExt cx="0" cy="0"/>
        </a:xfrm>
      </p:grpSpPr>
      <p:sp>
        <p:nvSpPr>
          <p:cNvPr id="107" name="Google Shape;107;p20"/>
          <p:cNvSpPr txBox="1"/>
          <p:nvPr/>
        </p:nvSpPr>
        <p:spPr>
          <a:xfrm>
            <a:off x="643550" y="2219091"/>
            <a:ext cx="1168200" cy="705300"/>
          </a:xfrm>
          <a:prstGeom prst="rect">
            <a:avLst/>
          </a:prstGeom>
          <a:noFill/>
          <a:ln>
            <a:noFill/>
          </a:ln>
        </p:spPr>
        <p:txBody>
          <a:bodyPr anchorCtr="0" anchor="t" bIns="0" lIns="0" spcFirstLastPara="1" rIns="0" wrap="square" tIns="0">
            <a:noAutofit/>
          </a:bodyPr>
          <a:lstStyle/>
          <a:p>
            <a:pPr indent="0" lvl="0" marL="342900" marR="0" rtl="0" algn="l">
              <a:lnSpc>
                <a:spcPct val="90000"/>
              </a:lnSpc>
              <a:spcBef>
                <a:spcPts val="0"/>
              </a:spcBef>
              <a:spcAft>
                <a:spcPts val="0"/>
              </a:spcAft>
              <a:buNone/>
            </a:pPr>
            <a:r>
              <a:rPr i="0" lang="en" sz="5000" u="none" cap="none" strike="noStrike">
                <a:solidFill>
                  <a:schemeClr val="lt1"/>
                </a:solidFill>
                <a:latin typeface="Montserrat"/>
                <a:ea typeface="Montserrat"/>
                <a:cs typeface="Montserrat"/>
                <a:sym typeface="Montserrat"/>
              </a:rPr>
              <a:t>0</a:t>
            </a:r>
            <a:r>
              <a:rPr lang="en" sz="5000">
                <a:solidFill>
                  <a:schemeClr val="lt1"/>
                </a:solidFill>
                <a:latin typeface="Montserrat"/>
                <a:ea typeface="Montserrat"/>
                <a:cs typeface="Montserrat"/>
                <a:sym typeface="Montserrat"/>
              </a:rPr>
              <a:t>3</a:t>
            </a:r>
            <a:endParaRPr sz="5000">
              <a:solidFill>
                <a:schemeClr val="lt1"/>
              </a:solidFill>
              <a:latin typeface="Montserrat"/>
              <a:ea typeface="Montserrat"/>
              <a:cs typeface="Montserrat"/>
              <a:sym typeface="Montserrat"/>
            </a:endParaRPr>
          </a:p>
        </p:txBody>
      </p:sp>
      <p:cxnSp>
        <p:nvCxnSpPr>
          <p:cNvPr id="108" name="Google Shape;108;p20"/>
          <p:cNvCxnSpPr/>
          <p:nvPr/>
        </p:nvCxnSpPr>
        <p:spPr>
          <a:xfrm>
            <a:off x="2060000" y="1982425"/>
            <a:ext cx="0" cy="1235100"/>
          </a:xfrm>
          <a:prstGeom prst="straightConnector1">
            <a:avLst/>
          </a:prstGeom>
          <a:noFill/>
          <a:ln cap="flat" cmpd="sng" w="38100">
            <a:solidFill>
              <a:schemeClr val="lt1"/>
            </a:solidFill>
            <a:prstDash val="solid"/>
            <a:miter lim="800000"/>
            <a:headEnd len="sm" w="sm" type="none"/>
            <a:tailEnd len="sm" w="sm" type="none"/>
          </a:ln>
        </p:spPr>
      </p:cxnSp>
      <p:sp>
        <p:nvSpPr>
          <p:cNvPr id="109" name="Google Shape;109;p20"/>
          <p:cNvSpPr txBox="1"/>
          <p:nvPr/>
        </p:nvSpPr>
        <p:spPr>
          <a:xfrm>
            <a:off x="2251450" y="1739400"/>
            <a:ext cx="4619400" cy="1664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lang="en" sz="5000">
                <a:solidFill>
                  <a:schemeClr val="lt1"/>
                </a:solidFill>
                <a:latin typeface="Montserrat"/>
                <a:ea typeface="Montserrat"/>
                <a:cs typeface="Montserrat"/>
                <a:sym typeface="Montserrat"/>
              </a:rPr>
              <a:t>Metadata</a:t>
            </a:r>
            <a:endParaRPr sz="5000">
              <a:solidFill>
                <a:schemeClr val="lt1"/>
              </a:solidFill>
              <a:latin typeface="Anton"/>
              <a:ea typeface="Anton"/>
              <a:cs typeface="Anton"/>
              <a:sym typeface="Anton"/>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05</a:t>
            </a:r>
            <a:endParaRPr>
              <a:solidFill>
                <a:schemeClr val="lt2"/>
              </a:solidFill>
            </a:endParaRPr>
          </a:p>
        </p:txBody>
      </p:sp>
      <p:sp>
        <p:nvSpPr>
          <p:cNvPr id="115" name="Google Shape;115;p21"/>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Resumen de Metadata</a:t>
            </a:r>
            <a:endParaRPr b="0" sz="1000">
              <a:solidFill>
                <a:schemeClr val="lt2"/>
              </a:solidFill>
              <a:latin typeface="Montserrat Medium"/>
              <a:ea typeface="Montserrat Medium"/>
              <a:cs typeface="Montserrat Medium"/>
              <a:sym typeface="Montserrat Medium"/>
            </a:endParaRPr>
          </a:p>
        </p:txBody>
      </p:sp>
      <p:sp>
        <p:nvSpPr>
          <p:cNvPr id="116" name="Google Shape;116;p21"/>
          <p:cNvSpPr txBox="1"/>
          <p:nvPr/>
        </p:nvSpPr>
        <p:spPr>
          <a:xfrm>
            <a:off x="499800" y="609425"/>
            <a:ext cx="6014700" cy="5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El análisis explora la relación entre la esperanza de vida y factores como la economía, el acceso a la salud y el nivel educativo.  </a:t>
            </a:r>
            <a:endParaRPr sz="1200">
              <a:solidFill>
                <a:schemeClr val="dk1"/>
              </a:solidFill>
              <a:latin typeface="Montserrat Medium"/>
              <a:ea typeface="Montserrat Medium"/>
              <a:cs typeface="Montserrat Medium"/>
              <a:sym typeface="Montserrat Medium"/>
            </a:endParaRPr>
          </a:p>
        </p:txBody>
      </p:sp>
      <p:sp>
        <p:nvSpPr>
          <p:cNvPr id="117" name="Google Shape;117;p21"/>
          <p:cNvSpPr txBox="1"/>
          <p:nvPr/>
        </p:nvSpPr>
        <p:spPr>
          <a:xfrm>
            <a:off x="487788" y="1228400"/>
            <a:ext cx="381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latin typeface="Montserrat Medium"/>
                <a:ea typeface="Montserrat Medium"/>
                <a:cs typeface="Montserrat Medium"/>
                <a:sym typeface="Montserrat Medium"/>
              </a:rPr>
              <a:t>Variables a analizar</a:t>
            </a:r>
            <a:endParaRPr>
              <a:solidFill>
                <a:schemeClr val="accent2"/>
              </a:solidFill>
            </a:endParaRPr>
          </a:p>
        </p:txBody>
      </p:sp>
      <p:cxnSp>
        <p:nvCxnSpPr>
          <p:cNvPr id="118" name="Google Shape;118;p21"/>
          <p:cNvCxnSpPr/>
          <p:nvPr/>
        </p:nvCxnSpPr>
        <p:spPr>
          <a:xfrm>
            <a:off x="3372975" y="1474700"/>
            <a:ext cx="5771100" cy="0"/>
          </a:xfrm>
          <a:prstGeom prst="straightConnector1">
            <a:avLst/>
          </a:prstGeom>
          <a:noFill/>
          <a:ln cap="flat" cmpd="sng" w="19050">
            <a:solidFill>
              <a:schemeClr val="accent2"/>
            </a:solidFill>
            <a:prstDash val="solid"/>
            <a:round/>
            <a:headEnd len="med" w="med" type="none"/>
            <a:tailEnd len="med" w="med" type="none"/>
          </a:ln>
        </p:spPr>
      </p:cxnSp>
      <p:sp>
        <p:nvSpPr>
          <p:cNvPr id="119" name="Google Shape;119;p21"/>
          <p:cNvSpPr txBox="1"/>
          <p:nvPr/>
        </p:nvSpPr>
        <p:spPr>
          <a:xfrm>
            <a:off x="487800" y="1908100"/>
            <a:ext cx="3921900" cy="4155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ontserrat Medium"/>
                <a:ea typeface="Montserrat Medium"/>
                <a:cs typeface="Montserrat Medium"/>
                <a:sym typeface="Montserrat Medium"/>
              </a:rPr>
              <a:t>Estilo de Vida y Condiciones de Salud</a:t>
            </a:r>
            <a:endParaRPr sz="1500">
              <a:solidFill>
                <a:schemeClr val="lt1"/>
              </a:solidFill>
              <a:latin typeface="Montserrat Medium"/>
              <a:ea typeface="Montserrat Medium"/>
              <a:cs typeface="Montserrat Medium"/>
              <a:sym typeface="Montserrat Medium"/>
            </a:endParaRPr>
          </a:p>
        </p:txBody>
      </p:sp>
      <p:graphicFrame>
        <p:nvGraphicFramePr>
          <p:cNvPr id="120" name="Google Shape;120;p21"/>
          <p:cNvGraphicFramePr/>
          <p:nvPr/>
        </p:nvGraphicFramePr>
        <p:xfrm>
          <a:off x="487800" y="2323600"/>
          <a:ext cx="3000000" cy="3000000"/>
        </p:xfrm>
        <a:graphic>
          <a:graphicData uri="http://schemas.openxmlformats.org/drawingml/2006/table">
            <a:tbl>
              <a:tblPr>
                <a:noFill/>
                <a:tableStyleId>{A960E10F-4D54-422E-AD8F-B142DE5524D2}</a:tableStyleId>
              </a:tblPr>
              <a:tblGrid>
                <a:gridCol w="1910000"/>
                <a:gridCol w="2011900"/>
              </a:tblGrid>
              <a:tr h="366025">
                <a:tc>
                  <a:txBody>
                    <a:bodyPr/>
                    <a:lstStyle/>
                    <a:p>
                      <a:pPr indent="0" lvl="0" marL="0" rtl="0" algn="l">
                        <a:spcBef>
                          <a:spcPts val="0"/>
                        </a:spcBef>
                        <a:spcAft>
                          <a:spcPts val="0"/>
                        </a:spcAft>
                        <a:buNone/>
                      </a:pPr>
                      <a:r>
                        <a:rPr lang="en" sz="1200">
                          <a:latin typeface="Montserrat"/>
                          <a:ea typeface="Montserrat"/>
                          <a:cs typeface="Montserrat"/>
                          <a:sym typeface="Montserrat"/>
                        </a:rPr>
                        <a:t>Alcohol</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Consumo de alcohol promedio per cápita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a:ea typeface="Montserrat"/>
                          <a:cs typeface="Montserrat"/>
                          <a:sym typeface="Montserrat"/>
                        </a:rPr>
                        <a:t>BMI</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Índice de masa corporal promedio de la población</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a:ea typeface="Montserrat"/>
                          <a:cs typeface="Montserrat"/>
                          <a:sym typeface="Montserrat"/>
                        </a:rPr>
                        <a:t>Thinnes 1-19 años</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Porcentaje de delgadez en la población de 1 a 19 años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25">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Thinnes 5-9 años</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Porcentaje de delgadez en la población de 5 a 9 años</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a:ea typeface="Montserrat"/>
                          <a:cs typeface="Montserrat"/>
                          <a:sym typeface="Montserrat"/>
                        </a:rPr>
                        <a:t>Schooling</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Promedio de años de educación por persona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121" name="Google Shape;121;p21"/>
          <p:cNvSpPr txBox="1"/>
          <p:nvPr/>
        </p:nvSpPr>
        <p:spPr>
          <a:xfrm>
            <a:off x="4621000" y="1790175"/>
            <a:ext cx="3921900" cy="4155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ontserrat Medium"/>
                <a:ea typeface="Montserrat Medium"/>
                <a:cs typeface="Montserrat Medium"/>
                <a:sym typeface="Montserrat Medium"/>
              </a:rPr>
              <a:t>Economía y Gasto en Salud</a:t>
            </a:r>
            <a:endParaRPr sz="1500">
              <a:solidFill>
                <a:schemeClr val="lt1"/>
              </a:solidFill>
              <a:latin typeface="Montserrat Medium"/>
              <a:ea typeface="Montserrat Medium"/>
              <a:cs typeface="Montserrat Medium"/>
              <a:sym typeface="Montserrat Medium"/>
            </a:endParaRPr>
          </a:p>
        </p:txBody>
      </p:sp>
      <p:graphicFrame>
        <p:nvGraphicFramePr>
          <p:cNvPr id="122" name="Google Shape;122;p21"/>
          <p:cNvGraphicFramePr/>
          <p:nvPr/>
        </p:nvGraphicFramePr>
        <p:xfrm>
          <a:off x="4621000" y="2205675"/>
          <a:ext cx="3000000" cy="3000000"/>
        </p:xfrm>
        <a:graphic>
          <a:graphicData uri="http://schemas.openxmlformats.org/drawingml/2006/table">
            <a:tbl>
              <a:tblPr>
                <a:noFill/>
                <a:tableStyleId>{A960E10F-4D54-422E-AD8F-B142DE5524D2}</a:tableStyleId>
              </a:tblPr>
              <a:tblGrid>
                <a:gridCol w="1910000"/>
                <a:gridCol w="2011900"/>
              </a:tblGrid>
              <a:tr h="366025">
                <a:tc>
                  <a:txBody>
                    <a:bodyPr/>
                    <a:lstStyle/>
                    <a:p>
                      <a:pPr indent="0" lvl="0" marL="0" rtl="0" algn="l">
                        <a:spcBef>
                          <a:spcPts val="0"/>
                        </a:spcBef>
                        <a:spcAft>
                          <a:spcPts val="0"/>
                        </a:spcAft>
                        <a:buNone/>
                      </a:pPr>
                      <a:r>
                        <a:rPr lang="en" sz="1200">
                          <a:latin typeface="Montserrat"/>
                          <a:ea typeface="Montserrat"/>
                          <a:cs typeface="Montserrat"/>
                          <a:sym typeface="Montserrat"/>
                        </a:rPr>
                        <a:t>GDP</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Producto Bruto Interno per cápita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a:ea typeface="Montserrat"/>
                          <a:cs typeface="Montserrat"/>
                          <a:sym typeface="Montserrat"/>
                        </a:rPr>
                        <a:t>Population</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Índice de masa corporal promedio de la población</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a:ea typeface="Montserrat"/>
                          <a:cs typeface="Montserrat"/>
                          <a:sym typeface="Montserrat"/>
                        </a:rPr>
                        <a:t>Total Expenditure</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 Gasto en salud como porcentaje del gasto gubernamental total</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6025">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Percentage Expenditure</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Gasto en salud per cápita como % del PBI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a:ea typeface="Montserrat"/>
                          <a:cs typeface="Montserrat"/>
                          <a:sym typeface="Montserrat"/>
                        </a:rPr>
                        <a:t>Income composition  of resources</a:t>
                      </a:r>
                      <a:endParaRPr sz="12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Índice de desarrollo basado en ingresos y recursos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4294967295" type="subTitle"/>
          </p:nvPr>
        </p:nvSpPr>
        <p:spPr>
          <a:xfrm>
            <a:off x="8615375" y="4645050"/>
            <a:ext cx="4452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06</a:t>
            </a:r>
            <a:endParaRPr>
              <a:solidFill>
                <a:schemeClr val="lt2"/>
              </a:solidFill>
            </a:endParaRPr>
          </a:p>
        </p:txBody>
      </p:sp>
      <p:sp>
        <p:nvSpPr>
          <p:cNvPr id="128" name="Google Shape;128;p22"/>
          <p:cNvSpPr txBox="1"/>
          <p:nvPr>
            <p:ph type="title"/>
          </p:nvPr>
        </p:nvSpPr>
        <p:spPr>
          <a:xfrm>
            <a:off x="452550" y="162525"/>
            <a:ext cx="8247000" cy="545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000">
                <a:solidFill>
                  <a:schemeClr val="lt2"/>
                </a:solidFill>
                <a:latin typeface="Montserrat Medium"/>
                <a:ea typeface="Montserrat Medium"/>
                <a:cs typeface="Montserrat Medium"/>
                <a:sym typeface="Montserrat Medium"/>
              </a:rPr>
              <a:t>Resumen de Metadata</a:t>
            </a:r>
            <a:endParaRPr b="0" sz="1000">
              <a:solidFill>
                <a:schemeClr val="lt2"/>
              </a:solidFill>
              <a:latin typeface="Montserrat Medium"/>
              <a:ea typeface="Montserrat Medium"/>
              <a:cs typeface="Montserrat Medium"/>
              <a:sym typeface="Montserrat Medium"/>
            </a:endParaRPr>
          </a:p>
        </p:txBody>
      </p:sp>
      <p:graphicFrame>
        <p:nvGraphicFramePr>
          <p:cNvPr id="129" name="Google Shape;129;p22"/>
          <p:cNvGraphicFramePr/>
          <p:nvPr/>
        </p:nvGraphicFramePr>
        <p:xfrm>
          <a:off x="4739000" y="966150"/>
          <a:ext cx="3000000" cy="3000000"/>
        </p:xfrm>
        <a:graphic>
          <a:graphicData uri="http://schemas.openxmlformats.org/drawingml/2006/table">
            <a:tbl>
              <a:tblPr>
                <a:noFill/>
                <a:tableStyleId>{A960E10F-4D54-422E-AD8F-B142DE5524D2}</a:tableStyleId>
              </a:tblPr>
              <a:tblGrid>
                <a:gridCol w="1910000"/>
                <a:gridCol w="1685875"/>
              </a:tblGrid>
              <a:tr h="451450">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Country</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Nombre del país</a:t>
                      </a:r>
                      <a:endParaRPr>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0387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Year</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Año de registro de los datos</a:t>
                      </a:r>
                      <a:endParaRPr>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0387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Status</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País en desarrollo o desarrollado</a:t>
                      </a:r>
                      <a:endParaRPr>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130" name="Google Shape;130;p22"/>
          <p:cNvSpPr txBox="1"/>
          <p:nvPr/>
        </p:nvSpPr>
        <p:spPr>
          <a:xfrm>
            <a:off x="4738999" y="548700"/>
            <a:ext cx="3595800" cy="4155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ontserrat Medium"/>
                <a:ea typeface="Montserrat Medium"/>
                <a:cs typeface="Montserrat Medium"/>
                <a:sym typeface="Montserrat Medium"/>
              </a:rPr>
              <a:t>Demografía y Contexto del País</a:t>
            </a:r>
            <a:endParaRPr sz="900">
              <a:solidFill>
                <a:schemeClr val="lt1"/>
              </a:solidFill>
              <a:latin typeface="Montserrat Medium"/>
              <a:ea typeface="Montserrat Medium"/>
              <a:cs typeface="Montserrat Medium"/>
              <a:sym typeface="Montserrat Medium"/>
            </a:endParaRPr>
          </a:p>
        </p:txBody>
      </p:sp>
      <p:graphicFrame>
        <p:nvGraphicFramePr>
          <p:cNvPr id="131" name="Google Shape;131;p22"/>
          <p:cNvGraphicFramePr/>
          <p:nvPr/>
        </p:nvGraphicFramePr>
        <p:xfrm>
          <a:off x="496575" y="1345200"/>
          <a:ext cx="3000000" cy="3000000"/>
        </p:xfrm>
        <a:graphic>
          <a:graphicData uri="http://schemas.openxmlformats.org/drawingml/2006/table">
            <a:tbl>
              <a:tblPr>
                <a:noFill/>
                <a:tableStyleId>{A960E10F-4D54-422E-AD8F-B142DE5524D2}</a:tableStyleId>
              </a:tblPr>
              <a:tblGrid>
                <a:gridCol w="1910000"/>
                <a:gridCol w="1859325"/>
              </a:tblGrid>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Life Expectancy</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Esperanza de vida al nacer en años  </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Adult Mortality</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Tasa de mortalidad en adultos ( 15 y 60 años)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Infant Deaths</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Número de muertes infantiles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Under-five Deaths</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Número de muertes en niños menores de 5 años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HIV</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Muertes por cada 1000 nacidos </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6602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Measles</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Montserrat"/>
                          <a:ea typeface="Montserrat"/>
                          <a:cs typeface="Montserrat"/>
                          <a:sym typeface="Montserrat"/>
                        </a:rPr>
                        <a:t>Número de casos de sarampión reportados</a:t>
                      </a:r>
                      <a:endParaRPr sz="1000">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132" name="Google Shape;132;p22"/>
          <p:cNvSpPr txBox="1"/>
          <p:nvPr/>
        </p:nvSpPr>
        <p:spPr>
          <a:xfrm>
            <a:off x="496575" y="929700"/>
            <a:ext cx="3769200" cy="4155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ontserrat Medium"/>
                <a:ea typeface="Montserrat Medium"/>
                <a:cs typeface="Montserrat Medium"/>
                <a:sym typeface="Montserrat Medium"/>
              </a:rPr>
              <a:t>Salud y Mortalidad</a:t>
            </a:r>
            <a:endParaRPr sz="900">
              <a:solidFill>
                <a:schemeClr val="lt1"/>
              </a:solidFill>
              <a:latin typeface="Montserrat Medium"/>
              <a:ea typeface="Montserrat Medium"/>
              <a:cs typeface="Montserrat Medium"/>
              <a:sym typeface="Montserrat Medium"/>
            </a:endParaRPr>
          </a:p>
        </p:txBody>
      </p:sp>
      <p:graphicFrame>
        <p:nvGraphicFramePr>
          <p:cNvPr id="133" name="Google Shape;133;p22"/>
          <p:cNvGraphicFramePr/>
          <p:nvPr/>
        </p:nvGraphicFramePr>
        <p:xfrm>
          <a:off x="4739000" y="3153025"/>
          <a:ext cx="3000000" cy="3000000"/>
        </p:xfrm>
        <a:graphic>
          <a:graphicData uri="http://schemas.openxmlformats.org/drawingml/2006/table">
            <a:tbl>
              <a:tblPr>
                <a:noFill/>
                <a:tableStyleId>{A960E10F-4D54-422E-AD8F-B142DE5524D2}</a:tableStyleId>
              </a:tblPr>
              <a:tblGrid>
                <a:gridCol w="1910000"/>
                <a:gridCol w="1685875"/>
              </a:tblGrid>
              <a:tr h="451450">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Hepatitis B</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Porcentaje de niños vacunados</a:t>
                      </a:r>
                      <a:endParaRPr>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0387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Polio</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Porcentaje de niños vacunados</a:t>
                      </a:r>
                      <a:endParaRPr>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r h="303875">
                <a:tc>
                  <a:txBody>
                    <a:bodyPr/>
                    <a:lstStyle/>
                    <a:p>
                      <a:pPr indent="0" lvl="0" marL="0" rtl="0" algn="l">
                        <a:spcBef>
                          <a:spcPts val="0"/>
                        </a:spcBef>
                        <a:spcAft>
                          <a:spcPts val="0"/>
                        </a:spcAft>
                        <a:buNone/>
                      </a:pPr>
                      <a:r>
                        <a:rPr lang="en" sz="1200">
                          <a:latin typeface="Montserrat Medium"/>
                          <a:ea typeface="Montserrat Medium"/>
                          <a:cs typeface="Montserrat Medium"/>
                          <a:sym typeface="Montserrat Medium"/>
                        </a:rPr>
                        <a:t>Diphtheria</a:t>
                      </a:r>
                      <a:endParaRPr sz="1200">
                        <a:latin typeface="Montserrat Medium"/>
                        <a:ea typeface="Montserrat Medium"/>
                        <a:cs typeface="Montserrat Medium"/>
                        <a:sym typeface="Montserrat Medium"/>
                      </a:endParaRPr>
                    </a:p>
                  </a:txBody>
                  <a:tcPr marT="91425" marB="91425" marR="91425" marL="91425" anchor="ctr">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sz="1050">
                          <a:solidFill>
                            <a:schemeClr val="dk1"/>
                          </a:solidFill>
                          <a:highlight>
                            <a:srgbClr val="FFFFFF"/>
                          </a:highlight>
                          <a:latin typeface="Montserrat"/>
                          <a:ea typeface="Montserrat"/>
                          <a:cs typeface="Montserrat"/>
                          <a:sym typeface="Montserrat"/>
                        </a:rPr>
                        <a:t>Porcentaje de niños vacunados</a:t>
                      </a:r>
                      <a:endParaRPr>
                        <a:latin typeface="Montserrat"/>
                        <a:ea typeface="Montserrat"/>
                        <a:cs typeface="Montserrat"/>
                        <a:sym typeface="Montserra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134" name="Google Shape;134;p22"/>
          <p:cNvSpPr txBox="1"/>
          <p:nvPr/>
        </p:nvSpPr>
        <p:spPr>
          <a:xfrm>
            <a:off x="4738999" y="2735575"/>
            <a:ext cx="3595800" cy="415500"/>
          </a:xfrm>
          <a:prstGeom prst="rect">
            <a:avLst/>
          </a:prstGeom>
          <a:solidFill>
            <a:schemeClr val="accent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Montserrat Medium"/>
                <a:ea typeface="Montserrat Medium"/>
                <a:cs typeface="Montserrat Medium"/>
                <a:sym typeface="Montserrat Medium"/>
              </a:rPr>
              <a:t>Vacunación y Prevención</a:t>
            </a:r>
            <a:endParaRPr sz="900">
              <a:solidFill>
                <a:schemeClr val="lt1"/>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The Numbers Infographics By Slidesgo">
  <a:themeElements>
    <a:clrScheme name="Simple Light">
      <a:dk1>
        <a:srgbClr val="000000"/>
      </a:dk1>
      <a:lt1>
        <a:srgbClr val="FFFFFF"/>
      </a:lt1>
      <a:dk2>
        <a:srgbClr val="E2E2E2"/>
      </a:dk2>
      <a:lt2>
        <a:srgbClr val="A0A0A0"/>
      </a:lt2>
      <a:accent1>
        <a:srgbClr val="451176"/>
      </a:accent1>
      <a:accent2>
        <a:srgbClr val="4E148C"/>
      </a:accent2>
      <a:accent3>
        <a:srgbClr val="5729A6"/>
      </a:accent3>
      <a:accent4>
        <a:srgbClr val="613DC1"/>
      </a:accent4>
      <a:accent5>
        <a:srgbClr val="7464D1"/>
      </a:accent5>
      <a:accent6>
        <a:srgbClr val="858BE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