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99" r:id="rId33"/>
    <p:sldId id="288" r:id="rId34"/>
    <p:sldId id="289" r:id="rId35"/>
    <p:sldId id="290" r:id="rId36"/>
    <p:sldId id="291" r:id="rId37"/>
    <p:sldId id="292" r:id="rId38"/>
    <p:sldId id="293" r:id="rId39"/>
    <p:sldId id="294" r:id="rId40"/>
    <p:sldId id="295" r:id="rId41"/>
    <p:sldId id="298" r:id="rId42"/>
    <p:sldId id="296" r:id="rId43"/>
    <p:sldId id="300" r:id="rId44"/>
    <p:sldId id="301" r:id="rId45"/>
    <p:sldId id="302" r:id="rId46"/>
    <p:sldId id="297"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E30780-E2EE-4D5F-9905-8EF90B565A9B}">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6"/>
            <p14:sldId id="287"/>
            <p14:sldId id="299"/>
            <p14:sldId id="288"/>
            <p14:sldId id="289"/>
            <p14:sldId id="290"/>
            <p14:sldId id="291"/>
            <p14:sldId id="292"/>
            <p14:sldId id="293"/>
            <p14:sldId id="294"/>
            <p14:sldId id="295"/>
            <p14:sldId id="298"/>
            <p14:sldId id="296"/>
            <p14:sldId id="300"/>
            <p14:sldId id="301"/>
            <p14:sldId id="302"/>
            <p14:sldId id="2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6"/>
  </p:normalViewPr>
  <p:slideViewPr>
    <p:cSldViewPr snapToGrid="0" snapToObjects="1">
      <p:cViewPr varScale="1">
        <p:scale>
          <a:sx n="121" d="100"/>
          <a:sy n="121" d="100"/>
        </p:scale>
        <p:origin x="190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3F79D8D-223A-D841-82A4-F39CD9060B43}" type="datetimeFigureOut">
              <a:rPr lang="en-US" smtClean="0"/>
              <a:t>10/24/23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41FBCB-B335-584D-B58A-E2B8C39FE716}" type="slidenum">
              <a:rPr lang="en-US" smtClean="0"/>
              <a:t>‹#›</a:t>
            </a:fld>
            <a:endParaRPr lang="en-US"/>
          </a:p>
        </p:txBody>
      </p:sp>
    </p:spTree>
    <p:extLst>
      <p:ext uri="{BB962C8B-B14F-4D97-AF65-F5344CB8AC3E}">
        <p14:creationId xmlns:p14="http://schemas.microsoft.com/office/powerpoint/2010/main" val="103903072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25740" units="cm"/>
          <inkml:channel name="Y" type="integer" max="1452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5-01-13T17:44:13.245"/>
    </inkml:context>
    <inkml:brush xml:id="br0">
      <inkml:brushProperty name="width" value="0.10583" units="cm"/>
      <inkml:brushProperty name="height" value="0.10583" units="cm"/>
      <inkml:brushProperty name="color" value="#00B050"/>
      <inkml:brushProperty name="fitToCurve" value="1"/>
    </inkml:brush>
  </inkml:definitions>
  <inkml:trace contextRef="#ctx0" brushRef="#br0">924 350 128,'0'0'33,"-26"-20"1,7 6-11,19 14-7,-33-21-4,12 12-5,-3 2-7,-2 3 0,-5 6 0,-3 2-1,-5 7 2,-2 0-2,-3 2 1,-4 6-2,1 2 3,-3 3-2,0 4 1,2 0-1,-2 7 1,1 4-1,5 5 0,3 10 1,2 5 0,4 9 0,5 5-1,8 8 3,5 4-3,8 6 1,7 8 0,7 0 0,8-3 0,10-4 1,6-4 0,12-4-2,11-10 1,9-6 1,12-14 0,9-8 0,10-9-1,9-13 1,6-11-1,6-13 2,4-11-1,2-13-1,-4-11 0,-5-15 0,-5-15 0,-6-11 0,-12-10 0,-9-13 0,-19-7 0,-10-11 0,-20-8 0,-10-3 0,-21-2 0,-13 6 0,-13 1 0,-14 6 0,-12 5 0,-11 13 0,-7 17-3,-18 3-17,1 27-11,-16 4 0,-1 22-1,-13 3-1,6 21-1,-8-1-1,6 6 8,6 9 19,3-1 8</inkml:trace>
  <inkml:trace contextRef="#ctx0" brushRef="#br0" timeOffset="1">1792 1226 87,'0'0'32,"0"0"0,0 0-2,0 0-8,-16-6-3,16 6-6,0 0-5,0 0-6,0 0-4,0 0 1,20 4 1,-20-4 0,0 0 0,26 9 0,-26-9 0,26 11 1,-8-1-1,3 3 1,9 4-1,3 5 0,6 9 1,7 3-2,10 5 1,5 2 0,10 3 0,5 0-1,6-1 1,9 2 1,3-1-1,8 0 0,8-2 0,5-4-1,6 3 1,5-3 1,4-4-2,5-1 1,6-5 0,4-4-1,0-5 1,3-5-1,3-4 1,-1-5-1,0-7 1,-1-5-1,-5-8 0,-1-5 1,-3-6 0,-3-2-1,-3-7 1,-8-2-1,-2-5 1,-5 1 0,-4 1-1,-9 0 1,-4-1 0,-7 2 0,-12 5 0,-5 0 0,-7 2 0,-8 6 0,-10-2 0,-6 1-2,-3 8-18,-14-11-8,0 4-2,-15-1 0,-6-4-2,-11-7-1,-5 3-2</inkml:trace>
  <inkml:trace contextRef="#ctx0" brushRef="#br0" timeOffset="2">6052 1207 17,'-22'4'8,"22"-4"-1,0 0 0,-21 2 2,21-2 0,0 0 2,0 0 2,0 0 0,-17 5-2,17-5 0,0 0-2,0 0-2,0 0-1,0 0 0,0 0-1,21 13 1,-21-13 2,20 4 2,-20-4 2,26 2-1,-26-2 0,41 4-2,-19-2-1,10-1-2,-2-1-2,7 2-2,4 4-2,-1-2 1,5 1-1,1-1-1,3 1 2,1 1-2,-2-1 2,-2 0-1,-1-1-1,-4 0 1,-8-3 0,-5 3 0,-6-2-1,-22-2 1,26 4 0,-26-4 0,0 0 0,0 0 0,0 0 0,0 0 0,0 0 0,0 0 0,0 0 0,0 0 0,0 0 0,-16 13 0,16-13 0,0 0 0,0 0 0,0 0 0,0 0 0,-19 14 0,19-14-1,0 0 1,-13 18 1,13-18-1,-15 19 0,15-19 0,-18 31 1,6-10-2,-1 3 1,0 5-1,-1 5 1,-1 1 0,-2 2-1,-1 4 1,1-2 0,-4 4 0,1-3 0,0-3 0,-1-7-1,4 1 0,6-1-13,-5-19-12,16-11-4,-19 3 0,19-3-2,-11-40-1,7 3 0</inkml:trace>
</inkml:ink>
</file>

<file path=ppt/ink/ink2.xml><?xml version="1.0" encoding="utf-8"?>
<inkml:ink xmlns:inkml="http://www.w3.org/2003/InkML">
  <inkml:definitions>
    <inkml:context xml:id="ctx0">
      <inkml:inkSource xml:id="inkSrc0">
        <inkml:traceFormat>
          <inkml:channel name="X" type="integer" max="25740" units="cm"/>
          <inkml:channel name="Y" type="integer" max="1452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5-01-13T17:45:19.799"/>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4351 411 133,'0'0'35,"-13"-19"1,13 19-10,0 0-11,-22-17-7,22 17-6,-24-18-2,24 18 0,-30-19 0,8 6 0,-3 2 0,-2 0 0,-5 2 0,-5-2 0,-4 2 0,-5 1 0,-4 1 0,-4 1 0,-4 3 0,-5 1 0,-4 5 0,-3 3 0,-1 1 0,-3 3 0,3 3 0,-3 0 0,4 1 0,3 3 0,-2 3 0,8-1 0,0 1 0,1 1 0,5 3 0,3 0 0,3 4 0,3-1 0,3 3 0,6 3 0,4 1 0,1 5 0,4-1 0,6 3 0,3 2 0,8-1 0,4-1 0,5 2 0,6-1 0,7 3 0,6-4 0,5 1 0,6 1 0,7-2 0,6-3 0,5-1 0,6-5 0,8-2 0,5-4 0,5-4 0,4-7 0,4 3 0,6-5 0,3 0 0,0 0 0,4-6 0,-4 1 0,6-4 0,0-4 0,-2-2 0,-2-6 0,2-5 0,-5 0-1,-3-5 0,2-4 0,-5-6 1,-4-6 0,-1-3-2,-9-7 2,-6-2-1,-4-3 2,-8-4-2,-9-1 1,-8-2-1,-8 1 0,-12-4 2,-6 3-3,-8-5 2,-10 4 0,-8 1 0,-9 0 0,-9 5 0,-9 2 0,-6 9 0,-5 1 0,-8 7 0,-5-1-6,1 11-9,-9-4-8,8 9-5,-6-5-2,13 7-1,-5-5 0,12 1-1,2-1 5,6-10 8,13 2 16</inkml:trace>
  <inkml:trace contextRef="#ctx0" brushRef="#br0" timeOffset="1">3198 325 138,'0'0'32,"0"0"-1,0 0-8,0 0-9,0 0-6,0 0-6,0 0-1,-13-16-1,13 16 0,-7-17 1,7 17-1,0 0 0,-17-22 1,17 22-1,-15-20 1,15 20-1,-20-21 0,20 21 0,-26-24 0,26 24 0,-32-26 0,12 13 0,-2 0 0,-4-2 0,-4 2 1,0-1-1,-3 2 1,-4 0-1,-6 0 1,0 3-2,-1 0 2,-5 1-1,1 3 0,-4-1-1,-2 1 1,-1-1 1,-1 1-1,0-1 0,-1 2 0,-4 1 0,3-1 0,-3 2 0,-1-2 0,-1 4 0,2 2 0,0 0 0,0-2 0,1-2 0,1 4 0,3 0 0,-1 0 0,1-2 0,2 0 0,0 2 0,0 3 0,1 1 0,-1 1 0,2 1 0,2-3 0,0 1 0,-2 3 0,3-2 0,-1 1 0,2 3 0,0-2 0,-1 4 0,3 0 0,0 4 0,-1 0 0,3 1 0,-1 1 0,2 1 0,-1 4 0,1 0 0,0 2 0,3 0 0,-1 0 0,2 0 0,2 0 0,5-4 0,1 0 0,3-5 0,4-2 0,1-2 0,7-2 0,16-11 0,-25 16 0,25-16 0,-16 4-10,16-4-20,0 0-2,11-20-1,-7-6-2,10 0-1,-4-15-1,6 0 5,3-5 23</inkml:trace>
  <inkml:trace contextRef="#ctx0" brushRef="#br0" timeOffset="2">243 187 17,'0'0'8,"0"0"1,15-19 0,-15 19-1,0 0-1,15-17-2,-15 17-1,0 0-1,16-18-1,-16 18 1,0 0-2,19-17 3,-19 17 0,0 0 2,17-18 0,-17 18 2,0 0-1,18-15 2,-18 15-1,0 0 1,0 0 0,17-13 2,-17 13 2,0 0 3,0 0-1,0 0-2,0 0 1,-17 26-3,17-26 1,-22 35-8,7-11-4,-3-2 0,-1 10 0,-1 3 0,-3 2 0,1 0 0,-2-2 0,0-1 0,-2 1 0,2-4 0,1-1 0,3-4 0,3-4 0,1-3 0,3-1 0,13-18 0,-13 24 0,13-24 0,-4 17 0,4-17 0,0 0 0,0 0 0,18 0 0,-18 0 0,21-15 0,-21 15 0,30-24 0,-12 11 0,3-2 0,-1 0 0,2 1 0,4 2 0,0 1 0,4 2 0,0 2 0,3 1 0,2 1 0,1 3 0,-3 2 0,-1-4-9,3 8-12,-9-12-9,0 5-2,-26 3 0,28-25-2,-25-2-1,3-5-1,-10-9 11</inkml:trace>
</inkml:ink>
</file>

<file path=ppt/ink/ink3.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6.33226E-7" units="1/dev"/>
        </inkml:channelProperties>
      </inkml:inkSource>
      <inkml:timestamp xml:id="ts0" timeString="2015-01-13T17:47:39.278"/>
    </inkml:context>
    <inkml:brush xml:id="br0">
      <inkml:brushProperty name="width" value="0.10583" units="cm"/>
      <inkml:brushProperty name="height" value="0.10583" units="cm"/>
      <inkml:brushProperty name="fitToCurve" value="1"/>
    </inkml:brush>
  </inkml:definitions>
  <inkml:trace contextRef="#ctx0" brushRef="#br0">1525 7218 0,'-22'-4'21,"22"4"-1,-17-2-14,17 2-1,-24-10 0,24 10 0,-27-11-1,11 4 0,16 7 2,-32-14-1,32 14 2,-36-15-1,20 10-2,-7-4 0,5 4 0,-5-2-1,-3 1-1,0 1-1,-1 5 1,-6-2-1,3 4 0,-4 2 0,0-1 0,-4 2 0,6 1 0,-6-1 1,3 2-1,-3-1 0,0 1 1,-1-2-1,-2 6 0,-2-2 0,-2 3 0,0-1-1,-1 3 1,-3 2 0,3 0 0,-1 4-1,2-1 1,0 3-1,4-1 0,-2 2 0,7 1 1,1-1-1,6 0 0,0 0 0,2 2 0,6 0-1,-1 2 1,6 1 0,0 3 0,5 3-1,-1-1 1,5 0-1,3 0 1,2 1-1,4-2 1,4 0-1,2-1 1,3 1 1,5-2-1,0 4 1,6-2-1,-1 4 0,5-1 1,0-1 0,1 0-1,6 0 0,-1 0 0,2-6 0,2 3 0,1-3 1,6-3 0,0-2 0,6 1 1,1-7-1,7 1 0,2-7 1,8 0 0,2-8-1,8 1 0,0-8 0,6 1 0,-2-4-1,1-1 1,0-2-1,3-1 0,1-3 0,-2 1 0,2-3 0,0-2 0,-2-3 1,-2 1-1,-5-6 1,-3 1-1,-6-4 1,-7-5 0,-6-3-1,-5 1 1,-8-3-1,-6-2 2,-8-2-2,-5-1 2,-12-3-1,-2 4-1,-9-3 2,-3 0-1,-8-4 0,-7-2-1,-4 2 1,-3-2-1,-5 3 1,-2 0-1,-4 1 0,-5 7 0,-2 0 1,1 6-1,-2 3 0,-3 5 1,-1 2-2,-2 5 1,1 4-1,-1 2 0,3 5-1,-3 0-1,7 11-2,-9-7-5,18 19-10,-3-2-13,-3 1-2,6 3 3</inkml:trace>
  <inkml:trace contextRef="#ctx0" brushRef="#br0" timeOffset="1">2030 7214 10,'0'0'6,"0"0"-5,0 0 2,0 0 2,0 0 1,0 0 2,0 0 1,0 0 0,0 0 0,0 0-1,0 0-1,0 0-2,0 0-3,0 0-1,0 0-1,0 0 0,0 0 1,0 0 0,0 0 1,0 0 0,0 0 0,16 4 1,-16-4 0,18-6 0,-18 6 0,25-10-1,-25 10 0,31-13 1,-15 1-1,4 3 0,-3-5 1,7 3 0,-1-7-1,4 4 0,0-6 1,3 2-1,-3-3 0,2-2-1,3 0 1,-5-2-1,0 0 1,3 0-1,-5 0 1,2 0-1,0 2 0,2 3 0,-8-1-1,6 3 1,-4 0-2,-1 2 2,-6-2-2,5 2 2,-4 0-1,1-2 0,-2 0 1,0 2-1,0-3 1,0-1-1,4 1 0,-4-1 0,4-2 1,-1 1-1,-1 0 0,4-2 0,-6-2 1,4 0-1,-3-4 1,1 1-1,0-5 1,2 1-1,0-2 1,-2 1-1,1-5 0,3 3 1,-1-3-1,1-1 0,1 0 0,0 1 0,1-3 1,1 4-1,0-1 0,0 1 0,2-1 1,-4 5-1,2-1 0,0 3 1,-3 1-1,-3 2 1,1-1-1,-2 2 1,-4-1-1,3 1 1,-7-3 0,3-1 0,-2-3 0,-1-3 0,3-2 1,-2-4-2,-1-2 1,5-3-1,-5-2 1,3 0-1,-1-1 1,1 3-1,-2-2 1,1 3-1,1 1 0,-2 3 1,1 0-1,2-1 0,-3-1 0,0 2 1,0-1-1,1 1 1,-3-1-1,2-3 1,-2-1-1,-2 0 1,0-2 0,2-4-1,0-3 1,0 0-1,0-3 1,0-3-2,0 1 2,2-2-1,-2 0 0,3 5 0,-1 2 1,-2 5-1,-4 2 1,6 0-1,-4 2 0,-1 5 1,1 0-1,0 2 0,0 0 0,0 0 0,2 0 0,-5 6 0,3 3 0,0-2 0,-1 2 0,-3 1 0,1 1 1,-1 2-1,-1-1 0,0 0 0,-4 1 1,4-1-1,-6 3 0,4 1 0,-3 2 0,3-1 0,-4 3 0,2 0 0,2 3 0,-3 2 0,3 16 1,-2-31-2,2 31 2,0-26-1,0 26 0,-2-22 0,2 22-1,0 0 1,-2-19 0,2 19 0,0 0 0,0 0 0,0 0 0,0 0 0,0 0 1,0 0-1,0 0 0,0 0 0,0 0 0,0 0 0,0-16 0,0 16 0,0 0 0,0 0 0,0 0 0,0-20 0,0 20 0,0 0 0,0-16 0,0 16 0,0 0 0,-1-16 0,1 16 0,0 0 0,-4-22 0,4 22 0,0 0 0,0-23 0,0 23 0,0-18 0,0 18 1,-2-21-2,2 21 2,-2-23-1,2 23 0,-1-25 0,-1 9 0,2 16 0,-4-32 0,4 14 0,0-3 0,-2-4 0,1 0 0,-1-2 0,2-3-1,0-1 1,-2 1 0,4-2 0,-2 0 0,0 1 0,0 3-1,0-4 1,0 3 0,0-5 0,2 1 0,-2-1 0,1-2 0,-1-1 0,2 1 1,0 0-1,2 1 0,-3-1 0,1 0 0,0 1 0,2-1 0,-1 0 0,-1 1 0,2-1 0,-3 0 0,1 4 0,0 0 0,2 2 0,-3 0 0,1 1 0,2-1 0,-1-1 1,1 3-1,-1-2 0,-1 3-1,2 2 1,-1 0-2,3 2 2,-3 1-1,1-1 0,1 2 0,1-2 1,-1-1 0,2 1 0,-1 0 0,-1 0-1,-1 1 1,3 1 0,-4 1 0,1-1 0,1 0 0,-1-1 0,3 1 0,0-2 0,0 0 0,-1-4 0,3 2 0,0 0-1,1 0 1,-1 4 0,2-3 0,0 3 0,0 0 0,-1 1 0,3 0 0,-1 1 0,3 1-1,-1-2 1,0 1 0,3 1 0,0 0-1,3 2 1,0 0 0,1 2-1,1-1 1,-1 3-1,-1 3 1,0-2 0,-1 4-1,1 0 1,2 0 0,-1 2 0,2-1 0,-1-1 0,1 2-1,-1 1 1,-1 1 0,-3-1 0,-18 4 0,27-5 0,-27 5 0,25-4 0,-25 4 0,25-5 0,-25 5 0,27-4 0,-27 4 0,23-5 0,-23 5 0,22 0-1,-22 0 1,0 0 0,20-4 0,-20 4-1,0 0 1,0 0-1,21 0 0,-21 0-2,16 0 1,-16 0 0,22-1-3,-22 1-1,30-2-6,-30 2-7,23-16-15,-5 12 0,-18 4 1</inkml:trace>
  <inkml:trace contextRef="#ctx0" brushRef="#br0" timeOffset="2">4725 8 13,'0'0'4,"0"0"-3,-17 9 5,17-9 3,0 0 1,0 0 2,-16 0 1,16 0 1,0 0-1,0 0-2,0 0-3,0 0-3,-12-18-1,12 18-1,0 0-2,0 0-1,0 0 0,0 0 0,0 0-1,0 0 1,0 0-1,0 0 1,0 0 0,0 0 0,0 0 1,18 5 0,-18-5 1,23 14-1,-5-5 1,7 0 0,2 2 0,5 1-1,4 1 0,0 3-1,0-5 0,-1 1 0,-1-1 0,-1 3-1,-3-1 1,-1-1 0,-4-3 0,-2 0 1,-3-2-1,-4-2 0,-16-5 0,23 9 1,-23-9-1,0 0 1,0 0 0,0 0-1,0 0 1,0 0 0,0 0 0,0 0 0,0 0 0,0 0 0,0 0 0,0 0 0,-5 20-1,5-20 0,-20 23 0,9-7 0,-3 2 0,-4 3 0,0 1 0,-1 1 1,-5 0-1,1 0 0,2 2 0,-3-3 0,-1 1 0,5-5 0,3 1 0,0-5 0,17-14-2,-21 20-1,21-20-4,0 0-6,0 0-19,0 0-1,0 0 1</inkml:trace>
</inkml:ink>
</file>

<file path=ppt/ink/ink4.xml><?xml version="1.0" encoding="utf-8"?>
<inkml:ink xmlns:inkml="http://www.w3.org/2003/InkML">
  <inkml:definitions>
    <inkml:context xml:id="ctx0">
      <inkml:inkSource xml:id="inkSrc0">
        <inkml:traceFormat>
          <inkml:channel name="X" type="integer" max="25740" units="cm"/>
          <inkml:channel name="Y" type="integer" max="1452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4-02-13T17:50:01.612"/>
    </inkml:context>
    <inkml:brush xml:id="br0">
      <inkml:brushProperty name="width" value="0.03528" units="cm"/>
      <inkml:brushProperty name="height" value="0.03528" units="cm"/>
      <inkml:brushProperty name="color" value="#FF0000"/>
      <inkml:brushProperty name="fitToCurve" value="1"/>
    </inkml:brush>
  </inkml:definitions>
  <inkml:trace contextRef="#ctx0" brushRef="#br0">17 13 1,'0'0'0,"0"0"0,0 0 0,0 0 0,-17-13 0,17 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177876-379B-EF4A-80EC-891DB9404DCB}" type="datetimeFigureOut">
              <a:rPr lang="en-US" smtClean="0"/>
              <a:t>10/24/23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A3DC6D-0E36-F54F-A3BE-7642302DA04A}" type="slidenum">
              <a:rPr lang="en-US" smtClean="0"/>
              <a:t>‹#›</a:t>
            </a:fld>
            <a:endParaRPr lang="en-US"/>
          </a:p>
        </p:txBody>
      </p:sp>
    </p:spTree>
    <p:extLst>
      <p:ext uri="{BB962C8B-B14F-4D97-AF65-F5344CB8AC3E}">
        <p14:creationId xmlns:p14="http://schemas.microsoft.com/office/powerpoint/2010/main" val="12423022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Compiler"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en.wikipedia.org/wiki/Static_variable" TargetMode="External"/><Relationship Id="rId4" Type="http://schemas.openxmlformats.org/officeDocument/2006/relationships/hyperlink" Target="https://en.wikipedia.org/wiki/Linker_(computin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Branch_instruction"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en.wikipedia.org/wiki/Memory_addres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FA3DC6D-0E36-F54F-A3BE-7642302DA04A}" type="slidenum">
              <a:rPr lang="en-US" smtClean="0"/>
              <a:t>2</a:t>
            </a:fld>
            <a:endParaRPr lang="en-US"/>
          </a:p>
        </p:txBody>
      </p:sp>
    </p:spTree>
    <p:extLst>
      <p:ext uri="{BB962C8B-B14F-4D97-AF65-F5344CB8AC3E}">
        <p14:creationId xmlns:p14="http://schemas.microsoft.com/office/powerpoint/2010/main" val="2070940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bss</a:t>
            </a:r>
            <a:r>
              <a:rPr lang="en-US" sz="1200" b="0" i="0" kern="1200" dirty="0">
                <a:solidFill>
                  <a:schemeClr val="tx1"/>
                </a:solidFill>
                <a:effectLst/>
                <a:latin typeface="+mn-lt"/>
                <a:ea typeface="+mn-ea"/>
                <a:cs typeface="+mn-cs"/>
              </a:rPr>
              <a:t> is used by many </a:t>
            </a:r>
            <a:r>
              <a:rPr lang="en-US" sz="1200" b="0" i="0" u="none" strike="noStrike" kern="1200" dirty="0">
                <a:solidFill>
                  <a:schemeClr val="tx1"/>
                </a:solidFill>
                <a:effectLst/>
                <a:latin typeface="+mn-lt"/>
                <a:ea typeface="+mn-ea"/>
                <a:cs typeface="+mn-cs"/>
                <a:hlinkClick r:id="rId3" tooltip="Compiler"/>
              </a:rPr>
              <a:t>compilers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tooltip="Linker (computing)"/>
              </a:rPr>
              <a:t>linkers</a:t>
            </a:r>
            <a:r>
              <a:rPr lang="en-US" sz="1200" b="0" i="0" kern="1200" dirty="0">
                <a:solidFill>
                  <a:schemeClr val="tx1"/>
                </a:solidFill>
                <a:effectLst/>
                <a:latin typeface="+mn-lt"/>
                <a:ea typeface="+mn-ea"/>
                <a:cs typeface="+mn-cs"/>
              </a:rPr>
              <a:t> for the portion of an object file or executable containing </a:t>
            </a:r>
            <a:r>
              <a:rPr lang="en-US" sz="1200" b="0" i="0" u="none" strike="noStrike" kern="1200" dirty="0">
                <a:solidFill>
                  <a:schemeClr val="tx1"/>
                </a:solidFill>
                <a:effectLst/>
                <a:latin typeface="+mn-lt"/>
                <a:ea typeface="+mn-ea"/>
                <a:cs typeface="+mn-cs"/>
                <a:hlinkClick r:id="rId5" tooltip="Static variable"/>
              </a:rPr>
              <a:t>statically-allocated variables</a:t>
            </a:r>
            <a:r>
              <a:rPr lang="en-US" sz="1200" b="0" i="0" kern="1200" dirty="0">
                <a:solidFill>
                  <a:schemeClr val="tx1"/>
                </a:solidFill>
                <a:effectLst/>
                <a:latin typeface="+mn-lt"/>
                <a:ea typeface="+mn-ea"/>
                <a:cs typeface="+mn-cs"/>
              </a:rPr>
              <a:t> that are not explicitly initialized to any value. It is often referred to as the "</a:t>
            </a:r>
            <a:r>
              <a:rPr lang="en-US" sz="1200" b="0" i="0" kern="1200" dirty="0" err="1">
                <a:solidFill>
                  <a:schemeClr val="tx1"/>
                </a:solidFill>
                <a:effectLst/>
                <a:latin typeface="+mn-lt"/>
                <a:ea typeface="+mn-ea"/>
                <a:cs typeface="+mn-cs"/>
              </a:rPr>
              <a:t>bss</a:t>
            </a:r>
            <a:r>
              <a:rPr lang="en-US" sz="1200" b="0" i="0" kern="1200" dirty="0">
                <a:solidFill>
                  <a:schemeClr val="tx1"/>
                </a:solidFill>
                <a:effectLst/>
                <a:latin typeface="+mn-lt"/>
                <a:ea typeface="+mn-ea"/>
                <a:cs typeface="+mn-cs"/>
              </a:rPr>
              <a:t> section" or "</a:t>
            </a:r>
            <a:r>
              <a:rPr lang="en-US" sz="1200" b="0" i="0" kern="1200" dirty="0" err="1">
                <a:solidFill>
                  <a:schemeClr val="tx1"/>
                </a:solidFill>
                <a:effectLst/>
                <a:latin typeface="+mn-lt"/>
                <a:ea typeface="+mn-ea"/>
                <a:cs typeface="+mn-cs"/>
              </a:rPr>
              <a:t>bss</a:t>
            </a:r>
            <a:r>
              <a:rPr lang="en-US" sz="1200" b="0" i="0" kern="1200" dirty="0">
                <a:solidFill>
                  <a:schemeClr val="tx1"/>
                </a:solidFill>
                <a:effectLst/>
                <a:latin typeface="+mn-lt"/>
                <a:ea typeface="+mn-ea"/>
                <a:cs typeface="+mn-cs"/>
              </a:rPr>
              <a:t> segment".</a:t>
            </a:r>
            <a:endParaRPr lang="en-US" dirty="0"/>
          </a:p>
        </p:txBody>
      </p:sp>
      <p:sp>
        <p:nvSpPr>
          <p:cNvPr id="4" name="Slide Number Placeholder 3"/>
          <p:cNvSpPr>
            <a:spLocks noGrp="1"/>
          </p:cNvSpPr>
          <p:nvPr>
            <p:ph type="sldNum" sz="quarter" idx="5"/>
          </p:nvPr>
        </p:nvSpPr>
        <p:spPr/>
        <p:txBody>
          <a:bodyPr/>
          <a:lstStyle/>
          <a:p>
            <a:fld id="{1FA3DC6D-0E36-F54F-A3BE-7642302DA04A}" type="slidenum">
              <a:rPr lang="en-US" smtClean="0"/>
              <a:t>21</a:t>
            </a:fld>
            <a:endParaRPr lang="en-US"/>
          </a:p>
        </p:txBody>
      </p:sp>
    </p:spTree>
    <p:extLst>
      <p:ext uri="{BB962C8B-B14F-4D97-AF65-F5344CB8AC3E}">
        <p14:creationId xmlns:p14="http://schemas.microsoft.com/office/powerpoint/2010/main" val="1699401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NOP sled: sequence of no-operations instructions </a:t>
            </a:r>
            <a:r>
              <a:rPr lang="en-US" sz="1200" b="0" i="0" kern="1200" dirty="0">
                <a:solidFill>
                  <a:schemeClr val="tx1"/>
                </a:solidFill>
                <a:effectLst/>
                <a:latin typeface="+mn-lt"/>
                <a:ea typeface="+mn-ea"/>
                <a:cs typeface="+mn-cs"/>
              </a:rPr>
              <a:t>meant to "slide" the CPU's instruction execution flow to its final, desired destination whenever the program </a:t>
            </a:r>
            <a:r>
              <a:rPr lang="en-US" sz="1200" b="0" i="0" u="none" strike="noStrike" kern="1200" dirty="0">
                <a:solidFill>
                  <a:schemeClr val="tx1"/>
                </a:solidFill>
                <a:effectLst/>
                <a:latin typeface="+mn-lt"/>
                <a:ea typeface="+mn-ea"/>
                <a:cs typeface="+mn-cs"/>
                <a:hlinkClick r:id="rId3" tooltip="Branch instruction"/>
              </a:rPr>
              <a:t>branches</a:t>
            </a:r>
            <a:r>
              <a:rPr lang="en-US" sz="1200" b="0" i="0" kern="1200" dirty="0">
                <a:solidFill>
                  <a:schemeClr val="tx1"/>
                </a:solidFill>
                <a:effectLst/>
                <a:latin typeface="+mn-lt"/>
                <a:ea typeface="+mn-ea"/>
                <a:cs typeface="+mn-cs"/>
              </a:rPr>
              <a:t> to a </a:t>
            </a:r>
            <a:r>
              <a:rPr lang="en-US" sz="1200" b="0" i="0" u="none" strike="noStrike" kern="1200" dirty="0">
                <a:solidFill>
                  <a:schemeClr val="tx1"/>
                </a:solidFill>
                <a:effectLst/>
                <a:latin typeface="+mn-lt"/>
                <a:ea typeface="+mn-ea"/>
                <a:cs typeface="+mn-cs"/>
                <a:hlinkClick r:id="rId4" tooltip="Memory address"/>
              </a:rPr>
              <a:t>memory address</a:t>
            </a:r>
            <a:r>
              <a:rPr lang="en-US" sz="1200" b="0" i="0" kern="1200" dirty="0">
                <a:solidFill>
                  <a:schemeClr val="tx1"/>
                </a:solidFill>
                <a:effectLst/>
                <a:latin typeface="+mn-lt"/>
                <a:ea typeface="+mn-ea"/>
                <a:cs typeface="+mn-cs"/>
              </a:rPr>
              <a:t> anywhere on the slide.</a:t>
            </a:r>
            <a:endParaRPr lang="en-US" dirty="0"/>
          </a:p>
        </p:txBody>
      </p:sp>
      <p:sp>
        <p:nvSpPr>
          <p:cNvPr id="4" name="Slide Number Placeholder 3"/>
          <p:cNvSpPr>
            <a:spLocks noGrp="1"/>
          </p:cNvSpPr>
          <p:nvPr>
            <p:ph type="sldNum" sz="quarter" idx="5"/>
          </p:nvPr>
        </p:nvSpPr>
        <p:spPr/>
        <p:txBody>
          <a:bodyPr/>
          <a:lstStyle/>
          <a:p>
            <a:fld id="{1FA3DC6D-0E36-F54F-A3BE-7642302DA04A}" type="slidenum">
              <a:rPr lang="en-US" smtClean="0"/>
              <a:t>31</a:t>
            </a:fld>
            <a:endParaRPr lang="en-US"/>
          </a:p>
        </p:txBody>
      </p:sp>
    </p:spTree>
    <p:extLst>
      <p:ext uri="{BB962C8B-B14F-4D97-AF65-F5344CB8AC3E}">
        <p14:creationId xmlns:p14="http://schemas.microsoft.com/office/powerpoint/2010/main" val="1613770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Nx</a:t>
            </a:r>
            <a:r>
              <a:rPr lang="en-US" dirty="0"/>
              <a:t> = non-executable</a:t>
            </a:r>
          </a:p>
        </p:txBody>
      </p:sp>
      <p:sp>
        <p:nvSpPr>
          <p:cNvPr id="4" name="Slide Number Placeholder 3"/>
          <p:cNvSpPr>
            <a:spLocks noGrp="1"/>
          </p:cNvSpPr>
          <p:nvPr>
            <p:ph type="sldNum" sz="quarter" idx="5"/>
          </p:nvPr>
        </p:nvSpPr>
        <p:spPr/>
        <p:txBody>
          <a:bodyPr/>
          <a:lstStyle/>
          <a:p>
            <a:fld id="{1FA3DC6D-0E36-F54F-A3BE-7642302DA04A}" type="slidenum">
              <a:rPr lang="en-US" smtClean="0"/>
              <a:t>38</a:t>
            </a:fld>
            <a:endParaRPr lang="en-US"/>
          </a:p>
        </p:txBody>
      </p:sp>
    </p:spTree>
    <p:extLst>
      <p:ext uri="{BB962C8B-B14F-4D97-AF65-F5344CB8AC3E}">
        <p14:creationId xmlns:p14="http://schemas.microsoft.com/office/powerpoint/2010/main" val="16327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800">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Gianluca Stringhini - Buffer Overflows</a:t>
            </a:r>
            <a:endParaRPr lang="en-US" dirty="0"/>
          </a:p>
        </p:txBody>
      </p:sp>
      <p:sp>
        <p:nvSpPr>
          <p:cNvPr id="6" name="Slide Number Placeholder 5"/>
          <p:cNvSpPr>
            <a:spLocks noGrp="1"/>
          </p:cNvSpPr>
          <p:nvPr>
            <p:ph type="sldNum" sz="quarter" idx="12"/>
          </p:nvPr>
        </p:nvSpPr>
        <p:spPr/>
        <p:txBody>
          <a:bodyPr/>
          <a:lstStyle/>
          <a:p>
            <a:fld id="{22459BEF-F704-A54B-987F-5EEE859E8FB1}" type="slidenum">
              <a:rPr lang="en-US" smtClean="0"/>
              <a:t>‹#›</a:t>
            </a:fld>
            <a:endParaRPr lang="en-US"/>
          </a:p>
        </p:txBody>
      </p:sp>
    </p:spTree>
    <p:extLst>
      <p:ext uri="{BB962C8B-B14F-4D97-AF65-F5344CB8AC3E}">
        <p14:creationId xmlns:p14="http://schemas.microsoft.com/office/powerpoint/2010/main" val="312595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Gianluca Stringhini - Buffer Overflows</a:t>
            </a:r>
          </a:p>
        </p:txBody>
      </p:sp>
      <p:sp>
        <p:nvSpPr>
          <p:cNvPr id="6" name="Slide Number Placeholder 5"/>
          <p:cNvSpPr>
            <a:spLocks noGrp="1"/>
          </p:cNvSpPr>
          <p:nvPr>
            <p:ph type="sldNum" sz="quarter" idx="12"/>
          </p:nvPr>
        </p:nvSpPr>
        <p:spPr/>
        <p:txBody>
          <a:bodyPr/>
          <a:lstStyle/>
          <a:p>
            <a:fld id="{22459BEF-F704-A54B-987F-5EEE859E8FB1}" type="slidenum">
              <a:rPr lang="en-US" smtClean="0"/>
              <a:t>‹#›</a:t>
            </a:fld>
            <a:endParaRPr lang="en-US"/>
          </a:p>
        </p:txBody>
      </p:sp>
    </p:spTree>
    <p:extLst>
      <p:ext uri="{BB962C8B-B14F-4D97-AF65-F5344CB8AC3E}">
        <p14:creationId xmlns:p14="http://schemas.microsoft.com/office/powerpoint/2010/main" val="99536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Gianluca Stringhini - Buffer Overflows</a:t>
            </a:r>
          </a:p>
        </p:txBody>
      </p:sp>
      <p:sp>
        <p:nvSpPr>
          <p:cNvPr id="6" name="Slide Number Placeholder 5"/>
          <p:cNvSpPr>
            <a:spLocks noGrp="1"/>
          </p:cNvSpPr>
          <p:nvPr>
            <p:ph type="sldNum" sz="quarter" idx="12"/>
          </p:nvPr>
        </p:nvSpPr>
        <p:spPr/>
        <p:txBody>
          <a:bodyPr/>
          <a:lstStyle/>
          <a:p>
            <a:fld id="{22459BEF-F704-A54B-987F-5EEE859E8FB1}" type="slidenum">
              <a:rPr lang="en-US" smtClean="0"/>
              <a:t>‹#›</a:t>
            </a:fld>
            <a:endParaRPr lang="en-US"/>
          </a:p>
        </p:txBody>
      </p:sp>
    </p:spTree>
    <p:extLst>
      <p:ext uri="{BB962C8B-B14F-4D97-AF65-F5344CB8AC3E}">
        <p14:creationId xmlns:p14="http://schemas.microsoft.com/office/powerpoint/2010/main" val="322038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124200" y="6529056"/>
            <a:ext cx="3738716" cy="384837"/>
          </a:xfrm>
          <a:prstGeom prst="rect">
            <a:avLst/>
          </a:prstGeom>
        </p:spPr>
        <p:txBody>
          <a:bodyPr/>
          <a:lstStyle/>
          <a:p>
            <a:r>
              <a:rPr lang="en-US"/>
              <a:t>Gianluca Stringhini - Buffer Overflows</a:t>
            </a:r>
          </a:p>
        </p:txBody>
      </p:sp>
      <p:sp>
        <p:nvSpPr>
          <p:cNvPr id="6" name="Slide Number Placeholder 5"/>
          <p:cNvSpPr>
            <a:spLocks noGrp="1"/>
          </p:cNvSpPr>
          <p:nvPr>
            <p:ph type="sldNum" sz="quarter" idx="12"/>
          </p:nvPr>
        </p:nvSpPr>
        <p:spPr>
          <a:xfrm>
            <a:off x="7914968" y="6558624"/>
            <a:ext cx="771832" cy="365125"/>
          </a:xfrm>
        </p:spPr>
        <p:txBody>
          <a:bodyPr/>
          <a:lstStyle/>
          <a:p>
            <a:fld id="{22459BEF-F704-A54B-987F-5EEE859E8FB1}" type="slidenum">
              <a:rPr lang="en-US" smtClean="0"/>
              <a:t>‹#›</a:t>
            </a:fld>
            <a:endParaRPr lang="en-US"/>
          </a:p>
        </p:txBody>
      </p:sp>
    </p:spTree>
    <p:extLst>
      <p:ext uri="{BB962C8B-B14F-4D97-AF65-F5344CB8AC3E}">
        <p14:creationId xmlns:p14="http://schemas.microsoft.com/office/powerpoint/2010/main" val="123755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Gianluca Stringhini - Buffer Overflows</a:t>
            </a:r>
          </a:p>
        </p:txBody>
      </p:sp>
      <p:sp>
        <p:nvSpPr>
          <p:cNvPr id="6" name="Slide Number Placeholder 5"/>
          <p:cNvSpPr>
            <a:spLocks noGrp="1"/>
          </p:cNvSpPr>
          <p:nvPr>
            <p:ph type="sldNum" sz="quarter" idx="12"/>
          </p:nvPr>
        </p:nvSpPr>
        <p:spPr/>
        <p:txBody>
          <a:bodyPr/>
          <a:lstStyle/>
          <a:p>
            <a:fld id="{22459BEF-F704-A54B-987F-5EEE859E8FB1}" type="slidenum">
              <a:rPr lang="en-US" smtClean="0"/>
              <a:t>‹#›</a:t>
            </a:fld>
            <a:endParaRPr lang="en-US"/>
          </a:p>
        </p:txBody>
      </p:sp>
    </p:spTree>
    <p:extLst>
      <p:ext uri="{BB962C8B-B14F-4D97-AF65-F5344CB8AC3E}">
        <p14:creationId xmlns:p14="http://schemas.microsoft.com/office/powerpoint/2010/main" val="34973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a:t>Gianluca Stringhini - Buffer Overflows</a:t>
            </a:r>
          </a:p>
        </p:txBody>
      </p:sp>
      <p:sp>
        <p:nvSpPr>
          <p:cNvPr id="7" name="Slide Number Placeholder 6"/>
          <p:cNvSpPr>
            <a:spLocks noGrp="1"/>
          </p:cNvSpPr>
          <p:nvPr>
            <p:ph type="sldNum" sz="quarter" idx="12"/>
          </p:nvPr>
        </p:nvSpPr>
        <p:spPr/>
        <p:txBody>
          <a:bodyPr/>
          <a:lstStyle/>
          <a:p>
            <a:fld id="{22459BEF-F704-A54B-987F-5EEE859E8FB1}" type="slidenum">
              <a:rPr lang="en-US" smtClean="0"/>
              <a:t>‹#›</a:t>
            </a:fld>
            <a:endParaRPr lang="en-US"/>
          </a:p>
        </p:txBody>
      </p:sp>
    </p:spTree>
    <p:extLst>
      <p:ext uri="{BB962C8B-B14F-4D97-AF65-F5344CB8AC3E}">
        <p14:creationId xmlns:p14="http://schemas.microsoft.com/office/powerpoint/2010/main" val="383035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a:t>Gianluca Stringhini - Buffer Overflows</a:t>
            </a:r>
          </a:p>
        </p:txBody>
      </p:sp>
      <p:sp>
        <p:nvSpPr>
          <p:cNvPr id="9" name="Slide Number Placeholder 8"/>
          <p:cNvSpPr>
            <a:spLocks noGrp="1"/>
          </p:cNvSpPr>
          <p:nvPr>
            <p:ph type="sldNum" sz="quarter" idx="12"/>
          </p:nvPr>
        </p:nvSpPr>
        <p:spPr/>
        <p:txBody>
          <a:bodyPr/>
          <a:lstStyle/>
          <a:p>
            <a:fld id="{22459BEF-F704-A54B-987F-5EEE859E8FB1}" type="slidenum">
              <a:rPr lang="en-US" smtClean="0"/>
              <a:t>‹#›</a:t>
            </a:fld>
            <a:endParaRPr lang="en-US"/>
          </a:p>
        </p:txBody>
      </p:sp>
    </p:spTree>
    <p:extLst>
      <p:ext uri="{BB962C8B-B14F-4D97-AF65-F5344CB8AC3E}">
        <p14:creationId xmlns:p14="http://schemas.microsoft.com/office/powerpoint/2010/main" val="168203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a:t>Gianluca Stringhini - Buffer Overflows</a:t>
            </a:r>
          </a:p>
        </p:txBody>
      </p:sp>
      <p:sp>
        <p:nvSpPr>
          <p:cNvPr id="5" name="Slide Number Placeholder 4"/>
          <p:cNvSpPr>
            <a:spLocks noGrp="1"/>
          </p:cNvSpPr>
          <p:nvPr>
            <p:ph type="sldNum" sz="quarter" idx="12"/>
          </p:nvPr>
        </p:nvSpPr>
        <p:spPr/>
        <p:txBody>
          <a:bodyPr/>
          <a:lstStyle/>
          <a:p>
            <a:fld id="{22459BEF-F704-A54B-987F-5EEE859E8FB1}" type="slidenum">
              <a:rPr lang="en-US" smtClean="0"/>
              <a:t>‹#›</a:t>
            </a:fld>
            <a:endParaRPr lang="en-US"/>
          </a:p>
        </p:txBody>
      </p:sp>
    </p:spTree>
    <p:extLst>
      <p:ext uri="{BB962C8B-B14F-4D97-AF65-F5344CB8AC3E}">
        <p14:creationId xmlns:p14="http://schemas.microsoft.com/office/powerpoint/2010/main" val="2864145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a:t>Gianluca Stringhini - Buffer Overflows</a:t>
            </a:r>
          </a:p>
        </p:txBody>
      </p:sp>
      <p:sp>
        <p:nvSpPr>
          <p:cNvPr id="4" name="Slide Number Placeholder 3"/>
          <p:cNvSpPr>
            <a:spLocks noGrp="1"/>
          </p:cNvSpPr>
          <p:nvPr>
            <p:ph type="sldNum" sz="quarter" idx="12"/>
          </p:nvPr>
        </p:nvSpPr>
        <p:spPr/>
        <p:txBody>
          <a:bodyPr/>
          <a:lstStyle/>
          <a:p>
            <a:fld id="{22459BEF-F704-A54B-987F-5EEE859E8FB1}" type="slidenum">
              <a:rPr lang="en-US" smtClean="0"/>
              <a:t>‹#›</a:t>
            </a:fld>
            <a:endParaRPr lang="en-US"/>
          </a:p>
        </p:txBody>
      </p:sp>
    </p:spTree>
    <p:extLst>
      <p:ext uri="{BB962C8B-B14F-4D97-AF65-F5344CB8AC3E}">
        <p14:creationId xmlns:p14="http://schemas.microsoft.com/office/powerpoint/2010/main" val="359418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a:t>Gianluca Stringhini - Buffer Overflows</a:t>
            </a:r>
          </a:p>
        </p:txBody>
      </p:sp>
      <p:sp>
        <p:nvSpPr>
          <p:cNvPr id="7" name="Slide Number Placeholder 6"/>
          <p:cNvSpPr>
            <a:spLocks noGrp="1"/>
          </p:cNvSpPr>
          <p:nvPr>
            <p:ph type="sldNum" sz="quarter" idx="12"/>
          </p:nvPr>
        </p:nvSpPr>
        <p:spPr/>
        <p:txBody>
          <a:bodyPr/>
          <a:lstStyle/>
          <a:p>
            <a:fld id="{22459BEF-F704-A54B-987F-5EEE859E8FB1}" type="slidenum">
              <a:rPr lang="en-US" smtClean="0"/>
              <a:t>‹#›</a:t>
            </a:fld>
            <a:endParaRPr lang="en-US"/>
          </a:p>
        </p:txBody>
      </p:sp>
    </p:spTree>
    <p:extLst>
      <p:ext uri="{BB962C8B-B14F-4D97-AF65-F5344CB8AC3E}">
        <p14:creationId xmlns:p14="http://schemas.microsoft.com/office/powerpoint/2010/main" val="359609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a:t>Gianluca Stringhini - Buffer Overflows</a:t>
            </a:r>
          </a:p>
        </p:txBody>
      </p:sp>
      <p:sp>
        <p:nvSpPr>
          <p:cNvPr id="7" name="Slide Number Placeholder 6"/>
          <p:cNvSpPr>
            <a:spLocks noGrp="1"/>
          </p:cNvSpPr>
          <p:nvPr>
            <p:ph type="sldNum" sz="quarter" idx="12"/>
          </p:nvPr>
        </p:nvSpPr>
        <p:spPr/>
        <p:txBody>
          <a:bodyPr/>
          <a:lstStyle/>
          <a:p>
            <a:fld id="{22459BEF-F704-A54B-987F-5EEE859E8FB1}" type="slidenum">
              <a:rPr lang="en-US" smtClean="0"/>
              <a:t>‹#›</a:t>
            </a:fld>
            <a:endParaRPr lang="en-US"/>
          </a:p>
        </p:txBody>
      </p:sp>
    </p:spTree>
    <p:extLst>
      <p:ext uri="{BB962C8B-B14F-4D97-AF65-F5344CB8AC3E}">
        <p14:creationId xmlns:p14="http://schemas.microsoft.com/office/powerpoint/2010/main" val="1745929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5046"/>
            <a:ext cx="8229600" cy="90550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82768"/>
            <a:ext cx="8229600" cy="51762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C</a:t>
            </a:r>
          </a:p>
        </p:txBody>
      </p:sp>
      <p:sp>
        <p:nvSpPr>
          <p:cNvPr id="6" name="Slide Number Placeholder 5"/>
          <p:cNvSpPr>
            <a:spLocks noGrp="1"/>
          </p:cNvSpPr>
          <p:nvPr>
            <p:ph type="sldNum" sz="quarter" idx="4"/>
          </p:nvPr>
        </p:nvSpPr>
        <p:spPr>
          <a:xfrm>
            <a:off x="6553200" y="645897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59BEF-F704-A54B-987F-5EEE859E8FB1}" type="slidenum">
              <a:rPr lang="en-US" smtClean="0"/>
              <a:t>‹#›</a:t>
            </a:fld>
            <a:endParaRPr lang="en-US"/>
          </a:p>
        </p:txBody>
      </p:sp>
    </p:spTree>
    <p:extLst>
      <p:ext uri="{BB962C8B-B14F-4D97-AF65-F5344CB8AC3E}">
        <p14:creationId xmlns:p14="http://schemas.microsoft.com/office/powerpoint/2010/main" val="693873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100" kern="1200">
          <a:solidFill>
            <a:schemeClr val="tx1"/>
          </a:solidFill>
          <a:latin typeface="Helvetica"/>
          <a:ea typeface="+mj-ea"/>
          <a:cs typeface="+mj-cs"/>
        </a:defRPr>
      </a:lvl1pPr>
    </p:titleStyle>
    <p:bodyStyle>
      <a:lvl1pPr marL="342900" indent="-342900" algn="l" defTabSz="457200" rtl="0" eaLnBrk="1" latinLnBrk="0" hangingPunct="1">
        <a:spcBef>
          <a:spcPts val="1200"/>
        </a:spcBef>
        <a:buFont typeface="Arial"/>
        <a:buChar char="•"/>
        <a:defRPr sz="2800" b="0" i="0" kern="1200">
          <a:solidFill>
            <a:schemeClr val="tx1"/>
          </a:solidFill>
          <a:latin typeface="Helvetica Light"/>
          <a:ea typeface="+mn-ea"/>
          <a:cs typeface="+mn-cs"/>
        </a:defRPr>
      </a:lvl1pPr>
      <a:lvl2pPr marL="742950" indent="-285750" algn="l" defTabSz="457200" rtl="0" eaLnBrk="1" latinLnBrk="0" hangingPunct="1">
        <a:spcBef>
          <a:spcPct val="20000"/>
        </a:spcBef>
        <a:buFont typeface="Arial"/>
        <a:buChar char="–"/>
        <a:defRPr sz="2500" b="0" i="0" kern="1200">
          <a:solidFill>
            <a:schemeClr val="tx1"/>
          </a:solidFill>
          <a:latin typeface="Helvetica Light"/>
          <a:ea typeface="+mn-ea"/>
          <a:cs typeface="+mn-cs"/>
        </a:defRPr>
      </a:lvl2pPr>
      <a:lvl3pPr marL="1143000" indent="-228600" algn="l" defTabSz="457200" rtl="0" eaLnBrk="1" latinLnBrk="0" hangingPunct="1">
        <a:spcBef>
          <a:spcPct val="20000"/>
        </a:spcBef>
        <a:buFont typeface="Arial"/>
        <a:buChar char="•"/>
        <a:defRPr sz="2300" b="0" i="0" kern="1200">
          <a:solidFill>
            <a:schemeClr val="tx1"/>
          </a:solidFill>
          <a:latin typeface="Helvetica Light"/>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a:latin typeface="+mj-lt"/>
              </a:rPr>
              <a:t>Buffer Overflows</a:t>
            </a:r>
          </a:p>
        </p:txBody>
      </p:sp>
      <p:sp>
        <p:nvSpPr>
          <p:cNvPr id="3" name="Subtitle 2"/>
          <p:cNvSpPr>
            <a:spLocks noGrp="1"/>
          </p:cNvSpPr>
          <p:nvPr>
            <p:ph type="subTitle" idx="1"/>
          </p:nvPr>
        </p:nvSpPr>
        <p:spPr>
          <a:xfrm>
            <a:off x="297611" y="3444466"/>
            <a:ext cx="8548777" cy="1315355"/>
          </a:xfrm>
        </p:spPr>
        <p:txBody>
          <a:bodyPr>
            <a:normAutofit/>
          </a:bodyPr>
          <a:lstStyle/>
          <a:p>
            <a:pPr>
              <a:spcBef>
                <a:spcPts val="600"/>
              </a:spcBef>
            </a:pPr>
            <a:r>
              <a:rPr lang="en-US" dirty="0">
                <a:solidFill>
                  <a:schemeClr val="accent2">
                    <a:lumMod val="75000"/>
                  </a:schemeClr>
                </a:solidFill>
                <a:latin typeface="+mj-lt"/>
              </a:rPr>
              <a:t>Emiliano De Cristofaro</a:t>
            </a:r>
          </a:p>
        </p:txBody>
      </p:sp>
      <p:sp>
        <p:nvSpPr>
          <p:cNvPr id="7" name="Slide Number Placeholder 6"/>
          <p:cNvSpPr>
            <a:spLocks noGrp="1"/>
          </p:cNvSpPr>
          <p:nvPr>
            <p:ph type="sldNum" sz="quarter" idx="12"/>
          </p:nvPr>
        </p:nvSpPr>
        <p:spPr/>
        <p:txBody>
          <a:bodyPr/>
          <a:lstStyle/>
          <a:p>
            <a:fld id="{22459BEF-F704-A54B-987F-5EEE859E8FB1}" type="slidenum">
              <a:rPr lang="en-US" smtClean="0"/>
              <a:t>1</a:t>
            </a:fld>
            <a:endParaRPr lang="en-US"/>
          </a:p>
        </p:txBody>
      </p:sp>
    </p:spTree>
    <p:extLst>
      <p:ext uri="{BB962C8B-B14F-4D97-AF65-F5344CB8AC3E}">
        <p14:creationId xmlns:p14="http://schemas.microsoft.com/office/powerpoint/2010/main" val="2903684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a:p>
        </p:txBody>
      </p:sp>
      <p:sp>
        <p:nvSpPr>
          <p:cNvPr id="5" name="Slide Number Placeholder 4"/>
          <p:cNvSpPr>
            <a:spLocks noGrp="1"/>
          </p:cNvSpPr>
          <p:nvPr>
            <p:ph type="sldNum" sz="quarter" idx="12"/>
          </p:nvPr>
        </p:nvSpPr>
        <p:spPr/>
        <p:txBody>
          <a:bodyPr/>
          <a:lstStyle/>
          <a:p>
            <a:fld id="{22459BEF-F704-A54B-987F-5EEE859E8FB1}" type="slidenum">
              <a:rPr lang="en-US" smtClean="0"/>
              <a:t>10</a:t>
            </a:fld>
            <a:endParaRPr lang="en-US"/>
          </a:p>
        </p:txBody>
      </p:sp>
      <p:sp>
        <p:nvSpPr>
          <p:cNvPr id="6" name="Rectangle 7"/>
          <p:cNvSpPr>
            <a:spLocks noChangeArrowheads="1"/>
          </p:cNvSpPr>
          <p:nvPr/>
        </p:nvSpPr>
        <p:spPr bwMode="auto">
          <a:xfrm>
            <a:off x="4873080" y="0"/>
            <a:ext cx="1451520" cy="685800"/>
          </a:xfrm>
          <a:prstGeom prst="rect">
            <a:avLst/>
          </a:prstGeom>
          <a:solidFill>
            <a:srgbClr val="00B050"/>
          </a:solidFill>
          <a:ln w="9525">
            <a:solidFill>
              <a:schemeClr val="tx1"/>
            </a:solidFill>
            <a:miter lim="800000"/>
            <a:headEnd/>
            <a:tailEnd/>
          </a:ln>
          <a:effectLst/>
        </p:spPr>
        <p:txBody>
          <a:bodyPr wrap="none" lIns="82910" tIns="41455" rIns="82910" bIns="41455" anchor="ctr"/>
          <a:lstStyle/>
          <a:p>
            <a:endParaRPr lang="nl-NL"/>
          </a:p>
        </p:txBody>
      </p:sp>
      <p:sp>
        <p:nvSpPr>
          <p:cNvPr id="8" name="Rectangle 3"/>
          <p:cNvSpPr>
            <a:spLocks noChangeArrowheads="1"/>
          </p:cNvSpPr>
          <p:nvPr/>
        </p:nvSpPr>
        <p:spPr bwMode="auto">
          <a:xfrm>
            <a:off x="7475040" y="273772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9" name="Rectangle 4"/>
          <p:cNvSpPr>
            <a:spLocks noChangeArrowheads="1"/>
          </p:cNvSpPr>
          <p:nvPr/>
        </p:nvSpPr>
        <p:spPr bwMode="auto">
          <a:xfrm>
            <a:off x="7475040" y="30833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0" name="Rectangle 5"/>
          <p:cNvSpPr>
            <a:spLocks noChangeArrowheads="1"/>
          </p:cNvSpPr>
          <p:nvPr/>
        </p:nvSpPr>
        <p:spPr bwMode="auto">
          <a:xfrm>
            <a:off x="7475040" y="342900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call read</a:t>
            </a:r>
          </a:p>
        </p:txBody>
      </p:sp>
      <p:sp>
        <p:nvSpPr>
          <p:cNvPr id="11" name="Rectangle 6"/>
          <p:cNvSpPr>
            <a:spLocks noChangeArrowheads="1"/>
          </p:cNvSpPr>
          <p:nvPr/>
        </p:nvSpPr>
        <p:spPr bwMode="auto">
          <a:xfrm>
            <a:off x="7475040" y="377463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2" name="Rectangle 7"/>
          <p:cNvSpPr>
            <a:spLocks noChangeArrowheads="1"/>
          </p:cNvSpPr>
          <p:nvPr/>
        </p:nvSpPr>
        <p:spPr bwMode="auto">
          <a:xfrm>
            <a:off x="7475040" y="515718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 name="Rectangle 8"/>
          <p:cNvSpPr>
            <a:spLocks noChangeArrowheads="1"/>
          </p:cNvSpPr>
          <p:nvPr/>
        </p:nvSpPr>
        <p:spPr bwMode="auto">
          <a:xfrm>
            <a:off x="7475040" y="550281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4" name="Rectangle 9"/>
          <p:cNvSpPr>
            <a:spLocks noChangeArrowheads="1"/>
          </p:cNvSpPr>
          <p:nvPr/>
        </p:nvSpPr>
        <p:spPr bwMode="auto">
          <a:xfrm>
            <a:off x="7475040" y="5848455"/>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5" name="Rectangle 10"/>
          <p:cNvSpPr>
            <a:spLocks noChangeArrowheads="1"/>
          </p:cNvSpPr>
          <p:nvPr/>
        </p:nvSpPr>
        <p:spPr bwMode="auto">
          <a:xfrm>
            <a:off x="7475040" y="61940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6" name="Line 11"/>
          <p:cNvSpPr>
            <a:spLocks noChangeShapeType="1"/>
          </p:cNvSpPr>
          <p:nvPr/>
        </p:nvSpPr>
        <p:spPr bwMode="auto">
          <a:xfrm>
            <a:off x="892656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7" name="Line 12"/>
          <p:cNvSpPr>
            <a:spLocks noChangeShapeType="1"/>
          </p:cNvSpPr>
          <p:nvPr/>
        </p:nvSpPr>
        <p:spPr bwMode="auto">
          <a:xfrm>
            <a:off x="747504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grpSp>
        <p:nvGrpSpPr>
          <p:cNvPr id="18" name="Group 13"/>
          <p:cNvGrpSpPr>
            <a:grpSpLocks/>
          </p:cNvGrpSpPr>
          <p:nvPr/>
        </p:nvGrpSpPr>
        <p:grpSpPr bwMode="auto">
          <a:xfrm>
            <a:off x="7336800" y="4120273"/>
            <a:ext cx="276480" cy="760400"/>
            <a:chOff x="5095" y="3101"/>
            <a:chExt cx="192" cy="528"/>
          </a:xfrm>
        </p:grpSpPr>
        <p:sp>
          <p:nvSpPr>
            <p:cNvPr id="19" name="Line 14"/>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0" name="Line 15"/>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1" name="Line 16"/>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2" name="Line 17"/>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23" name="Line 18"/>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24" name="Line 19"/>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grpSp>
        <p:nvGrpSpPr>
          <p:cNvPr id="25" name="Group 20"/>
          <p:cNvGrpSpPr>
            <a:grpSpLocks/>
          </p:cNvGrpSpPr>
          <p:nvPr/>
        </p:nvGrpSpPr>
        <p:grpSpPr bwMode="auto">
          <a:xfrm>
            <a:off x="8788320" y="4120273"/>
            <a:ext cx="276480" cy="760400"/>
            <a:chOff x="5095" y="3101"/>
            <a:chExt cx="192" cy="528"/>
          </a:xfrm>
        </p:grpSpPr>
        <p:sp>
          <p:nvSpPr>
            <p:cNvPr id="26" name="Line 21"/>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7" name="Line 22"/>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8" name="Line 23"/>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9" name="Line 24"/>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30" name="Line 25"/>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31" name="Line 26"/>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sp>
        <p:nvSpPr>
          <p:cNvPr id="32" name="Text Box 27"/>
          <p:cNvSpPr txBox="1">
            <a:spLocks noChangeArrowheads="1"/>
          </p:cNvSpPr>
          <p:nvPr/>
        </p:nvSpPr>
        <p:spPr bwMode="auto">
          <a:xfrm>
            <a:off x="7031520" y="380776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200</a:t>
            </a:r>
          </a:p>
        </p:txBody>
      </p:sp>
      <p:sp>
        <p:nvSpPr>
          <p:cNvPr id="33" name="Text Box 28"/>
          <p:cNvSpPr txBox="1">
            <a:spLocks noChangeArrowheads="1"/>
          </p:cNvSpPr>
          <p:nvPr/>
        </p:nvSpPr>
        <p:spPr bwMode="auto">
          <a:xfrm>
            <a:off x="7017120" y="3429003"/>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201</a:t>
            </a:r>
          </a:p>
        </p:txBody>
      </p:sp>
      <p:sp>
        <p:nvSpPr>
          <p:cNvPr id="34" name="Text Box 29"/>
          <p:cNvSpPr txBox="1">
            <a:spLocks noChangeArrowheads="1"/>
          </p:cNvSpPr>
          <p:nvPr/>
        </p:nvSpPr>
        <p:spPr bwMode="auto">
          <a:xfrm>
            <a:off x="7017120" y="3096330"/>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202</a:t>
            </a:r>
          </a:p>
        </p:txBody>
      </p:sp>
      <p:sp>
        <p:nvSpPr>
          <p:cNvPr id="35" name="Text Box 30"/>
          <p:cNvSpPr txBox="1">
            <a:spLocks noChangeArrowheads="1"/>
          </p:cNvSpPr>
          <p:nvPr/>
        </p:nvSpPr>
        <p:spPr bwMode="auto">
          <a:xfrm>
            <a:off x="7017120" y="2737728"/>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203</a:t>
            </a:r>
          </a:p>
        </p:txBody>
      </p:sp>
      <p:sp>
        <p:nvSpPr>
          <p:cNvPr id="36" name="Text Box 31"/>
          <p:cNvSpPr txBox="1">
            <a:spLocks noChangeArrowheads="1"/>
          </p:cNvSpPr>
          <p:nvPr/>
        </p:nvSpPr>
        <p:spPr bwMode="auto">
          <a:xfrm>
            <a:off x="7031520" y="6227218"/>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a:t>
            </a:r>
          </a:p>
        </p:txBody>
      </p:sp>
      <p:sp>
        <p:nvSpPr>
          <p:cNvPr id="37" name="Text Box 32"/>
          <p:cNvSpPr txBox="1">
            <a:spLocks noChangeArrowheads="1"/>
          </p:cNvSpPr>
          <p:nvPr/>
        </p:nvSpPr>
        <p:spPr bwMode="auto">
          <a:xfrm>
            <a:off x="7017120" y="5848457"/>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a:t>
            </a:r>
          </a:p>
        </p:txBody>
      </p:sp>
      <p:sp>
        <p:nvSpPr>
          <p:cNvPr id="38" name="Text Box 33"/>
          <p:cNvSpPr txBox="1">
            <a:spLocks noChangeArrowheads="1"/>
          </p:cNvSpPr>
          <p:nvPr/>
        </p:nvSpPr>
        <p:spPr bwMode="auto">
          <a:xfrm>
            <a:off x="7017120" y="551578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a:t>
            </a:r>
          </a:p>
        </p:txBody>
      </p:sp>
      <p:sp>
        <p:nvSpPr>
          <p:cNvPr id="39" name="Text Box 34"/>
          <p:cNvSpPr txBox="1">
            <a:spLocks noChangeArrowheads="1"/>
          </p:cNvSpPr>
          <p:nvPr/>
        </p:nvSpPr>
        <p:spPr bwMode="auto">
          <a:xfrm>
            <a:off x="7017120" y="5157182"/>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103</a:t>
            </a:r>
          </a:p>
        </p:txBody>
      </p:sp>
      <p:sp>
        <p:nvSpPr>
          <p:cNvPr id="40" name="Text Box 35"/>
          <p:cNvSpPr txBox="1">
            <a:spLocks noChangeArrowheads="1"/>
          </p:cNvSpPr>
          <p:nvPr/>
        </p:nvSpPr>
        <p:spPr bwMode="auto">
          <a:xfrm>
            <a:off x="7195680" y="6227218"/>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41" name="Text Box 36"/>
          <p:cNvSpPr txBox="1">
            <a:spLocks noChangeArrowheads="1"/>
          </p:cNvSpPr>
          <p:nvPr/>
        </p:nvSpPr>
        <p:spPr bwMode="auto">
          <a:xfrm rot="16200000">
            <a:off x="6660201" y="5938109"/>
            <a:ext cx="385518"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IE</a:t>
            </a:r>
          </a:p>
        </p:txBody>
      </p:sp>
      <p:sp>
        <p:nvSpPr>
          <p:cNvPr id="42" name="Rectangle 38"/>
          <p:cNvSpPr>
            <a:spLocks noChangeArrowheads="1"/>
          </p:cNvSpPr>
          <p:nvPr/>
        </p:nvSpPr>
        <p:spPr bwMode="auto">
          <a:xfrm>
            <a:off x="7475040" y="4811546"/>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43" name="Text Box 39"/>
          <p:cNvSpPr txBox="1">
            <a:spLocks noChangeArrowheads="1"/>
          </p:cNvSpPr>
          <p:nvPr/>
        </p:nvSpPr>
        <p:spPr bwMode="auto">
          <a:xfrm>
            <a:off x="7017120" y="4811549"/>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104</a:t>
            </a:r>
          </a:p>
        </p:txBody>
      </p:sp>
      <p:sp>
        <p:nvSpPr>
          <p:cNvPr id="44" name="Rectangle 40"/>
          <p:cNvSpPr>
            <a:spLocks noChangeArrowheads="1"/>
          </p:cNvSpPr>
          <p:nvPr/>
        </p:nvSpPr>
        <p:spPr bwMode="auto">
          <a:xfrm>
            <a:off x="7538400" y="5515780"/>
            <a:ext cx="1225421"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call </a:t>
            </a:r>
            <a:r>
              <a:rPr lang="en-US" sz="1600" dirty="0" err="1">
                <a:latin typeface="Arial" pitchFamily="34" charset="0"/>
              </a:rPr>
              <a:t>getURL</a:t>
            </a:r>
            <a:endParaRPr lang="en-US" sz="1600" dirty="0">
              <a:latin typeface="Arial" pitchFamily="34" charset="0"/>
            </a:endParaRPr>
          </a:p>
        </p:txBody>
      </p:sp>
      <p:sp>
        <p:nvSpPr>
          <p:cNvPr id="45" name="Rectangle 41"/>
          <p:cNvSpPr>
            <a:spLocks noChangeArrowheads="1"/>
          </p:cNvSpPr>
          <p:nvPr/>
        </p:nvSpPr>
        <p:spPr bwMode="auto">
          <a:xfrm>
            <a:off x="7526879" y="2737728"/>
            <a:ext cx="1284210" cy="33504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 result</a:t>
            </a:r>
          </a:p>
        </p:txBody>
      </p:sp>
      <p:grpSp>
        <p:nvGrpSpPr>
          <p:cNvPr id="46" name="Group 42"/>
          <p:cNvGrpSpPr>
            <a:grpSpLocks/>
          </p:cNvGrpSpPr>
          <p:nvPr/>
        </p:nvGrpSpPr>
        <p:grpSpPr bwMode="auto">
          <a:xfrm>
            <a:off x="8778242" y="2253837"/>
            <a:ext cx="286560" cy="553018"/>
            <a:chOff x="5095" y="3101"/>
            <a:chExt cx="192" cy="528"/>
          </a:xfrm>
        </p:grpSpPr>
        <p:sp>
          <p:nvSpPr>
            <p:cNvPr id="47"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48"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49"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0"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1"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2"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53" name="Group 49"/>
          <p:cNvGrpSpPr>
            <a:grpSpLocks/>
          </p:cNvGrpSpPr>
          <p:nvPr/>
        </p:nvGrpSpPr>
        <p:grpSpPr bwMode="auto">
          <a:xfrm>
            <a:off x="7326722" y="2253837"/>
            <a:ext cx="286560" cy="553018"/>
            <a:chOff x="5095" y="3101"/>
            <a:chExt cx="192" cy="528"/>
          </a:xfrm>
        </p:grpSpPr>
        <p:sp>
          <p:nvSpPr>
            <p:cNvPr id="54"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55"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56"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7"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8"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9"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60" name="Text Box 56"/>
          <p:cNvSpPr txBox="1">
            <a:spLocks noChangeArrowheads="1"/>
          </p:cNvSpPr>
          <p:nvPr/>
        </p:nvSpPr>
        <p:spPr bwMode="auto">
          <a:xfrm rot="16200000">
            <a:off x="3735105" y="774447"/>
            <a:ext cx="706119"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stack</a:t>
            </a:r>
          </a:p>
        </p:txBody>
      </p:sp>
      <p:sp>
        <p:nvSpPr>
          <p:cNvPr id="61" name="Rectangle 57"/>
          <p:cNvSpPr>
            <a:spLocks noChangeArrowheads="1"/>
          </p:cNvSpPr>
          <p:nvPr/>
        </p:nvSpPr>
        <p:spPr bwMode="auto">
          <a:xfrm>
            <a:off x="4848480" y="686953"/>
            <a:ext cx="1451520" cy="345636"/>
          </a:xfrm>
          <a:prstGeom prst="rect">
            <a:avLst/>
          </a:prstGeom>
          <a:solidFill>
            <a:schemeClr val="accent2"/>
          </a:solidFill>
          <a:ln w="9525">
            <a:solidFill>
              <a:schemeClr val="tx1"/>
            </a:solidFill>
            <a:miter lim="800000"/>
            <a:headEnd/>
            <a:tailEnd/>
          </a:ln>
          <a:effectLst/>
        </p:spPr>
        <p:txBody>
          <a:bodyPr wrap="none" lIns="82910" tIns="41455" rIns="82910" bIns="41455" anchor="ctr"/>
          <a:lstStyle/>
          <a:p>
            <a:pPr algn="ctr"/>
            <a:r>
              <a:rPr lang="en-US" sz="1600" dirty="0">
                <a:solidFill>
                  <a:schemeClr val="bg1"/>
                </a:solidFill>
                <a:latin typeface="Arial" pitchFamily="34" charset="0"/>
              </a:rPr>
              <a:t>103</a:t>
            </a:r>
          </a:p>
        </p:txBody>
      </p:sp>
      <p:sp>
        <p:nvSpPr>
          <p:cNvPr id="62" name="Text Box 58"/>
          <p:cNvSpPr txBox="1">
            <a:spLocks noChangeArrowheads="1"/>
          </p:cNvSpPr>
          <p:nvPr/>
        </p:nvSpPr>
        <p:spPr bwMode="auto">
          <a:xfrm>
            <a:off x="4289760" y="1411353"/>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1022</a:t>
            </a:r>
          </a:p>
        </p:txBody>
      </p:sp>
      <p:sp>
        <p:nvSpPr>
          <p:cNvPr id="63" name="Text Box 59"/>
          <p:cNvSpPr txBox="1">
            <a:spLocks noChangeArrowheads="1"/>
          </p:cNvSpPr>
          <p:nvPr/>
        </p:nvSpPr>
        <p:spPr bwMode="auto">
          <a:xfrm>
            <a:off x="4289760" y="1032589"/>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1023</a:t>
            </a:r>
          </a:p>
        </p:txBody>
      </p:sp>
      <p:sp>
        <p:nvSpPr>
          <p:cNvPr id="64" name="Text Box 60"/>
          <p:cNvSpPr txBox="1">
            <a:spLocks noChangeArrowheads="1"/>
          </p:cNvSpPr>
          <p:nvPr/>
        </p:nvSpPr>
        <p:spPr bwMode="auto">
          <a:xfrm>
            <a:off x="4289760" y="69991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1024</a:t>
            </a:r>
          </a:p>
        </p:txBody>
      </p:sp>
      <p:sp>
        <p:nvSpPr>
          <p:cNvPr id="65" name="Text Box 61"/>
          <p:cNvSpPr txBox="1">
            <a:spLocks noChangeArrowheads="1"/>
          </p:cNvSpPr>
          <p:nvPr/>
        </p:nvSpPr>
        <p:spPr bwMode="auto">
          <a:xfrm>
            <a:off x="4569120" y="1411353"/>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6" name="Rectangle 62"/>
          <p:cNvSpPr>
            <a:spLocks noChangeArrowheads="1"/>
          </p:cNvSpPr>
          <p:nvPr/>
        </p:nvSpPr>
        <p:spPr bwMode="auto">
          <a:xfrm>
            <a:off x="4900320" y="156256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7" name="Rectangle 63"/>
          <p:cNvSpPr>
            <a:spLocks noChangeArrowheads="1"/>
          </p:cNvSpPr>
          <p:nvPr/>
        </p:nvSpPr>
        <p:spPr bwMode="auto">
          <a:xfrm>
            <a:off x="4848480" y="1009547"/>
            <a:ext cx="1451520" cy="345636"/>
          </a:xfrm>
          <a:prstGeom prst="rect">
            <a:avLst/>
          </a:prstGeom>
          <a:no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68" name="Text Box 64"/>
          <p:cNvSpPr txBox="1">
            <a:spLocks noChangeArrowheads="1"/>
          </p:cNvSpPr>
          <p:nvPr/>
        </p:nvSpPr>
        <p:spPr bwMode="auto">
          <a:xfrm>
            <a:off x="4289760" y="2481381"/>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1019</a:t>
            </a:r>
          </a:p>
        </p:txBody>
      </p:sp>
      <p:sp>
        <p:nvSpPr>
          <p:cNvPr id="69" name="Text Box 65"/>
          <p:cNvSpPr txBox="1">
            <a:spLocks noChangeArrowheads="1"/>
          </p:cNvSpPr>
          <p:nvPr/>
        </p:nvSpPr>
        <p:spPr bwMode="auto">
          <a:xfrm>
            <a:off x="4574880" y="2481381"/>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0" name="Text Box 80"/>
          <p:cNvSpPr txBox="1">
            <a:spLocks noChangeArrowheads="1"/>
          </p:cNvSpPr>
          <p:nvPr/>
        </p:nvSpPr>
        <p:spPr bwMode="auto">
          <a:xfrm>
            <a:off x="4557600" y="2550508"/>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1" name="Text Box 81"/>
          <p:cNvSpPr txBox="1">
            <a:spLocks noChangeArrowheads="1"/>
          </p:cNvSpPr>
          <p:nvPr/>
        </p:nvSpPr>
        <p:spPr bwMode="auto">
          <a:xfrm>
            <a:off x="5594400" y="305317"/>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2" name="Text Box 82"/>
          <p:cNvSpPr txBox="1">
            <a:spLocks noChangeArrowheads="1"/>
          </p:cNvSpPr>
          <p:nvPr/>
        </p:nvSpPr>
        <p:spPr bwMode="auto">
          <a:xfrm>
            <a:off x="4295520" y="1769947"/>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1021</a:t>
            </a:r>
          </a:p>
        </p:txBody>
      </p:sp>
      <p:sp>
        <p:nvSpPr>
          <p:cNvPr id="73" name="Text Box 83"/>
          <p:cNvSpPr txBox="1">
            <a:spLocks noChangeArrowheads="1"/>
          </p:cNvSpPr>
          <p:nvPr/>
        </p:nvSpPr>
        <p:spPr bwMode="auto">
          <a:xfrm>
            <a:off x="4574880" y="176994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4" name="Text Box 84"/>
          <p:cNvSpPr txBox="1">
            <a:spLocks noChangeArrowheads="1"/>
          </p:cNvSpPr>
          <p:nvPr/>
        </p:nvSpPr>
        <p:spPr bwMode="auto">
          <a:xfrm>
            <a:off x="4289760" y="2115586"/>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1020</a:t>
            </a:r>
          </a:p>
        </p:txBody>
      </p:sp>
      <p:sp>
        <p:nvSpPr>
          <p:cNvPr id="75" name="Text Box 85"/>
          <p:cNvSpPr txBox="1">
            <a:spLocks noChangeArrowheads="1"/>
          </p:cNvSpPr>
          <p:nvPr/>
        </p:nvSpPr>
        <p:spPr bwMode="auto">
          <a:xfrm>
            <a:off x="4569120" y="2115586"/>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6" name="Rectangle 86"/>
          <p:cNvSpPr>
            <a:spLocks noChangeArrowheads="1"/>
          </p:cNvSpPr>
          <p:nvPr/>
        </p:nvSpPr>
        <p:spPr bwMode="auto">
          <a:xfrm>
            <a:off x="4904640" y="391726"/>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grpSp>
        <p:nvGrpSpPr>
          <p:cNvPr id="77" name="Group 87"/>
          <p:cNvGrpSpPr>
            <a:grpSpLocks/>
          </p:cNvGrpSpPr>
          <p:nvPr/>
        </p:nvGrpSpPr>
        <p:grpSpPr bwMode="auto">
          <a:xfrm>
            <a:off x="6161760" y="115212"/>
            <a:ext cx="286560" cy="553018"/>
            <a:chOff x="5095" y="3101"/>
            <a:chExt cx="192" cy="528"/>
          </a:xfrm>
        </p:grpSpPr>
        <p:sp>
          <p:nvSpPr>
            <p:cNvPr id="78" name="Line 88"/>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79" name="Line 89"/>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0" name="Line 90"/>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1" name="Line 91"/>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2" name="Line 92"/>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83" name="Line 93"/>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84" name="Group 94"/>
          <p:cNvGrpSpPr>
            <a:grpSpLocks/>
          </p:cNvGrpSpPr>
          <p:nvPr/>
        </p:nvGrpSpPr>
        <p:grpSpPr bwMode="auto">
          <a:xfrm>
            <a:off x="4710240" y="115212"/>
            <a:ext cx="286560" cy="553018"/>
            <a:chOff x="5095" y="3101"/>
            <a:chExt cx="192" cy="528"/>
          </a:xfrm>
        </p:grpSpPr>
        <p:sp>
          <p:nvSpPr>
            <p:cNvPr id="85" name="Line 95"/>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86" name="Line 96"/>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7" name="Line 97"/>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8" name="Line 98"/>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9" name="Line 99"/>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90" name="Line 100"/>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91" name="Text Box 101"/>
          <p:cNvSpPr txBox="1">
            <a:spLocks noChangeArrowheads="1"/>
          </p:cNvSpPr>
          <p:nvPr/>
        </p:nvSpPr>
        <p:spPr bwMode="auto">
          <a:xfrm>
            <a:off x="5539680" y="41765"/>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2" name="Text Box 102"/>
          <p:cNvSpPr txBox="1">
            <a:spLocks noChangeArrowheads="1"/>
          </p:cNvSpPr>
          <p:nvPr/>
        </p:nvSpPr>
        <p:spPr bwMode="auto">
          <a:xfrm>
            <a:off x="5551200" y="387401"/>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3" name="Text Box 103"/>
          <p:cNvSpPr txBox="1">
            <a:spLocks noChangeArrowheads="1"/>
          </p:cNvSpPr>
          <p:nvPr/>
        </p:nvSpPr>
        <p:spPr bwMode="auto">
          <a:xfrm>
            <a:off x="5516640" y="733039"/>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4" name="Text Box 104"/>
          <p:cNvSpPr txBox="1">
            <a:spLocks noChangeArrowheads="1"/>
          </p:cNvSpPr>
          <p:nvPr/>
        </p:nvSpPr>
        <p:spPr bwMode="auto">
          <a:xfrm>
            <a:off x="5516640" y="1078678"/>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5" name="Rectangle 105"/>
          <p:cNvSpPr>
            <a:spLocks noChangeArrowheads="1"/>
          </p:cNvSpPr>
          <p:nvPr/>
        </p:nvSpPr>
        <p:spPr bwMode="auto">
          <a:xfrm>
            <a:off x="4848480" y="1335021"/>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6" name="Text Box 106"/>
          <p:cNvSpPr txBox="1">
            <a:spLocks noChangeArrowheads="1"/>
          </p:cNvSpPr>
          <p:nvPr/>
        </p:nvSpPr>
        <p:spPr bwMode="auto">
          <a:xfrm>
            <a:off x="4295520" y="2806855"/>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1018</a:t>
            </a:r>
          </a:p>
        </p:txBody>
      </p:sp>
      <p:sp>
        <p:nvSpPr>
          <p:cNvPr id="97" name="Text Box 107"/>
          <p:cNvSpPr txBox="1">
            <a:spLocks noChangeArrowheads="1"/>
          </p:cNvSpPr>
          <p:nvPr/>
        </p:nvSpPr>
        <p:spPr bwMode="auto">
          <a:xfrm>
            <a:off x="4569120" y="2806855"/>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8" name="Text Box 108"/>
          <p:cNvSpPr txBox="1">
            <a:spLocks noChangeArrowheads="1"/>
          </p:cNvSpPr>
          <p:nvPr/>
        </p:nvSpPr>
        <p:spPr bwMode="auto">
          <a:xfrm>
            <a:off x="4551840" y="2875984"/>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9" name="Text Box 109"/>
          <p:cNvSpPr txBox="1">
            <a:spLocks noChangeArrowheads="1"/>
          </p:cNvSpPr>
          <p:nvPr/>
        </p:nvSpPr>
        <p:spPr bwMode="auto">
          <a:xfrm>
            <a:off x="5539680" y="1756989"/>
            <a:ext cx="167040" cy="332675"/>
          </a:xfrm>
          <a:prstGeom prst="rect">
            <a:avLst/>
          </a:prstGeom>
          <a:noFill/>
          <a:ln w="9525">
            <a:noFill/>
            <a:miter lim="800000"/>
            <a:headEnd/>
            <a:tailEnd/>
          </a:ln>
          <a:effectLst/>
        </p:spPr>
        <p:txBody>
          <a:bodyPr wrap="none" lIns="82910" tIns="41455" rIns="82910" bIns="41455">
            <a:spAutoFit/>
          </a:bodyPr>
          <a:lstStyle/>
          <a:p>
            <a:pPr algn="ctr"/>
            <a:endParaRPr lang="en-US" sz="1600" dirty="0">
              <a:latin typeface="Arial" pitchFamily="34" charset="0"/>
            </a:endParaRPr>
          </a:p>
        </p:txBody>
      </p:sp>
      <p:sp>
        <p:nvSpPr>
          <p:cNvPr id="100"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01" name="Rectangle 111"/>
          <p:cNvSpPr>
            <a:spLocks noChangeArrowheads="1"/>
          </p:cNvSpPr>
          <p:nvPr/>
        </p:nvSpPr>
        <p:spPr bwMode="auto">
          <a:xfrm>
            <a:off x="4848480" y="170081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2" name="Rectangle 112"/>
          <p:cNvSpPr>
            <a:spLocks noChangeArrowheads="1"/>
          </p:cNvSpPr>
          <p:nvPr/>
        </p:nvSpPr>
        <p:spPr bwMode="auto">
          <a:xfrm>
            <a:off x="4848480" y="204645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3" name="Rectangle 113"/>
          <p:cNvSpPr>
            <a:spLocks noChangeArrowheads="1"/>
          </p:cNvSpPr>
          <p:nvPr/>
        </p:nvSpPr>
        <p:spPr bwMode="auto">
          <a:xfrm>
            <a:off x="4848480" y="239209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4" name="Rectangle 114"/>
          <p:cNvSpPr>
            <a:spLocks noChangeArrowheads="1"/>
          </p:cNvSpPr>
          <p:nvPr/>
        </p:nvSpPr>
        <p:spPr bwMode="auto">
          <a:xfrm>
            <a:off x="4848480" y="3787598"/>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5" name="Rectangle 116"/>
          <p:cNvSpPr>
            <a:spLocks noChangeArrowheads="1"/>
          </p:cNvSpPr>
          <p:nvPr/>
        </p:nvSpPr>
        <p:spPr bwMode="auto">
          <a:xfrm>
            <a:off x="4848480" y="275068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6" name="Rectangle 117"/>
          <p:cNvSpPr>
            <a:spLocks noChangeArrowheads="1"/>
          </p:cNvSpPr>
          <p:nvPr/>
        </p:nvSpPr>
        <p:spPr bwMode="auto">
          <a:xfrm>
            <a:off x="4848480" y="309632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7" name="Rectangle 118"/>
          <p:cNvSpPr>
            <a:spLocks noChangeArrowheads="1"/>
          </p:cNvSpPr>
          <p:nvPr/>
        </p:nvSpPr>
        <p:spPr bwMode="auto">
          <a:xfrm>
            <a:off x="4848480" y="344196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8" name="Line 120"/>
          <p:cNvSpPr>
            <a:spLocks noChangeShapeType="1"/>
          </p:cNvSpPr>
          <p:nvPr/>
        </p:nvSpPr>
        <p:spPr bwMode="auto">
          <a:xfrm flipV="1">
            <a:off x="5608800" y="1371600"/>
            <a:ext cx="0" cy="1244291"/>
          </a:xfrm>
          <a:prstGeom prst="line">
            <a:avLst/>
          </a:prstGeom>
          <a:noFill/>
          <a:ln w="9525">
            <a:solidFill>
              <a:schemeClr val="tx1"/>
            </a:solidFill>
            <a:round/>
            <a:headEnd/>
            <a:tailEnd type="triangle" w="med" len="med"/>
          </a:ln>
          <a:effectLst/>
        </p:spPr>
        <p:txBody>
          <a:bodyPr lIns="82910" tIns="41455" rIns="82910" bIns="41455"/>
          <a:lstStyle/>
          <a:p>
            <a:endParaRPr lang="nl-NL"/>
          </a:p>
        </p:txBody>
      </p:sp>
      <p:sp>
        <p:nvSpPr>
          <p:cNvPr id="109" name="Text Box 122"/>
          <p:cNvSpPr txBox="1">
            <a:spLocks noChangeArrowheads="1"/>
          </p:cNvSpPr>
          <p:nvPr/>
        </p:nvSpPr>
        <p:spPr bwMode="auto">
          <a:xfrm>
            <a:off x="4295520" y="3152493"/>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1017</a:t>
            </a:r>
          </a:p>
        </p:txBody>
      </p:sp>
      <p:sp>
        <p:nvSpPr>
          <p:cNvPr id="110" name="Text Box 123"/>
          <p:cNvSpPr txBox="1">
            <a:spLocks noChangeArrowheads="1"/>
          </p:cNvSpPr>
          <p:nvPr/>
        </p:nvSpPr>
        <p:spPr bwMode="auto">
          <a:xfrm>
            <a:off x="4295520" y="3498132"/>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1016</a:t>
            </a:r>
          </a:p>
        </p:txBody>
      </p:sp>
      <p:sp>
        <p:nvSpPr>
          <p:cNvPr id="111" name="Text Box 124"/>
          <p:cNvSpPr txBox="1">
            <a:spLocks noChangeArrowheads="1"/>
          </p:cNvSpPr>
          <p:nvPr/>
        </p:nvSpPr>
        <p:spPr bwMode="auto">
          <a:xfrm>
            <a:off x="4295520" y="3856730"/>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1015</a:t>
            </a:r>
          </a:p>
        </p:txBody>
      </p:sp>
      <p:sp>
        <p:nvSpPr>
          <p:cNvPr id="112" name="Rectangle 134"/>
          <p:cNvSpPr txBox="1">
            <a:spLocks noChangeArrowheads="1"/>
          </p:cNvSpPr>
          <p:nvPr/>
        </p:nvSpPr>
        <p:spPr>
          <a:xfrm>
            <a:off x="76200" y="1700819"/>
            <a:ext cx="5807520" cy="4039624"/>
          </a:xfrm>
          <a:prstGeom prst="rect">
            <a:avLst/>
          </a:prstGeom>
          <a:ln/>
        </p:spPr>
        <p:txBody>
          <a:bodyPr vert="horz" lIns="91440" tIns="45720" rIns="91440" bIns="45720" rtlCol="0">
            <a:normAutofit/>
          </a:bodyPr>
          <a:lstStyle>
            <a:lvl1pPr marL="342900" indent="-342900" algn="l" defTabSz="457200" rtl="0" eaLnBrk="1" latinLnBrk="0" hangingPunct="1">
              <a:spcBef>
                <a:spcPts val="1200"/>
              </a:spcBef>
              <a:buFont typeface="Arial"/>
              <a:buChar char="•"/>
              <a:defRPr sz="2800" b="0" i="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500" b="0" i="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300" b="0" i="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584" indent="-342584" defTabSz="914035">
              <a:lnSpc>
                <a:spcPct val="90000"/>
              </a:lnSpc>
              <a:buFont typeface="Arial"/>
              <a:buNone/>
            </a:pP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	char buf[</a:t>
            </a:r>
            <a:r>
              <a:rPr lang="en-US" sz="2200" b="1">
                <a:solidFill>
                  <a:srgbClr val="FF0000"/>
                </a:solidFill>
                <a:latin typeface="Courier New" pitchFamily="49" charset="0"/>
              </a:rPr>
              <a:t>10</a:t>
            </a:r>
            <a:r>
              <a:rPr lang="en-US" sz="2200">
                <a:latin typeface="Courier New" pitchFamily="49" charset="0"/>
              </a:rPr>
              <a:t>]; </a:t>
            </a:r>
            <a:br>
              <a:rPr lang="en-US" sz="2200">
                <a:latin typeface="Courier New" pitchFamily="49" charset="0"/>
              </a:rPr>
            </a:br>
            <a:r>
              <a:rPr lang="en-US" sz="2200">
                <a:latin typeface="Courier New" pitchFamily="49" charset="0"/>
              </a:rPr>
              <a:t>read(keyboard,buf,64);	</a:t>
            </a:r>
            <a:br>
              <a:rPr lang="en-US" sz="2200">
                <a:latin typeface="Courier New" pitchFamily="49" charset="0"/>
              </a:rPr>
            </a:br>
            <a:r>
              <a:rPr lang="en-US" sz="2200">
                <a:latin typeface="Courier New" pitchFamily="49" charset="0"/>
              </a:rPr>
              <a:t>get_webpage (buf);</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IE ()</a:t>
            </a:r>
          </a:p>
          <a:p>
            <a:pPr marL="342584" indent="-342584" defTabSz="914035">
              <a:lnSpc>
                <a:spcPct val="90000"/>
              </a:lnSpc>
              <a:buFont typeface="Arial"/>
              <a:buNone/>
            </a:pPr>
            <a:r>
              <a:rPr lang="en-US" sz="2200">
                <a:latin typeface="Courier New" pitchFamily="49" charset="0"/>
              </a:rPr>
              <a:t>{</a:t>
            </a:r>
            <a:br>
              <a:rPr lang="en-US" sz="2200">
                <a:latin typeface="Courier New" pitchFamily="49" charset="0"/>
              </a:rPr>
            </a:b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endParaRPr lang="en-US" sz="2200" dirty="0">
              <a:latin typeface="Courier New" pitchFamily="49" charset="0"/>
            </a:endParaRPr>
          </a:p>
        </p:txBody>
      </p:sp>
      <p:sp>
        <p:nvSpPr>
          <p:cNvPr id="113"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14" name="Rectangle 115"/>
          <p:cNvSpPr>
            <a:spLocks noChangeArrowheads="1"/>
          </p:cNvSpPr>
          <p:nvPr/>
        </p:nvSpPr>
        <p:spPr bwMode="auto">
          <a:xfrm>
            <a:off x="4848480" y="4133234"/>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5" name="Text Box 125"/>
          <p:cNvSpPr txBox="1">
            <a:spLocks noChangeArrowheads="1"/>
          </p:cNvSpPr>
          <p:nvPr/>
        </p:nvSpPr>
        <p:spPr bwMode="auto">
          <a:xfrm>
            <a:off x="4295520" y="4202366"/>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1014</a:t>
            </a:r>
          </a:p>
        </p:txBody>
      </p:sp>
      <p:sp>
        <p:nvSpPr>
          <p:cNvPr id="116" name="Text Box 126"/>
          <p:cNvSpPr txBox="1">
            <a:spLocks noChangeArrowheads="1"/>
          </p:cNvSpPr>
          <p:nvPr/>
        </p:nvSpPr>
        <p:spPr bwMode="auto">
          <a:xfrm>
            <a:off x="4289760" y="4548002"/>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1013</a:t>
            </a:r>
          </a:p>
        </p:txBody>
      </p:sp>
      <p:sp>
        <p:nvSpPr>
          <p:cNvPr id="117" name="Text Box 127"/>
          <p:cNvSpPr txBox="1">
            <a:spLocks noChangeArrowheads="1"/>
          </p:cNvSpPr>
          <p:nvPr/>
        </p:nvSpPr>
        <p:spPr bwMode="auto">
          <a:xfrm>
            <a:off x="4289760" y="489363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1012</a:t>
            </a:r>
          </a:p>
        </p:txBody>
      </p:sp>
      <p:sp>
        <p:nvSpPr>
          <p:cNvPr id="118" name="Text Box 128"/>
          <p:cNvSpPr txBox="1">
            <a:spLocks noChangeArrowheads="1"/>
          </p:cNvSpPr>
          <p:nvPr/>
        </p:nvSpPr>
        <p:spPr bwMode="auto">
          <a:xfrm>
            <a:off x="4295520" y="5239275"/>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1011</a:t>
            </a:r>
          </a:p>
        </p:txBody>
      </p:sp>
      <p:sp>
        <p:nvSpPr>
          <p:cNvPr id="119" name="Text Box 129"/>
          <p:cNvSpPr txBox="1">
            <a:spLocks noChangeArrowheads="1"/>
          </p:cNvSpPr>
          <p:nvPr/>
        </p:nvSpPr>
        <p:spPr bwMode="auto">
          <a:xfrm>
            <a:off x="4295520" y="5584911"/>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1010</a:t>
            </a:r>
          </a:p>
        </p:txBody>
      </p:sp>
      <p:sp>
        <p:nvSpPr>
          <p:cNvPr id="120" name="Rectangle 131"/>
          <p:cNvSpPr>
            <a:spLocks noChangeArrowheads="1"/>
          </p:cNvSpPr>
          <p:nvPr/>
        </p:nvSpPr>
        <p:spPr bwMode="auto">
          <a:xfrm>
            <a:off x="4848480" y="4497593"/>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1" name="AutoShape 135"/>
          <p:cNvSpPr>
            <a:spLocks noChangeArrowheads="1"/>
          </p:cNvSpPr>
          <p:nvPr/>
        </p:nvSpPr>
        <p:spPr bwMode="auto">
          <a:xfrm>
            <a:off x="6369120" y="5943600"/>
            <a:ext cx="276480" cy="207382"/>
          </a:xfrm>
          <a:prstGeom prst="leftArrow">
            <a:avLst>
              <a:gd name="adj1" fmla="val 50000"/>
              <a:gd name="adj2" fmla="val 33333"/>
            </a:avLst>
          </a:prstGeom>
          <a:solidFill>
            <a:srgbClr val="33CC33"/>
          </a:solidFill>
          <a:ln w="9525">
            <a:solidFill>
              <a:srgbClr val="008000"/>
            </a:solidFill>
            <a:miter lim="800000"/>
            <a:headEnd/>
            <a:tailEnd/>
          </a:ln>
          <a:effectLst/>
        </p:spPr>
        <p:txBody>
          <a:bodyPr wrap="none" lIns="82910" tIns="41455" rIns="82910" bIns="41455" anchor="ctr"/>
          <a:lstStyle/>
          <a:p>
            <a:endParaRPr lang="nl-NL"/>
          </a:p>
        </p:txBody>
      </p:sp>
      <p:sp>
        <p:nvSpPr>
          <p:cNvPr id="122" name="Rectangle 114"/>
          <p:cNvSpPr>
            <a:spLocks noChangeArrowheads="1"/>
          </p:cNvSpPr>
          <p:nvPr/>
        </p:nvSpPr>
        <p:spPr bwMode="auto">
          <a:xfrm>
            <a:off x="4848480" y="4495800"/>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3" name="Text Box 104"/>
          <p:cNvSpPr txBox="1">
            <a:spLocks noChangeArrowheads="1"/>
          </p:cNvSpPr>
          <p:nvPr/>
        </p:nvSpPr>
        <p:spPr bwMode="auto">
          <a:xfrm>
            <a:off x="5197362" y="1041659"/>
            <a:ext cx="758948" cy="329941"/>
          </a:xfrm>
          <a:prstGeom prst="rect">
            <a:avLst/>
          </a:prstGeom>
          <a:noFill/>
          <a:ln w="9525">
            <a:noFill/>
            <a:miter lim="800000"/>
            <a:headEnd/>
            <a:tailEnd/>
          </a:ln>
          <a:effectLst/>
        </p:spPr>
        <p:txBody>
          <a:bodyPr wrap="none" lIns="82910" tIns="41455" rIns="82910" bIns="41455">
            <a:spAutoFit/>
          </a:bodyPr>
          <a:lstStyle/>
          <a:p>
            <a:pPr algn="ctr"/>
            <a:r>
              <a:rPr lang="en-US" sz="1600" dirty="0">
                <a:solidFill>
                  <a:srgbClr val="FF0000"/>
                </a:solidFill>
                <a:latin typeface="Arial" pitchFamily="34" charset="0"/>
              </a:rPr>
              <a:t>old FP</a:t>
            </a:r>
          </a:p>
        </p:txBody>
      </p:sp>
      <p:sp>
        <p:nvSpPr>
          <p:cNvPr id="124" name="Line 121"/>
          <p:cNvSpPr>
            <a:spLocks noChangeShapeType="1"/>
          </p:cNvSpPr>
          <p:nvPr/>
        </p:nvSpPr>
        <p:spPr bwMode="auto">
          <a:xfrm>
            <a:off x="5608800" y="3238036"/>
            <a:ext cx="0" cy="1589927"/>
          </a:xfrm>
          <a:prstGeom prst="line">
            <a:avLst/>
          </a:prstGeom>
          <a:noFill/>
          <a:ln w="9525">
            <a:solidFill>
              <a:schemeClr val="tx1"/>
            </a:solidFill>
            <a:round/>
            <a:headEnd/>
            <a:tailEnd type="triangle" w="med" len="med"/>
          </a:ln>
          <a:effectLst/>
        </p:spPr>
        <p:txBody>
          <a:bodyPr lIns="82910" tIns="41455" rIns="82910" bIns="41455"/>
          <a:lstStyle/>
          <a:p>
            <a:endParaRPr lang="nl-NL"/>
          </a:p>
        </p:txBody>
      </p:sp>
      <p:sp>
        <p:nvSpPr>
          <p:cNvPr id="125" name="Rectangle 132"/>
          <p:cNvSpPr>
            <a:spLocks noChangeArrowheads="1"/>
          </p:cNvSpPr>
          <p:nvPr/>
        </p:nvSpPr>
        <p:spPr bwMode="auto">
          <a:xfrm>
            <a:off x="4853520" y="583750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6" name="Rectangle 133"/>
          <p:cNvSpPr>
            <a:spLocks noChangeArrowheads="1"/>
          </p:cNvSpPr>
          <p:nvPr/>
        </p:nvSpPr>
        <p:spPr bwMode="auto">
          <a:xfrm>
            <a:off x="4853520" y="6183145"/>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7" name="Text Box 129"/>
          <p:cNvSpPr txBox="1">
            <a:spLocks noChangeArrowheads="1"/>
          </p:cNvSpPr>
          <p:nvPr/>
        </p:nvSpPr>
        <p:spPr bwMode="auto">
          <a:xfrm>
            <a:off x="4289760" y="59184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1009</a:t>
            </a:r>
          </a:p>
        </p:txBody>
      </p:sp>
      <p:sp>
        <p:nvSpPr>
          <p:cNvPr id="128" name="Text Box 129"/>
          <p:cNvSpPr txBox="1">
            <a:spLocks noChangeArrowheads="1"/>
          </p:cNvSpPr>
          <p:nvPr/>
        </p:nvSpPr>
        <p:spPr bwMode="auto">
          <a:xfrm>
            <a:off x="4289760" y="62232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1008</a:t>
            </a:r>
          </a:p>
        </p:txBody>
      </p:sp>
      <p:sp>
        <p:nvSpPr>
          <p:cNvPr id="131" name="Rectangle 130"/>
          <p:cNvSpPr>
            <a:spLocks noChangeArrowheads="1"/>
          </p:cNvSpPr>
          <p:nvPr/>
        </p:nvSpPr>
        <p:spPr bwMode="auto">
          <a:xfrm>
            <a:off x="4848480" y="484322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64</a:t>
            </a:r>
          </a:p>
        </p:txBody>
      </p:sp>
      <p:sp>
        <p:nvSpPr>
          <p:cNvPr id="132" name="Rectangle 132"/>
          <p:cNvSpPr>
            <a:spLocks noChangeArrowheads="1"/>
          </p:cNvSpPr>
          <p:nvPr/>
        </p:nvSpPr>
        <p:spPr bwMode="auto">
          <a:xfrm>
            <a:off x="4848480" y="5157182"/>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a:t>
            </a:r>
            <a:r>
              <a:rPr lang="en-US" sz="1600" dirty="0" err="1">
                <a:latin typeface="Arial" pitchFamily="34" charset="0"/>
              </a:rPr>
              <a:t>buf</a:t>
            </a:r>
            <a:r>
              <a:rPr lang="en-US" sz="1600" dirty="0">
                <a:latin typeface="Arial" pitchFamily="34" charset="0"/>
              </a:rPr>
              <a:t>)</a:t>
            </a:r>
          </a:p>
        </p:txBody>
      </p:sp>
      <p:sp>
        <p:nvSpPr>
          <p:cNvPr id="133" name="Rectangle 133"/>
          <p:cNvSpPr>
            <a:spLocks noChangeArrowheads="1"/>
          </p:cNvSpPr>
          <p:nvPr/>
        </p:nvSpPr>
        <p:spPr bwMode="auto">
          <a:xfrm>
            <a:off x="4848480" y="5502818"/>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err="1">
                <a:latin typeface="Arial" pitchFamily="34" charset="0"/>
              </a:rPr>
              <a:t>fd</a:t>
            </a:r>
            <a:endParaRPr lang="en-US" sz="1600" dirty="0">
              <a:latin typeface="Arial" pitchFamily="34" charset="0"/>
            </a:endParaRPr>
          </a:p>
        </p:txBody>
      </p:sp>
      <p:sp>
        <p:nvSpPr>
          <p:cNvPr id="134" name="Text Box 119"/>
          <p:cNvSpPr txBox="1">
            <a:spLocks noChangeArrowheads="1"/>
          </p:cNvSpPr>
          <p:nvPr/>
        </p:nvSpPr>
        <p:spPr bwMode="auto">
          <a:xfrm rot="16200000">
            <a:off x="5335984" y="2763161"/>
            <a:ext cx="488041" cy="360719"/>
          </a:xfrm>
          <a:prstGeom prst="rect">
            <a:avLst/>
          </a:prstGeom>
          <a:solidFill>
            <a:schemeClr val="bg1"/>
          </a:solidFill>
          <a:ln w="9525">
            <a:noFill/>
            <a:miter lim="800000"/>
            <a:headEnd/>
            <a:tailEnd/>
          </a:ln>
          <a:effectLst/>
        </p:spPr>
        <p:txBody>
          <a:bodyPr wrap="none" lIns="82910" tIns="41455" rIns="82910" bIns="41455">
            <a:spAutoFit/>
          </a:bodyPr>
          <a:lstStyle/>
          <a:p>
            <a:pPr algn="ctr"/>
            <a:r>
              <a:rPr lang="en-US" dirty="0" err="1">
                <a:latin typeface="Arial" pitchFamily="34" charset="0"/>
              </a:rPr>
              <a:t>buf</a:t>
            </a:r>
            <a:endParaRPr lang="en-US" dirty="0">
              <a:latin typeface="Arial" pitchFamily="34" charset="0"/>
            </a:endParaRPr>
          </a:p>
        </p:txBody>
      </p:sp>
      <p:sp>
        <p:nvSpPr>
          <p:cNvPr id="135" name="Text Box 38"/>
          <p:cNvSpPr txBox="1">
            <a:spLocks noChangeArrowheads="1"/>
          </p:cNvSpPr>
          <p:nvPr/>
        </p:nvSpPr>
        <p:spPr bwMode="auto">
          <a:xfrm rot="16200000">
            <a:off x="6378107" y="3263766"/>
            <a:ext cx="949705" cy="360719"/>
          </a:xfrm>
          <a:prstGeom prst="rect">
            <a:avLst/>
          </a:prstGeom>
          <a:noFill/>
          <a:ln w="9525">
            <a:noFill/>
            <a:miter lim="800000"/>
            <a:headEnd/>
            <a:tailEnd/>
          </a:ln>
          <a:effectLst/>
        </p:spPr>
        <p:txBody>
          <a:bodyPr wrap="none" lIns="82910" tIns="41455" rIns="82910" bIns="41455">
            <a:spAutoFit/>
          </a:bodyPr>
          <a:lstStyle/>
          <a:p>
            <a:r>
              <a:rPr lang="en-US" dirty="0" err="1">
                <a:solidFill>
                  <a:srgbClr val="FF0000"/>
                </a:solidFill>
                <a:latin typeface="Arial" pitchFamily="34" charset="0"/>
              </a:rPr>
              <a:t>get</a:t>
            </a:r>
            <a:r>
              <a:rPr lang="en-US" b="0" dirty="0" err="1">
                <a:solidFill>
                  <a:srgbClr val="FF0000"/>
                </a:solidFill>
                <a:latin typeface="Arial" pitchFamily="34" charset="0"/>
              </a:rPr>
              <a:t>URL</a:t>
            </a:r>
            <a:endParaRPr lang="en-US" b="0" dirty="0">
              <a:solidFill>
                <a:srgbClr val="FF0000"/>
              </a:solidFill>
              <a:latin typeface="Arial" pitchFamily="34" charset="0"/>
            </a:endParaRPr>
          </a:p>
        </p:txBody>
      </p:sp>
      <p:cxnSp>
        <p:nvCxnSpPr>
          <p:cNvPr id="136" name="Straight Connector 135"/>
          <p:cNvCxnSpPr/>
          <p:nvPr/>
        </p:nvCxnSpPr>
        <p:spPr>
          <a:xfrm flipH="1">
            <a:off x="4114800" y="5867400"/>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4114800" y="685800"/>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355641" y="5879068"/>
            <a:ext cx="526105" cy="338554"/>
          </a:xfrm>
          <a:prstGeom prst="rect">
            <a:avLst/>
          </a:prstGeom>
        </p:spPr>
        <p:txBody>
          <a:bodyPr wrap="none">
            <a:spAutoFit/>
          </a:bodyPr>
          <a:lstStyle/>
          <a:p>
            <a:pPr algn="ctr"/>
            <a:r>
              <a:rPr lang="en-US" sz="1600" dirty="0">
                <a:latin typeface="Arial" pitchFamily="34" charset="0"/>
              </a:rPr>
              <a:t>202</a:t>
            </a:r>
          </a:p>
        </p:txBody>
      </p:sp>
      <p:sp>
        <p:nvSpPr>
          <p:cNvPr id="139" name="Rectangle 3"/>
          <p:cNvSpPr>
            <a:spLocks noChangeArrowheads="1"/>
          </p:cNvSpPr>
          <p:nvPr/>
        </p:nvSpPr>
        <p:spPr bwMode="auto">
          <a:xfrm>
            <a:off x="7478038" y="7124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40" name="Rectangle 4"/>
          <p:cNvSpPr>
            <a:spLocks noChangeArrowheads="1"/>
          </p:cNvSpPr>
          <p:nvPr/>
        </p:nvSpPr>
        <p:spPr bwMode="auto">
          <a:xfrm>
            <a:off x="7478038" y="105812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41" name="Rectangle 5"/>
          <p:cNvSpPr>
            <a:spLocks noChangeArrowheads="1"/>
          </p:cNvSpPr>
          <p:nvPr/>
        </p:nvSpPr>
        <p:spPr bwMode="auto">
          <a:xfrm>
            <a:off x="7478038" y="14037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dirty="0">
              <a:latin typeface="Arial" pitchFamily="34" charset="0"/>
            </a:endParaRPr>
          </a:p>
        </p:txBody>
      </p:sp>
      <p:sp>
        <p:nvSpPr>
          <p:cNvPr id="142" name="Rectangle 6"/>
          <p:cNvSpPr>
            <a:spLocks noChangeArrowheads="1"/>
          </p:cNvSpPr>
          <p:nvPr/>
        </p:nvSpPr>
        <p:spPr bwMode="auto">
          <a:xfrm>
            <a:off x="7478038" y="1749400"/>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43" name="Text Box 27"/>
          <p:cNvSpPr txBox="1">
            <a:spLocks noChangeArrowheads="1"/>
          </p:cNvSpPr>
          <p:nvPr/>
        </p:nvSpPr>
        <p:spPr bwMode="auto">
          <a:xfrm>
            <a:off x="7034518" y="1782527"/>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300</a:t>
            </a:r>
          </a:p>
        </p:txBody>
      </p:sp>
      <p:sp>
        <p:nvSpPr>
          <p:cNvPr id="144" name="Text Box 28"/>
          <p:cNvSpPr txBox="1">
            <a:spLocks noChangeArrowheads="1"/>
          </p:cNvSpPr>
          <p:nvPr/>
        </p:nvSpPr>
        <p:spPr bwMode="auto">
          <a:xfrm>
            <a:off x="7020118" y="1403766"/>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301</a:t>
            </a:r>
          </a:p>
        </p:txBody>
      </p:sp>
      <p:sp>
        <p:nvSpPr>
          <p:cNvPr id="145" name="Text Box 29"/>
          <p:cNvSpPr txBox="1">
            <a:spLocks noChangeArrowheads="1"/>
          </p:cNvSpPr>
          <p:nvPr/>
        </p:nvSpPr>
        <p:spPr bwMode="auto">
          <a:xfrm>
            <a:off x="7020118" y="1071093"/>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302</a:t>
            </a:r>
          </a:p>
        </p:txBody>
      </p:sp>
      <p:sp>
        <p:nvSpPr>
          <p:cNvPr id="146" name="Text Box 30"/>
          <p:cNvSpPr txBox="1">
            <a:spLocks noChangeArrowheads="1"/>
          </p:cNvSpPr>
          <p:nvPr/>
        </p:nvSpPr>
        <p:spPr bwMode="auto">
          <a:xfrm>
            <a:off x="7020118" y="712491"/>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303</a:t>
            </a:r>
          </a:p>
        </p:txBody>
      </p:sp>
      <p:sp>
        <p:nvSpPr>
          <p:cNvPr id="147" name="Rectangle 41"/>
          <p:cNvSpPr>
            <a:spLocks noChangeArrowheads="1"/>
          </p:cNvSpPr>
          <p:nvPr/>
        </p:nvSpPr>
        <p:spPr bwMode="auto">
          <a:xfrm>
            <a:off x="7848600" y="712491"/>
            <a:ext cx="704446"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a:t>
            </a:r>
          </a:p>
        </p:txBody>
      </p:sp>
      <p:grpSp>
        <p:nvGrpSpPr>
          <p:cNvPr id="148" name="Group 42"/>
          <p:cNvGrpSpPr>
            <a:grpSpLocks/>
          </p:cNvGrpSpPr>
          <p:nvPr/>
        </p:nvGrpSpPr>
        <p:grpSpPr bwMode="auto">
          <a:xfrm>
            <a:off x="8781240" y="228600"/>
            <a:ext cx="286560" cy="553018"/>
            <a:chOff x="5095" y="3101"/>
            <a:chExt cx="192" cy="528"/>
          </a:xfrm>
        </p:grpSpPr>
        <p:sp>
          <p:nvSpPr>
            <p:cNvPr id="149"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50"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51"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52"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53"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54"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155" name="Group 49"/>
          <p:cNvGrpSpPr>
            <a:grpSpLocks/>
          </p:cNvGrpSpPr>
          <p:nvPr/>
        </p:nvGrpSpPr>
        <p:grpSpPr bwMode="auto">
          <a:xfrm>
            <a:off x="7329720" y="228600"/>
            <a:ext cx="286560" cy="553018"/>
            <a:chOff x="5095" y="3101"/>
            <a:chExt cx="192" cy="528"/>
          </a:xfrm>
        </p:grpSpPr>
        <p:sp>
          <p:nvSpPr>
            <p:cNvPr id="156"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57"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58"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59"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60"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61"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162" name="Text Box 38"/>
          <p:cNvSpPr txBox="1">
            <a:spLocks noChangeArrowheads="1"/>
          </p:cNvSpPr>
          <p:nvPr/>
        </p:nvSpPr>
        <p:spPr bwMode="auto">
          <a:xfrm rot="16200000">
            <a:off x="6541406" y="1238529"/>
            <a:ext cx="629104" cy="360719"/>
          </a:xfrm>
          <a:prstGeom prst="rect">
            <a:avLst/>
          </a:prstGeom>
          <a:noFill/>
          <a:ln w="9525">
            <a:noFill/>
            <a:miter lim="800000"/>
            <a:headEnd/>
            <a:tailEnd/>
          </a:ln>
          <a:effectLst/>
        </p:spPr>
        <p:txBody>
          <a:bodyPr wrap="none" lIns="82910" tIns="41455" rIns="82910" bIns="41455">
            <a:spAutoFit/>
          </a:bodyPr>
          <a:lstStyle/>
          <a:p>
            <a:r>
              <a:rPr lang="en-US" b="0" dirty="0">
                <a:solidFill>
                  <a:srgbClr val="FF0000"/>
                </a:solidFill>
                <a:latin typeface="Arial" pitchFamily="34" charset="0"/>
              </a:rPr>
              <a:t>read</a:t>
            </a:r>
          </a:p>
        </p:txBody>
      </p:sp>
      <p:sp>
        <p:nvSpPr>
          <p:cNvPr id="163" name="AutoShape 135"/>
          <p:cNvSpPr>
            <a:spLocks noChangeArrowheads="1"/>
          </p:cNvSpPr>
          <p:nvPr/>
        </p:nvSpPr>
        <p:spPr bwMode="auto">
          <a:xfrm flipH="1">
            <a:off x="4010280" y="1040160"/>
            <a:ext cx="256920" cy="228600"/>
          </a:xfrm>
          <a:prstGeom prst="leftArrow">
            <a:avLst>
              <a:gd name="adj1" fmla="val 50000"/>
              <a:gd name="adj2" fmla="val 33333"/>
            </a:avLst>
          </a:prstGeom>
          <a:solidFill>
            <a:srgbClr val="FF0000"/>
          </a:solidFill>
          <a:ln w="9525">
            <a:solidFill>
              <a:srgbClr val="008000"/>
            </a:solidFill>
            <a:miter lim="800000"/>
            <a:headEnd/>
            <a:tailEnd/>
          </a:ln>
          <a:effectLst/>
        </p:spPr>
        <p:txBody>
          <a:bodyPr wrap="none" lIns="82910" tIns="41455" rIns="82910" bIns="41455" anchor="ctr"/>
          <a:lstStyle/>
          <a:p>
            <a:endParaRPr lang="nl-NL"/>
          </a:p>
        </p:txBody>
      </p:sp>
      <p:sp>
        <p:nvSpPr>
          <p:cNvPr id="164" name="Title 1"/>
          <p:cNvSpPr txBox="1">
            <a:spLocks/>
          </p:cNvSpPr>
          <p:nvPr/>
        </p:nvSpPr>
        <p:spPr>
          <a:xfrm>
            <a:off x="-1557018" y="-43464"/>
            <a:ext cx="8229600" cy="90550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100" kern="1200">
                <a:solidFill>
                  <a:schemeClr val="tx1"/>
                </a:solidFill>
                <a:latin typeface="+mj-lt"/>
                <a:ea typeface="+mj-ea"/>
                <a:cs typeface="+mj-cs"/>
              </a:defRPr>
            </a:lvl1pPr>
          </a:lstStyle>
          <a:p>
            <a:r>
              <a:rPr lang="en-US" dirty="0">
                <a:solidFill>
                  <a:schemeClr val="accent1"/>
                </a:solidFill>
              </a:rPr>
              <a:t>Real Functions</a:t>
            </a:r>
            <a:endParaRPr lang="en-GB" dirty="0">
              <a:solidFill>
                <a:schemeClr val="accent1"/>
              </a:solidFill>
            </a:endParaRPr>
          </a:p>
        </p:txBody>
      </p:sp>
    </p:spTree>
    <p:extLst>
      <p:ext uri="{BB962C8B-B14F-4D97-AF65-F5344CB8AC3E}">
        <p14:creationId xmlns:p14="http://schemas.microsoft.com/office/powerpoint/2010/main" val="122124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5" name="Slide Number Placeholder 4"/>
          <p:cNvSpPr>
            <a:spLocks noGrp="1"/>
          </p:cNvSpPr>
          <p:nvPr>
            <p:ph type="sldNum" sz="quarter" idx="12"/>
          </p:nvPr>
        </p:nvSpPr>
        <p:spPr/>
        <p:txBody>
          <a:bodyPr/>
          <a:lstStyle/>
          <a:p>
            <a:fld id="{22459BEF-F704-A54B-987F-5EEE859E8FB1}" type="slidenum">
              <a:rPr lang="en-US" smtClean="0"/>
              <a:t>11</a:t>
            </a:fld>
            <a:endParaRPr lang="en-US"/>
          </a:p>
        </p:txBody>
      </p:sp>
      <p:sp>
        <p:nvSpPr>
          <p:cNvPr id="6" name="Rectangle 7"/>
          <p:cNvSpPr>
            <a:spLocks noChangeArrowheads="1"/>
          </p:cNvSpPr>
          <p:nvPr/>
        </p:nvSpPr>
        <p:spPr bwMode="auto">
          <a:xfrm>
            <a:off x="4873080" y="0"/>
            <a:ext cx="1451520" cy="685800"/>
          </a:xfrm>
          <a:prstGeom prst="rect">
            <a:avLst/>
          </a:prstGeom>
          <a:solidFill>
            <a:srgbClr val="00B050"/>
          </a:solidFill>
          <a:ln w="9525">
            <a:solidFill>
              <a:schemeClr val="tx1"/>
            </a:solidFill>
            <a:miter lim="800000"/>
            <a:headEnd/>
            <a:tailEnd/>
          </a:ln>
          <a:effectLst/>
        </p:spPr>
        <p:txBody>
          <a:bodyPr wrap="none" lIns="82910" tIns="41455" rIns="82910" bIns="41455" anchor="ctr"/>
          <a:lstStyle/>
          <a:p>
            <a:endParaRPr lang="nl-NL"/>
          </a:p>
        </p:txBody>
      </p:sp>
      <p:sp>
        <p:nvSpPr>
          <p:cNvPr id="8" name="Rectangle 3"/>
          <p:cNvSpPr>
            <a:spLocks noChangeArrowheads="1"/>
          </p:cNvSpPr>
          <p:nvPr/>
        </p:nvSpPr>
        <p:spPr bwMode="auto">
          <a:xfrm>
            <a:off x="7475040" y="273772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9" name="Rectangle 4"/>
          <p:cNvSpPr>
            <a:spLocks noChangeArrowheads="1"/>
          </p:cNvSpPr>
          <p:nvPr/>
        </p:nvSpPr>
        <p:spPr bwMode="auto">
          <a:xfrm>
            <a:off x="7475040" y="30833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0" name="Rectangle 5"/>
          <p:cNvSpPr>
            <a:spLocks noChangeArrowheads="1"/>
          </p:cNvSpPr>
          <p:nvPr/>
        </p:nvSpPr>
        <p:spPr bwMode="auto">
          <a:xfrm>
            <a:off x="7475040" y="342900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call read</a:t>
            </a:r>
          </a:p>
        </p:txBody>
      </p:sp>
      <p:sp>
        <p:nvSpPr>
          <p:cNvPr id="11" name="Rectangle 6"/>
          <p:cNvSpPr>
            <a:spLocks noChangeArrowheads="1"/>
          </p:cNvSpPr>
          <p:nvPr/>
        </p:nvSpPr>
        <p:spPr bwMode="auto">
          <a:xfrm>
            <a:off x="7475040" y="377463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2" name="Rectangle 7"/>
          <p:cNvSpPr>
            <a:spLocks noChangeArrowheads="1"/>
          </p:cNvSpPr>
          <p:nvPr/>
        </p:nvSpPr>
        <p:spPr bwMode="auto">
          <a:xfrm>
            <a:off x="7475040" y="515718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 name="Rectangle 8"/>
          <p:cNvSpPr>
            <a:spLocks noChangeArrowheads="1"/>
          </p:cNvSpPr>
          <p:nvPr/>
        </p:nvSpPr>
        <p:spPr bwMode="auto">
          <a:xfrm>
            <a:off x="7475040" y="550281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4" name="Rectangle 9"/>
          <p:cNvSpPr>
            <a:spLocks noChangeArrowheads="1"/>
          </p:cNvSpPr>
          <p:nvPr/>
        </p:nvSpPr>
        <p:spPr bwMode="auto">
          <a:xfrm>
            <a:off x="7475040" y="5848455"/>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5" name="Rectangle 10"/>
          <p:cNvSpPr>
            <a:spLocks noChangeArrowheads="1"/>
          </p:cNvSpPr>
          <p:nvPr/>
        </p:nvSpPr>
        <p:spPr bwMode="auto">
          <a:xfrm>
            <a:off x="7475040" y="61940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6" name="Line 11"/>
          <p:cNvSpPr>
            <a:spLocks noChangeShapeType="1"/>
          </p:cNvSpPr>
          <p:nvPr/>
        </p:nvSpPr>
        <p:spPr bwMode="auto">
          <a:xfrm>
            <a:off x="892656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7" name="Line 12"/>
          <p:cNvSpPr>
            <a:spLocks noChangeShapeType="1"/>
          </p:cNvSpPr>
          <p:nvPr/>
        </p:nvSpPr>
        <p:spPr bwMode="auto">
          <a:xfrm>
            <a:off x="747504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grpSp>
        <p:nvGrpSpPr>
          <p:cNvPr id="18" name="Group 13"/>
          <p:cNvGrpSpPr>
            <a:grpSpLocks/>
          </p:cNvGrpSpPr>
          <p:nvPr/>
        </p:nvGrpSpPr>
        <p:grpSpPr bwMode="auto">
          <a:xfrm>
            <a:off x="7336800" y="4120273"/>
            <a:ext cx="276480" cy="760400"/>
            <a:chOff x="5095" y="3101"/>
            <a:chExt cx="192" cy="528"/>
          </a:xfrm>
        </p:grpSpPr>
        <p:sp>
          <p:nvSpPr>
            <p:cNvPr id="19" name="Line 14"/>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0" name="Line 15"/>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1" name="Line 16"/>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2" name="Line 17"/>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23" name="Line 18"/>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24" name="Line 19"/>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grpSp>
        <p:nvGrpSpPr>
          <p:cNvPr id="25" name="Group 20"/>
          <p:cNvGrpSpPr>
            <a:grpSpLocks/>
          </p:cNvGrpSpPr>
          <p:nvPr/>
        </p:nvGrpSpPr>
        <p:grpSpPr bwMode="auto">
          <a:xfrm>
            <a:off x="8788320" y="4120273"/>
            <a:ext cx="276480" cy="760400"/>
            <a:chOff x="5095" y="3101"/>
            <a:chExt cx="192" cy="528"/>
          </a:xfrm>
        </p:grpSpPr>
        <p:sp>
          <p:nvSpPr>
            <p:cNvPr id="26" name="Line 21"/>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7" name="Line 22"/>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8" name="Line 23"/>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9" name="Line 24"/>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30" name="Line 25"/>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31" name="Line 26"/>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sp>
        <p:nvSpPr>
          <p:cNvPr id="32" name="Text Box 27"/>
          <p:cNvSpPr txBox="1">
            <a:spLocks noChangeArrowheads="1"/>
          </p:cNvSpPr>
          <p:nvPr/>
        </p:nvSpPr>
        <p:spPr bwMode="auto">
          <a:xfrm>
            <a:off x="7031520" y="380776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200</a:t>
            </a:r>
          </a:p>
        </p:txBody>
      </p:sp>
      <p:sp>
        <p:nvSpPr>
          <p:cNvPr id="33" name="Text Box 28"/>
          <p:cNvSpPr txBox="1">
            <a:spLocks noChangeArrowheads="1"/>
          </p:cNvSpPr>
          <p:nvPr/>
        </p:nvSpPr>
        <p:spPr bwMode="auto">
          <a:xfrm>
            <a:off x="7017120" y="3429003"/>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201</a:t>
            </a:r>
          </a:p>
        </p:txBody>
      </p:sp>
      <p:sp>
        <p:nvSpPr>
          <p:cNvPr id="34" name="Text Box 29"/>
          <p:cNvSpPr txBox="1">
            <a:spLocks noChangeArrowheads="1"/>
          </p:cNvSpPr>
          <p:nvPr/>
        </p:nvSpPr>
        <p:spPr bwMode="auto">
          <a:xfrm>
            <a:off x="7017120" y="3096330"/>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202</a:t>
            </a:r>
          </a:p>
        </p:txBody>
      </p:sp>
      <p:sp>
        <p:nvSpPr>
          <p:cNvPr id="35" name="Text Box 30"/>
          <p:cNvSpPr txBox="1">
            <a:spLocks noChangeArrowheads="1"/>
          </p:cNvSpPr>
          <p:nvPr/>
        </p:nvSpPr>
        <p:spPr bwMode="auto">
          <a:xfrm>
            <a:off x="7017120" y="2737728"/>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203</a:t>
            </a:r>
          </a:p>
        </p:txBody>
      </p:sp>
      <p:sp>
        <p:nvSpPr>
          <p:cNvPr id="36" name="Text Box 31"/>
          <p:cNvSpPr txBox="1">
            <a:spLocks noChangeArrowheads="1"/>
          </p:cNvSpPr>
          <p:nvPr/>
        </p:nvSpPr>
        <p:spPr bwMode="auto">
          <a:xfrm>
            <a:off x="7031520" y="6227218"/>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a:t>
            </a:r>
          </a:p>
        </p:txBody>
      </p:sp>
      <p:sp>
        <p:nvSpPr>
          <p:cNvPr id="37" name="Text Box 32"/>
          <p:cNvSpPr txBox="1">
            <a:spLocks noChangeArrowheads="1"/>
          </p:cNvSpPr>
          <p:nvPr/>
        </p:nvSpPr>
        <p:spPr bwMode="auto">
          <a:xfrm>
            <a:off x="7017120" y="5848457"/>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a:t>
            </a:r>
          </a:p>
        </p:txBody>
      </p:sp>
      <p:sp>
        <p:nvSpPr>
          <p:cNvPr id="38" name="Text Box 33"/>
          <p:cNvSpPr txBox="1">
            <a:spLocks noChangeArrowheads="1"/>
          </p:cNvSpPr>
          <p:nvPr/>
        </p:nvSpPr>
        <p:spPr bwMode="auto">
          <a:xfrm>
            <a:off x="7017120" y="551578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a:t>
            </a:r>
          </a:p>
        </p:txBody>
      </p:sp>
      <p:sp>
        <p:nvSpPr>
          <p:cNvPr id="39" name="Text Box 34"/>
          <p:cNvSpPr txBox="1">
            <a:spLocks noChangeArrowheads="1"/>
          </p:cNvSpPr>
          <p:nvPr/>
        </p:nvSpPr>
        <p:spPr bwMode="auto">
          <a:xfrm>
            <a:off x="7017120" y="5157182"/>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103</a:t>
            </a:r>
          </a:p>
        </p:txBody>
      </p:sp>
      <p:sp>
        <p:nvSpPr>
          <p:cNvPr id="40" name="Text Box 35"/>
          <p:cNvSpPr txBox="1">
            <a:spLocks noChangeArrowheads="1"/>
          </p:cNvSpPr>
          <p:nvPr/>
        </p:nvSpPr>
        <p:spPr bwMode="auto">
          <a:xfrm>
            <a:off x="7195680" y="6227218"/>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41" name="Text Box 36"/>
          <p:cNvSpPr txBox="1">
            <a:spLocks noChangeArrowheads="1"/>
          </p:cNvSpPr>
          <p:nvPr/>
        </p:nvSpPr>
        <p:spPr bwMode="auto">
          <a:xfrm rot="16200000">
            <a:off x="6660201" y="5938109"/>
            <a:ext cx="385518"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IE</a:t>
            </a:r>
          </a:p>
        </p:txBody>
      </p:sp>
      <p:sp>
        <p:nvSpPr>
          <p:cNvPr id="42" name="Rectangle 38"/>
          <p:cNvSpPr>
            <a:spLocks noChangeArrowheads="1"/>
          </p:cNvSpPr>
          <p:nvPr/>
        </p:nvSpPr>
        <p:spPr bwMode="auto">
          <a:xfrm>
            <a:off x="7475040" y="4811546"/>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43" name="Text Box 39"/>
          <p:cNvSpPr txBox="1">
            <a:spLocks noChangeArrowheads="1"/>
          </p:cNvSpPr>
          <p:nvPr/>
        </p:nvSpPr>
        <p:spPr bwMode="auto">
          <a:xfrm>
            <a:off x="7017120" y="4811549"/>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104</a:t>
            </a:r>
          </a:p>
        </p:txBody>
      </p:sp>
      <p:sp>
        <p:nvSpPr>
          <p:cNvPr id="44" name="Rectangle 40"/>
          <p:cNvSpPr>
            <a:spLocks noChangeArrowheads="1"/>
          </p:cNvSpPr>
          <p:nvPr/>
        </p:nvSpPr>
        <p:spPr bwMode="auto">
          <a:xfrm>
            <a:off x="7538400" y="5515780"/>
            <a:ext cx="1225421"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call </a:t>
            </a:r>
            <a:r>
              <a:rPr lang="en-US" sz="1600" dirty="0" err="1">
                <a:latin typeface="Arial" pitchFamily="34" charset="0"/>
              </a:rPr>
              <a:t>getURL</a:t>
            </a:r>
            <a:endParaRPr lang="en-US" sz="1600" dirty="0">
              <a:latin typeface="Arial" pitchFamily="34" charset="0"/>
            </a:endParaRPr>
          </a:p>
        </p:txBody>
      </p:sp>
      <p:sp>
        <p:nvSpPr>
          <p:cNvPr id="45" name="Rectangle 41"/>
          <p:cNvSpPr>
            <a:spLocks noChangeArrowheads="1"/>
          </p:cNvSpPr>
          <p:nvPr/>
        </p:nvSpPr>
        <p:spPr bwMode="auto">
          <a:xfrm>
            <a:off x="7526879" y="2737728"/>
            <a:ext cx="1284210" cy="33504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 result</a:t>
            </a:r>
          </a:p>
        </p:txBody>
      </p:sp>
      <p:grpSp>
        <p:nvGrpSpPr>
          <p:cNvPr id="46" name="Group 42"/>
          <p:cNvGrpSpPr>
            <a:grpSpLocks/>
          </p:cNvGrpSpPr>
          <p:nvPr/>
        </p:nvGrpSpPr>
        <p:grpSpPr bwMode="auto">
          <a:xfrm>
            <a:off x="8778242" y="2253837"/>
            <a:ext cx="286560" cy="553018"/>
            <a:chOff x="5095" y="3101"/>
            <a:chExt cx="192" cy="528"/>
          </a:xfrm>
        </p:grpSpPr>
        <p:sp>
          <p:nvSpPr>
            <p:cNvPr id="47"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48"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49"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0"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1"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2"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53" name="Group 49"/>
          <p:cNvGrpSpPr>
            <a:grpSpLocks/>
          </p:cNvGrpSpPr>
          <p:nvPr/>
        </p:nvGrpSpPr>
        <p:grpSpPr bwMode="auto">
          <a:xfrm>
            <a:off x="7326722" y="2253837"/>
            <a:ext cx="286560" cy="553018"/>
            <a:chOff x="5095" y="3101"/>
            <a:chExt cx="192" cy="528"/>
          </a:xfrm>
        </p:grpSpPr>
        <p:sp>
          <p:nvSpPr>
            <p:cNvPr id="54"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55"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56"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7"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8"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9"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60" name="Text Box 56"/>
          <p:cNvSpPr txBox="1">
            <a:spLocks noChangeArrowheads="1"/>
          </p:cNvSpPr>
          <p:nvPr/>
        </p:nvSpPr>
        <p:spPr bwMode="auto">
          <a:xfrm rot="16200000">
            <a:off x="3735105" y="774447"/>
            <a:ext cx="706119"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stack</a:t>
            </a:r>
          </a:p>
        </p:txBody>
      </p:sp>
      <p:sp>
        <p:nvSpPr>
          <p:cNvPr id="61" name="Rectangle 57"/>
          <p:cNvSpPr>
            <a:spLocks noChangeArrowheads="1"/>
          </p:cNvSpPr>
          <p:nvPr/>
        </p:nvSpPr>
        <p:spPr bwMode="auto">
          <a:xfrm>
            <a:off x="4848480" y="686953"/>
            <a:ext cx="1451520" cy="345636"/>
          </a:xfrm>
          <a:prstGeom prst="rect">
            <a:avLst/>
          </a:prstGeom>
          <a:solidFill>
            <a:schemeClr val="accent2"/>
          </a:solidFill>
          <a:ln w="9525">
            <a:solidFill>
              <a:schemeClr val="tx1"/>
            </a:solidFill>
            <a:miter lim="800000"/>
            <a:headEnd/>
            <a:tailEnd/>
          </a:ln>
          <a:effectLst/>
        </p:spPr>
        <p:txBody>
          <a:bodyPr wrap="none" lIns="82910" tIns="41455" rIns="82910" bIns="41455" anchor="ctr"/>
          <a:lstStyle/>
          <a:p>
            <a:pPr algn="ctr"/>
            <a:r>
              <a:rPr lang="en-US" sz="1600" dirty="0">
                <a:solidFill>
                  <a:schemeClr val="bg1"/>
                </a:solidFill>
                <a:latin typeface="Arial" pitchFamily="34" charset="0"/>
              </a:rPr>
              <a:t>103</a:t>
            </a:r>
          </a:p>
        </p:txBody>
      </p:sp>
      <p:sp>
        <p:nvSpPr>
          <p:cNvPr id="62" name="Text Box 58"/>
          <p:cNvSpPr txBox="1">
            <a:spLocks noChangeArrowheads="1"/>
          </p:cNvSpPr>
          <p:nvPr/>
        </p:nvSpPr>
        <p:spPr bwMode="auto">
          <a:xfrm>
            <a:off x="4289760" y="1411353"/>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1022</a:t>
            </a:r>
          </a:p>
        </p:txBody>
      </p:sp>
      <p:sp>
        <p:nvSpPr>
          <p:cNvPr id="63" name="Text Box 59"/>
          <p:cNvSpPr txBox="1">
            <a:spLocks noChangeArrowheads="1"/>
          </p:cNvSpPr>
          <p:nvPr/>
        </p:nvSpPr>
        <p:spPr bwMode="auto">
          <a:xfrm>
            <a:off x="4289760" y="1032589"/>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1023</a:t>
            </a:r>
          </a:p>
        </p:txBody>
      </p:sp>
      <p:sp>
        <p:nvSpPr>
          <p:cNvPr id="64" name="Text Box 60"/>
          <p:cNvSpPr txBox="1">
            <a:spLocks noChangeArrowheads="1"/>
          </p:cNvSpPr>
          <p:nvPr/>
        </p:nvSpPr>
        <p:spPr bwMode="auto">
          <a:xfrm>
            <a:off x="4289760" y="69991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1024</a:t>
            </a:r>
          </a:p>
        </p:txBody>
      </p:sp>
      <p:sp>
        <p:nvSpPr>
          <p:cNvPr id="65" name="Text Box 61"/>
          <p:cNvSpPr txBox="1">
            <a:spLocks noChangeArrowheads="1"/>
          </p:cNvSpPr>
          <p:nvPr/>
        </p:nvSpPr>
        <p:spPr bwMode="auto">
          <a:xfrm>
            <a:off x="4569120" y="1411353"/>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6" name="Rectangle 62"/>
          <p:cNvSpPr>
            <a:spLocks noChangeArrowheads="1"/>
          </p:cNvSpPr>
          <p:nvPr/>
        </p:nvSpPr>
        <p:spPr bwMode="auto">
          <a:xfrm>
            <a:off x="4900320" y="156256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7" name="Rectangle 63"/>
          <p:cNvSpPr>
            <a:spLocks noChangeArrowheads="1"/>
          </p:cNvSpPr>
          <p:nvPr/>
        </p:nvSpPr>
        <p:spPr bwMode="auto">
          <a:xfrm>
            <a:off x="4848480" y="1009547"/>
            <a:ext cx="1451520" cy="345636"/>
          </a:xfrm>
          <a:prstGeom prst="rect">
            <a:avLst/>
          </a:prstGeom>
          <a:no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68" name="Text Box 64"/>
          <p:cNvSpPr txBox="1">
            <a:spLocks noChangeArrowheads="1"/>
          </p:cNvSpPr>
          <p:nvPr/>
        </p:nvSpPr>
        <p:spPr bwMode="auto">
          <a:xfrm>
            <a:off x="4289760" y="2481381"/>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1019</a:t>
            </a:r>
          </a:p>
        </p:txBody>
      </p:sp>
      <p:sp>
        <p:nvSpPr>
          <p:cNvPr id="69" name="Text Box 65"/>
          <p:cNvSpPr txBox="1">
            <a:spLocks noChangeArrowheads="1"/>
          </p:cNvSpPr>
          <p:nvPr/>
        </p:nvSpPr>
        <p:spPr bwMode="auto">
          <a:xfrm>
            <a:off x="4574880" y="2481381"/>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0" name="Text Box 80"/>
          <p:cNvSpPr txBox="1">
            <a:spLocks noChangeArrowheads="1"/>
          </p:cNvSpPr>
          <p:nvPr/>
        </p:nvSpPr>
        <p:spPr bwMode="auto">
          <a:xfrm>
            <a:off x="4557600" y="2550508"/>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1" name="Text Box 81"/>
          <p:cNvSpPr txBox="1">
            <a:spLocks noChangeArrowheads="1"/>
          </p:cNvSpPr>
          <p:nvPr/>
        </p:nvSpPr>
        <p:spPr bwMode="auto">
          <a:xfrm>
            <a:off x="5594400" y="305317"/>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2" name="Text Box 82"/>
          <p:cNvSpPr txBox="1">
            <a:spLocks noChangeArrowheads="1"/>
          </p:cNvSpPr>
          <p:nvPr/>
        </p:nvSpPr>
        <p:spPr bwMode="auto">
          <a:xfrm>
            <a:off x="4295520" y="1769947"/>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1021</a:t>
            </a:r>
          </a:p>
        </p:txBody>
      </p:sp>
      <p:sp>
        <p:nvSpPr>
          <p:cNvPr id="73" name="Text Box 83"/>
          <p:cNvSpPr txBox="1">
            <a:spLocks noChangeArrowheads="1"/>
          </p:cNvSpPr>
          <p:nvPr/>
        </p:nvSpPr>
        <p:spPr bwMode="auto">
          <a:xfrm>
            <a:off x="4574880" y="176994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4" name="Text Box 84"/>
          <p:cNvSpPr txBox="1">
            <a:spLocks noChangeArrowheads="1"/>
          </p:cNvSpPr>
          <p:nvPr/>
        </p:nvSpPr>
        <p:spPr bwMode="auto">
          <a:xfrm>
            <a:off x="4289760" y="2115586"/>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1020</a:t>
            </a:r>
          </a:p>
        </p:txBody>
      </p:sp>
      <p:sp>
        <p:nvSpPr>
          <p:cNvPr id="75" name="Text Box 85"/>
          <p:cNvSpPr txBox="1">
            <a:spLocks noChangeArrowheads="1"/>
          </p:cNvSpPr>
          <p:nvPr/>
        </p:nvSpPr>
        <p:spPr bwMode="auto">
          <a:xfrm>
            <a:off x="4569120" y="2115586"/>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6" name="Rectangle 86"/>
          <p:cNvSpPr>
            <a:spLocks noChangeArrowheads="1"/>
          </p:cNvSpPr>
          <p:nvPr/>
        </p:nvSpPr>
        <p:spPr bwMode="auto">
          <a:xfrm>
            <a:off x="4904640" y="391726"/>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grpSp>
        <p:nvGrpSpPr>
          <p:cNvPr id="77" name="Group 87"/>
          <p:cNvGrpSpPr>
            <a:grpSpLocks/>
          </p:cNvGrpSpPr>
          <p:nvPr/>
        </p:nvGrpSpPr>
        <p:grpSpPr bwMode="auto">
          <a:xfrm>
            <a:off x="6161760" y="115212"/>
            <a:ext cx="286560" cy="553018"/>
            <a:chOff x="5095" y="3101"/>
            <a:chExt cx="192" cy="528"/>
          </a:xfrm>
        </p:grpSpPr>
        <p:sp>
          <p:nvSpPr>
            <p:cNvPr id="78" name="Line 88"/>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79" name="Line 89"/>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0" name="Line 90"/>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1" name="Line 91"/>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2" name="Line 92"/>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83" name="Line 93"/>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84" name="Group 94"/>
          <p:cNvGrpSpPr>
            <a:grpSpLocks/>
          </p:cNvGrpSpPr>
          <p:nvPr/>
        </p:nvGrpSpPr>
        <p:grpSpPr bwMode="auto">
          <a:xfrm>
            <a:off x="4710240" y="115212"/>
            <a:ext cx="286560" cy="553018"/>
            <a:chOff x="5095" y="3101"/>
            <a:chExt cx="192" cy="528"/>
          </a:xfrm>
        </p:grpSpPr>
        <p:sp>
          <p:nvSpPr>
            <p:cNvPr id="85" name="Line 95"/>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86" name="Line 96"/>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7" name="Line 97"/>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8" name="Line 98"/>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9" name="Line 99"/>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90" name="Line 100"/>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91" name="Text Box 101"/>
          <p:cNvSpPr txBox="1">
            <a:spLocks noChangeArrowheads="1"/>
          </p:cNvSpPr>
          <p:nvPr/>
        </p:nvSpPr>
        <p:spPr bwMode="auto">
          <a:xfrm>
            <a:off x="5539680" y="41765"/>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2" name="Text Box 102"/>
          <p:cNvSpPr txBox="1">
            <a:spLocks noChangeArrowheads="1"/>
          </p:cNvSpPr>
          <p:nvPr/>
        </p:nvSpPr>
        <p:spPr bwMode="auto">
          <a:xfrm>
            <a:off x="5551200" y="387401"/>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3" name="Text Box 103"/>
          <p:cNvSpPr txBox="1">
            <a:spLocks noChangeArrowheads="1"/>
          </p:cNvSpPr>
          <p:nvPr/>
        </p:nvSpPr>
        <p:spPr bwMode="auto">
          <a:xfrm>
            <a:off x="5516640" y="733039"/>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4" name="Text Box 104"/>
          <p:cNvSpPr txBox="1">
            <a:spLocks noChangeArrowheads="1"/>
          </p:cNvSpPr>
          <p:nvPr/>
        </p:nvSpPr>
        <p:spPr bwMode="auto">
          <a:xfrm>
            <a:off x="5516640" y="1078678"/>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5" name="Rectangle 105"/>
          <p:cNvSpPr>
            <a:spLocks noChangeArrowheads="1"/>
          </p:cNvSpPr>
          <p:nvPr/>
        </p:nvSpPr>
        <p:spPr bwMode="auto">
          <a:xfrm>
            <a:off x="4848480" y="1335021"/>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6" name="Text Box 106"/>
          <p:cNvSpPr txBox="1">
            <a:spLocks noChangeArrowheads="1"/>
          </p:cNvSpPr>
          <p:nvPr/>
        </p:nvSpPr>
        <p:spPr bwMode="auto">
          <a:xfrm>
            <a:off x="4295520" y="2806855"/>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1018</a:t>
            </a:r>
          </a:p>
        </p:txBody>
      </p:sp>
      <p:sp>
        <p:nvSpPr>
          <p:cNvPr id="97" name="Text Box 107"/>
          <p:cNvSpPr txBox="1">
            <a:spLocks noChangeArrowheads="1"/>
          </p:cNvSpPr>
          <p:nvPr/>
        </p:nvSpPr>
        <p:spPr bwMode="auto">
          <a:xfrm>
            <a:off x="4569120" y="2806855"/>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8" name="Text Box 108"/>
          <p:cNvSpPr txBox="1">
            <a:spLocks noChangeArrowheads="1"/>
          </p:cNvSpPr>
          <p:nvPr/>
        </p:nvSpPr>
        <p:spPr bwMode="auto">
          <a:xfrm>
            <a:off x="4551840" y="2875984"/>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9" name="Text Box 109"/>
          <p:cNvSpPr txBox="1">
            <a:spLocks noChangeArrowheads="1"/>
          </p:cNvSpPr>
          <p:nvPr/>
        </p:nvSpPr>
        <p:spPr bwMode="auto">
          <a:xfrm>
            <a:off x="5539680" y="1756989"/>
            <a:ext cx="167040" cy="332675"/>
          </a:xfrm>
          <a:prstGeom prst="rect">
            <a:avLst/>
          </a:prstGeom>
          <a:noFill/>
          <a:ln w="9525">
            <a:noFill/>
            <a:miter lim="800000"/>
            <a:headEnd/>
            <a:tailEnd/>
          </a:ln>
          <a:effectLst/>
        </p:spPr>
        <p:txBody>
          <a:bodyPr wrap="none" lIns="82910" tIns="41455" rIns="82910" bIns="41455">
            <a:spAutoFit/>
          </a:bodyPr>
          <a:lstStyle/>
          <a:p>
            <a:pPr algn="ctr"/>
            <a:endParaRPr lang="en-US" sz="1600" dirty="0">
              <a:latin typeface="Arial" pitchFamily="34" charset="0"/>
            </a:endParaRPr>
          </a:p>
        </p:txBody>
      </p:sp>
      <p:sp>
        <p:nvSpPr>
          <p:cNvPr id="100"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01" name="Rectangle 111"/>
          <p:cNvSpPr>
            <a:spLocks noChangeArrowheads="1"/>
          </p:cNvSpPr>
          <p:nvPr/>
        </p:nvSpPr>
        <p:spPr bwMode="auto">
          <a:xfrm>
            <a:off x="4848480" y="170081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2" name="Rectangle 112"/>
          <p:cNvSpPr>
            <a:spLocks noChangeArrowheads="1"/>
          </p:cNvSpPr>
          <p:nvPr/>
        </p:nvSpPr>
        <p:spPr bwMode="auto">
          <a:xfrm>
            <a:off x="4848480" y="204645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3" name="Rectangle 113"/>
          <p:cNvSpPr>
            <a:spLocks noChangeArrowheads="1"/>
          </p:cNvSpPr>
          <p:nvPr/>
        </p:nvSpPr>
        <p:spPr bwMode="auto">
          <a:xfrm>
            <a:off x="4848480" y="239209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4" name="Rectangle 114"/>
          <p:cNvSpPr>
            <a:spLocks noChangeArrowheads="1"/>
          </p:cNvSpPr>
          <p:nvPr/>
        </p:nvSpPr>
        <p:spPr bwMode="auto">
          <a:xfrm>
            <a:off x="4848480" y="3787598"/>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5" name="Rectangle 116"/>
          <p:cNvSpPr>
            <a:spLocks noChangeArrowheads="1"/>
          </p:cNvSpPr>
          <p:nvPr/>
        </p:nvSpPr>
        <p:spPr bwMode="auto">
          <a:xfrm>
            <a:off x="4848480" y="275068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6" name="Rectangle 117"/>
          <p:cNvSpPr>
            <a:spLocks noChangeArrowheads="1"/>
          </p:cNvSpPr>
          <p:nvPr/>
        </p:nvSpPr>
        <p:spPr bwMode="auto">
          <a:xfrm>
            <a:off x="4848480" y="309632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7" name="Rectangle 118"/>
          <p:cNvSpPr>
            <a:spLocks noChangeArrowheads="1"/>
          </p:cNvSpPr>
          <p:nvPr/>
        </p:nvSpPr>
        <p:spPr bwMode="auto">
          <a:xfrm>
            <a:off x="4848480" y="344196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8" name="Text Box 122"/>
          <p:cNvSpPr txBox="1">
            <a:spLocks noChangeArrowheads="1"/>
          </p:cNvSpPr>
          <p:nvPr/>
        </p:nvSpPr>
        <p:spPr bwMode="auto">
          <a:xfrm>
            <a:off x="4295520" y="3152493"/>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1017</a:t>
            </a:r>
          </a:p>
        </p:txBody>
      </p:sp>
      <p:sp>
        <p:nvSpPr>
          <p:cNvPr id="109" name="Text Box 123"/>
          <p:cNvSpPr txBox="1">
            <a:spLocks noChangeArrowheads="1"/>
          </p:cNvSpPr>
          <p:nvPr/>
        </p:nvSpPr>
        <p:spPr bwMode="auto">
          <a:xfrm>
            <a:off x="4295520" y="3498132"/>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1016</a:t>
            </a:r>
          </a:p>
        </p:txBody>
      </p:sp>
      <p:sp>
        <p:nvSpPr>
          <p:cNvPr id="110" name="Text Box 124"/>
          <p:cNvSpPr txBox="1">
            <a:spLocks noChangeArrowheads="1"/>
          </p:cNvSpPr>
          <p:nvPr/>
        </p:nvSpPr>
        <p:spPr bwMode="auto">
          <a:xfrm>
            <a:off x="4295520" y="3856730"/>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1015</a:t>
            </a:r>
          </a:p>
        </p:txBody>
      </p:sp>
      <p:sp>
        <p:nvSpPr>
          <p:cNvPr id="111" name="Rectangle 134"/>
          <p:cNvSpPr txBox="1">
            <a:spLocks noChangeArrowheads="1"/>
          </p:cNvSpPr>
          <p:nvPr/>
        </p:nvSpPr>
        <p:spPr>
          <a:xfrm>
            <a:off x="76200" y="1700819"/>
            <a:ext cx="5807520" cy="4039624"/>
          </a:xfrm>
          <a:prstGeom prst="rect">
            <a:avLst/>
          </a:prstGeom>
          <a:ln/>
        </p:spPr>
        <p:txBody>
          <a:bodyPr vert="horz" lIns="91440" tIns="45720" rIns="91440" bIns="45720" rtlCol="0">
            <a:normAutofit/>
          </a:bodyPr>
          <a:lstStyle>
            <a:lvl1pPr marL="342900" indent="-342900" algn="l" defTabSz="457200" rtl="0" eaLnBrk="1" latinLnBrk="0" hangingPunct="1">
              <a:spcBef>
                <a:spcPts val="1200"/>
              </a:spcBef>
              <a:buFont typeface="Arial"/>
              <a:buChar char="•"/>
              <a:defRPr sz="2800" b="0" i="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500" b="0" i="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300" b="0" i="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584" indent="-342584" defTabSz="914035">
              <a:lnSpc>
                <a:spcPct val="90000"/>
              </a:lnSpc>
              <a:buFont typeface="Arial"/>
              <a:buNone/>
            </a:pP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	char buf[</a:t>
            </a:r>
            <a:r>
              <a:rPr lang="en-US" sz="2200" b="1">
                <a:solidFill>
                  <a:srgbClr val="FF0000"/>
                </a:solidFill>
                <a:latin typeface="Courier New" pitchFamily="49" charset="0"/>
              </a:rPr>
              <a:t>10</a:t>
            </a:r>
            <a:r>
              <a:rPr lang="en-US" sz="2200">
                <a:latin typeface="Courier New" pitchFamily="49" charset="0"/>
              </a:rPr>
              <a:t>]; </a:t>
            </a:r>
            <a:br>
              <a:rPr lang="en-US" sz="2200">
                <a:latin typeface="Courier New" pitchFamily="49" charset="0"/>
              </a:rPr>
            </a:br>
            <a:r>
              <a:rPr lang="en-US" sz="2200">
                <a:latin typeface="Courier New" pitchFamily="49" charset="0"/>
              </a:rPr>
              <a:t>read(keyboard,buf,64);	</a:t>
            </a:r>
            <a:br>
              <a:rPr lang="en-US" sz="2200">
                <a:latin typeface="Courier New" pitchFamily="49" charset="0"/>
              </a:rPr>
            </a:br>
            <a:r>
              <a:rPr lang="en-US" sz="2200">
                <a:latin typeface="Courier New" pitchFamily="49" charset="0"/>
              </a:rPr>
              <a:t>get_webpage (buf);</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IE ()</a:t>
            </a:r>
          </a:p>
          <a:p>
            <a:pPr marL="342584" indent="-342584" defTabSz="914035">
              <a:lnSpc>
                <a:spcPct val="90000"/>
              </a:lnSpc>
              <a:buFont typeface="Arial"/>
              <a:buNone/>
            </a:pPr>
            <a:r>
              <a:rPr lang="en-US" sz="2200">
                <a:latin typeface="Courier New" pitchFamily="49" charset="0"/>
              </a:rPr>
              <a:t>{</a:t>
            </a:r>
            <a:br>
              <a:rPr lang="en-US" sz="2200">
                <a:latin typeface="Courier New" pitchFamily="49" charset="0"/>
              </a:rPr>
            </a:b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endParaRPr lang="en-US" sz="2200" dirty="0">
              <a:latin typeface="Courier New" pitchFamily="49" charset="0"/>
            </a:endParaRPr>
          </a:p>
        </p:txBody>
      </p:sp>
      <p:sp>
        <p:nvSpPr>
          <p:cNvPr id="112"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13" name="Rectangle 115"/>
          <p:cNvSpPr>
            <a:spLocks noChangeArrowheads="1"/>
          </p:cNvSpPr>
          <p:nvPr/>
        </p:nvSpPr>
        <p:spPr bwMode="auto">
          <a:xfrm>
            <a:off x="4848480" y="4133234"/>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4" name="Text Box 125"/>
          <p:cNvSpPr txBox="1">
            <a:spLocks noChangeArrowheads="1"/>
          </p:cNvSpPr>
          <p:nvPr/>
        </p:nvSpPr>
        <p:spPr bwMode="auto">
          <a:xfrm>
            <a:off x="4295520" y="4202366"/>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1014</a:t>
            </a:r>
          </a:p>
        </p:txBody>
      </p:sp>
      <p:sp>
        <p:nvSpPr>
          <p:cNvPr id="115" name="Text Box 126"/>
          <p:cNvSpPr txBox="1">
            <a:spLocks noChangeArrowheads="1"/>
          </p:cNvSpPr>
          <p:nvPr/>
        </p:nvSpPr>
        <p:spPr bwMode="auto">
          <a:xfrm>
            <a:off x="4289760" y="4548002"/>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1013</a:t>
            </a:r>
          </a:p>
        </p:txBody>
      </p:sp>
      <p:sp>
        <p:nvSpPr>
          <p:cNvPr id="116" name="Text Box 127"/>
          <p:cNvSpPr txBox="1">
            <a:spLocks noChangeArrowheads="1"/>
          </p:cNvSpPr>
          <p:nvPr/>
        </p:nvSpPr>
        <p:spPr bwMode="auto">
          <a:xfrm>
            <a:off x="4289760" y="489363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1012</a:t>
            </a:r>
          </a:p>
        </p:txBody>
      </p:sp>
      <p:sp>
        <p:nvSpPr>
          <p:cNvPr id="117" name="Text Box 128"/>
          <p:cNvSpPr txBox="1">
            <a:spLocks noChangeArrowheads="1"/>
          </p:cNvSpPr>
          <p:nvPr/>
        </p:nvSpPr>
        <p:spPr bwMode="auto">
          <a:xfrm>
            <a:off x="4295520" y="5239275"/>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1011</a:t>
            </a:r>
          </a:p>
        </p:txBody>
      </p:sp>
      <p:sp>
        <p:nvSpPr>
          <p:cNvPr id="118" name="Text Box 129"/>
          <p:cNvSpPr txBox="1">
            <a:spLocks noChangeArrowheads="1"/>
          </p:cNvSpPr>
          <p:nvPr/>
        </p:nvSpPr>
        <p:spPr bwMode="auto">
          <a:xfrm>
            <a:off x="4295520" y="5584911"/>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1010</a:t>
            </a:r>
          </a:p>
        </p:txBody>
      </p:sp>
      <p:sp>
        <p:nvSpPr>
          <p:cNvPr id="119" name="Rectangle 131"/>
          <p:cNvSpPr>
            <a:spLocks noChangeArrowheads="1"/>
          </p:cNvSpPr>
          <p:nvPr/>
        </p:nvSpPr>
        <p:spPr bwMode="auto">
          <a:xfrm>
            <a:off x="4848480" y="4497593"/>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0" name="Rectangle 114"/>
          <p:cNvSpPr>
            <a:spLocks noChangeArrowheads="1"/>
          </p:cNvSpPr>
          <p:nvPr/>
        </p:nvSpPr>
        <p:spPr bwMode="auto">
          <a:xfrm>
            <a:off x="4848480" y="4495800"/>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1" name="Text Box 104"/>
          <p:cNvSpPr txBox="1">
            <a:spLocks noChangeArrowheads="1"/>
          </p:cNvSpPr>
          <p:nvPr/>
        </p:nvSpPr>
        <p:spPr bwMode="auto">
          <a:xfrm>
            <a:off x="5197362" y="1041659"/>
            <a:ext cx="758948" cy="329941"/>
          </a:xfrm>
          <a:prstGeom prst="rect">
            <a:avLst/>
          </a:prstGeom>
          <a:noFill/>
          <a:ln w="9525">
            <a:noFill/>
            <a:miter lim="800000"/>
            <a:headEnd/>
            <a:tailEnd/>
          </a:ln>
          <a:effectLst/>
        </p:spPr>
        <p:txBody>
          <a:bodyPr wrap="none" lIns="82910" tIns="41455" rIns="82910" bIns="41455">
            <a:spAutoFit/>
          </a:bodyPr>
          <a:lstStyle/>
          <a:p>
            <a:pPr algn="ctr"/>
            <a:r>
              <a:rPr lang="en-US" sz="1600" dirty="0">
                <a:solidFill>
                  <a:srgbClr val="FF0000"/>
                </a:solidFill>
                <a:latin typeface="Arial" pitchFamily="34" charset="0"/>
              </a:rPr>
              <a:t>old FP</a:t>
            </a:r>
          </a:p>
        </p:txBody>
      </p:sp>
      <p:sp>
        <p:nvSpPr>
          <p:cNvPr id="122" name="Rectangle 132"/>
          <p:cNvSpPr>
            <a:spLocks noChangeArrowheads="1"/>
          </p:cNvSpPr>
          <p:nvPr/>
        </p:nvSpPr>
        <p:spPr bwMode="auto">
          <a:xfrm>
            <a:off x="4853520" y="583750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202</a:t>
            </a:r>
          </a:p>
        </p:txBody>
      </p:sp>
      <p:sp>
        <p:nvSpPr>
          <p:cNvPr id="123" name="Rectangle 133"/>
          <p:cNvSpPr>
            <a:spLocks noChangeArrowheads="1"/>
          </p:cNvSpPr>
          <p:nvPr/>
        </p:nvSpPr>
        <p:spPr bwMode="auto">
          <a:xfrm>
            <a:off x="4853520" y="6183145"/>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1023</a:t>
            </a:r>
          </a:p>
        </p:txBody>
      </p:sp>
      <p:sp>
        <p:nvSpPr>
          <p:cNvPr id="124" name="Text Box 129"/>
          <p:cNvSpPr txBox="1">
            <a:spLocks noChangeArrowheads="1"/>
          </p:cNvSpPr>
          <p:nvPr/>
        </p:nvSpPr>
        <p:spPr bwMode="auto">
          <a:xfrm>
            <a:off x="4289760" y="59184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1009</a:t>
            </a:r>
          </a:p>
        </p:txBody>
      </p:sp>
      <p:sp>
        <p:nvSpPr>
          <p:cNvPr id="125" name="Text Box 129"/>
          <p:cNvSpPr txBox="1">
            <a:spLocks noChangeArrowheads="1"/>
          </p:cNvSpPr>
          <p:nvPr/>
        </p:nvSpPr>
        <p:spPr bwMode="auto">
          <a:xfrm>
            <a:off x="4289760" y="62232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1008</a:t>
            </a:r>
          </a:p>
        </p:txBody>
      </p:sp>
      <p:sp>
        <p:nvSpPr>
          <p:cNvPr id="128" name="Rectangle 130"/>
          <p:cNvSpPr>
            <a:spLocks noChangeArrowheads="1"/>
          </p:cNvSpPr>
          <p:nvPr/>
        </p:nvSpPr>
        <p:spPr bwMode="auto">
          <a:xfrm>
            <a:off x="4848480" y="484322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64</a:t>
            </a:r>
          </a:p>
        </p:txBody>
      </p:sp>
      <p:sp>
        <p:nvSpPr>
          <p:cNvPr id="129" name="Rectangle 132"/>
          <p:cNvSpPr>
            <a:spLocks noChangeArrowheads="1"/>
          </p:cNvSpPr>
          <p:nvPr/>
        </p:nvSpPr>
        <p:spPr bwMode="auto">
          <a:xfrm>
            <a:off x="4848480" y="5157182"/>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a:t>
            </a:r>
            <a:r>
              <a:rPr lang="en-US" sz="1600" dirty="0" err="1">
                <a:latin typeface="Arial" pitchFamily="34" charset="0"/>
              </a:rPr>
              <a:t>buf</a:t>
            </a:r>
            <a:r>
              <a:rPr lang="en-US" sz="1600" dirty="0">
                <a:latin typeface="Arial" pitchFamily="34" charset="0"/>
              </a:rPr>
              <a:t>)</a:t>
            </a:r>
          </a:p>
        </p:txBody>
      </p:sp>
      <p:sp>
        <p:nvSpPr>
          <p:cNvPr id="130" name="Rectangle 133"/>
          <p:cNvSpPr>
            <a:spLocks noChangeArrowheads="1"/>
          </p:cNvSpPr>
          <p:nvPr/>
        </p:nvSpPr>
        <p:spPr bwMode="auto">
          <a:xfrm>
            <a:off x="4848480" y="5502818"/>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err="1">
                <a:latin typeface="Arial" pitchFamily="34" charset="0"/>
              </a:rPr>
              <a:t>fd</a:t>
            </a:r>
            <a:endParaRPr lang="en-US" sz="1600" dirty="0">
              <a:latin typeface="Arial" pitchFamily="34" charset="0"/>
            </a:endParaRPr>
          </a:p>
        </p:txBody>
      </p:sp>
      <p:sp>
        <p:nvSpPr>
          <p:cNvPr id="131" name="AutoShape 135"/>
          <p:cNvSpPr>
            <a:spLocks noChangeArrowheads="1"/>
          </p:cNvSpPr>
          <p:nvPr/>
        </p:nvSpPr>
        <p:spPr bwMode="auto">
          <a:xfrm>
            <a:off x="6369120" y="6248400"/>
            <a:ext cx="276480" cy="207382"/>
          </a:xfrm>
          <a:prstGeom prst="leftArrow">
            <a:avLst>
              <a:gd name="adj1" fmla="val 50000"/>
              <a:gd name="adj2" fmla="val 33333"/>
            </a:avLst>
          </a:prstGeom>
          <a:solidFill>
            <a:srgbClr val="33CC33"/>
          </a:solidFill>
          <a:ln w="9525">
            <a:solidFill>
              <a:srgbClr val="008000"/>
            </a:solidFill>
            <a:miter lim="800000"/>
            <a:headEnd/>
            <a:tailEnd/>
          </a:ln>
          <a:effectLst/>
        </p:spPr>
        <p:txBody>
          <a:bodyPr wrap="none" lIns="82910" tIns="41455" rIns="82910" bIns="41455" anchor="ctr"/>
          <a:lstStyle/>
          <a:p>
            <a:endParaRPr lang="nl-NL"/>
          </a:p>
        </p:txBody>
      </p:sp>
      <p:sp>
        <p:nvSpPr>
          <p:cNvPr id="132" name="Text Box 38"/>
          <p:cNvSpPr txBox="1">
            <a:spLocks noChangeArrowheads="1"/>
          </p:cNvSpPr>
          <p:nvPr/>
        </p:nvSpPr>
        <p:spPr bwMode="auto">
          <a:xfrm rot="16200000">
            <a:off x="6378107" y="3263766"/>
            <a:ext cx="949705" cy="360719"/>
          </a:xfrm>
          <a:prstGeom prst="rect">
            <a:avLst/>
          </a:prstGeom>
          <a:noFill/>
          <a:ln w="9525">
            <a:noFill/>
            <a:miter lim="800000"/>
            <a:headEnd/>
            <a:tailEnd/>
          </a:ln>
          <a:effectLst/>
        </p:spPr>
        <p:txBody>
          <a:bodyPr wrap="none" lIns="82910" tIns="41455" rIns="82910" bIns="41455">
            <a:spAutoFit/>
          </a:bodyPr>
          <a:lstStyle/>
          <a:p>
            <a:r>
              <a:rPr lang="en-US" dirty="0" err="1">
                <a:solidFill>
                  <a:srgbClr val="FF0000"/>
                </a:solidFill>
                <a:latin typeface="Arial" pitchFamily="34" charset="0"/>
              </a:rPr>
              <a:t>get</a:t>
            </a:r>
            <a:r>
              <a:rPr lang="en-US" b="0" dirty="0" err="1">
                <a:solidFill>
                  <a:srgbClr val="FF0000"/>
                </a:solidFill>
                <a:latin typeface="Arial" pitchFamily="34" charset="0"/>
              </a:rPr>
              <a:t>URL</a:t>
            </a:r>
            <a:endParaRPr lang="en-US" b="0" dirty="0">
              <a:solidFill>
                <a:srgbClr val="FF0000"/>
              </a:solidFill>
              <a:latin typeface="Arial" pitchFamily="34" charset="0"/>
            </a:endParaRPr>
          </a:p>
        </p:txBody>
      </p:sp>
      <p:cxnSp>
        <p:nvCxnSpPr>
          <p:cNvPr id="133" name="Straight Connector 132"/>
          <p:cNvCxnSpPr/>
          <p:nvPr/>
        </p:nvCxnSpPr>
        <p:spPr>
          <a:xfrm flipH="1">
            <a:off x="4114800" y="5867400"/>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4114800" y="685800"/>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Rectangle 3"/>
          <p:cNvSpPr>
            <a:spLocks noChangeArrowheads="1"/>
          </p:cNvSpPr>
          <p:nvPr/>
        </p:nvSpPr>
        <p:spPr bwMode="auto">
          <a:xfrm>
            <a:off x="7478038" y="7124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6" name="Rectangle 4"/>
          <p:cNvSpPr>
            <a:spLocks noChangeArrowheads="1"/>
          </p:cNvSpPr>
          <p:nvPr/>
        </p:nvSpPr>
        <p:spPr bwMode="auto">
          <a:xfrm>
            <a:off x="7478038" y="105812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7" name="Rectangle 5"/>
          <p:cNvSpPr>
            <a:spLocks noChangeArrowheads="1"/>
          </p:cNvSpPr>
          <p:nvPr/>
        </p:nvSpPr>
        <p:spPr bwMode="auto">
          <a:xfrm>
            <a:off x="7478038" y="14037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dirty="0">
              <a:latin typeface="Arial" pitchFamily="34" charset="0"/>
            </a:endParaRPr>
          </a:p>
        </p:txBody>
      </p:sp>
      <p:sp>
        <p:nvSpPr>
          <p:cNvPr id="138" name="Rectangle 6"/>
          <p:cNvSpPr>
            <a:spLocks noChangeArrowheads="1"/>
          </p:cNvSpPr>
          <p:nvPr/>
        </p:nvSpPr>
        <p:spPr bwMode="auto">
          <a:xfrm>
            <a:off x="7478038" y="1749400"/>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9" name="Text Box 27"/>
          <p:cNvSpPr txBox="1">
            <a:spLocks noChangeArrowheads="1"/>
          </p:cNvSpPr>
          <p:nvPr/>
        </p:nvSpPr>
        <p:spPr bwMode="auto">
          <a:xfrm>
            <a:off x="7034518" y="1782527"/>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300</a:t>
            </a:r>
          </a:p>
        </p:txBody>
      </p:sp>
      <p:sp>
        <p:nvSpPr>
          <p:cNvPr id="140" name="Text Box 28"/>
          <p:cNvSpPr txBox="1">
            <a:spLocks noChangeArrowheads="1"/>
          </p:cNvSpPr>
          <p:nvPr/>
        </p:nvSpPr>
        <p:spPr bwMode="auto">
          <a:xfrm>
            <a:off x="7020118" y="1403766"/>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301</a:t>
            </a:r>
          </a:p>
        </p:txBody>
      </p:sp>
      <p:sp>
        <p:nvSpPr>
          <p:cNvPr id="141" name="Text Box 29"/>
          <p:cNvSpPr txBox="1">
            <a:spLocks noChangeArrowheads="1"/>
          </p:cNvSpPr>
          <p:nvPr/>
        </p:nvSpPr>
        <p:spPr bwMode="auto">
          <a:xfrm>
            <a:off x="7020118" y="1071093"/>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302</a:t>
            </a:r>
          </a:p>
        </p:txBody>
      </p:sp>
      <p:sp>
        <p:nvSpPr>
          <p:cNvPr id="142" name="Text Box 30"/>
          <p:cNvSpPr txBox="1">
            <a:spLocks noChangeArrowheads="1"/>
          </p:cNvSpPr>
          <p:nvPr/>
        </p:nvSpPr>
        <p:spPr bwMode="auto">
          <a:xfrm>
            <a:off x="7020118" y="712491"/>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303</a:t>
            </a:r>
          </a:p>
        </p:txBody>
      </p:sp>
      <p:sp>
        <p:nvSpPr>
          <p:cNvPr id="143" name="Rectangle 41"/>
          <p:cNvSpPr>
            <a:spLocks noChangeArrowheads="1"/>
          </p:cNvSpPr>
          <p:nvPr/>
        </p:nvSpPr>
        <p:spPr bwMode="auto">
          <a:xfrm>
            <a:off x="7848600" y="712491"/>
            <a:ext cx="704446"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a:t>
            </a:r>
          </a:p>
        </p:txBody>
      </p:sp>
      <p:grpSp>
        <p:nvGrpSpPr>
          <p:cNvPr id="144" name="Group 42"/>
          <p:cNvGrpSpPr>
            <a:grpSpLocks/>
          </p:cNvGrpSpPr>
          <p:nvPr/>
        </p:nvGrpSpPr>
        <p:grpSpPr bwMode="auto">
          <a:xfrm>
            <a:off x="8781240" y="228600"/>
            <a:ext cx="286560" cy="553018"/>
            <a:chOff x="5095" y="3101"/>
            <a:chExt cx="192" cy="528"/>
          </a:xfrm>
        </p:grpSpPr>
        <p:sp>
          <p:nvSpPr>
            <p:cNvPr id="145"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46"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47"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48"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49"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50"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151" name="Group 49"/>
          <p:cNvGrpSpPr>
            <a:grpSpLocks/>
          </p:cNvGrpSpPr>
          <p:nvPr/>
        </p:nvGrpSpPr>
        <p:grpSpPr bwMode="auto">
          <a:xfrm>
            <a:off x="7329720" y="228600"/>
            <a:ext cx="286560" cy="553018"/>
            <a:chOff x="5095" y="3101"/>
            <a:chExt cx="192" cy="528"/>
          </a:xfrm>
        </p:grpSpPr>
        <p:sp>
          <p:nvSpPr>
            <p:cNvPr id="152"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53"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54"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55"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56"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57"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158" name="Text Box 38"/>
          <p:cNvSpPr txBox="1">
            <a:spLocks noChangeArrowheads="1"/>
          </p:cNvSpPr>
          <p:nvPr/>
        </p:nvSpPr>
        <p:spPr bwMode="auto">
          <a:xfrm rot="16200000">
            <a:off x="6541406" y="1238529"/>
            <a:ext cx="629104" cy="360719"/>
          </a:xfrm>
          <a:prstGeom prst="rect">
            <a:avLst/>
          </a:prstGeom>
          <a:noFill/>
          <a:ln w="9525">
            <a:noFill/>
            <a:miter lim="800000"/>
            <a:headEnd/>
            <a:tailEnd/>
          </a:ln>
          <a:effectLst/>
        </p:spPr>
        <p:txBody>
          <a:bodyPr wrap="none" lIns="82910" tIns="41455" rIns="82910" bIns="41455">
            <a:spAutoFit/>
          </a:bodyPr>
          <a:lstStyle/>
          <a:p>
            <a:r>
              <a:rPr lang="en-US" b="0" dirty="0">
                <a:solidFill>
                  <a:srgbClr val="FF0000"/>
                </a:solidFill>
                <a:latin typeface="Arial" pitchFamily="34" charset="0"/>
              </a:rPr>
              <a:t>read</a:t>
            </a:r>
          </a:p>
        </p:txBody>
      </p:sp>
      <p:grpSp>
        <p:nvGrpSpPr>
          <p:cNvPr id="159" name="Group 167"/>
          <p:cNvGrpSpPr/>
          <p:nvPr/>
        </p:nvGrpSpPr>
        <p:grpSpPr>
          <a:xfrm rot="1067533">
            <a:off x="2081318" y="5943600"/>
            <a:ext cx="2091470" cy="836949"/>
            <a:chOff x="3992158" y="304800"/>
            <a:chExt cx="2091470" cy="836949"/>
          </a:xfrm>
        </p:grpSpPr>
        <p:sp>
          <p:nvSpPr>
            <p:cNvPr id="160" name="TextBox 159"/>
            <p:cNvSpPr txBox="1"/>
            <p:nvPr/>
          </p:nvSpPr>
          <p:spPr>
            <a:xfrm rot="20820921">
              <a:off x="3992158" y="741639"/>
              <a:ext cx="2091470" cy="400110"/>
            </a:xfrm>
            <a:prstGeom prst="rect">
              <a:avLst/>
            </a:prstGeom>
            <a:noFill/>
          </p:spPr>
          <p:txBody>
            <a:bodyPr wrap="none" rtlCol="0">
              <a:spAutoFit/>
            </a:bodyPr>
            <a:lstStyle/>
            <a:p>
              <a:r>
                <a:rPr lang="en-US" sz="2000" dirty="0">
                  <a:solidFill>
                    <a:srgbClr val="FF0000"/>
                  </a:solidFill>
                </a:rPr>
                <a:t>frame pointer (FP)</a:t>
              </a:r>
            </a:p>
          </p:txBody>
        </p:sp>
        <p:sp>
          <p:nvSpPr>
            <p:cNvPr id="161" name="Freeform 160"/>
            <p:cNvSpPr/>
            <p:nvPr/>
          </p:nvSpPr>
          <p:spPr>
            <a:xfrm>
              <a:off x="4709415" y="304800"/>
              <a:ext cx="1167924" cy="610427"/>
            </a:xfrm>
            <a:custGeom>
              <a:avLst/>
              <a:gdLst>
                <a:gd name="connsiteX0" fmla="*/ 28237 w 1167924"/>
                <a:gd name="connsiteY0" fmla="*/ 610427 h 610427"/>
                <a:gd name="connsiteX1" fmla="*/ 1733 w 1167924"/>
                <a:gd name="connsiteY1" fmla="*/ 544166 h 610427"/>
                <a:gd name="connsiteX2" fmla="*/ 14985 w 1167924"/>
                <a:gd name="connsiteY2" fmla="*/ 504410 h 610427"/>
                <a:gd name="connsiteX3" fmla="*/ 41489 w 1167924"/>
                <a:gd name="connsiteY3" fmla="*/ 411644 h 610427"/>
                <a:gd name="connsiteX4" fmla="*/ 67994 w 1167924"/>
                <a:gd name="connsiteY4" fmla="*/ 385140 h 610427"/>
                <a:gd name="connsiteX5" fmla="*/ 94498 w 1167924"/>
                <a:gd name="connsiteY5" fmla="*/ 345383 h 610427"/>
                <a:gd name="connsiteX6" fmla="*/ 174011 w 1167924"/>
                <a:gd name="connsiteY6" fmla="*/ 279123 h 610427"/>
                <a:gd name="connsiteX7" fmla="*/ 240272 w 1167924"/>
                <a:gd name="connsiteY7" fmla="*/ 239366 h 610427"/>
                <a:gd name="connsiteX8" fmla="*/ 333037 w 1167924"/>
                <a:gd name="connsiteY8" fmla="*/ 186357 h 610427"/>
                <a:gd name="connsiteX9" fmla="*/ 412550 w 1167924"/>
                <a:gd name="connsiteY9" fmla="*/ 146601 h 610427"/>
                <a:gd name="connsiteX10" fmla="*/ 439055 w 1167924"/>
                <a:gd name="connsiteY10" fmla="*/ 120096 h 610427"/>
                <a:gd name="connsiteX11" fmla="*/ 518568 w 1167924"/>
                <a:gd name="connsiteY11" fmla="*/ 93592 h 610427"/>
                <a:gd name="connsiteX12" fmla="*/ 558324 w 1167924"/>
                <a:gd name="connsiteY12" fmla="*/ 80340 h 610427"/>
                <a:gd name="connsiteX13" fmla="*/ 704098 w 1167924"/>
                <a:gd name="connsiteY13" fmla="*/ 40583 h 610427"/>
                <a:gd name="connsiteX14" fmla="*/ 916133 w 1167924"/>
                <a:gd name="connsiteY14" fmla="*/ 14079 h 610427"/>
                <a:gd name="connsiteX15" fmla="*/ 1167924 w 1167924"/>
                <a:gd name="connsiteY15" fmla="*/ 827 h 610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67924" h="610427">
                  <a:moveTo>
                    <a:pt x="28237" y="610427"/>
                  </a:moveTo>
                  <a:cubicBezTo>
                    <a:pt x="19402" y="588340"/>
                    <a:pt x="4684" y="567771"/>
                    <a:pt x="1733" y="544166"/>
                  </a:cubicBezTo>
                  <a:cubicBezTo>
                    <a:pt x="0" y="530305"/>
                    <a:pt x="11148" y="517841"/>
                    <a:pt x="14985" y="504410"/>
                  </a:cubicBezTo>
                  <a:cubicBezTo>
                    <a:pt x="18135" y="493384"/>
                    <a:pt x="32824" y="426086"/>
                    <a:pt x="41489" y="411644"/>
                  </a:cubicBezTo>
                  <a:cubicBezTo>
                    <a:pt x="47917" y="400930"/>
                    <a:pt x="60189" y="394896"/>
                    <a:pt x="67994" y="385140"/>
                  </a:cubicBezTo>
                  <a:cubicBezTo>
                    <a:pt x="77944" y="372703"/>
                    <a:pt x="84302" y="357619"/>
                    <a:pt x="94498" y="345383"/>
                  </a:cubicBezTo>
                  <a:cubicBezTo>
                    <a:pt x="141717" y="288720"/>
                    <a:pt x="121890" y="320820"/>
                    <a:pt x="174011" y="279123"/>
                  </a:cubicBezTo>
                  <a:cubicBezTo>
                    <a:pt x="225986" y="237543"/>
                    <a:pt x="171228" y="262380"/>
                    <a:pt x="240272" y="239366"/>
                  </a:cubicBezTo>
                  <a:cubicBezTo>
                    <a:pt x="337124" y="174798"/>
                    <a:pt x="215350" y="253606"/>
                    <a:pt x="333037" y="186357"/>
                  </a:cubicBezTo>
                  <a:cubicBezTo>
                    <a:pt x="404966" y="145255"/>
                    <a:pt x="339662" y="170897"/>
                    <a:pt x="412550" y="146601"/>
                  </a:cubicBezTo>
                  <a:cubicBezTo>
                    <a:pt x="421385" y="137766"/>
                    <a:pt x="427880" y="125684"/>
                    <a:pt x="439055" y="120096"/>
                  </a:cubicBezTo>
                  <a:cubicBezTo>
                    <a:pt x="464043" y="107602"/>
                    <a:pt x="492064" y="102427"/>
                    <a:pt x="518568" y="93592"/>
                  </a:cubicBezTo>
                  <a:lnTo>
                    <a:pt x="558324" y="80340"/>
                  </a:lnTo>
                  <a:cubicBezTo>
                    <a:pt x="606842" y="64168"/>
                    <a:pt x="651797" y="48054"/>
                    <a:pt x="704098" y="40583"/>
                  </a:cubicBezTo>
                  <a:cubicBezTo>
                    <a:pt x="778368" y="29973"/>
                    <a:pt x="840215" y="20152"/>
                    <a:pt x="916133" y="14079"/>
                  </a:cubicBezTo>
                  <a:cubicBezTo>
                    <a:pt x="1092118" y="0"/>
                    <a:pt x="1066573" y="827"/>
                    <a:pt x="1167924" y="827"/>
                  </a:cubicBezTo>
                </a:path>
              </a:pathLst>
            </a:cu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62" name="AutoShape 135"/>
          <p:cNvSpPr>
            <a:spLocks noChangeArrowheads="1"/>
          </p:cNvSpPr>
          <p:nvPr/>
        </p:nvSpPr>
        <p:spPr bwMode="auto">
          <a:xfrm flipH="1">
            <a:off x="4010280" y="1040160"/>
            <a:ext cx="256920" cy="228600"/>
          </a:xfrm>
          <a:prstGeom prst="leftArrow">
            <a:avLst>
              <a:gd name="adj1" fmla="val 50000"/>
              <a:gd name="adj2" fmla="val 33333"/>
            </a:avLst>
          </a:prstGeom>
          <a:solidFill>
            <a:srgbClr val="FF0000"/>
          </a:solidFill>
          <a:ln w="9525">
            <a:solidFill>
              <a:srgbClr val="008000"/>
            </a:solidFill>
            <a:miter lim="800000"/>
            <a:headEnd/>
            <a:tailEnd/>
          </a:ln>
          <a:effectLst/>
        </p:spPr>
        <p:txBody>
          <a:bodyPr wrap="none" lIns="82910" tIns="41455" rIns="82910" bIns="41455" anchor="ctr"/>
          <a:lstStyle/>
          <a:p>
            <a:endParaRPr lang="nl-NL"/>
          </a:p>
        </p:txBody>
      </p:sp>
      <p:sp>
        <p:nvSpPr>
          <p:cNvPr id="163" name="Title 1"/>
          <p:cNvSpPr txBox="1">
            <a:spLocks/>
          </p:cNvSpPr>
          <p:nvPr/>
        </p:nvSpPr>
        <p:spPr>
          <a:xfrm>
            <a:off x="-1557018" y="-43464"/>
            <a:ext cx="8229600" cy="90550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100" kern="1200">
                <a:solidFill>
                  <a:schemeClr val="tx1"/>
                </a:solidFill>
                <a:latin typeface="+mj-lt"/>
                <a:ea typeface="+mj-ea"/>
                <a:cs typeface="+mj-cs"/>
              </a:defRPr>
            </a:lvl1pPr>
          </a:lstStyle>
          <a:p>
            <a:r>
              <a:rPr lang="en-US" dirty="0">
                <a:solidFill>
                  <a:schemeClr val="accent1"/>
                </a:solidFill>
              </a:rPr>
              <a:t>Real Functions</a:t>
            </a:r>
            <a:endParaRPr lang="en-GB" dirty="0">
              <a:solidFill>
                <a:schemeClr val="accent1"/>
              </a:solidFill>
            </a:endParaRPr>
          </a:p>
        </p:txBody>
      </p:sp>
    </p:spTree>
    <p:extLst>
      <p:ext uri="{BB962C8B-B14F-4D97-AF65-F5344CB8AC3E}">
        <p14:creationId xmlns:p14="http://schemas.microsoft.com/office/powerpoint/2010/main" val="427848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0.00162 L -0.0026 0.75162 " pathEditMode="relative" rAng="0" ptsTypes="AA">
                                      <p:cBhvr>
                                        <p:cTn id="6" dur="2000" fill="hold"/>
                                        <p:tgtEl>
                                          <p:spTgt spid="162"/>
                                        </p:tgtEl>
                                        <p:attrNameLst>
                                          <p:attrName>ppt_x</p:attrName>
                                          <p:attrName>ppt_y</p:attrName>
                                        </p:attrNameLst>
                                      </p:cBhvr>
                                      <p:rCtr x="-100" y="3750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5" name="Slide Number Placeholder 4"/>
          <p:cNvSpPr>
            <a:spLocks noGrp="1"/>
          </p:cNvSpPr>
          <p:nvPr>
            <p:ph type="sldNum" sz="quarter" idx="12"/>
          </p:nvPr>
        </p:nvSpPr>
        <p:spPr/>
        <p:txBody>
          <a:bodyPr/>
          <a:lstStyle/>
          <a:p>
            <a:fld id="{22459BEF-F704-A54B-987F-5EEE859E8FB1}" type="slidenum">
              <a:rPr lang="en-US" smtClean="0"/>
              <a:t>12</a:t>
            </a:fld>
            <a:endParaRPr lang="en-US"/>
          </a:p>
        </p:txBody>
      </p:sp>
      <p:sp>
        <p:nvSpPr>
          <p:cNvPr id="6" name="Rectangle 7"/>
          <p:cNvSpPr>
            <a:spLocks noChangeArrowheads="1"/>
          </p:cNvSpPr>
          <p:nvPr/>
        </p:nvSpPr>
        <p:spPr bwMode="auto">
          <a:xfrm>
            <a:off x="4873080" y="0"/>
            <a:ext cx="1451520" cy="685800"/>
          </a:xfrm>
          <a:prstGeom prst="rect">
            <a:avLst/>
          </a:prstGeom>
          <a:solidFill>
            <a:srgbClr val="00B050"/>
          </a:solidFill>
          <a:ln w="9525">
            <a:solidFill>
              <a:schemeClr val="tx1"/>
            </a:solidFill>
            <a:miter lim="800000"/>
            <a:headEnd/>
            <a:tailEnd/>
          </a:ln>
          <a:effectLst/>
        </p:spPr>
        <p:txBody>
          <a:bodyPr wrap="none" lIns="82910" tIns="41455" rIns="82910" bIns="41455" anchor="ctr"/>
          <a:lstStyle/>
          <a:p>
            <a:endParaRPr lang="nl-NL"/>
          </a:p>
        </p:txBody>
      </p:sp>
      <p:sp>
        <p:nvSpPr>
          <p:cNvPr id="8" name="Rectangle 3"/>
          <p:cNvSpPr>
            <a:spLocks noChangeArrowheads="1"/>
          </p:cNvSpPr>
          <p:nvPr/>
        </p:nvSpPr>
        <p:spPr bwMode="auto">
          <a:xfrm>
            <a:off x="7475040" y="273772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9" name="Rectangle 4"/>
          <p:cNvSpPr>
            <a:spLocks noChangeArrowheads="1"/>
          </p:cNvSpPr>
          <p:nvPr/>
        </p:nvSpPr>
        <p:spPr bwMode="auto">
          <a:xfrm>
            <a:off x="7475040" y="30833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0" name="Rectangle 5"/>
          <p:cNvSpPr>
            <a:spLocks noChangeArrowheads="1"/>
          </p:cNvSpPr>
          <p:nvPr/>
        </p:nvSpPr>
        <p:spPr bwMode="auto">
          <a:xfrm>
            <a:off x="7475040" y="342900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call read</a:t>
            </a:r>
          </a:p>
        </p:txBody>
      </p:sp>
      <p:sp>
        <p:nvSpPr>
          <p:cNvPr id="11" name="Rectangle 6"/>
          <p:cNvSpPr>
            <a:spLocks noChangeArrowheads="1"/>
          </p:cNvSpPr>
          <p:nvPr/>
        </p:nvSpPr>
        <p:spPr bwMode="auto">
          <a:xfrm>
            <a:off x="7475040" y="377463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2" name="Rectangle 7"/>
          <p:cNvSpPr>
            <a:spLocks noChangeArrowheads="1"/>
          </p:cNvSpPr>
          <p:nvPr/>
        </p:nvSpPr>
        <p:spPr bwMode="auto">
          <a:xfrm>
            <a:off x="7475040" y="515718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 name="Rectangle 8"/>
          <p:cNvSpPr>
            <a:spLocks noChangeArrowheads="1"/>
          </p:cNvSpPr>
          <p:nvPr/>
        </p:nvSpPr>
        <p:spPr bwMode="auto">
          <a:xfrm>
            <a:off x="7475040" y="550281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4" name="Rectangle 9"/>
          <p:cNvSpPr>
            <a:spLocks noChangeArrowheads="1"/>
          </p:cNvSpPr>
          <p:nvPr/>
        </p:nvSpPr>
        <p:spPr bwMode="auto">
          <a:xfrm>
            <a:off x="7475040" y="5848455"/>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5" name="Rectangle 10"/>
          <p:cNvSpPr>
            <a:spLocks noChangeArrowheads="1"/>
          </p:cNvSpPr>
          <p:nvPr/>
        </p:nvSpPr>
        <p:spPr bwMode="auto">
          <a:xfrm>
            <a:off x="7475040" y="61940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6" name="Line 11"/>
          <p:cNvSpPr>
            <a:spLocks noChangeShapeType="1"/>
          </p:cNvSpPr>
          <p:nvPr/>
        </p:nvSpPr>
        <p:spPr bwMode="auto">
          <a:xfrm>
            <a:off x="892656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7" name="Line 12"/>
          <p:cNvSpPr>
            <a:spLocks noChangeShapeType="1"/>
          </p:cNvSpPr>
          <p:nvPr/>
        </p:nvSpPr>
        <p:spPr bwMode="auto">
          <a:xfrm>
            <a:off x="747504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grpSp>
        <p:nvGrpSpPr>
          <p:cNvPr id="18" name="Group 13"/>
          <p:cNvGrpSpPr>
            <a:grpSpLocks/>
          </p:cNvGrpSpPr>
          <p:nvPr/>
        </p:nvGrpSpPr>
        <p:grpSpPr bwMode="auto">
          <a:xfrm>
            <a:off x="7336800" y="4120273"/>
            <a:ext cx="276480" cy="760400"/>
            <a:chOff x="5095" y="3101"/>
            <a:chExt cx="192" cy="528"/>
          </a:xfrm>
        </p:grpSpPr>
        <p:sp>
          <p:nvSpPr>
            <p:cNvPr id="19" name="Line 14"/>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0" name="Line 15"/>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1" name="Line 16"/>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2" name="Line 17"/>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23" name="Line 18"/>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24" name="Line 19"/>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grpSp>
        <p:nvGrpSpPr>
          <p:cNvPr id="25" name="Group 20"/>
          <p:cNvGrpSpPr>
            <a:grpSpLocks/>
          </p:cNvGrpSpPr>
          <p:nvPr/>
        </p:nvGrpSpPr>
        <p:grpSpPr bwMode="auto">
          <a:xfrm>
            <a:off x="8788320" y="4120273"/>
            <a:ext cx="276480" cy="760400"/>
            <a:chOff x="5095" y="3101"/>
            <a:chExt cx="192" cy="528"/>
          </a:xfrm>
        </p:grpSpPr>
        <p:sp>
          <p:nvSpPr>
            <p:cNvPr id="26" name="Line 21"/>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7" name="Line 22"/>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8" name="Line 23"/>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9" name="Line 24"/>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30" name="Line 25"/>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31" name="Line 26"/>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sp>
        <p:nvSpPr>
          <p:cNvPr id="32" name="Text Box 27"/>
          <p:cNvSpPr txBox="1">
            <a:spLocks noChangeArrowheads="1"/>
          </p:cNvSpPr>
          <p:nvPr/>
        </p:nvSpPr>
        <p:spPr bwMode="auto">
          <a:xfrm>
            <a:off x="7031520" y="380776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200</a:t>
            </a:r>
          </a:p>
        </p:txBody>
      </p:sp>
      <p:sp>
        <p:nvSpPr>
          <p:cNvPr id="33" name="Text Box 28"/>
          <p:cNvSpPr txBox="1">
            <a:spLocks noChangeArrowheads="1"/>
          </p:cNvSpPr>
          <p:nvPr/>
        </p:nvSpPr>
        <p:spPr bwMode="auto">
          <a:xfrm>
            <a:off x="7017120" y="3429003"/>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201</a:t>
            </a:r>
          </a:p>
        </p:txBody>
      </p:sp>
      <p:sp>
        <p:nvSpPr>
          <p:cNvPr id="34" name="Text Box 29"/>
          <p:cNvSpPr txBox="1">
            <a:spLocks noChangeArrowheads="1"/>
          </p:cNvSpPr>
          <p:nvPr/>
        </p:nvSpPr>
        <p:spPr bwMode="auto">
          <a:xfrm>
            <a:off x="7017120" y="3096330"/>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202</a:t>
            </a:r>
          </a:p>
        </p:txBody>
      </p:sp>
      <p:sp>
        <p:nvSpPr>
          <p:cNvPr id="35" name="Text Box 30"/>
          <p:cNvSpPr txBox="1">
            <a:spLocks noChangeArrowheads="1"/>
          </p:cNvSpPr>
          <p:nvPr/>
        </p:nvSpPr>
        <p:spPr bwMode="auto">
          <a:xfrm>
            <a:off x="7017120" y="2737728"/>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203</a:t>
            </a:r>
          </a:p>
        </p:txBody>
      </p:sp>
      <p:sp>
        <p:nvSpPr>
          <p:cNvPr id="36" name="Text Box 31"/>
          <p:cNvSpPr txBox="1">
            <a:spLocks noChangeArrowheads="1"/>
          </p:cNvSpPr>
          <p:nvPr/>
        </p:nvSpPr>
        <p:spPr bwMode="auto">
          <a:xfrm>
            <a:off x="7031520" y="6227218"/>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a:t>
            </a:r>
          </a:p>
        </p:txBody>
      </p:sp>
      <p:sp>
        <p:nvSpPr>
          <p:cNvPr id="37" name="Text Box 32"/>
          <p:cNvSpPr txBox="1">
            <a:spLocks noChangeArrowheads="1"/>
          </p:cNvSpPr>
          <p:nvPr/>
        </p:nvSpPr>
        <p:spPr bwMode="auto">
          <a:xfrm>
            <a:off x="7017120" y="5848457"/>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a:t>
            </a:r>
          </a:p>
        </p:txBody>
      </p:sp>
      <p:sp>
        <p:nvSpPr>
          <p:cNvPr id="38" name="Text Box 33"/>
          <p:cNvSpPr txBox="1">
            <a:spLocks noChangeArrowheads="1"/>
          </p:cNvSpPr>
          <p:nvPr/>
        </p:nvSpPr>
        <p:spPr bwMode="auto">
          <a:xfrm>
            <a:off x="7017120" y="551578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a:t>
            </a:r>
          </a:p>
        </p:txBody>
      </p:sp>
      <p:sp>
        <p:nvSpPr>
          <p:cNvPr id="39" name="Text Box 34"/>
          <p:cNvSpPr txBox="1">
            <a:spLocks noChangeArrowheads="1"/>
          </p:cNvSpPr>
          <p:nvPr/>
        </p:nvSpPr>
        <p:spPr bwMode="auto">
          <a:xfrm>
            <a:off x="7017120" y="5157182"/>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103</a:t>
            </a:r>
          </a:p>
        </p:txBody>
      </p:sp>
      <p:sp>
        <p:nvSpPr>
          <p:cNvPr id="40" name="Text Box 35"/>
          <p:cNvSpPr txBox="1">
            <a:spLocks noChangeArrowheads="1"/>
          </p:cNvSpPr>
          <p:nvPr/>
        </p:nvSpPr>
        <p:spPr bwMode="auto">
          <a:xfrm>
            <a:off x="7195680" y="6227218"/>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41" name="Text Box 36"/>
          <p:cNvSpPr txBox="1">
            <a:spLocks noChangeArrowheads="1"/>
          </p:cNvSpPr>
          <p:nvPr/>
        </p:nvSpPr>
        <p:spPr bwMode="auto">
          <a:xfrm rot="16200000">
            <a:off x="6660201" y="5938109"/>
            <a:ext cx="385518"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IE</a:t>
            </a:r>
          </a:p>
        </p:txBody>
      </p:sp>
      <p:sp>
        <p:nvSpPr>
          <p:cNvPr id="42" name="Rectangle 38"/>
          <p:cNvSpPr>
            <a:spLocks noChangeArrowheads="1"/>
          </p:cNvSpPr>
          <p:nvPr/>
        </p:nvSpPr>
        <p:spPr bwMode="auto">
          <a:xfrm>
            <a:off x="7475040" y="4811546"/>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43" name="Text Box 39"/>
          <p:cNvSpPr txBox="1">
            <a:spLocks noChangeArrowheads="1"/>
          </p:cNvSpPr>
          <p:nvPr/>
        </p:nvSpPr>
        <p:spPr bwMode="auto">
          <a:xfrm>
            <a:off x="7017120" y="4811549"/>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104</a:t>
            </a:r>
          </a:p>
        </p:txBody>
      </p:sp>
      <p:sp>
        <p:nvSpPr>
          <p:cNvPr id="44" name="Rectangle 40"/>
          <p:cNvSpPr>
            <a:spLocks noChangeArrowheads="1"/>
          </p:cNvSpPr>
          <p:nvPr/>
        </p:nvSpPr>
        <p:spPr bwMode="auto">
          <a:xfrm>
            <a:off x="7538400" y="5515780"/>
            <a:ext cx="1225421"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call </a:t>
            </a:r>
            <a:r>
              <a:rPr lang="en-US" sz="1600" dirty="0" err="1">
                <a:latin typeface="Arial" pitchFamily="34" charset="0"/>
              </a:rPr>
              <a:t>getURL</a:t>
            </a:r>
            <a:endParaRPr lang="en-US" sz="1600" dirty="0">
              <a:latin typeface="Arial" pitchFamily="34" charset="0"/>
            </a:endParaRPr>
          </a:p>
        </p:txBody>
      </p:sp>
      <p:sp>
        <p:nvSpPr>
          <p:cNvPr id="45" name="Rectangle 41"/>
          <p:cNvSpPr>
            <a:spLocks noChangeArrowheads="1"/>
          </p:cNvSpPr>
          <p:nvPr/>
        </p:nvSpPr>
        <p:spPr bwMode="auto">
          <a:xfrm>
            <a:off x="7526879" y="2737728"/>
            <a:ext cx="1284210" cy="33504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 result</a:t>
            </a:r>
          </a:p>
        </p:txBody>
      </p:sp>
      <p:grpSp>
        <p:nvGrpSpPr>
          <p:cNvPr id="46" name="Group 42"/>
          <p:cNvGrpSpPr>
            <a:grpSpLocks/>
          </p:cNvGrpSpPr>
          <p:nvPr/>
        </p:nvGrpSpPr>
        <p:grpSpPr bwMode="auto">
          <a:xfrm>
            <a:off x="8778242" y="2253837"/>
            <a:ext cx="286560" cy="553018"/>
            <a:chOff x="5095" y="3101"/>
            <a:chExt cx="192" cy="528"/>
          </a:xfrm>
        </p:grpSpPr>
        <p:sp>
          <p:nvSpPr>
            <p:cNvPr id="47"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48"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49"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0"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1"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2"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53" name="Group 49"/>
          <p:cNvGrpSpPr>
            <a:grpSpLocks/>
          </p:cNvGrpSpPr>
          <p:nvPr/>
        </p:nvGrpSpPr>
        <p:grpSpPr bwMode="auto">
          <a:xfrm>
            <a:off x="7326722" y="2253837"/>
            <a:ext cx="286560" cy="553018"/>
            <a:chOff x="5095" y="3101"/>
            <a:chExt cx="192" cy="528"/>
          </a:xfrm>
        </p:grpSpPr>
        <p:sp>
          <p:nvSpPr>
            <p:cNvPr id="54"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55"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56"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7"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8"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9"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60" name="Text Box 56"/>
          <p:cNvSpPr txBox="1">
            <a:spLocks noChangeArrowheads="1"/>
          </p:cNvSpPr>
          <p:nvPr/>
        </p:nvSpPr>
        <p:spPr bwMode="auto">
          <a:xfrm rot="16200000">
            <a:off x="3735105" y="774447"/>
            <a:ext cx="706119"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stack</a:t>
            </a:r>
          </a:p>
        </p:txBody>
      </p:sp>
      <p:sp>
        <p:nvSpPr>
          <p:cNvPr id="61" name="Rectangle 57"/>
          <p:cNvSpPr>
            <a:spLocks noChangeArrowheads="1"/>
          </p:cNvSpPr>
          <p:nvPr/>
        </p:nvSpPr>
        <p:spPr bwMode="auto">
          <a:xfrm>
            <a:off x="4848480" y="686953"/>
            <a:ext cx="1451520" cy="345636"/>
          </a:xfrm>
          <a:prstGeom prst="rect">
            <a:avLst/>
          </a:prstGeom>
          <a:solidFill>
            <a:schemeClr val="accent2"/>
          </a:solidFill>
          <a:ln w="9525">
            <a:solidFill>
              <a:schemeClr val="tx1"/>
            </a:solidFill>
            <a:miter lim="800000"/>
            <a:headEnd/>
            <a:tailEnd/>
          </a:ln>
          <a:effectLst/>
        </p:spPr>
        <p:txBody>
          <a:bodyPr wrap="none" lIns="82910" tIns="41455" rIns="82910" bIns="41455" anchor="ctr"/>
          <a:lstStyle/>
          <a:p>
            <a:pPr algn="ctr"/>
            <a:r>
              <a:rPr lang="en-US" sz="1600" dirty="0">
                <a:solidFill>
                  <a:schemeClr val="bg1"/>
                </a:solidFill>
                <a:latin typeface="Arial" pitchFamily="34" charset="0"/>
              </a:rPr>
              <a:t>103</a:t>
            </a:r>
          </a:p>
        </p:txBody>
      </p:sp>
      <p:sp>
        <p:nvSpPr>
          <p:cNvPr id="62" name="Text Box 58"/>
          <p:cNvSpPr txBox="1">
            <a:spLocks noChangeArrowheads="1"/>
          </p:cNvSpPr>
          <p:nvPr/>
        </p:nvSpPr>
        <p:spPr bwMode="auto">
          <a:xfrm>
            <a:off x="4289760" y="1411353"/>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1022</a:t>
            </a:r>
          </a:p>
        </p:txBody>
      </p:sp>
      <p:sp>
        <p:nvSpPr>
          <p:cNvPr id="63" name="Text Box 59"/>
          <p:cNvSpPr txBox="1">
            <a:spLocks noChangeArrowheads="1"/>
          </p:cNvSpPr>
          <p:nvPr/>
        </p:nvSpPr>
        <p:spPr bwMode="auto">
          <a:xfrm>
            <a:off x="4289760" y="1032589"/>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1023</a:t>
            </a:r>
          </a:p>
        </p:txBody>
      </p:sp>
      <p:sp>
        <p:nvSpPr>
          <p:cNvPr id="64" name="Text Box 60"/>
          <p:cNvSpPr txBox="1">
            <a:spLocks noChangeArrowheads="1"/>
          </p:cNvSpPr>
          <p:nvPr/>
        </p:nvSpPr>
        <p:spPr bwMode="auto">
          <a:xfrm>
            <a:off x="4289760" y="69991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1024</a:t>
            </a:r>
          </a:p>
        </p:txBody>
      </p:sp>
      <p:sp>
        <p:nvSpPr>
          <p:cNvPr id="65" name="Text Box 61"/>
          <p:cNvSpPr txBox="1">
            <a:spLocks noChangeArrowheads="1"/>
          </p:cNvSpPr>
          <p:nvPr/>
        </p:nvSpPr>
        <p:spPr bwMode="auto">
          <a:xfrm>
            <a:off x="4569120" y="1411353"/>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6" name="Rectangle 62"/>
          <p:cNvSpPr>
            <a:spLocks noChangeArrowheads="1"/>
          </p:cNvSpPr>
          <p:nvPr/>
        </p:nvSpPr>
        <p:spPr bwMode="auto">
          <a:xfrm>
            <a:off x="4900320" y="156256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7" name="Rectangle 63"/>
          <p:cNvSpPr>
            <a:spLocks noChangeArrowheads="1"/>
          </p:cNvSpPr>
          <p:nvPr/>
        </p:nvSpPr>
        <p:spPr bwMode="auto">
          <a:xfrm>
            <a:off x="4848480" y="1009547"/>
            <a:ext cx="1451520" cy="345636"/>
          </a:xfrm>
          <a:prstGeom prst="rect">
            <a:avLst/>
          </a:prstGeom>
          <a:no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68" name="Text Box 64"/>
          <p:cNvSpPr txBox="1">
            <a:spLocks noChangeArrowheads="1"/>
          </p:cNvSpPr>
          <p:nvPr/>
        </p:nvSpPr>
        <p:spPr bwMode="auto">
          <a:xfrm>
            <a:off x="4289760" y="2481381"/>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1019</a:t>
            </a:r>
          </a:p>
        </p:txBody>
      </p:sp>
      <p:sp>
        <p:nvSpPr>
          <p:cNvPr id="69" name="Text Box 65"/>
          <p:cNvSpPr txBox="1">
            <a:spLocks noChangeArrowheads="1"/>
          </p:cNvSpPr>
          <p:nvPr/>
        </p:nvSpPr>
        <p:spPr bwMode="auto">
          <a:xfrm>
            <a:off x="4574880" y="2481381"/>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0" name="Text Box 80"/>
          <p:cNvSpPr txBox="1">
            <a:spLocks noChangeArrowheads="1"/>
          </p:cNvSpPr>
          <p:nvPr/>
        </p:nvSpPr>
        <p:spPr bwMode="auto">
          <a:xfrm>
            <a:off x="4557600" y="2550508"/>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1" name="Text Box 81"/>
          <p:cNvSpPr txBox="1">
            <a:spLocks noChangeArrowheads="1"/>
          </p:cNvSpPr>
          <p:nvPr/>
        </p:nvSpPr>
        <p:spPr bwMode="auto">
          <a:xfrm>
            <a:off x="5594400" y="305317"/>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2" name="Text Box 82"/>
          <p:cNvSpPr txBox="1">
            <a:spLocks noChangeArrowheads="1"/>
          </p:cNvSpPr>
          <p:nvPr/>
        </p:nvSpPr>
        <p:spPr bwMode="auto">
          <a:xfrm>
            <a:off x="4295520" y="1769947"/>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1021</a:t>
            </a:r>
          </a:p>
        </p:txBody>
      </p:sp>
      <p:sp>
        <p:nvSpPr>
          <p:cNvPr id="73" name="Text Box 83"/>
          <p:cNvSpPr txBox="1">
            <a:spLocks noChangeArrowheads="1"/>
          </p:cNvSpPr>
          <p:nvPr/>
        </p:nvSpPr>
        <p:spPr bwMode="auto">
          <a:xfrm>
            <a:off x="4574880" y="176994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4" name="Text Box 84"/>
          <p:cNvSpPr txBox="1">
            <a:spLocks noChangeArrowheads="1"/>
          </p:cNvSpPr>
          <p:nvPr/>
        </p:nvSpPr>
        <p:spPr bwMode="auto">
          <a:xfrm>
            <a:off x="4289760" y="2115586"/>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1020</a:t>
            </a:r>
          </a:p>
        </p:txBody>
      </p:sp>
      <p:sp>
        <p:nvSpPr>
          <p:cNvPr id="75" name="Text Box 85"/>
          <p:cNvSpPr txBox="1">
            <a:spLocks noChangeArrowheads="1"/>
          </p:cNvSpPr>
          <p:nvPr/>
        </p:nvSpPr>
        <p:spPr bwMode="auto">
          <a:xfrm>
            <a:off x="4569120" y="2115586"/>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6" name="Rectangle 86"/>
          <p:cNvSpPr>
            <a:spLocks noChangeArrowheads="1"/>
          </p:cNvSpPr>
          <p:nvPr/>
        </p:nvSpPr>
        <p:spPr bwMode="auto">
          <a:xfrm>
            <a:off x="4904640" y="391726"/>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grpSp>
        <p:nvGrpSpPr>
          <p:cNvPr id="77" name="Group 87"/>
          <p:cNvGrpSpPr>
            <a:grpSpLocks/>
          </p:cNvGrpSpPr>
          <p:nvPr/>
        </p:nvGrpSpPr>
        <p:grpSpPr bwMode="auto">
          <a:xfrm>
            <a:off x="6161760" y="115212"/>
            <a:ext cx="286560" cy="553018"/>
            <a:chOff x="5095" y="3101"/>
            <a:chExt cx="192" cy="528"/>
          </a:xfrm>
        </p:grpSpPr>
        <p:sp>
          <p:nvSpPr>
            <p:cNvPr id="78" name="Line 88"/>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79" name="Line 89"/>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0" name="Line 90"/>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1" name="Line 91"/>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2" name="Line 92"/>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83" name="Line 93"/>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84" name="Group 94"/>
          <p:cNvGrpSpPr>
            <a:grpSpLocks/>
          </p:cNvGrpSpPr>
          <p:nvPr/>
        </p:nvGrpSpPr>
        <p:grpSpPr bwMode="auto">
          <a:xfrm>
            <a:off x="4710240" y="115212"/>
            <a:ext cx="286560" cy="553018"/>
            <a:chOff x="5095" y="3101"/>
            <a:chExt cx="192" cy="528"/>
          </a:xfrm>
        </p:grpSpPr>
        <p:sp>
          <p:nvSpPr>
            <p:cNvPr id="85" name="Line 95"/>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86" name="Line 96"/>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7" name="Line 97"/>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8" name="Line 98"/>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9" name="Line 99"/>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90" name="Line 100"/>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91" name="Text Box 101"/>
          <p:cNvSpPr txBox="1">
            <a:spLocks noChangeArrowheads="1"/>
          </p:cNvSpPr>
          <p:nvPr/>
        </p:nvSpPr>
        <p:spPr bwMode="auto">
          <a:xfrm>
            <a:off x="5539680" y="41765"/>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2" name="Text Box 102"/>
          <p:cNvSpPr txBox="1">
            <a:spLocks noChangeArrowheads="1"/>
          </p:cNvSpPr>
          <p:nvPr/>
        </p:nvSpPr>
        <p:spPr bwMode="auto">
          <a:xfrm>
            <a:off x="5551200" y="387401"/>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3" name="Text Box 103"/>
          <p:cNvSpPr txBox="1">
            <a:spLocks noChangeArrowheads="1"/>
          </p:cNvSpPr>
          <p:nvPr/>
        </p:nvSpPr>
        <p:spPr bwMode="auto">
          <a:xfrm>
            <a:off x="5516640" y="733039"/>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4" name="Text Box 104"/>
          <p:cNvSpPr txBox="1">
            <a:spLocks noChangeArrowheads="1"/>
          </p:cNvSpPr>
          <p:nvPr/>
        </p:nvSpPr>
        <p:spPr bwMode="auto">
          <a:xfrm>
            <a:off x="5516640" y="1078678"/>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5" name="Rectangle 105"/>
          <p:cNvSpPr>
            <a:spLocks noChangeArrowheads="1"/>
          </p:cNvSpPr>
          <p:nvPr/>
        </p:nvSpPr>
        <p:spPr bwMode="auto">
          <a:xfrm>
            <a:off x="4848480" y="1335021"/>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6" name="Text Box 106"/>
          <p:cNvSpPr txBox="1">
            <a:spLocks noChangeArrowheads="1"/>
          </p:cNvSpPr>
          <p:nvPr/>
        </p:nvSpPr>
        <p:spPr bwMode="auto">
          <a:xfrm>
            <a:off x="4295520" y="2806855"/>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1018</a:t>
            </a:r>
          </a:p>
        </p:txBody>
      </p:sp>
      <p:sp>
        <p:nvSpPr>
          <p:cNvPr id="97" name="Text Box 107"/>
          <p:cNvSpPr txBox="1">
            <a:spLocks noChangeArrowheads="1"/>
          </p:cNvSpPr>
          <p:nvPr/>
        </p:nvSpPr>
        <p:spPr bwMode="auto">
          <a:xfrm>
            <a:off x="4569120" y="2806855"/>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8" name="Text Box 108"/>
          <p:cNvSpPr txBox="1">
            <a:spLocks noChangeArrowheads="1"/>
          </p:cNvSpPr>
          <p:nvPr/>
        </p:nvSpPr>
        <p:spPr bwMode="auto">
          <a:xfrm>
            <a:off x="4551840" y="2875984"/>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9" name="Text Box 109"/>
          <p:cNvSpPr txBox="1">
            <a:spLocks noChangeArrowheads="1"/>
          </p:cNvSpPr>
          <p:nvPr/>
        </p:nvSpPr>
        <p:spPr bwMode="auto">
          <a:xfrm>
            <a:off x="5539680" y="1756989"/>
            <a:ext cx="167040" cy="332675"/>
          </a:xfrm>
          <a:prstGeom prst="rect">
            <a:avLst/>
          </a:prstGeom>
          <a:noFill/>
          <a:ln w="9525">
            <a:noFill/>
            <a:miter lim="800000"/>
            <a:headEnd/>
            <a:tailEnd/>
          </a:ln>
          <a:effectLst/>
        </p:spPr>
        <p:txBody>
          <a:bodyPr wrap="none" lIns="82910" tIns="41455" rIns="82910" bIns="41455">
            <a:spAutoFit/>
          </a:bodyPr>
          <a:lstStyle/>
          <a:p>
            <a:pPr algn="ctr"/>
            <a:endParaRPr lang="en-US" sz="1600" dirty="0">
              <a:latin typeface="Arial" pitchFamily="34" charset="0"/>
            </a:endParaRPr>
          </a:p>
        </p:txBody>
      </p:sp>
      <p:sp>
        <p:nvSpPr>
          <p:cNvPr id="100"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01" name="Rectangle 111"/>
          <p:cNvSpPr>
            <a:spLocks noChangeArrowheads="1"/>
          </p:cNvSpPr>
          <p:nvPr/>
        </p:nvSpPr>
        <p:spPr bwMode="auto">
          <a:xfrm>
            <a:off x="4848480" y="170081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2" name="Rectangle 112"/>
          <p:cNvSpPr>
            <a:spLocks noChangeArrowheads="1"/>
          </p:cNvSpPr>
          <p:nvPr/>
        </p:nvSpPr>
        <p:spPr bwMode="auto">
          <a:xfrm>
            <a:off x="4848480" y="204645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3" name="Rectangle 113"/>
          <p:cNvSpPr>
            <a:spLocks noChangeArrowheads="1"/>
          </p:cNvSpPr>
          <p:nvPr/>
        </p:nvSpPr>
        <p:spPr bwMode="auto">
          <a:xfrm>
            <a:off x="4848480" y="239209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4" name="Rectangle 114"/>
          <p:cNvSpPr>
            <a:spLocks noChangeArrowheads="1"/>
          </p:cNvSpPr>
          <p:nvPr/>
        </p:nvSpPr>
        <p:spPr bwMode="auto">
          <a:xfrm>
            <a:off x="4848480" y="3787598"/>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5" name="Rectangle 116"/>
          <p:cNvSpPr>
            <a:spLocks noChangeArrowheads="1"/>
          </p:cNvSpPr>
          <p:nvPr/>
        </p:nvSpPr>
        <p:spPr bwMode="auto">
          <a:xfrm>
            <a:off x="4848480" y="275068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6" name="Rectangle 117"/>
          <p:cNvSpPr>
            <a:spLocks noChangeArrowheads="1"/>
          </p:cNvSpPr>
          <p:nvPr/>
        </p:nvSpPr>
        <p:spPr bwMode="auto">
          <a:xfrm>
            <a:off x="4848480" y="309632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7" name="Rectangle 118"/>
          <p:cNvSpPr>
            <a:spLocks noChangeArrowheads="1"/>
          </p:cNvSpPr>
          <p:nvPr/>
        </p:nvSpPr>
        <p:spPr bwMode="auto">
          <a:xfrm>
            <a:off x="4848480" y="344196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8" name="Text Box 122"/>
          <p:cNvSpPr txBox="1">
            <a:spLocks noChangeArrowheads="1"/>
          </p:cNvSpPr>
          <p:nvPr/>
        </p:nvSpPr>
        <p:spPr bwMode="auto">
          <a:xfrm>
            <a:off x="4295520" y="3152493"/>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1017</a:t>
            </a:r>
          </a:p>
        </p:txBody>
      </p:sp>
      <p:sp>
        <p:nvSpPr>
          <p:cNvPr id="109" name="Text Box 123"/>
          <p:cNvSpPr txBox="1">
            <a:spLocks noChangeArrowheads="1"/>
          </p:cNvSpPr>
          <p:nvPr/>
        </p:nvSpPr>
        <p:spPr bwMode="auto">
          <a:xfrm>
            <a:off x="4295520" y="3498132"/>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1016</a:t>
            </a:r>
          </a:p>
        </p:txBody>
      </p:sp>
      <p:sp>
        <p:nvSpPr>
          <p:cNvPr id="110" name="Text Box 124"/>
          <p:cNvSpPr txBox="1">
            <a:spLocks noChangeArrowheads="1"/>
          </p:cNvSpPr>
          <p:nvPr/>
        </p:nvSpPr>
        <p:spPr bwMode="auto">
          <a:xfrm>
            <a:off x="4295520" y="3856730"/>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1015</a:t>
            </a:r>
          </a:p>
        </p:txBody>
      </p:sp>
      <p:sp>
        <p:nvSpPr>
          <p:cNvPr id="111" name="Rectangle 134"/>
          <p:cNvSpPr txBox="1">
            <a:spLocks noChangeArrowheads="1"/>
          </p:cNvSpPr>
          <p:nvPr/>
        </p:nvSpPr>
        <p:spPr>
          <a:xfrm>
            <a:off x="76200" y="1700819"/>
            <a:ext cx="5807520" cy="4039624"/>
          </a:xfrm>
          <a:prstGeom prst="rect">
            <a:avLst/>
          </a:prstGeom>
          <a:ln/>
        </p:spPr>
        <p:txBody>
          <a:bodyPr vert="horz" lIns="91440" tIns="45720" rIns="91440" bIns="45720" rtlCol="0">
            <a:normAutofit/>
          </a:bodyPr>
          <a:lstStyle>
            <a:lvl1pPr marL="342900" indent="-342900" algn="l" defTabSz="457200" rtl="0" eaLnBrk="1" latinLnBrk="0" hangingPunct="1">
              <a:spcBef>
                <a:spcPts val="1200"/>
              </a:spcBef>
              <a:buFont typeface="Arial"/>
              <a:buChar char="•"/>
              <a:defRPr sz="2800" b="0" i="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500" b="0" i="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300" b="0" i="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584" indent="-342584" defTabSz="914035">
              <a:lnSpc>
                <a:spcPct val="90000"/>
              </a:lnSpc>
              <a:buFont typeface="Arial"/>
              <a:buNone/>
            </a:pP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	char buf[</a:t>
            </a:r>
            <a:r>
              <a:rPr lang="en-US" sz="2200" b="1">
                <a:solidFill>
                  <a:srgbClr val="FF0000"/>
                </a:solidFill>
                <a:latin typeface="Courier New" pitchFamily="49" charset="0"/>
              </a:rPr>
              <a:t>10</a:t>
            </a:r>
            <a:r>
              <a:rPr lang="en-US" sz="2200">
                <a:latin typeface="Courier New" pitchFamily="49" charset="0"/>
              </a:rPr>
              <a:t>]; </a:t>
            </a:r>
            <a:br>
              <a:rPr lang="en-US" sz="2200">
                <a:latin typeface="Courier New" pitchFamily="49" charset="0"/>
              </a:rPr>
            </a:br>
            <a:r>
              <a:rPr lang="en-US" sz="2200">
                <a:latin typeface="Courier New" pitchFamily="49" charset="0"/>
              </a:rPr>
              <a:t>read(keyboard,buf,64);	</a:t>
            </a:r>
            <a:br>
              <a:rPr lang="en-US" sz="2200">
                <a:latin typeface="Courier New" pitchFamily="49" charset="0"/>
              </a:rPr>
            </a:br>
            <a:r>
              <a:rPr lang="en-US" sz="2200">
                <a:latin typeface="Courier New" pitchFamily="49" charset="0"/>
              </a:rPr>
              <a:t>get_webpage (buf);</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IE ()</a:t>
            </a:r>
          </a:p>
          <a:p>
            <a:pPr marL="342584" indent="-342584" defTabSz="914035">
              <a:lnSpc>
                <a:spcPct val="90000"/>
              </a:lnSpc>
              <a:buFont typeface="Arial"/>
              <a:buNone/>
            </a:pPr>
            <a:r>
              <a:rPr lang="en-US" sz="2200">
                <a:latin typeface="Courier New" pitchFamily="49" charset="0"/>
              </a:rPr>
              <a:t>{</a:t>
            </a:r>
            <a:br>
              <a:rPr lang="en-US" sz="2200">
                <a:latin typeface="Courier New" pitchFamily="49" charset="0"/>
              </a:rPr>
            </a:b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endParaRPr lang="en-US" sz="2200" dirty="0">
              <a:latin typeface="Courier New" pitchFamily="49" charset="0"/>
            </a:endParaRPr>
          </a:p>
        </p:txBody>
      </p:sp>
      <p:sp>
        <p:nvSpPr>
          <p:cNvPr id="112"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13" name="Rectangle 115"/>
          <p:cNvSpPr>
            <a:spLocks noChangeArrowheads="1"/>
          </p:cNvSpPr>
          <p:nvPr/>
        </p:nvSpPr>
        <p:spPr bwMode="auto">
          <a:xfrm>
            <a:off x="4848480" y="4133234"/>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4" name="Text Box 125"/>
          <p:cNvSpPr txBox="1">
            <a:spLocks noChangeArrowheads="1"/>
          </p:cNvSpPr>
          <p:nvPr/>
        </p:nvSpPr>
        <p:spPr bwMode="auto">
          <a:xfrm>
            <a:off x="4295520" y="4202366"/>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1014</a:t>
            </a:r>
          </a:p>
        </p:txBody>
      </p:sp>
      <p:sp>
        <p:nvSpPr>
          <p:cNvPr id="115" name="Text Box 126"/>
          <p:cNvSpPr txBox="1">
            <a:spLocks noChangeArrowheads="1"/>
          </p:cNvSpPr>
          <p:nvPr/>
        </p:nvSpPr>
        <p:spPr bwMode="auto">
          <a:xfrm>
            <a:off x="4289760" y="4548002"/>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1013</a:t>
            </a:r>
          </a:p>
        </p:txBody>
      </p:sp>
      <p:sp>
        <p:nvSpPr>
          <p:cNvPr id="116" name="Text Box 127"/>
          <p:cNvSpPr txBox="1">
            <a:spLocks noChangeArrowheads="1"/>
          </p:cNvSpPr>
          <p:nvPr/>
        </p:nvSpPr>
        <p:spPr bwMode="auto">
          <a:xfrm>
            <a:off x="4289760" y="489363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1012</a:t>
            </a:r>
          </a:p>
        </p:txBody>
      </p:sp>
      <p:sp>
        <p:nvSpPr>
          <p:cNvPr id="117" name="Text Box 128"/>
          <p:cNvSpPr txBox="1">
            <a:spLocks noChangeArrowheads="1"/>
          </p:cNvSpPr>
          <p:nvPr/>
        </p:nvSpPr>
        <p:spPr bwMode="auto">
          <a:xfrm>
            <a:off x="4295520" y="5239275"/>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1011</a:t>
            </a:r>
          </a:p>
        </p:txBody>
      </p:sp>
      <p:sp>
        <p:nvSpPr>
          <p:cNvPr id="118" name="Text Box 129"/>
          <p:cNvSpPr txBox="1">
            <a:spLocks noChangeArrowheads="1"/>
          </p:cNvSpPr>
          <p:nvPr/>
        </p:nvSpPr>
        <p:spPr bwMode="auto">
          <a:xfrm>
            <a:off x="4295520" y="5584911"/>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1010</a:t>
            </a:r>
          </a:p>
        </p:txBody>
      </p:sp>
      <p:sp>
        <p:nvSpPr>
          <p:cNvPr id="119" name="Rectangle 131"/>
          <p:cNvSpPr>
            <a:spLocks noChangeArrowheads="1"/>
          </p:cNvSpPr>
          <p:nvPr/>
        </p:nvSpPr>
        <p:spPr bwMode="auto">
          <a:xfrm>
            <a:off x="4848480" y="4497593"/>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0" name="Rectangle 114"/>
          <p:cNvSpPr>
            <a:spLocks noChangeArrowheads="1"/>
          </p:cNvSpPr>
          <p:nvPr/>
        </p:nvSpPr>
        <p:spPr bwMode="auto">
          <a:xfrm>
            <a:off x="4848480" y="4495800"/>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1" name="Text Box 104"/>
          <p:cNvSpPr txBox="1">
            <a:spLocks noChangeArrowheads="1"/>
          </p:cNvSpPr>
          <p:nvPr/>
        </p:nvSpPr>
        <p:spPr bwMode="auto">
          <a:xfrm>
            <a:off x="5197362" y="1041659"/>
            <a:ext cx="758948" cy="329941"/>
          </a:xfrm>
          <a:prstGeom prst="rect">
            <a:avLst/>
          </a:prstGeom>
          <a:noFill/>
          <a:ln w="9525">
            <a:noFill/>
            <a:miter lim="800000"/>
            <a:headEnd/>
            <a:tailEnd/>
          </a:ln>
          <a:effectLst/>
        </p:spPr>
        <p:txBody>
          <a:bodyPr wrap="none" lIns="82910" tIns="41455" rIns="82910" bIns="41455">
            <a:spAutoFit/>
          </a:bodyPr>
          <a:lstStyle/>
          <a:p>
            <a:pPr algn="ctr"/>
            <a:r>
              <a:rPr lang="en-US" sz="1600" dirty="0">
                <a:solidFill>
                  <a:srgbClr val="FF0000"/>
                </a:solidFill>
                <a:latin typeface="Arial" pitchFamily="34" charset="0"/>
              </a:rPr>
              <a:t>old FP</a:t>
            </a:r>
          </a:p>
        </p:txBody>
      </p:sp>
      <p:sp>
        <p:nvSpPr>
          <p:cNvPr id="122" name="Rectangle 132"/>
          <p:cNvSpPr>
            <a:spLocks noChangeArrowheads="1"/>
          </p:cNvSpPr>
          <p:nvPr/>
        </p:nvSpPr>
        <p:spPr bwMode="auto">
          <a:xfrm>
            <a:off x="4853520" y="583750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202</a:t>
            </a:r>
          </a:p>
        </p:txBody>
      </p:sp>
      <p:sp>
        <p:nvSpPr>
          <p:cNvPr id="123" name="Rectangle 133"/>
          <p:cNvSpPr>
            <a:spLocks noChangeArrowheads="1"/>
          </p:cNvSpPr>
          <p:nvPr/>
        </p:nvSpPr>
        <p:spPr bwMode="auto">
          <a:xfrm>
            <a:off x="4853520" y="6183145"/>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1023</a:t>
            </a:r>
          </a:p>
        </p:txBody>
      </p:sp>
      <p:sp>
        <p:nvSpPr>
          <p:cNvPr id="124" name="Text Box 129"/>
          <p:cNvSpPr txBox="1">
            <a:spLocks noChangeArrowheads="1"/>
          </p:cNvSpPr>
          <p:nvPr/>
        </p:nvSpPr>
        <p:spPr bwMode="auto">
          <a:xfrm>
            <a:off x="4289760" y="59184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1009</a:t>
            </a:r>
          </a:p>
        </p:txBody>
      </p:sp>
      <p:sp>
        <p:nvSpPr>
          <p:cNvPr id="125" name="Text Box 129"/>
          <p:cNvSpPr txBox="1">
            <a:spLocks noChangeArrowheads="1"/>
          </p:cNvSpPr>
          <p:nvPr/>
        </p:nvSpPr>
        <p:spPr bwMode="auto">
          <a:xfrm>
            <a:off x="4289760" y="62232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1008</a:t>
            </a:r>
          </a:p>
        </p:txBody>
      </p:sp>
      <p:sp>
        <p:nvSpPr>
          <p:cNvPr id="128" name="Rectangle 130"/>
          <p:cNvSpPr>
            <a:spLocks noChangeArrowheads="1"/>
          </p:cNvSpPr>
          <p:nvPr/>
        </p:nvSpPr>
        <p:spPr bwMode="auto">
          <a:xfrm>
            <a:off x="4848480" y="484322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64</a:t>
            </a:r>
          </a:p>
        </p:txBody>
      </p:sp>
      <p:sp>
        <p:nvSpPr>
          <p:cNvPr id="129" name="Rectangle 132"/>
          <p:cNvSpPr>
            <a:spLocks noChangeArrowheads="1"/>
          </p:cNvSpPr>
          <p:nvPr/>
        </p:nvSpPr>
        <p:spPr bwMode="auto">
          <a:xfrm>
            <a:off x="4848480" y="5157182"/>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a:t>
            </a:r>
            <a:r>
              <a:rPr lang="en-US" sz="1600" dirty="0" err="1">
                <a:latin typeface="Arial" pitchFamily="34" charset="0"/>
              </a:rPr>
              <a:t>buf</a:t>
            </a:r>
            <a:r>
              <a:rPr lang="en-US" sz="1600" dirty="0">
                <a:latin typeface="Arial" pitchFamily="34" charset="0"/>
              </a:rPr>
              <a:t>)</a:t>
            </a:r>
          </a:p>
        </p:txBody>
      </p:sp>
      <p:sp>
        <p:nvSpPr>
          <p:cNvPr id="130" name="Rectangle 133"/>
          <p:cNvSpPr>
            <a:spLocks noChangeArrowheads="1"/>
          </p:cNvSpPr>
          <p:nvPr/>
        </p:nvSpPr>
        <p:spPr bwMode="auto">
          <a:xfrm>
            <a:off x="4848480" y="5502818"/>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err="1">
                <a:latin typeface="Arial" pitchFamily="34" charset="0"/>
              </a:rPr>
              <a:t>fd</a:t>
            </a:r>
            <a:endParaRPr lang="en-US" sz="1600" dirty="0">
              <a:latin typeface="Arial" pitchFamily="34" charset="0"/>
            </a:endParaRPr>
          </a:p>
        </p:txBody>
      </p:sp>
      <p:sp>
        <p:nvSpPr>
          <p:cNvPr id="131" name="AutoShape 135"/>
          <p:cNvSpPr>
            <a:spLocks noChangeArrowheads="1"/>
          </p:cNvSpPr>
          <p:nvPr/>
        </p:nvSpPr>
        <p:spPr bwMode="auto">
          <a:xfrm flipH="1">
            <a:off x="4010280" y="6224736"/>
            <a:ext cx="256920" cy="228600"/>
          </a:xfrm>
          <a:prstGeom prst="leftArrow">
            <a:avLst>
              <a:gd name="adj1" fmla="val 50000"/>
              <a:gd name="adj2" fmla="val 33333"/>
            </a:avLst>
          </a:prstGeom>
          <a:solidFill>
            <a:srgbClr val="FF0000"/>
          </a:solidFill>
          <a:ln w="9525">
            <a:solidFill>
              <a:srgbClr val="008000"/>
            </a:solidFill>
            <a:miter lim="800000"/>
            <a:headEnd/>
            <a:tailEnd/>
          </a:ln>
          <a:effectLst/>
        </p:spPr>
        <p:txBody>
          <a:bodyPr wrap="none" lIns="82910" tIns="41455" rIns="82910" bIns="41455" anchor="ctr"/>
          <a:lstStyle/>
          <a:p>
            <a:endParaRPr lang="nl-NL"/>
          </a:p>
        </p:txBody>
      </p:sp>
      <p:sp>
        <p:nvSpPr>
          <p:cNvPr id="132" name="TextBox 131"/>
          <p:cNvSpPr txBox="1"/>
          <p:nvPr/>
        </p:nvSpPr>
        <p:spPr>
          <a:xfrm rot="20736005">
            <a:off x="1927247" y="5166793"/>
            <a:ext cx="2020553" cy="1077218"/>
          </a:xfrm>
          <a:prstGeom prst="rect">
            <a:avLst/>
          </a:prstGeom>
          <a:noFill/>
        </p:spPr>
        <p:txBody>
          <a:bodyPr wrap="none" rtlCol="0">
            <a:spAutoFit/>
          </a:bodyPr>
          <a:lstStyle/>
          <a:p>
            <a:r>
              <a:rPr lang="en-US" sz="3200" dirty="0"/>
              <a:t>on “return </a:t>
            </a:r>
          </a:p>
          <a:p>
            <a:r>
              <a:rPr lang="en-US" sz="3200" dirty="0"/>
              <a:t>from read”</a:t>
            </a:r>
          </a:p>
        </p:txBody>
      </p:sp>
      <p:sp>
        <p:nvSpPr>
          <p:cNvPr id="133" name="Text Box 38"/>
          <p:cNvSpPr txBox="1">
            <a:spLocks noChangeArrowheads="1"/>
          </p:cNvSpPr>
          <p:nvPr/>
        </p:nvSpPr>
        <p:spPr bwMode="auto">
          <a:xfrm rot="16200000">
            <a:off x="6378107" y="3263766"/>
            <a:ext cx="949705" cy="360719"/>
          </a:xfrm>
          <a:prstGeom prst="rect">
            <a:avLst/>
          </a:prstGeom>
          <a:noFill/>
          <a:ln w="9525">
            <a:noFill/>
            <a:miter lim="800000"/>
            <a:headEnd/>
            <a:tailEnd/>
          </a:ln>
          <a:effectLst/>
        </p:spPr>
        <p:txBody>
          <a:bodyPr wrap="none" lIns="82910" tIns="41455" rIns="82910" bIns="41455">
            <a:spAutoFit/>
          </a:bodyPr>
          <a:lstStyle/>
          <a:p>
            <a:r>
              <a:rPr lang="en-US" dirty="0" err="1">
                <a:solidFill>
                  <a:srgbClr val="FF0000"/>
                </a:solidFill>
                <a:latin typeface="Arial" pitchFamily="34" charset="0"/>
              </a:rPr>
              <a:t>get</a:t>
            </a:r>
            <a:r>
              <a:rPr lang="en-US" b="0" dirty="0" err="1">
                <a:solidFill>
                  <a:srgbClr val="FF0000"/>
                </a:solidFill>
                <a:latin typeface="Arial" pitchFamily="34" charset="0"/>
              </a:rPr>
              <a:t>URL</a:t>
            </a:r>
            <a:endParaRPr lang="en-US" b="0" dirty="0">
              <a:solidFill>
                <a:srgbClr val="FF0000"/>
              </a:solidFill>
              <a:latin typeface="Arial" pitchFamily="34" charset="0"/>
            </a:endParaRPr>
          </a:p>
        </p:txBody>
      </p:sp>
      <p:cxnSp>
        <p:nvCxnSpPr>
          <p:cNvPr id="134" name="Straight Connector 133"/>
          <p:cNvCxnSpPr/>
          <p:nvPr/>
        </p:nvCxnSpPr>
        <p:spPr>
          <a:xfrm flipH="1">
            <a:off x="4114800" y="5867400"/>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4114800" y="685800"/>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AutoShape 135"/>
          <p:cNvSpPr>
            <a:spLocks noChangeArrowheads="1"/>
          </p:cNvSpPr>
          <p:nvPr/>
        </p:nvSpPr>
        <p:spPr bwMode="auto">
          <a:xfrm>
            <a:off x="6369120" y="6248400"/>
            <a:ext cx="276480" cy="207382"/>
          </a:xfrm>
          <a:prstGeom prst="leftArrow">
            <a:avLst>
              <a:gd name="adj1" fmla="val 50000"/>
              <a:gd name="adj2" fmla="val 33333"/>
            </a:avLst>
          </a:prstGeom>
          <a:solidFill>
            <a:srgbClr val="33CC33"/>
          </a:solidFill>
          <a:ln w="9525">
            <a:solidFill>
              <a:srgbClr val="008000"/>
            </a:solidFill>
            <a:miter lim="800000"/>
            <a:headEnd/>
            <a:tailEnd/>
          </a:ln>
          <a:effectLst/>
        </p:spPr>
        <p:txBody>
          <a:bodyPr wrap="none" lIns="82910" tIns="41455" rIns="82910" bIns="41455" anchor="ctr"/>
          <a:lstStyle/>
          <a:p>
            <a:endParaRPr lang="nl-NL"/>
          </a:p>
        </p:txBody>
      </p:sp>
      <p:sp>
        <p:nvSpPr>
          <p:cNvPr id="137" name="Rectangle 3"/>
          <p:cNvSpPr>
            <a:spLocks noChangeArrowheads="1"/>
          </p:cNvSpPr>
          <p:nvPr/>
        </p:nvSpPr>
        <p:spPr bwMode="auto">
          <a:xfrm>
            <a:off x="7478038" y="7124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8" name="Rectangle 4"/>
          <p:cNvSpPr>
            <a:spLocks noChangeArrowheads="1"/>
          </p:cNvSpPr>
          <p:nvPr/>
        </p:nvSpPr>
        <p:spPr bwMode="auto">
          <a:xfrm>
            <a:off x="7478038" y="105812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9" name="Rectangle 5"/>
          <p:cNvSpPr>
            <a:spLocks noChangeArrowheads="1"/>
          </p:cNvSpPr>
          <p:nvPr/>
        </p:nvSpPr>
        <p:spPr bwMode="auto">
          <a:xfrm>
            <a:off x="7478038" y="14037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dirty="0">
              <a:latin typeface="Arial" pitchFamily="34" charset="0"/>
            </a:endParaRPr>
          </a:p>
        </p:txBody>
      </p:sp>
      <p:sp>
        <p:nvSpPr>
          <p:cNvPr id="140" name="Rectangle 6"/>
          <p:cNvSpPr>
            <a:spLocks noChangeArrowheads="1"/>
          </p:cNvSpPr>
          <p:nvPr/>
        </p:nvSpPr>
        <p:spPr bwMode="auto">
          <a:xfrm>
            <a:off x="7478038" y="1749400"/>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41" name="Text Box 27"/>
          <p:cNvSpPr txBox="1">
            <a:spLocks noChangeArrowheads="1"/>
          </p:cNvSpPr>
          <p:nvPr/>
        </p:nvSpPr>
        <p:spPr bwMode="auto">
          <a:xfrm>
            <a:off x="7034518" y="1782527"/>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300</a:t>
            </a:r>
          </a:p>
        </p:txBody>
      </p:sp>
      <p:sp>
        <p:nvSpPr>
          <p:cNvPr id="142" name="Text Box 28"/>
          <p:cNvSpPr txBox="1">
            <a:spLocks noChangeArrowheads="1"/>
          </p:cNvSpPr>
          <p:nvPr/>
        </p:nvSpPr>
        <p:spPr bwMode="auto">
          <a:xfrm>
            <a:off x="7020118" y="1403766"/>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301</a:t>
            </a:r>
          </a:p>
        </p:txBody>
      </p:sp>
      <p:sp>
        <p:nvSpPr>
          <p:cNvPr id="143" name="Text Box 29"/>
          <p:cNvSpPr txBox="1">
            <a:spLocks noChangeArrowheads="1"/>
          </p:cNvSpPr>
          <p:nvPr/>
        </p:nvSpPr>
        <p:spPr bwMode="auto">
          <a:xfrm>
            <a:off x="7020118" y="1071093"/>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302</a:t>
            </a:r>
          </a:p>
        </p:txBody>
      </p:sp>
      <p:sp>
        <p:nvSpPr>
          <p:cNvPr id="144" name="Text Box 30"/>
          <p:cNvSpPr txBox="1">
            <a:spLocks noChangeArrowheads="1"/>
          </p:cNvSpPr>
          <p:nvPr/>
        </p:nvSpPr>
        <p:spPr bwMode="auto">
          <a:xfrm>
            <a:off x="7020118" y="712491"/>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303</a:t>
            </a:r>
          </a:p>
        </p:txBody>
      </p:sp>
      <p:sp>
        <p:nvSpPr>
          <p:cNvPr id="145" name="Rectangle 41"/>
          <p:cNvSpPr>
            <a:spLocks noChangeArrowheads="1"/>
          </p:cNvSpPr>
          <p:nvPr/>
        </p:nvSpPr>
        <p:spPr bwMode="auto">
          <a:xfrm>
            <a:off x="7848600" y="712491"/>
            <a:ext cx="704446"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a:t>
            </a:r>
          </a:p>
        </p:txBody>
      </p:sp>
      <p:grpSp>
        <p:nvGrpSpPr>
          <p:cNvPr id="146" name="Group 42"/>
          <p:cNvGrpSpPr>
            <a:grpSpLocks/>
          </p:cNvGrpSpPr>
          <p:nvPr/>
        </p:nvGrpSpPr>
        <p:grpSpPr bwMode="auto">
          <a:xfrm>
            <a:off x="8781240" y="228600"/>
            <a:ext cx="286560" cy="553018"/>
            <a:chOff x="5095" y="3101"/>
            <a:chExt cx="192" cy="528"/>
          </a:xfrm>
        </p:grpSpPr>
        <p:sp>
          <p:nvSpPr>
            <p:cNvPr id="147"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48"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49"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50"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51"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52"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153" name="Group 49"/>
          <p:cNvGrpSpPr>
            <a:grpSpLocks/>
          </p:cNvGrpSpPr>
          <p:nvPr/>
        </p:nvGrpSpPr>
        <p:grpSpPr bwMode="auto">
          <a:xfrm>
            <a:off x="7329720" y="228600"/>
            <a:ext cx="286560" cy="553018"/>
            <a:chOff x="5095" y="3101"/>
            <a:chExt cx="192" cy="528"/>
          </a:xfrm>
        </p:grpSpPr>
        <p:sp>
          <p:nvSpPr>
            <p:cNvPr id="154"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55"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56"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57"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58"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59"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160" name="Text Box 38"/>
          <p:cNvSpPr txBox="1">
            <a:spLocks noChangeArrowheads="1"/>
          </p:cNvSpPr>
          <p:nvPr/>
        </p:nvSpPr>
        <p:spPr bwMode="auto">
          <a:xfrm rot="16200000">
            <a:off x="6541406" y="1238529"/>
            <a:ext cx="629104" cy="360719"/>
          </a:xfrm>
          <a:prstGeom prst="rect">
            <a:avLst/>
          </a:prstGeom>
          <a:noFill/>
          <a:ln w="9525">
            <a:noFill/>
            <a:miter lim="800000"/>
            <a:headEnd/>
            <a:tailEnd/>
          </a:ln>
          <a:effectLst/>
        </p:spPr>
        <p:txBody>
          <a:bodyPr wrap="none" lIns="82910" tIns="41455" rIns="82910" bIns="41455">
            <a:spAutoFit/>
          </a:bodyPr>
          <a:lstStyle/>
          <a:p>
            <a:r>
              <a:rPr lang="en-US" b="0" dirty="0">
                <a:solidFill>
                  <a:srgbClr val="FF0000"/>
                </a:solidFill>
                <a:latin typeface="Arial" pitchFamily="34" charset="0"/>
              </a:rPr>
              <a:t>read</a:t>
            </a:r>
          </a:p>
        </p:txBody>
      </p:sp>
      <mc:AlternateContent xmlns:mc="http://schemas.openxmlformats.org/markup-compatibility/2006" xmlns:p14="http://schemas.microsoft.com/office/powerpoint/2010/main">
        <mc:Choice Requires="p14">
          <p:contentPart p14:bwMode="auto" r:id="rId2">
            <p14:nvContentPartPr>
              <p14:cNvPr id="161" name="Ink 2"/>
              <p14:cNvContentPartPr>
                <a14:cpLocks xmlns:a14="http://schemas.microsoft.com/office/drawing/2010/main" noRot="1" noChangeAspect="1" noEditPoints="1" noChangeArrowheads="1" noChangeShapeType="1"/>
              </p14:cNvContentPartPr>
              <p14:nvPr/>
            </p14:nvContentPartPr>
            <p14:xfrm>
              <a:off x="3887788" y="5940425"/>
              <a:ext cx="2441575" cy="733425"/>
            </p14:xfrm>
          </p:contentPart>
        </mc:Choice>
        <mc:Fallback xmlns="">
          <p:pic>
            <p:nvPicPr>
              <p:cNvPr id="161" name="Ink 2"/>
              <p:cNvPicPr>
                <a:picLocks noRot="1" noChangeAspect="1" noEditPoints="1" noChangeArrowheads="1" noChangeShapeType="1"/>
              </p:cNvPicPr>
              <p:nvPr/>
            </p:nvPicPr>
            <p:blipFill>
              <a:blip r:embed="rId3"/>
              <a:stretch>
                <a:fillRect/>
              </a:stretch>
            </p:blipFill>
            <p:spPr>
              <a:xfrm>
                <a:off x="3855387" y="5925663"/>
                <a:ext cx="2504936" cy="779872"/>
              </a:xfrm>
              <a:prstGeom prst="rect">
                <a:avLst/>
              </a:prstGeom>
            </p:spPr>
          </p:pic>
        </mc:Fallback>
      </mc:AlternateContent>
      <p:sp>
        <p:nvSpPr>
          <p:cNvPr id="162" name="Title 1"/>
          <p:cNvSpPr txBox="1">
            <a:spLocks/>
          </p:cNvSpPr>
          <p:nvPr/>
        </p:nvSpPr>
        <p:spPr>
          <a:xfrm>
            <a:off x="-1557018" y="-43464"/>
            <a:ext cx="8229600" cy="90550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100" kern="1200">
                <a:solidFill>
                  <a:schemeClr val="tx1"/>
                </a:solidFill>
                <a:latin typeface="+mj-lt"/>
                <a:ea typeface="+mj-ea"/>
                <a:cs typeface="+mj-cs"/>
              </a:defRPr>
            </a:lvl1pPr>
          </a:lstStyle>
          <a:p>
            <a:r>
              <a:rPr lang="en-US" dirty="0">
                <a:solidFill>
                  <a:schemeClr val="accent1"/>
                </a:solidFill>
              </a:rPr>
              <a:t>Real Functions</a:t>
            </a:r>
            <a:endParaRPr lang="en-GB" dirty="0">
              <a:solidFill>
                <a:schemeClr val="accent1"/>
              </a:solidFill>
            </a:endParaRPr>
          </a:p>
        </p:txBody>
      </p:sp>
    </p:spTree>
    <p:extLst>
      <p:ext uri="{BB962C8B-B14F-4D97-AF65-F5344CB8AC3E}">
        <p14:creationId xmlns:p14="http://schemas.microsoft.com/office/powerpoint/2010/main" val="212979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5" name="Slide Number Placeholder 4"/>
          <p:cNvSpPr>
            <a:spLocks noGrp="1"/>
          </p:cNvSpPr>
          <p:nvPr>
            <p:ph type="sldNum" sz="quarter" idx="12"/>
          </p:nvPr>
        </p:nvSpPr>
        <p:spPr/>
        <p:txBody>
          <a:bodyPr/>
          <a:lstStyle/>
          <a:p>
            <a:fld id="{22459BEF-F704-A54B-987F-5EEE859E8FB1}" type="slidenum">
              <a:rPr lang="en-US" smtClean="0"/>
              <a:t>13</a:t>
            </a:fld>
            <a:endParaRPr lang="en-US"/>
          </a:p>
        </p:txBody>
      </p:sp>
      <p:sp>
        <p:nvSpPr>
          <p:cNvPr id="6" name="Rectangle 7"/>
          <p:cNvSpPr>
            <a:spLocks noChangeArrowheads="1"/>
          </p:cNvSpPr>
          <p:nvPr/>
        </p:nvSpPr>
        <p:spPr bwMode="auto">
          <a:xfrm>
            <a:off x="4873080" y="0"/>
            <a:ext cx="1451520" cy="685800"/>
          </a:xfrm>
          <a:prstGeom prst="rect">
            <a:avLst/>
          </a:prstGeom>
          <a:solidFill>
            <a:srgbClr val="00B050"/>
          </a:solidFill>
          <a:ln w="9525">
            <a:solidFill>
              <a:schemeClr val="tx1"/>
            </a:solidFill>
            <a:miter lim="800000"/>
            <a:headEnd/>
            <a:tailEnd/>
          </a:ln>
          <a:effectLst/>
        </p:spPr>
        <p:txBody>
          <a:bodyPr wrap="none" lIns="82910" tIns="41455" rIns="82910" bIns="41455" anchor="ctr"/>
          <a:lstStyle/>
          <a:p>
            <a:endParaRPr lang="nl-NL"/>
          </a:p>
        </p:txBody>
      </p:sp>
      <p:sp>
        <p:nvSpPr>
          <p:cNvPr id="8" name="Rectangle 3"/>
          <p:cNvSpPr>
            <a:spLocks noChangeArrowheads="1"/>
          </p:cNvSpPr>
          <p:nvPr/>
        </p:nvSpPr>
        <p:spPr bwMode="auto">
          <a:xfrm>
            <a:off x="7475040" y="273772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9" name="Rectangle 4"/>
          <p:cNvSpPr>
            <a:spLocks noChangeArrowheads="1"/>
          </p:cNvSpPr>
          <p:nvPr/>
        </p:nvSpPr>
        <p:spPr bwMode="auto">
          <a:xfrm>
            <a:off x="7475040" y="30833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0" name="Rectangle 5"/>
          <p:cNvSpPr>
            <a:spLocks noChangeArrowheads="1"/>
          </p:cNvSpPr>
          <p:nvPr/>
        </p:nvSpPr>
        <p:spPr bwMode="auto">
          <a:xfrm>
            <a:off x="7475040" y="342900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call read</a:t>
            </a:r>
          </a:p>
        </p:txBody>
      </p:sp>
      <p:sp>
        <p:nvSpPr>
          <p:cNvPr id="11" name="Rectangle 6"/>
          <p:cNvSpPr>
            <a:spLocks noChangeArrowheads="1"/>
          </p:cNvSpPr>
          <p:nvPr/>
        </p:nvSpPr>
        <p:spPr bwMode="auto">
          <a:xfrm>
            <a:off x="7475040" y="377463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2" name="Rectangle 7"/>
          <p:cNvSpPr>
            <a:spLocks noChangeArrowheads="1"/>
          </p:cNvSpPr>
          <p:nvPr/>
        </p:nvSpPr>
        <p:spPr bwMode="auto">
          <a:xfrm>
            <a:off x="7475040" y="515718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 name="Rectangle 8"/>
          <p:cNvSpPr>
            <a:spLocks noChangeArrowheads="1"/>
          </p:cNvSpPr>
          <p:nvPr/>
        </p:nvSpPr>
        <p:spPr bwMode="auto">
          <a:xfrm>
            <a:off x="7475040" y="550281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4" name="Rectangle 9"/>
          <p:cNvSpPr>
            <a:spLocks noChangeArrowheads="1"/>
          </p:cNvSpPr>
          <p:nvPr/>
        </p:nvSpPr>
        <p:spPr bwMode="auto">
          <a:xfrm>
            <a:off x="7475040" y="5848455"/>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5" name="Rectangle 10"/>
          <p:cNvSpPr>
            <a:spLocks noChangeArrowheads="1"/>
          </p:cNvSpPr>
          <p:nvPr/>
        </p:nvSpPr>
        <p:spPr bwMode="auto">
          <a:xfrm>
            <a:off x="7475040" y="61940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6" name="Line 11"/>
          <p:cNvSpPr>
            <a:spLocks noChangeShapeType="1"/>
          </p:cNvSpPr>
          <p:nvPr/>
        </p:nvSpPr>
        <p:spPr bwMode="auto">
          <a:xfrm>
            <a:off x="892656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7" name="Line 12"/>
          <p:cNvSpPr>
            <a:spLocks noChangeShapeType="1"/>
          </p:cNvSpPr>
          <p:nvPr/>
        </p:nvSpPr>
        <p:spPr bwMode="auto">
          <a:xfrm>
            <a:off x="747504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grpSp>
        <p:nvGrpSpPr>
          <p:cNvPr id="18" name="Group 13"/>
          <p:cNvGrpSpPr>
            <a:grpSpLocks/>
          </p:cNvGrpSpPr>
          <p:nvPr/>
        </p:nvGrpSpPr>
        <p:grpSpPr bwMode="auto">
          <a:xfrm>
            <a:off x="7336800" y="4120273"/>
            <a:ext cx="276480" cy="760400"/>
            <a:chOff x="5095" y="3101"/>
            <a:chExt cx="192" cy="528"/>
          </a:xfrm>
        </p:grpSpPr>
        <p:sp>
          <p:nvSpPr>
            <p:cNvPr id="19" name="Line 14"/>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0" name="Line 15"/>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1" name="Line 16"/>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2" name="Line 17"/>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23" name="Line 18"/>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24" name="Line 19"/>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grpSp>
        <p:nvGrpSpPr>
          <p:cNvPr id="25" name="Group 20"/>
          <p:cNvGrpSpPr>
            <a:grpSpLocks/>
          </p:cNvGrpSpPr>
          <p:nvPr/>
        </p:nvGrpSpPr>
        <p:grpSpPr bwMode="auto">
          <a:xfrm>
            <a:off x="8788320" y="4120273"/>
            <a:ext cx="276480" cy="760400"/>
            <a:chOff x="5095" y="3101"/>
            <a:chExt cx="192" cy="528"/>
          </a:xfrm>
        </p:grpSpPr>
        <p:sp>
          <p:nvSpPr>
            <p:cNvPr id="26" name="Line 21"/>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7" name="Line 22"/>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8" name="Line 23"/>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9" name="Line 24"/>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30" name="Line 25"/>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31" name="Line 26"/>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sp>
        <p:nvSpPr>
          <p:cNvPr id="32" name="Text Box 27"/>
          <p:cNvSpPr txBox="1">
            <a:spLocks noChangeArrowheads="1"/>
          </p:cNvSpPr>
          <p:nvPr/>
        </p:nvSpPr>
        <p:spPr bwMode="auto">
          <a:xfrm>
            <a:off x="7031520" y="380776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200</a:t>
            </a:r>
          </a:p>
        </p:txBody>
      </p:sp>
      <p:sp>
        <p:nvSpPr>
          <p:cNvPr id="33" name="Text Box 28"/>
          <p:cNvSpPr txBox="1">
            <a:spLocks noChangeArrowheads="1"/>
          </p:cNvSpPr>
          <p:nvPr/>
        </p:nvSpPr>
        <p:spPr bwMode="auto">
          <a:xfrm>
            <a:off x="7017120" y="3429003"/>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201</a:t>
            </a:r>
          </a:p>
        </p:txBody>
      </p:sp>
      <p:sp>
        <p:nvSpPr>
          <p:cNvPr id="34" name="Text Box 29"/>
          <p:cNvSpPr txBox="1">
            <a:spLocks noChangeArrowheads="1"/>
          </p:cNvSpPr>
          <p:nvPr/>
        </p:nvSpPr>
        <p:spPr bwMode="auto">
          <a:xfrm>
            <a:off x="7017120" y="3096330"/>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202</a:t>
            </a:r>
          </a:p>
        </p:txBody>
      </p:sp>
      <p:sp>
        <p:nvSpPr>
          <p:cNvPr id="35" name="Text Box 30"/>
          <p:cNvSpPr txBox="1">
            <a:spLocks noChangeArrowheads="1"/>
          </p:cNvSpPr>
          <p:nvPr/>
        </p:nvSpPr>
        <p:spPr bwMode="auto">
          <a:xfrm>
            <a:off x="7017120" y="2737728"/>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203</a:t>
            </a:r>
          </a:p>
        </p:txBody>
      </p:sp>
      <p:sp>
        <p:nvSpPr>
          <p:cNvPr id="36" name="Text Box 31"/>
          <p:cNvSpPr txBox="1">
            <a:spLocks noChangeArrowheads="1"/>
          </p:cNvSpPr>
          <p:nvPr/>
        </p:nvSpPr>
        <p:spPr bwMode="auto">
          <a:xfrm>
            <a:off x="7031520" y="6227218"/>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a:t>
            </a:r>
          </a:p>
        </p:txBody>
      </p:sp>
      <p:sp>
        <p:nvSpPr>
          <p:cNvPr id="37" name="Text Box 32"/>
          <p:cNvSpPr txBox="1">
            <a:spLocks noChangeArrowheads="1"/>
          </p:cNvSpPr>
          <p:nvPr/>
        </p:nvSpPr>
        <p:spPr bwMode="auto">
          <a:xfrm>
            <a:off x="7017120" y="5848457"/>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a:t>
            </a:r>
          </a:p>
        </p:txBody>
      </p:sp>
      <p:sp>
        <p:nvSpPr>
          <p:cNvPr id="38" name="Text Box 33"/>
          <p:cNvSpPr txBox="1">
            <a:spLocks noChangeArrowheads="1"/>
          </p:cNvSpPr>
          <p:nvPr/>
        </p:nvSpPr>
        <p:spPr bwMode="auto">
          <a:xfrm>
            <a:off x="7017120" y="551578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a:t>
            </a:r>
          </a:p>
        </p:txBody>
      </p:sp>
      <p:sp>
        <p:nvSpPr>
          <p:cNvPr id="39" name="Text Box 34"/>
          <p:cNvSpPr txBox="1">
            <a:spLocks noChangeArrowheads="1"/>
          </p:cNvSpPr>
          <p:nvPr/>
        </p:nvSpPr>
        <p:spPr bwMode="auto">
          <a:xfrm>
            <a:off x="7017120" y="5157182"/>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103</a:t>
            </a:r>
          </a:p>
        </p:txBody>
      </p:sp>
      <p:sp>
        <p:nvSpPr>
          <p:cNvPr id="40" name="Text Box 35"/>
          <p:cNvSpPr txBox="1">
            <a:spLocks noChangeArrowheads="1"/>
          </p:cNvSpPr>
          <p:nvPr/>
        </p:nvSpPr>
        <p:spPr bwMode="auto">
          <a:xfrm>
            <a:off x="7195680" y="6227218"/>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41" name="Text Box 36"/>
          <p:cNvSpPr txBox="1">
            <a:spLocks noChangeArrowheads="1"/>
          </p:cNvSpPr>
          <p:nvPr/>
        </p:nvSpPr>
        <p:spPr bwMode="auto">
          <a:xfrm rot="16200000">
            <a:off x="6660201" y="5938109"/>
            <a:ext cx="385518"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IE</a:t>
            </a:r>
          </a:p>
        </p:txBody>
      </p:sp>
      <p:sp>
        <p:nvSpPr>
          <p:cNvPr id="42" name="Rectangle 38"/>
          <p:cNvSpPr>
            <a:spLocks noChangeArrowheads="1"/>
          </p:cNvSpPr>
          <p:nvPr/>
        </p:nvSpPr>
        <p:spPr bwMode="auto">
          <a:xfrm>
            <a:off x="7475040" y="4811546"/>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43" name="Text Box 39"/>
          <p:cNvSpPr txBox="1">
            <a:spLocks noChangeArrowheads="1"/>
          </p:cNvSpPr>
          <p:nvPr/>
        </p:nvSpPr>
        <p:spPr bwMode="auto">
          <a:xfrm>
            <a:off x="7017120" y="4811549"/>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104</a:t>
            </a:r>
          </a:p>
        </p:txBody>
      </p:sp>
      <p:sp>
        <p:nvSpPr>
          <p:cNvPr id="44" name="Rectangle 40"/>
          <p:cNvSpPr>
            <a:spLocks noChangeArrowheads="1"/>
          </p:cNvSpPr>
          <p:nvPr/>
        </p:nvSpPr>
        <p:spPr bwMode="auto">
          <a:xfrm>
            <a:off x="7538400" y="5515780"/>
            <a:ext cx="1225421"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call </a:t>
            </a:r>
            <a:r>
              <a:rPr lang="en-US" sz="1600" dirty="0" err="1">
                <a:latin typeface="Arial" pitchFamily="34" charset="0"/>
              </a:rPr>
              <a:t>getURL</a:t>
            </a:r>
            <a:endParaRPr lang="en-US" sz="1600" dirty="0">
              <a:latin typeface="Arial" pitchFamily="34" charset="0"/>
            </a:endParaRPr>
          </a:p>
        </p:txBody>
      </p:sp>
      <p:sp>
        <p:nvSpPr>
          <p:cNvPr id="45" name="Rectangle 41"/>
          <p:cNvSpPr>
            <a:spLocks noChangeArrowheads="1"/>
          </p:cNvSpPr>
          <p:nvPr/>
        </p:nvSpPr>
        <p:spPr bwMode="auto">
          <a:xfrm>
            <a:off x="7526879" y="2737728"/>
            <a:ext cx="1284210" cy="33504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 result</a:t>
            </a:r>
          </a:p>
        </p:txBody>
      </p:sp>
      <p:grpSp>
        <p:nvGrpSpPr>
          <p:cNvPr id="46" name="Group 42"/>
          <p:cNvGrpSpPr>
            <a:grpSpLocks/>
          </p:cNvGrpSpPr>
          <p:nvPr/>
        </p:nvGrpSpPr>
        <p:grpSpPr bwMode="auto">
          <a:xfrm>
            <a:off x="8778242" y="2253837"/>
            <a:ext cx="286560" cy="553018"/>
            <a:chOff x="5095" y="3101"/>
            <a:chExt cx="192" cy="528"/>
          </a:xfrm>
        </p:grpSpPr>
        <p:sp>
          <p:nvSpPr>
            <p:cNvPr id="47"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48"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49"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0"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1"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2"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53" name="Group 49"/>
          <p:cNvGrpSpPr>
            <a:grpSpLocks/>
          </p:cNvGrpSpPr>
          <p:nvPr/>
        </p:nvGrpSpPr>
        <p:grpSpPr bwMode="auto">
          <a:xfrm>
            <a:off x="7326722" y="2253837"/>
            <a:ext cx="286560" cy="553018"/>
            <a:chOff x="5095" y="3101"/>
            <a:chExt cx="192" cy="528"/>
          </a:xfrm>
        </p:grpSpPr>
        <p:sp>
          <p:nvSpPr>
            <p:cNvPr id="54"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55"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56"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7"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8"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9"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60" name="Text Box 56"/>
          <p:cNvSpPr txBox="1">
            <a:spLocks noChangeArrowheads="1"/>
          </p:cNvSpPr>
          <p:nvPr/>
        </p:nvSpPr>
        <p:spPr bwMode="auto">
          <a:xfrm rot="16200000">
            <a:off x="3735105" y="774447"/>
            <a:ext cx="706119"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stack</a:t>
            </a:r>
          </a:p>
        </p:txBody>
      </p:sp>
      <p:sp>
        <p:nvSpPr>
          <p:cNvPr id="61" name="Rectangle 57"/>
          <p:cNvSpPr>
            <a:spLocks noChangeArrowheads="1"/>
          </p:cNvSpPr>
          <p:nvPr/>
        </p:nvSpPr>
        <p:spPr bwMode="auto">
          <a:xfrm>
            <a:off x="4848480" y="686953"/>
            <a:ext cx="1451520" cy="345636"/>
          </a:xfrm>
          <a:prstGeom prst="rect">
            <a:avLst/>
          </a:prstGeom>
          <a:solidFill>
            <a:schemeClr val="accent2"/>
          </a:solidFill>
          <a:ln w="9525">
            <a:solidFill>
              <a:schemeClr val="tx1"/>
            </a:solidFill>
            <a:miter lim="800000"/>
            <a:headEnd/>
            <a:tailEnd/>
          </a:ln>
          <a:effectLst/>
        </p:spPr>
        <p:txBody>
          <a:bodyPr wrap="none" lIns="82910" tIns="41455" rIns="82910" bIns="41455" anchor="ctr"/>
          <a:lstStyle/>
          <a:p>
            <a:pPr algn="ctr"/>
            <a:r>
              <a:rPr lang="en-US" sz="1600" dirty="0">
                <a:solidFill>
                  <a:schemeClr val="bg1"/>
                </a:solidFill>
                <a:latin typeface="Arial" pitchFamily="34" charset="0"/>
              </a:rPr>
              <a:t>103</a:t>
            </a:r>
          </a:p>
        </p:txBody>
      </p:sp>
      <p:sp>
        <p:nvSpPr>
          <p:cNvPr id="62" name="Text Box 58"/>
          <p:cNvSpPr txBox="1">
            <a:spLocks noChangeArrowheads="1"/>
          </p:cNvSpPr>
          <p:nvPr/>
        </p:nvSpPr>
        <p:spPr bwMode="auto">
          <a:xfrm>
            <a:off x="4289760" y="1411353"/>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1022</a:t>
            </a:r>
          </a:p>
        </p:txBody>
      </p:sp>
      <p:sp>
        <p:nvSpPr>
          <p:cNvPr id="63" name="Text Box 59"/>
          <p:cNvSpPr txBox="1">
            <a:spLocks noChangeArrowheads="1"/>
          </p:cNvSpPr>
          <p:nvPr/>
        </p:nvSpPr>
        <p:spPr bwMode="auto">
          <a:xfrm>
            <a:off x="4289760" y="1032589"/>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1023</a:t>
            </a:r>
          </a:p>
        </p:txBody>
      </p:sp>
      <p:sp>
        <p:nvSpPr>
          <p:cNvPr id="64" name="Text Box 60"/>
          <p:cNvSpPr txBox="1">
            <a:spLocks noChangeArrowheads="1"/>
          </p:cNvSpPr>
          <p:nvPr/>
        </p:nvSpPr>
        <p:spPr bwMode="auto">
          <a:xfrm>
            <a:off x="4289760" y="69991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1024</a:t>
            </a:r>
          </a:p>
        </p:txBody>
      </p:sp>
      <p:sp>
        <p:nvSpPr>
          <p:cNvPr id="65" name="Text Box 61"/>
          <p:cNvSpPr txBox="1">
            <a:spLocks noChangeArrowheads="1"/>
          </p:cNvSpPr>
          <p:nvPr/>
        </p:nvSpPr>
        <p:spPr bwMode="auto">
          <a:xfrm>
            <a:off x="4569120" y="1411353"/>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6" name="Rectangle 62"/>
          <p:cNvSpPr>
            <a:spLocks noChangeArrowheads="1"/>
          </p:cNvSpPr>
          <p:nvPr/>
        </p:nvSpPr>
        <p:spPr bwMode="auto">
          <a:xfrm>
            <a:off x="4900320" y="156256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7" name="Rectangle 63"/>
          <p:cNvSpPr>
            <a:spLocks noChangeArrowheads="1"/>
          </p:cNvSpPr>
          <p:nvPr/>
        </p:nvSpPr>
        <p:spPr bwMode="auto">
          <a:xfrm>
            <a:off x="4848480" y="1009547"/>
            <a:ext cx="1451520" cy="345636"/>
          </a:xfrm>
          <a:prstGeom prst="rect">
            <a:avLst/>
          </a:prstGeom>
          <a:no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68" name="Text Box 64"/>
          <p:cNvSpPr txBox="1">
            <a:spLocks noChangeArrowheads="1"/>
          </p:cNvSpPr>
          <p:nvPr/>
        </p:nvSpPr>
        <p:spPr bwMode="auto">
          <a:xfrm>
            <a:off x="4289760" y="2481381"/>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1019</a:t>
            </a:r>
          </a:p>
        </p:txBody>
      </p:sp>
      <p:sp>
        <p:nvSpPr>
          <p:cNvPr id="69" name="Text Box 65"/>
          <p:cNvSpPr txBox="1">
            <a:spLocks noChangeArrowheads="1"/>
          </p:cNvSpPr>
          <p:nvPr/>
        </p:nvSpPr>
        <p:spPr bwMode="auto">
          <a:xfrm>
            <a:off x="4574880" y="2481381"/>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0" name="Text Box 80"/>
          <p:cNvSpPr txBox="1">
            <a:spLocks noChangeArrowheads="1"/>
          </p:cNvSpPr>
          <p:nvPr/>
        </p:nvSpPr>
        <p:spPr bwMode="auto">
          <a:xfrm>
            <a:off x="4557600" y="2550508"/>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1" name="Text Box 81"/>
          <p:cNvSpPr txBox="1">
            <a:spLocks noChangeArrowheads="1"/>
          </p:cNvSpPr>
          <p:nvPr/>
        </p:nvSpPr>
        <p:spPr bwMode="auto">
          <a:xfrm>
            <a:off x="5594400" y="305317"/>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2" name="Text Box 82"/>
          <p:cNvSpPr txBox="1">
            <a:spLocks noChangeArrowheads="1"/>
          </p:cNvSpPr>
          <p:nvPr/>
        </p:nvSpPr>
        <p:spPr bwMode="auto">
          <a:xfrm>
            <a:off x="4295520" y="1769947"/>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1021</a:t>
            </a:r>
          </a:p>
        </p:txBody>
      </p:sp>
      <p:sp>
        <p:nvSpPr>
          <p:cNvPr id="73" name="Text Box 83"/>
          <p:cNvSpPr txBox="1">
            <a:spLocks noChangeArrowheads="1"/>
          </p:cNvSpPr>
          <p:nvPr/>
        </p:nvSpPr>
        <p:spPr bwMode="auto">
          <a:xfrm>
            <a:off x="4574880" y="176994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4" name="Text Box 84"/>
          <p:cNvSpPr txBox="1">
            <a:spLocks noChangeArrowheads="1"/>
          </p:cNvSpPr>
          <p:nvPr/>
        </p:nvSpPr>
        <p:spPr bwMode="auto">
          <a:xfrm>
            <a:off x="4289760" y="2115586"/>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1020</a:t>
            </a:r>
          </a:p>
        </p:txBody>
      </p:sp>
      <p:sp>
        <p:nvSpPr>
          <p:cNvPr id="75" name="Text Box 85"/>
          <p:cNvSpPr txBox="1">
            <a:spLocks noChangeArrowheads="1"/>
          </p:cNvSpPr>
          <p:nvPr/>
        </p:nvSpPr>
        <p:spPr bwMode="auto">
          <a:xfrm>
            <a:off x="4569120" y="2115586"/>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6" name="Rectangle 86"/>
          <p:cNvSpPr>
            <a:spLocks noChangeArrowheads="1"/>
          </p:cNvSpPr>
          <p:nvPr/>
        </p:nvSpPr>
        <p:spPr bwMode="auto">
          <a:xfrm>
            <a:off x="4904640" y="391726"/>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grpSp>
        <p:nvGrpSpPr>
          <p:cNvPr id="77" name="Group 87"/>
          <p:cNvGrpSpPr>
            <a:grpSpLocks/>
          </p:cNvGrpSpPr>
          <p:nvPr/>
        </p:nvGrpSpPr>
        <p:grpSpPr bwMode="auto">
          <a:xfrm>
            <a:off x="6161760" y="115212"/>
            <a:ext cx="286560" cy="553018"/>
            <a:chOff x="5095" y="3101"/>
            <a:chExt cx="192" cy="528"/>
          </a:xfrm>
        </p:grpSpPr>
        <p:sp>
          <p:nvSpPr>
            <p:cNvPr id="78" name="Line 88"/>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79" name="Line 89"/>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0" name="Line 90"/>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1" name="Line 91"/>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2" name="Line 92"/>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83" name="Line 93"/>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84" name="Group 94"/>
          <p:cNvGrpSpPr>
            <a:grpSpLocks/>
          </p:cNvGrpSpPr>
          <p:nvPr/>
        </p:nvGrpSpPr>
        <p:grpSpPr bwMode="auto">
          <a:xfrm>
            <a:off x="4710240" y="115212"/>
            <a:ext cx="286560" cy="553018"/>
            <a:chOff x="5095" y="3101"/>
            <a:chExt cx="192" cy="528"/>
          </a:xfrm>
        </p:grpSpPr>
        <p:sp>
          <p:nvSpPr>
            <p:cNvPr id="85" name="Line 95"/>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86" name="Line 96"/>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7" name="Line 97"/>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8" name="Line 98"/>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9" name="Line 99"/>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90" name="Line 100"/>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91" name="Text Box 101"/>
          <p:cNvSpPr txBox="1">
            <a:spLocks noChangeArrowheads="1"/>
          </p:cNvSpPr>
          <p:nvPr/>
        </p:nvSpPr>
        <p:spPr bwMode="auto">
          <a:xfrm>
            <a:off x="5539680" y="41765"/>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2" name="Text Box 102"/>
          <p:cNvSpPr txBox="1">
            <a:spLocks noChangeArrowheads="1"/>
          </p:cNvSpPr>
          <p:nvPr/>
        </p:nvSpPr>
        <p:spPr bwMode="auto">
          <a:xfrm>
            <a:off x="5551200" y="387401"/>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3" name="Text Box 103"/>
          <p:cNvSpPr txBox="1">
            <a:spLocks noChangeArrowheads="1"/>
          </p:cNvSpPr>
          <p:nvPr/>
        </p:nvSpPr>
        <p:spPr bwMode="auto">
          <a:xfrm>
            <a:off x="5516640" y="733039"/>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4" name="Text Box 104"/>
          <p:cNvSpPr txBox="1">
            <a:spLocks noChangeArrowheads="1"/>
          </p:cNvSpPr>
          <p:nvPr/>
        </p:nvSpPr>
        <p:spPr bwMode="auto">
          <a:xfrm>
            <a:off x="5516640" y="1078678"/>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5" name="Rectangle 105"/>
          <p:cNvSpPr>
            <a:spLocks noChangeArrowheads="1"/>
          </p:cNvSpPr>
          <p:nvPr/>
        </p:nvSpPr>
        <p:spPr bwMode="auto">
          <a:xfrm>
            <a:off x="4848480" y="1335021"/>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6" name="Text Box 106"/>
          <p:cNvSpPr txBox="1">
            <a:spLocks noChangeArrowheads="1"/>
          </p:cNvSpPr>
          <p:nvPr/>
        </p:nvSpPr>
        <p:spPr bwMode="auto">
          <a:xfrm>
            <a:off x="4295520" y="2806855"/>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1018</a:t>
            </a:r>
          </a:p>
        </p:txBody>
      </p:sp>
      <p:sp>
        <p:nvSpPr>
          <p:cNvPr id="97" name="Text Box 107"/>
          <p:cNvSpPr txBox="1">
            <a:spLocks noChangeArrowheads="1"/>
          </p:cNvSpPr>
          <p:nvPr/>
        </p:nvSpPr>
        <p:spPr bwMode="auto">
          <a:xfrm>
            <a:off x="4569120" y="2806855"/>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8" name="Text Box 108"/>
          <p:cNvSpPr txBox="1">
            <a:spLocks noChangeArrowheads="1"/>
          </p:cNvSpPr>
          <p:nvPr/>
        </p:nvSpPr>
        <p:spPr bwMode="auto">
          <a:xfrm>
            <a:off x="4551840" y="2875984"/>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9" name="Text Box 109"/>
          <p:cNvSpPr txBox="1">
            <a:spLocks noChangeArrowheads="1"/>
          </p:cNvSpPr>
          <p:nvPr/>
        </p:nvSpPr>
        <p:spPr bwMode="auto">
          <a:xfrm>
            <a:off x="5539680" y="1756989"/>
            <a:ext cx="167040" cy="332675"/>
          </a:xfrm>
          <a:prstGeom prst="rect">
            <a:avLst/>
          </a:prstGeom>
          <a:noFill/>
          <a:ln w="9525">
            <a:noFill/>
            <a:miter lim="800000"/>
            <a:headEnd/>
            <a:tailEnd/>
          </a:ln>
          <a:effectLst/>
        </p:spPr>
        <p:txBody>
          <a:bodyPr wrap="none" lIns="82910" tIns="41455" rIns="82910" bIns="41455">
            <a:spAutoFit/>
          </a:bodyPr>
          <a:lstStyle/>
          <a:p>
            <a:pPr algn="ctr"/>
            <a:endParaRPr lang="en-US" sz="1600" dirty="0">
              <a:latin typeface="Arial" pitchFamily="34" charset="0"/>
            </a:endParaRPr>
          </a:p>
        </p:txBody>
      </p:sp>
      <p:sp>
        <p:nvSpPr>
          <p:cNvPr id="100"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01" name="Rectangle 111"/>
          <p:cNvSpPr>
            <a:spLocks noChangeArrowheads="1"/>
          </p:cNvSpPr>
          <p:nvPr/>
        </p:nvSpPr>
        <p:spPr bwMode="auto">
          <a:xfrm>
            <a:off x="4848480" y="170081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2" name="Rectangle 112"/>
          <p:cNvSpPr>
            <a:spLocks noChangeArrowheads="1"/>
          </p:cNvSpPr>
          <p:nvPr/>
        </p:nvSpPr>
        <p:spPr bwMode="auto">
          <a:xfrm>
            <a:off x="4848480" y="204645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3" name="Rectangle 113"/>
          <p:cNvSpPr>
            <a:spLocks noChangeArrowheads="1"/>
          </p:cNvSpPr>
          <p:nvPr/>
        </p:nvSpPr>
        <p:spPr bwMode="auto">
          <a:xfrm>
            <a:off x="4848480" y="239209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4" name="Rectangle 114"/>
          <p:cNvSpPr>
            <a:spLocks noChangeArrowheads="1"/>
          </p:cNvSpPr>
          <p:nvPr/>
        </p:nvSpPr>
        <p:spPr bwMode="auto">
          <a:xfrm>
            <a:off x="4848480" y="3787598"/>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5" name="Rectangle 116"/>
          <p:cNvSpPr>
            <a:spLocks noChangeArrowheads="1"/>
          </p:cNvSpPr>
          <p:nvPr/>
        </p:nvSpPr>
        <p:spPr bwMode="auto">
          <a:xfrm>
            <a:off x="4848480" y="275068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6" name="Rectangle 117"/>
          <p:cNvSpPr>
            <a:spLocks noChangeArrowheads="1"/>
          </p:cNvSpPr>
          <p:nvPr/>
        </p:nvSpPr>
        <p:spPr bwMode="auto">
          <a:xfrm>
            <a:off x="4848480" y="309632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7" name="Rectangle 118"/>
          <p:cNvSpPr>
            <a:spLocks noChangeArrowheads="1"/>
          </p:cNvSpPr>
          <p:nvPr/>
        </p:nvSpPr>
        <p:spPr bwMode="auto">
          <a:xfrm>
            <a:off x="4848480" y="344196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8" name="Text Box 122"/>
          <p:cNvSpPr txBox="1">
            <a:spLocks noChangeArrowheads="1"/>
          </p:cNvSpPr>
          <p:nvPr/>
        </p:nvSpPr>
        <p:spPr bwMode="auto">
          <a:xfrm>
            <a:off x="4295520" y="3152493"/>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1017</a:t>
            </a:r>
          </a:p>
        </p:txBody>
      </p:sp>
      <p:sp>
        <p:nvSpPr>
          <p:cNvPr id="109" name="Text Box 123"/>
          <p:cNvSpPr txBox="1">
            <a:spLocks noChangeArrowheads="1"/>
          </p:cNvSpPr>
          <p:nvPr/>
        </p:nvSpPr>
        <p:spPr bwMode="auto">
          <a:xfrm>
            <a:off x="4295520" y="3498132"/>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1016</a:t>
            </a:r>
          </a:p>
        </p:txBody>
      </p:sp>
      <p:sp>
        <p:nvSpPr>
          <p:cNvPr id="110" name="Text Box 124"/>
          <p:cNvSpPr txBox="1">
            <a:spLocks noChangeArrowheads="1"/>
          </p:cNvSpPr>
          <p:nvPr/>
        </p:nvSpPr>
        <p:spPr bwMode="auto">
          <a:xfrm>
            <a:off x="4295520" y="3856730"/>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1015</a:t>
            </a:r>
          </a:p>
        </p:txBody>
      </p:sp>
      <p:sp>
        <p:nvSpPr>
          <p:cNvPr id="111" name="Rectangle 134"/>
          <p:cNvSpPr txBox="1">
            <a:spLocks noChangeArrowheads="1"/>
          </p:cNvSpPr>
          <p:nvPr/>
        </p:nvSpPr>
        <p:spPr>
          <a:xfrm>
            <a:off x="76200" y="1700819"/>
            <a:ext cx="5807520" cy="4039624"/>
          </a:xfrm>
          <a:prstGeom prst="rect">
            <a:avLst/>
          </a:prstGeom>
          <a:ln/>
        </p:spPr>
        <p:txBody>
          <a:bodyPr vert="horz" lIns="91440" tIns="45720" rIns="91440" bIns="45720" rtlCol="0">
            <a:normAutofit/>
          </a:bodyPr>
          <a:lstStyle>
            <a:lvl1pPr marL="342900" indent="-342900" algn="l" defTabSz="457200" rtl="0" eaLnBrk="1" latinLnBrk="0" hangingPunct="1">
              <a:spcBef>
                <a:spcPts val="1200"/>
              </a:spcBef>
              <a:buFont typeface="Arial"/>
              <a:buChar char="•"/>
              <a:defRPr sz="2800" b="0" i="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500" b="0" i="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300" b="0" i="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584" indent="-342584" defTabSz="914035">
              <a:lnSpc>
                <a:spcPct val="90000"/>
              </a:lnSpc>
              <a:buFont typeface="Arial"/>
              <a:buNone/>
            </a:pP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	char buf[</a:t>
            </a:r>
            <a:r>
              <a:rPr lang="en-US" sz="2200" b="1">
                <a:solidFill>
                  <a:srgbClr val="FF0000"/>
                </a:solidFill>
                <a:latin typeface="Courier New" pitchFamily="49" charset="0"/>
              </a:rPr>
              <a:t>10</a:t>
            </a:r>
            <a:r>
              <a:rPr lang="en-US" sz="2200">
                <a:latin typeface="Courier New" pitchFamily="49" charset="0"/>
              </a:rPr>
              <a:t>]; </a:t>
            </a:r>
            <a:br>
              <a:rPr lang="en-US" sz="2200">
                <a:latin typeface="Courier New" pitchFamily="49" charset="0"/>
              </a:rPr>
            </a:br>
            <a:r>
              <a:rPr lang="en-US" sz="2200">
                <a:latin typeface="Courier New" pitchFamily="49" charset="0"/>
              </a:rPr>
              <a:t>read(keyboard,buf,64);	</a:t>
            </a:r>
            <a:br>
              <a:rPr lang="en-US" sz="2200">
                <a:latin typeface="Courier New" pitchFamily="49" charset="0"/>
              </a:rPr>
            </a:br>
            <a:r>
              <a:rPr lang="en-US" sz="2200">
                <a:latin typeface="Courier New" pitchFamily="49" charset="0"/>
              </a:rPr>
              <a:t>get_webpage (buf);</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IE ()</a:t>
            </a:r>
          </a:p>
          <a:p>
            <a:pPr marL="342584" indent="-342584" defTabSz="914035">
              <a:lnSpc>
                <a:spcPct val="90000"/>
              </a:lnSpc>
              <a:buFont typeface="Arial"/>
              <a:buNone/>
            </a:pPr>
            <a:r>
              <a:rPr lang="en-US" sz="2200">
                <a:latin typeface="Courier New" pitchFamily="49" charset="0"/>
              </a:rPr>
              <a:t>{</a:t>
            </a:r>
            <a:br>
              <a:rPr lang="en-US" sz="2200">
                <a:latin typeface="Courier New" pitchFamily="49" charset="0"/>
              </a:rPr>
            </a:b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endParaRPr lang="en-US" sz="2200" dirty="0">
              <a:latin typeface="Courier New" pitchFamily="49" charset="0"/>
            </a:endParaRPr>
          </a:p>
        </p:txBody>
      </p:sp>
      <p:sp>
        <p:nvSpPr>
          <p:cNvPr id="112"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13" name="Rectangle 115"/>
          <p:cNvSpPr>
            <a:spLocks noChangeArrowheads="1"/>
          </p:cNvSpPr>
          <p:nvPr/>
        </p:nvSpPr>
        <p:spPr bwMode="auto">
          <a:xfrm>
            <a:off x="4848480" y="4133234"/>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4" name="Text Box 125"/>
          <p:cNvSpPr txBox="1">
            <a:spLocks noChangeArrowheads="1"/>
          </p:cNvSpPr>
          <p:nvPr/>
        </p:nvSpPr>
        <p:spPr bwMode="auto">
          <a:xfrm>
            <a:off x="4295520" y="4202366"/>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1014</a:t>
            </a:r>
          </a:p>
        </p:txBody>
      </p:sp>
      <p:sp>
        <p:nvSpPr>
          <p:cNvPr id="115" name="Text Box 126"/>
          <p:cNvSpPr txBox="1">
            <a:spLocks noChangeArrowheads="1"/>
          </p:cNvSpPr>
          <p:nvPr/>
        </p:nvSpPr>
        <p:spPr bwMode="auto">
          <a:xfrm>
            <a:off x="4289760" y="4548002"/>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1013</a:t>
            </a:r>
          </a:p>
        </p:txBody>
      </p:sp>
      <p:sp>
        <p:nvSpPr>
          <p:cNvPr id="116" name="Text Box 127"/>
          <p:cNvSpPr txBox="1">
            <a:spLocks noChangeArrowheads="1"/>
          </p:cNvSpPr>
          <p:nvPr/>
        </p:nvSpPr>
        <p:spPr bwMode="auto">
          <a:xfrm>
            <a:off x="4289760" y="489363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1012</a:t>
            </a:r>
          </a:p>
        </p:txBody>
      </p:sp>
      <p:sp>
        <p:nvSpPr>
          <p:cNvPr id="117" name="Text Box 128"/>
          <p:cNvSpPr txBox="1">
            <a:spLocks noChangeArrowheads="1"/>
          </p:cNvSpPr>
          <p:nvPr/>
        </p:nvSpPr>
        <p:spPr bwMode="auto">
          <a:xfrm>
            <a:off x="4295520" y="5239275"/>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1011</a:t>
            </a:r>
          </a:p>
        </p:txBody>
      </p:sp>
      <p:sp>
        <p:nvSpPr>
          <p:cNvPr id="118" name="Text Box 129"/>
          <p:cNvSpPr txBox="1">
            <a:spLocks noChangeArrowheads="1"/>
          </p:cNvSpPr>
          <p:nvPr/>
        </p:nvSpPr>
        <p:spPr bwMode="auto">
          <a:xfrm>
            <a:off x="4295520" y="5584911"/>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1010</a:t>
            </a:r>
          </a:p>
        </p:txBody>
      </p:sp>
      <p:sp>
        <p:nvSpPr>
          <p:cNvPr id="119" name="Rectangle 131"/>
          <p:cNvSpPr>
            <a:spLocks noChangeArrowheads="1"/>
          </p:cNvSpPr>
          <p:nvPr/>
        </p:nvSpPr>
        <p:spPr bwMode="auto">
          <a:xfrm>
            <a:off x="4848480" y="4497593"/>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0" name="Rectangle 114"/>
          <p:cNvSpPr>
            <a:spLocks noChangeArrowheads="1"/>
          </p:cNvSpPr>
          <p:nvPr/>
        </p:nvSpPr>
        <p:spPr bwMode="auto">
          <a:xfrm>
            <a:off x="4848480" y="4495800"/>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1" name="Text Box 104"/>
          <p:cNvSpPr txBox="1">
            <a:spLocks noChangeArrowheads="1"/>
          </p:cNvSpPr>
          <p:nvPr/>
        </p:nvSpPr>
        <p:spPr bwMode="auto">
          <a:xfrm>
            <a:off x="5197362" y="1041659"/>
            <a:ext cx="758948" cy="329941"/>
          </a:xfrm>
          <a:prstGeom prst="rect">
            <a:avLst/>
          </a:prstGeom>
          <a:noFill/>
          <a:ln w="9525">
            <a:noFill/>
            <a:miter lim="800000"/>
            <a:headEnd/>
            <a:tailEnd/>
          </a:ln>
          <a:effectLst/>
        </p:spPr>
        <p:txBody>
          <a:bodyPr wrap="none" lIns="82910" tIns="41455" rIns="82910" bIns="41455">
            <a:spAutoFit/>
          </a:bodyPr>
          <a:lstStyle/>
          <a:p>
            <a:pPr algn="ctr"/>
            <a:r>
              <a:rPr lang="en-US" sz="1600" dirty="0">
                <a:solidFill>
                  <a:srgbClr val="FF0000"/>
                </a:solidFill>
                <a:latin typeface="Arial" pitchFamily="34" charset="0"/>
              </a:rPr>
              <a:t>old FP</a:t>
            </a:r>
          </a:p>
        </p:txBody>
      </p:sp>
      <p:sp>
        <p:nvSpPr>
          <p:cNvPr id="122" name="Rectangle 132"/>
          <p:cNvSpPr>
            <a:spLocks noChangeArrowheads="1"/>
          </p:cNvSpPr>
          <p:nvPr/>
        </p:nvSpPr>
        <p:spPr bwMode="auto">
          <a:xfrm>
            <a:off x="4853520" y="583750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202</a:t>
            </a:r>
          </a:p>
        </p:txBody>
      </p:sp>
      <p:sp>
        <p:nvSpPr>
          <p:cNvPr id="123" name="Rectangle 133"/>
          <p:cNvSpPr>
            <a:spLocks noChangeArrowheads="1"/>
          </p:cNvSpPr>
          <p:nvPr/>
        </p:nvSpPr>
        <p:spPr bwMode="auto">
          <a:xfrm>
            <a:off x="4853520" y="6183145"/>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1023</a:t>
            </a:r>
          </a:p>
        </p:txBody>
      </p:sp>
      <p:sp>
        <p:nvSpPr>
          <p:cNvPr id="124" name="Text Box 129"/>
          <p:cNvSpPr txBox="1">
            <a:spLocks noChangeArrowheads="1"/>
          </p:cNvSpPr>
          <p:nvPr/>
        </p:nvSpPr>
        <p:spPr bwMode="auto">
          <a:xfrm>
            <a:off x="4289760" y="59184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1009</a:t>
            </a:r>
          </a:p>
        </p:txBody>
      </p:sp>
      <p:sp>
        <p:nvSpPr>
          <p:cNvPr id="125" name="Text Box 129"/>
          <p:cNvSpPr txBox="1">
            <a:spLocks noChangeArrowheads="1"/>
          </p:cNvSpPr>
          <p:nvPr/>
        </p:nvSpPr>
        <p:spPr bwMode="auto">
          <a:xfrm>
            <a:off x="4289760" y="62232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1008</a:t>
            </a:r>
          </a:p>
        </p:txBody>
      </p:sp>
      <p:sp>
        <p:nvSpPr>
          <p:cNvPr id="128" name="Rectangle 130"/>
          <p:cNvSpPr>
            <a:spLocks noChangeArrowheads="1"/>
          </p:cNvSpPr>
          <p:nvPr/>
        </p:nvSpPr>
        <p:spPr bwMode="auto">
          <a:xfrm>
            <a:off x="4848480" y="484322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64</a:t>
            </a:r>
          </a:p>
        </p:txBody>
      </p:sp>
      <p:sp>
        <p:nvSpPr>
          <p:cNvPr id="129" name="Rectangle 132"/>
          <p:cNvSpPr>
            <a:spLocks noChangeArrowheads="1"/>
          </p:cNvSpPr>
          <p:nvPr/>
        </p:nvSpPr>
        <p:spPr bwMode="auto">
          <a:xfrm>
            <a:off x="4848480" y="5157182"/>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a:t>
            </a:r>
            <a:r>
              <a:rPr lang="en-US" sz="1600" dirty="0" err="1">
                <a:latin typeface="Arial" pitchFamily="34" charset="0"/>
              </a:rPr>
              <a:t>buf</a:t>
            </a:r>
            <a:r>
              <a:rPr lang="en-US" sz="1600" dirty="0">
                <a:latin typeface="Arial" pitchFamily="34" charset="0"/>
              </a:rPr>
              <a:t>)</a:t>
            </a:r>
          </a:p>
        </p:txBody>
      </p:sp>
      <p:sp>
        <p:nvSpPr>
          <p:cNvPr id="130" name="Rectangle 133"/>
          <p:cNvSpPr>
            <a:spLocks noChangeArrowheads="1"/>
          </p:cNvSpPr>
          <p:nvPr/>
        </p:nvSpPr>
        <p:spPr bwMode="auto">
          <a:xfrm>
            <a:off x="4848480" y="5502818"/>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err="1">
                <a:latin typeface="Arial" pitchFamily="34" charset="0"/>
              </a:rPr>
              <a:t>fd</a:t>
            </a:r>
            <a:endParaRPr lang="en-US" sz="1600" dirty="0">
              <a:latin typeface="Arial" pitchFamily="34" charset="0"/>
            </a:endParaRPr>
          </a:p>
        </p:txBody>
      </p:sp>
      <p:sp>
        <p:nvSpPr>
          <p:cNvPr id="131" name="AutoShape 135"/>
          <p:cNvSpPr>
            <a:spLocks noChangeArrowheads="1"/>
          </p:cNvSpPr>
          <p:nvPr/>
        </p:nvSpPr>
        <p:spPr bwMode="auto">
          <a:xfrm flipH="1">
            <a:off x="4010280" y="6224736"/>
            <a:ext cx="256920" cy="228600"/>
          </a:xfrm>
          <a:prstGeom prst="leftArrow">
            <a:avLst>
              <a:gd name="adj1" fmla="val 50000"/>
              <a:gd name="adj2" fmla="val 33333"/>
            </a:avLst>
          </a:prstGeom>
          <a:solidFill>
            <a:srgbClr val="FF0000"/>
          </a:solidFill>
          <a:ln w="9525">
            <a:solidFill>
              <a:srgbClr val="008000"/>
            </a:solidFill>
            <a:miter lim="800000"/>
            <a:headEnd/>
            <a:tailEnd/>
          </a:ln>
          <a:effectLst/>
        </p:spPr>
        <p:txBody>
          <a:bodyPr wrap="none" lIns="82910" tIns="41455" rIns="82910" bIns="41455" anchor="ctr"/>
          <a:lstStyle/>
          <a:p>
            <a:endParaRPr lang="nl-NL"/>
          </a:p>
        </p:txBody>
      </p:sp>
      <p:sp>
        <p:nvSpPr>
          <p:cNvPr id="132" name="Text Box 38"/>
          <p:cNvSpPr txBox="1">
            <a:spLocks noChangeArrowheads="1"/>
          </p:cNvSpPr>
          <p:nvPr/>
        </p:nvSpPr>
        <p:spPr bwMode="auto">
          <a:xfrm rot="16200000">
            <a:off x="6378107" y="3263766"/>
            <a:ext cx="949705" cy="360719"/>
          </a:xfrm>
          <a:prstGeom prst="rect">
            <a:avLst/>
          </a:prstGeom>
          <a:noFill/>
          <a:ln w="9525">
            <a:noFill/>
            <a:miter lim="800000"/>
            <a:headEnd/>
            <a:tailEnd/>
          </a:ln>
          <a:effectLst/>
        </p:spPr>
        <p:txBody>
          <a:bodyPr wrap="none" lIns="82910" tIns="41455" rIns="82910" bIns="41455">
            <a:spAutoFit/>
          </a:bodyPr>
          <a:lstStyle/>
          <a:p>
            <a:r>
              <a:rPr lang="en-US" dirty="0" err="1">
                <a:solidFill>
                  <a:srgbClr val="FF0000"/>
                </a:solidFill>
                <a:latin typeface="Arial" pitchFamily="34" charset="0"/>
              </a:rPr>
              <a:t>get</a:t>
            </a:r>
            <a:r>
              <a:rPr lang="en-US" b="0" dirty="0" err="1">
                <a:solidFill>
                  <a:srgbClr val="FF0000"/>
                </a:solidFill>
                <a:latin typeface="Arial" pitchFamily="34" charset="0"/>
              </a:rPr>
              <a:t>URL</a:t>
            </a:r>
            <a:endParaRPr lang="en-US" b="0" dirty="0">
              <a:solidFill>
                <a:srgbClr val="FF0000"/>
              </a:solidFill>
              <a:latin typeface="Arial" pitchFamily="34" charset="0"/>
            </a:endParaRPr>
          </a:p>
        </p:txBody>
      </p:sp>
      <p:cxnSp>
        <p:nvCxnSpPr>
          <p:cNvPr id="133" name="Straight Connector 132"/>
          <p:cNvCxnSpPr/>
          <p:nvPr/>
        </p:nvCxnSpPr>
        <p:spPr>
          <a:xfrm flipH="1">
            <a:off x="4114800" y="5867400"/>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4114800" y="685800"/>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AutoShape 135"/>
          <p:cNvSpPr>
            <a:spLocks noChangeArrowheads="1"/>
          </p:cNvSpPr>
          <p:nvPr/>
        </p:nvSpPr>
        <p:spPr bwMode="auto">
          <a:xfrm>
            <a:off x="6369120" y="6248400"/>
            <a:ext cx="276480" cy="207382"/>
          </a:xfrm>
          <a:prstGeom prst="leftArrow">
            <a:avLst>
              <a:gd name="adj1" fmla="val 50000"/>
              <a:gd name="adj2" fmla="val 33333"/>
            </a:avLst>
          </a:prstGeom>
          <a:solidFill>
            <a:srgbClr val="33CC33"/>
          </a:solidFill>
          <a:ln w="9525">
            <a:solidFill>
              <a:srgbClr val="008000"/>
            </a:solidFill>
            <a:miter lim="800000"/>
            <a:headEnd/>
            <a:tailEnd/>
          </a:ln>
          <a:effectLst/>
        </p:spPr>
        <p:txBody>
          <a:bodyPr wrap="none" lIns="82910" tIns="41455" rIns="82910" bIns="41455" anchor="ctr"/>
          <a:lstStyle/>
          <a:p>
            <a:endParaRPr lang="nl-NL"/>
          </a:p>
        </p:txBody>
      </p:sp>
      <p:sp>
        <p:nvSpPr>
          <p:cNvPr id="136" name="Rectangle 3"/>
          <p:cNvSpPr>
            <a:spLocks noChangeArrowheads="1"/>
          </p:cNvSpPr>
          <p:nvPr/>
        </p:nvSpPr>
        <p:spPr bwMode="auto">
          <a:xfrm>
            <a:off x="7478038" y="7124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7" name="Rectangle 4"/>
          <p:cNvSpPr>
            <a:spLocks noChangeArrowheads="1"/>
          </p:cNvSpPr>
          <p:nvPr/>
        </p:nvSpPr>
        <p:spPr bwMode="auto">
          <a:xfrm>
            <a:off x="7478038" y="105812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8" name="Rectangle 5"/>
          <p:cNvSpPr>
            <a:spLocks noChangeArrowheads="1"/>
          </p:cNvSpPr>
          <p:nvPr/>
        </p:nvSpPr>
        <p:spPr bwMode="auto">
          <a:xfrm>
            <a:off x="7478038" y="14037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dirty="0">
              <a:latin typeface="Arial" pitchFamily="34" charset="0"/>
            </a:endParaRPr>
          </a:p>
        </p:txBody>
      </p:sp>
      <p:sp>
        <p:nvSpPr>
          <p:cNvPr id="139" name="Rectangle 6"/>
          <p:cNvSpPr>
            <a:spLocks noChangeArrowheads="1"/>
          </p:cNvSpPr>
          <p:nvPr/>
        </p:nvSpPr>
        <p:spPr bwMode="auto">
          <a:xfrm>
            <a:off x="7478038" y="1749400"/>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40" name="Text Box 27"/>
          <p:cNvSpPr txBox="1">
            <a:spLocks noChangeArrowheads="1"/>
          </p:cNvSpPr>
          <p:nvPr/>
        </p:nvSpPr>
        <p:spPr bwMode="auto">
          <a:xfrm>
            <a:off x="7034518" y="1782527"/>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300</a:t>
            </a:r>
          </a:p>
        </p:txBody>
      </p:sp>
      <p:sp>
        <p:nvSpPr>
          <p:cNvPr id="141" name="Text Box 28"/>
          <p:cNvSpPr txBox="1">
            <a:spLocks noChangeArrowheads="1"/>
          </p:cNvSpPr>
          <p:nvPr/>
        </p:nvSpPr>
        <p:spPr bwMode="auto">
          <a:xfrm>
            <a:off x="7020118" y="1403766"/>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301</a:t>
            </a:r>
          </a:p>
        </p:txBody>
      </p:sp>
      <p:sp>
        <p:nvSpPr>
          <p:cNvPr id="142" name="Text Box 29"/>
          <p:cNvSpPr txBox="1">
            <a:spLocks noChangeArrowheads="1"/>
          </p:cNvSpPr>
          <p:nvPr/>
        </p:nvSpPr>
        <p:spPr bwMode="auto">
          <a:xfrm>
            <a:off x="7020118" y="1071093"/>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302</a:t>
            </a:r>
          </a:p>
        </p:txBody>
      </p:sp>
      <p:sp>
        <p:nvSpPr>
          <p:cNvPr id="143" name="Text Box 30"/>
          <p:cNvSpPr txBox="1">
            <a:spLocks noChangeArrowheads="1"/>
          </p:cNvSpPr>
          <p:nvPr/>
        </p:nvSpPr>
        <p:spPr bwMode="auto">
          <a:xfrm>
            <a:off x="7020118" y="712491"/>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303</a:t>
            </a:r>
          </a:p>
        </p:txBody>
      </p:sp>
      <p:sp>
        <p:nvSpPr>
          <p:cNvPr id="144" name="Rectangle 41"/>
          <p:cNvSpPr>
            <a:spLocks noChangeArrowheads="1"/>
          </p:cNvSpPr>
          <p:nvPr/>
        </p:nvSpPr>
        <p:spPr bwMode="auto">
          <a:xfrm>
            <a:off x="7848600" y="712491"/>
            <a:ext cx="704446"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a:t>
            </a:r>
          </a:p>
        </p:txBody>
      </p:sp>
      <p:grpSp>
        <p:nvGrpSpPr>
          <p:cNvPr id="145" name="Group 42"/>
          <p:cNvGrpSpPr>
            <a:grpSpLocks/>
          </p:cNvGrpSpPr>
          <p:nvPr/>
        </p:nvGrpSpPr>
        <p:grpSpPr bwMode="auto">
          <a:xfrm>
            <a:off x="8781240" y="228600"/>
            <a:ext cx="286560" cy="553018"/>
            <a:chOff x="5095" y="3101"/>
            <a:chExt cx="192" cy="528"/>
          </a:xfrm>
        </p:grpSpPr>
        <p:sp>
          <p:nvSpPr>
            <p:cNvPr id="146"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47"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48"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49"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50"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51"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152" name="Group 49"/>
          <p:cNvGrpSpPr>
            <a:grpSpLocks/>
          </p:cNvGrpSpPr>
          <p:nvPr/>
        </p:nvGrpSpPr>
        <p:grpSpPr bwMode="auto">
          <a:xfrm>
            <a:off x="7329720" y="228600"/>
            <a:ext cx="286560" cy="553018"/>
            <a:chOff x="5095" y="3101"/>
            <a:chExt cx="192" cy="528"/>
          </a:xfrm>
        </p:grpSpPr>
        <p:sp>
          <p:nvSpPr>
            <p:cNvPr id="153"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54"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55"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56"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57"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58"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159" name="Text Box 38"/>
          <p:cNvSpPr txBox="1">
            <a:spLocks noChangeArrowheads="1"/>
          </p:cNvSpPr>
          <p:nvPr/>
        </p:nvSpPr>
        <p:spPr bwMode="auto">
          <a:xfrm rot="16200000">
            <a:off x="6541406" y="1238529"/>
            <a:ext cx="629104" cy="360719"/>
          </a:xfrm>
          <a:prstGeom prst="rect">
            <a:avLst/>
          </a:prstGeom>
          <a:noFill/>
          <a:ln w="9525">
            <a:noFill/>
            <a:miter lim="800000"/>
            <a:headEnd/>
            <a:tailEnd/>
          </a:ln>
          <a:effectLst/>
        </p:spPr>
        <p:txBody>
          <a:bodyPr wrap="none" lIns="82910" tIns="41455" rIns="82910" bIns="41455">
            <a:spAutoFit/>
          </a:bodyPr>
          <a:lstStyle/>
          <a:p>
            <a:r>
              <a:rPr lang="en-US" b="0" dirty="0">
                <a:solidFill>
                  <a:srgbClr val="FF0000"/>
                </a:solidFill>
                <a:latin typeface="Arial" pitchFamily="34" charset="0"/>
              </a:rPr>
              <a:t>read</a:t>
            </a:r>
          </a:p>
        </p:txBody>
      </p:sp>
      <p:sp>
        <p:nvSpPr>
          <p:cNvPr id="160" name="TextBox 159"/>
          <p:cNvSpPr txBox="1"/>
          <p:nvPr/>
        </p:nvSpPr>
        <p:spPr>
          <a:xfrm rot="20730056">
            <a:off x="3131840" y="5805264"/>
            <a:ext cx="898003" cy="584775"/>
          </a:xfrm>
          <a:prstGeom prst="rect">
            <a:avLst/>
          </a:prstGeom>
          <a:noFill/>
        </p:spPr>
        <p:txBody>
          <a:bodyPr wrap="none" rtlCol="0">
            <a:spAutoFit/>
          </a:bodyPr>
          <a:lstStyle/>
          <a:p>
            <a:r>
              <a:rPr lang="nl-NL" sz="3200" b="1" dirty="0">
                <a:solidFill>
                  <a:srgbClr val="FF0000"/>
                </a:solidFill>
              </a:rPr>
              <a:t>POP</a:t>
            </a:r>
          </a:p>
        </p:txBody>
      </p:sp>
      <mc:AlternateContent xmlns:mc="http://schemas.openxmlformats.org/markup-compatibility/2006" xmlns:p14="http://schemas.microsoft.com/office/powerpoint/2010/main">
        <mc:Choice Requires="p14">
          <p:contentPart p14:bwMode="auto" r:id="rId2">
            <p14:nvContentPartPr>
              <p14:cNvPr id="161" name="Ink 2"/>
              <p14:cNvContentPartPr>
                <a14:cpLocks xmlns:a14="http://schemas.microsoft.com/office/drawing/2010/main" noRot="1" noChangeAspect="1" noEditPoints="1" noChangeArrowheads="1" noChangeShapeType="1"/>
              </p14:cNvContentPartPr>
              <p14:nvPr/>
            </p14:nvContentPartPr>
            <p14:xfrm>
              <a:off x="4324350" y="6040438"/>
              <a:ext cx="1755775" cy="515937"/>
            </p14:xfrm>
          </p:contentPart>
        </mc:Choice>
        <mc:Fallback xmlns="">
          <p:pic>
            <p:nvPicPr>
              <p:cNvPr id="161" name="Ink 2"/>
              <p:cNvPicPr>
                <a:picLocks noRot="1" noChangeAspect="1" noEditPoints="1" noChangeArrowheads="1" noChangeShapeType="1"/>
              </p:cNvPicPr>
              <p:nvPr/>
            </p:nvPicPr>
            <p:blipFill>
              <a:blip r:embed="rId3"/>
              <a:stretch>
                <a:fillRect/>
              </a:stretch>
            </p:blipFill>
            <p:spPr>
              <a:xfrm>
                <a:off x="4290869" y="6006954"/>
                <a:ext cx="1821657" cy="582904"/>
              </a:xfrm>
              <a:prstGeom prst="rect">
                <a:avLst/>
              </a:prstGeom>
            </p:spPr>
          </p:pic>
        </mc:Fallback>
      </mc:AlternateContent>
      <p:sp>
        <p:nvSpPr>
          <p:cNvPr id="162" name="Title 1"/>
          <p:cNvSpPr txBox="1">
            <a:spLocks/>
          </p:cNvSpPr>
          <p:nvPr/>
        </p:nvSpPr>
        <p:spPr>
          <a:xfrm>
            <a:off x="-1557018" y="-43464"/>
            <a:ext cx="8229600" cy="90550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100" kern="1200">
                <a:solidFill>
                  <a:schemeClr val="tx1"/>
                </a:solidFill>
                <a:latin typeface="+mj-lt"/>
                <a:ea typeface="+mj-ea"/>
                <a:cs typeface="+mj-cs"/>
              </a:defRPr>
            </a:lvl1pPr>
          </a:lstStyle>
          <a:p>
            <a:r>
              <a:rPr lang="en-US" dirty="0">
                <a:solidFill>
                  <a:schemeClr val="accent1"/>
                </a:solidFill>
              </a:rPr>
              <a:t>Real Functions</a:t>
            </a:r>
            <a:endParaRPr lang="en-GB" dirty="0">
              <a:solidFill>
                <a:schemeClr val="accent1"/>
              </a:solidFill>
            </a:endParaRPr>
          </a:p>
        </p:txBody>
      </p:sp>
    </p:spTree>
    <p:extLst>
      <p:ext uri="{BB962C8B-B14F-4D97-AF65-F5344CB8AC3E}">
        <p14:creationId xmlns:p14="http://schemas.microsoft.com/office/powerpoint/2010/main" val="708901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5" name="Slide Number Placeholder 4"/>
          <p:cNvSpPr>
            <a:spLocks noGrp="1"/>
          </p:cNvSpPr>
          <p:nvPr>
            <p:ph type="sldNum" sz="quarter" idx="12"/>
          </p:nvPr>
        </p:nvSpPr>
        <p:spPr/>
        <p:txBody>
          <a:bodyPr/>
          <a:lstStyle/>
          <a:p>
            <a:fld id="{22459BEF-F704-A54B-987F-5EEE859E8FB1}" type="slidenum">
              <a:rPr lang="en-US" smtClean="0"/>
              <a:t>14</a:t>
            </a:fld>
            <a:endParaRPr lang="en-US"/>
          </a:p>
        </p:txBody>
      </p:sp>
      <p:sp>
        <p:nvSpPr>
          <p:cNvPr id="6" name="Rectangle 7"/>
          <p:cNvSpPr>
            <a:spLocks noChangeArrowheads="1"/>
          </p:cNvSpPr>
          <p:nvPr/>
        </p:nvSpPr>
        <p:spPr bwMode="auto">
          <a:xfrm>
            <a:off x="4873080" y="0"/>
            <a:ext cx="1451520" cy="685800"/>
          </a:xfrm>
          <a:prstGeom prst="rect">
            <a:avLst/>
          </a:prstGeom>
          <a:solidFill>
            <a:srgbClr val="00B050"/>
          </a:solidFill>
          <a:ln w="9525">
            <a:solidFill>
              <a:schemeClr val="tx1"/>
            </a:solidFill>
            <a:miter lim="800000"/>
            <a:headEnd/>
            <a:tailEnd/>
          </a:ln>
          <a:effectLst/>
        </p:spPr>
        <p:txBody>
          <a:bodyPr wrap="none" lIns="82910" tIns="41455" rIns="82910" bIns="41455" anchor="ctr"/>
          <a:lstStyle/>
          <a:p>
            <a:endParaRPr lang="nl-NL"/>
          </a:p>
        </p:txBody>
      </p:sp>
      <p:sp>
        <p:nvSpPr>
          <p:cNvPr id="8" name="Rectangle 3"/>
          <p:cNvSpPr>
            <a:spLocks noChangeArrowheads="1"/>
          </p:cNvSpPr>
          <p:nvPr/>
        </p:nvSpPr>
        <p:spPr bwMode="auto">
          <a:xfrm>
            <a:off x="7475040" y="273772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9" name="Rectangle 4"/>
          <p:cNvSpPr>
            <a:spLocks noChangeArrowheads="1"/>
          </p:cNvSpPr>
          <p:nvPr/>
        </p:nvSpPr>
        <p:spPr bwMode="auto">
          <a:xfrm>
            <a:off x="7475040" y="30833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0" name="Rectangle 5"/>
          <p:cNvSpPr>
            <a:spLocks noChangeArrowheads="1"/>
          </p:cNvSpPr>
          <p:nvPr/>
        </p:nvSpPr>
        <p:spPr bwMode="auto">
          <a:xfrm>
            <a:off x="7475040" y="342900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call read</a:t>
            </a:r>
          </a:p>
        </p:txBody>
      </p:sp>
      <p:sp>
        <p:nvSpPr>
          <p:cNvPr id="11" name="Rectangle 6"/>
          <p:cNvSpPr>
            <a:spLocks noChangeArrowheads="1"/>
          </p:cNvSpPr>
          <p:nvPr/>
        </p:nvSpPr>
        <p:spPr bwMode="auto">
          <a:xfrm>
            <a:off x="7475040" y="377463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2" name="Rectangle 7"/>
          <p:cNvSpPr>
            <a:spLocks noChangeArrowheads="1"/>
          </p:cNvSpPr>
          <p:nvPr/>
        </p:nvSpPr>
        <p:spPr bwMode="auto">
          <a:xfrm>
            <a:off x="7475040" y="515718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 name="Rectangle 8"/>
          <p:cNvSpPr>
            <a:spLocks noChangeArrowheads="1"/>
          </p:cNvSpPr>
          <p:nvPr/>
        </p:nvSpPr>
        <p:spPr bwMode="auto">
          <a:xfrm>
            <a:off x="7475040" y="550281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4" name="Rectangle 9"/>
          <p:cNvSpPr>
            <a:spLocks noChangeArrowheads="1"/>
          </p:cNvSpPr>
          <p:nvPr/>
        </p:nvSpPr>
        <p:spPr bwMode="auto">
          <a:xfrm>
            <a:off x="7475040" y="5848455"/>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5" name="Rectangle 10"/>
          <p:cNvSpPr>
            <a:spLocks noChangeArrowheads="1"/>
          </p:cNvSpPr>
          <p:nvPr/>
        </p:nvSpPr>
        <p:spPr bwMode="auto">
          <a:xfrm>
            <a:off x="7475040" y="61940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6" name="Line 11"/>
          <p:cNvSpPr>
            <a:spLocks noChangeShapeType="1"/>
          </p:cNvSpPr>
          <p:nvPr/>
        </p:nvSpPr>
        <p:spPr bwMode="auto">
          <a:xfrm>
            <a:off x="892656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7" name="Line 12"/>
          <p:cNvSpPr>
            <a:spLocks noChangeShapeType="1"/>
          </p:cNvSpPr>
          <p:nvPr/>
        </p:nvSpPr>
        <p:spPr bwMode="auto">
          <a:xfrm>
            <a:off x="747504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grpSp>
        <p:nvGrpSpPr>
          <p:cNvPr id="18" name="Group 13"/>
          <p:cNvGrpSpPr>
            <a:grpSpLocks/>
          </p:cNvGrpSpPr>
          <p:nvPr/>
        </p:nvGrpSpPr>
        <p:grpSpPr bwMode="auto">
          <a:xfrm>
            <a:off x="7336800" y="4120273"/>
            <a:ext cx="276480" cy="760400"/>
            <a:chOff x="5095" y="3101"/>
            <a:chExt cx="192" cy="528"/>
          </a:xfrm>
        </p:grpSpPr>
        <p:sp>
          <p:nvSpPr>
            <p:cNvPr id="19" name="Line 14"/>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0" name="Line 15"/>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1" name="Line 16"/>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2" name="Line 17"/>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23" name="Line 18"/>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24" name="Line 19"/>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grpSp>
        <p:nvGrpSpPr>
          <p:cNvPr id="25" name="Group 20"/>
          <p:cNvGrpSpPr>
            <a:grpSpLocks/>
          </p:cNvGrpSpPr>
          <p:nvPr/>
        </p:nvGrpSpPr>
        <p:grpSpPr bwMode="auto">
          <a:xfrm>
            <a:off x="8788320" y="4120273"/>
            <a:ext cx="276480" cy="760400"/>
            <a:chOff x="5095" y="3101"/>
            <a:chExt cx="192" cy="528"/>
          </a:xfrm>
        </p:grpSpPr>
        <p:sp>
          <p:nvSpPr>
            <p:cNvPr id="26" name="Line 21"/>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7" name="Line 22"/>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8" name="Line 23"/>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9" name="Line 24"/>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30" name="Line 25"/>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31" name="Line 26"/>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sp>
        <p:nvSpPr>
          <p:cNvPr id="32" name="Text Box 27"/>
          <p:cNvSpPr txBox="1">
            <a:spLocks noChangeArrowheads="1"/>
          </p:cNvSpPr>
          <p:nvPr/>
        </p:nvSpPr>
        <p:spPr bwMode="auto">
          <a:xfrm>
            <a:off x="7031520" y="380776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200</a:t>
            </a:r>
          </a:p>
        </p:txBody>
      </p:sp>
      <p:sp>
        <p:nvSpPr>
          <p:cNvPr id="33" name="Text Box 28"/>
          <p:cNvSpPr txBox="1">
            <a:spLocks noChangeArrowheads="1"/>
          </p:cNvSpPr>
          <p:nvPr/>
        </p:nvSpPr>
        <p:spPr bwMode="auto">
          <a:xfrm>
            <a:off x="7017120" y="3429003"/>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201</a:t>
            </a:r>
          </a:p>
        </p:txBody>
      </p:sp>
      <p:sp>
        <p:nvSpPr>
          <p:cNvPr id="34" name="Text Box 29"/>
          <p:cNvSpPr txBox="1">
            <a:spLocks noChangeArrowheads="1"/>
          </p:cNvSpPr>
          <p:nvPr/>
        </p:nvSpPr>
        <p:spPr bwMode="auto">
          <a:xfrm>
            <a:off x="7017120" y="3096330"/>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202</a:t>
            </a:r>
          </a:p>
        </p:txBody>
      </p:sp>
      <p:sp>
        <p:nvSpPr>
          <p:cNvPr id="35" name="Text Box 30"/>
          <p:cNvSpPr txBox="1">
            <a:spLocks noChangeArrowheads="1"/>
          </p:cNvSpPr>
          <p:nvPr/>
        </p:nvSpPr>
        <p:spPr bwMode="auto">
          <a:xfrm>
            <a:off x="7017120" y="2737728"/>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203</a:t>
            </a:r>
          </a:p>
        </p:txBody>
      </p:sp>
      <p:sp>
        <p:nvSpPr>
          <p:cNvPr id="36" name="Text Box 31"/>
          <p:cNvSpPr txBox="1">
            <a:spLocks noChangeArrowheads="1"/>
          </p:cNvSpPr>
          <p:nvPr/>
        </p:nvSpPr>
        <p:spPr bwMode="auto">
          <a:xfrm>
            <a:off x="7031520" y="6227218"/>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a:t>
            </a:r>
          </a:p>
        </p:txBody>
      </p:sp>
      <p:sp>
        <p:nvSpPr>
          <p:cNvPr id="37" name="Text Box 32"/>
          <p:cNvSpPr txBox="1">
            <a:spLocks noChangeArrowheads="1"/>
          </p:cNvSpPr>
          <p:nvPr/>
        </p:nvSpPr>
        <p:spPr bwMode="auto">
          <a:xfrm>
            <a:off x="7017120" y="5848457"/>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a:t>
            </a:r>
          </a:p>
        </p:txBody>
      </p:sp>
      <p:sp>
        <p:nvSpPr>
          <p:cNvPr id="38" name="Text Box 33"/>
          <p:cNvSpPr txBox="1">
            <a:spLocks noChangeArrowheads="1"/>
          </p:cNvSpPr>
          <p:nvPr/>
        </p:nvSpPr>
        <p:spPr bwMode="auto">
          <a:xfrm>
            <a:off x="7017120" y="551578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a:t>
            </a:r>
          </a:p>
        </p:txBody>
      </p:sp>
      <p:sp>
        <p:nvSpPr>
          <p:cNvPr id="39" name="Text Box 34"/>
          <p:cNvSpPr txBox="1">
            <a:spLocks noChangeArrowheads="1"/>
          </p:cNvSpPr>
          <p:nvPr/>
        </p:nvSpPr>
        <p:spPr bwMode="auto">
          <a:xfrm>
            <a:off x="7017120" y="5157182"/>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103</a:t>
            </a:r>
          </a:p>
        </p:txBody>
      </p:sp>
      <p:sp>
        <p:nvSpPr>
          <p:cNvPr id="40" name="Text Box 35"/>
          <p:cNvSpPr txBox="1">
            <a:spLocks noChangeArrowheads="1"/>
          </p:cNvSpPr>
          <p:nvPr/>
        </p:nvSpPr>
        <p:spPr bwMode="auto">
          <a:xfrm>
            <a:off x="7195680" y="6227218"/>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41" name="Text Box 36"/>
          <p:cNvSpPr txBox="1">
            <a:spLocks noChangeArrowheads="1"/>
          </p:cNvSpPr>
          <p:nvPr/>
        </p:nvSpPr>
        <p:spPr bwMode="auto">
          <a:xfrm rot="16200000">
            <a:off x="6660201" y="5938109"/>
            <a:ext cx="385518"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IE</a:t>
            </a:r>
          </a:p>
        </p:txBody>
      </p:sp>
      <p:sp>
        <p:nvSpPr>
          <p:cNvPr id="42" name="Rectangle 38"/>
          <p:cNvSpPr>
            <a:spLocks noChangeArrowheads="1"/>
          </p:cNvSpPr>
          <p:nvPr/>
        </p:nvSpPr>
        <p:spPr bwMode="auto">
          <a:xfrm>
            <a:off x="7475040" y="4811546"/>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43" name="Text Box 39"/>
          <p:cNvSpPr txBox="1">
            <a:spLocks noChangeArrowheads="1"/>
          </p:cNvSpPr>
          <p:nvPr/>
        </p:nvSpPr>
        <p:spPr bwMode="auto">
          <a:xfrm>
            <a:off x="7017120" y="4811549"/>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104</a:t>
            </a:r>
          </a:p>
        </p:txBody>
      </p:sp>
      <p:sp>
        <p:nvSpPr>
          <p:cNvPr id="44" name="Rectangle 40"/>
          <p:cNvSpPr>
            <a:spLocks noChangeArrowheads="1"/>
          </p:cNvSpPr>
          <p:nvPr/>
        </p:nvSpPr>
        <p:spPr bwMode="auto">
          <a:xfrm>
            <a:off x="7538400" y="5515780"/>
            <a:ext cx="1225421"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call </a:t>
            </a:r>
            <a:r>
              <a:rPr lang="en-US" sz="1600" dirty="0" err="1">
                <a:latin typeface="Arial" pitchFamily="34" charset="0"/>
              </a:rPr>
              <a:t>getURL</a:t>
            </a:r>
            <a:endParaRPr lang="en-US" sz="1600" dirty="0">
              <a:latin typeface="Arial" pitchFamily="34" charset="0"/>
            </a:endParaRPr>
          </a:p>
        </p:txBody>
      </p:sp>
      <p:sp>
        <p:nvSpPr>
          <p:cNvPr id="45" name="Rectangle 41"/>
          <p:cNvSpPr>
            <a:spLocks noChangeArrowheads="1"/>
          </p:cNvSpPr>
          <p:nvPr/>
        </p:nvSpPr>
        <p:spPr bwMode="auto">
          <a:xfrm>
            <a:off x="7526879" y="2737728"/>
            <a:ext cx="1284210" cy="33504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 result</a:t>
            </a:r>
          </a:p>
        </p:txBody>
      </p:sp>
      <p:grpSp>
        <p:nvGrpSpPr>
          <p:cNvPr id="46" name="Group 42"/>
          <p:cNvGrpSpPr>
            <a:grpSpLocks/>
          </p:cNvGrpSpPr>
          <p:nvPr/>
        </p:nvGrpSpPr>
        <p:grpSpPr bwMode="auto">
          <a:xfrm>
            <a:off x="8778242" y="2253837"/>
            <a:ext cx="286560" cy="553018"/>
            <a:chOff x="5095" y="3101"/>
            <a:chExt cx="192" cy="528"/>
          </a:xfrm>
        </p:grpSpPr>
        <p:sp>
          <p:nvSpPr>
            <p:cNvPr id="47"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48"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49"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0"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1"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2"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53" name="Group 49"/>
          <p:cNvGrpSpPr>
            <a:grpSpLocks/>
          </p:cNvGrpSpPr>
          <p:nvPr/>
        </p:nvGrpSpPr>
        <p:grpSpPr bwMode="auto">
          <a:xfrm>
            <a:off x="7326722" y="2253837"/>
            <a:ext cx="286560" cy="553018"/>
            <a:chOff x="5095" y="3101"/>
            <a:chExt cx="192" cy="528"/>
          </a:xfrm>
        </p:grpSpPr>
        <p:sp>
          <p:nvSpPr>
            <p:cNvPr id="54"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55"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56"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7"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8"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9"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60" name="Text Box 56"/>
          <p:cNvSpPr txBox="1">
            <a:spLocks noChangeArrowheads="1"/>
          </p:cNvSpPr>
          <p:nvPr/>
        </p:nvSpPr>
        <p:spPr bwMode="auto">
          <a:xfrm rot="16200000">
            <a:off x="3735105" y="774447"/>
            <a:ext cx="706119"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stack</a:t>
            </a:r>
          </a:p>
        </p:txBody>
      </p:sp>
      <p:sp>
        <p:nvSpPr>
          <p:cNvPr id="61" name="Rectangle 57"/>
          <p:cNvSpPr>
            <a:spLocks noChangeArrowheads="1"/>
          </p:cNvSpPr>
          <p:nvPr/>
        </p:nvSpPr>
        <p:spPr bwMode="auto">
          <a:xfrm>
            <a:off x="4848480" y="686953"/>
            <a:ext cx="1451520" cy="345636"/>
          </a:xfrm>
          <a:prstGeom prst="rect">
            <a:avLst/>
          </a:prstGeom>
          <a:solidFill>
            <a:schemeClr val="accent2"/>
          </a:solidFill>
          <a:ln w="9525">
            <a:solidFill>
              <a:schemeClr val="tx1"/>
            </a:solidFill>
            <a:miter lim="800000"/>
            <a:headEnd/>
            <a:tailEnd/>
          </a:ln>
          <a:effectLst/>
        </p:spPr>
        <p:txBody>
          <a:bodyPr wrap="none" lIns="82910" tIns="41455" rIns="82910" bIns="41455" anchor="ctr"/>
          <a:lstStyle/>
          <a:p>
            <a:pPr algn="ctr"/>
            <a:r>
              <a:rPr lang="en-US" sz="1600" dirty="0">
                <a:solidFill>
                  <a:schemeClr val="bg1"/>
                </a:solidFill>
                <a:latin typeface="Arial" pitchFamily="34" charset="0"/>
              </a:rPr>
              <a:t>103</a:t>
            </a:r>
          </a:p>
        </p:txBody>
      </p:sp>
      <p:sp>
        <p:nvSpPr>
          <p:cNvPr id="62" name="Text Box 58"/>
          <p:cNvSpPr txBox="1">
            <a:spLocks noChangeArrowheads="1"/>
          </p:cNvSpPr>
          <p:nvPr/>
        </p:nvSpPr>
        <p:spPr bwMode="auto">
          <a:xfrm>
            <a:off x="4289760" y="1411353"/>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1022</a:t>
            </a:r>
          </a:p>
        </p:txBody>
      </p:sp>
      <p:sp>
        <p:nvSpPr>
          <p:cNvPr id="63" name="Text Box 59"/>
          <p:cNvSpPr txBox="1">
            <a:spLocks noChangeArrowheads="1"/>
          </p:cNvSpPr>
          <p:nvPr/>
        </p:nvSpPr>
        <p:spPr bwMode="auto">
          <a:xfrm>
            <a:off x="4289760" y="1032589"/>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1023</a:t>
            </a:r>
          </a:p>
        </p:txBody>
      </p:sp>
      <p:sp>
        <p:nvSpPr>
          <p:cNvPr id="64" name="Text Box 60"/>
          <p:cNvSpPr txBox="1">
            <a:spLocks noChangeArrowheads="1"/>
          </p:cNvSpPr>
          <p:nvPr/>
        </p:nvSpPr>
        <p:spPr bwMode="auto">
          <a:xfrm>
            <a:off x="4289760" y="69991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1024</a:t>
            </a:r>
          </a:p>
        </p:txBody>
      </p:sp>
      <p:sp>
        <p:nvSpPr>
          <p:cNvPr id="65" name="Text Box 61"/>
          <p:cNvSpPr txBox="1">
            <a:spLocks noChangeArrowheads="1"/>
          </p:cNvSpPr>
          <p:nvPr/>
        </p:nvSpPr>
        <p:spPr bwMode="auto">
          <a:xfrm>
            <a:off x="4569120" y="1411353"/>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6" name="Rectangle 62"/>
          <p:cNvSpPr>
            <a:spLocks noChangeArrowheads="1"/>
          </p:cNvSpPr>
          <p:nvPr/>
        </p:nvSpPr>
        <p:spPr bwMode="auto">
          <a:xfrm>
            <a:off x="4900320" y="156256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7" name="Rectangle 63"/>
          <p:cNvSpPr>
            <a:spLocks noChangeArrowheads="1"/>
          </p:cNvSpPr>
          <p:nvPr/>
        </p:nvSpPr>
        <p:spPr bwMode="auto">
          <a:xfrm>
            <a:off x="4848480" y="1009547"/>
            <a:ext cx="1451520" cy="345636"/>
          </a:xfrm>
          <a:prstGeom prst="rect">
            <a:avLst/>
          </a:prstGeom>
          <a:no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68" name="Text Box 64"/>
          <p:cNvSpPr txBox="1">
            <a:spLocks noChangeArrowheads="1"/>
          </p:cNvSpPr>
          <p:nvPr/>
        </p:nvSpPr>
        <p:spPr bwMode="auto">
          <a:xfrm>
            <a:off x="4289760" y="2481381"/>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1019</a:t>
            </a:r>
          </a:p>
        </p:txBody>
      </p:sp>
      <p:sp>
        <p:nvSpPr>
          <p:cNvPr id="69" name="Text Box 65"/>
          <p:cNvSpPr txBox="1">
            <a:spLocks noChangeArrowheads="1"/>
          </p:cNvSpPr>
          <p:nvPr/>
        </p:nvSpPr>
        <p:spPr bwMode="auto">
          <a:xfrm>
            <a:off x="4574880" y="2481381"/>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0" name="Text Box 80"/>
          <p:cNvSpPr txBox="1">
            <a:spLocks noChangeArrowheads="1"/>
          </p:cNvSpPr>
          <p:nvPr/>
        </p:nvSpPr>
        <p:spPr bwMode="auto">
          <a:xfrm>
            <a:off x="4557600" y="2550508"/>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1" name="Text Box 81"/>
          <p:cNvSpPr txBox="1">
            <a:spLocks noChangeArrowheads="1"/>
          </p:cNvSpPr>
          <p:nvPr/>
        </p:nvSpPr>
        <p:spPr bwMode="auto">
          <a:xfrm>
            <a:off x="5594400" y="305317"/>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2" name="Text Box 82"/>
          <p:cNvSpPr txBox="1">
            <a:spLocks noChangeArrowheads="1"/>
          </p:cNvSpPr>
          <p:nvPr/>
        </p:nvSpPr>
        <p:spPr bwMode="auto">
          <a:xfrm>
            <a:off x="4295520" y="1769947"/>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1021</a:t>
            </a:r>
          </a:p>
        </p:txBody>
      </p:sp>
      <p:sp>
        <p:nvSpPr>
          <p:cNvPr id="73" name="Text Box 83"/>
          <p:cNvSpPr txBox="1">
            <a:spLocks noChangeArrowheads="1"/>
          </p:cNvSpPr>
          <p:nvPr/>
        </p:nvSpPr>
        <p:spPr bwMode="auto">
          <a:xfrm>
            <a:off x="4574880" y="176994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4" name="Text Box 84"/>
          <p:cNvSpPr txBox="1">
            <a:spLocks noChangeArrowheads="1"/>
          </p:cNvSpPr>
          <p:nvPr/>
        </p:nvSpPr>
        <p:spPr bwMode="auto">
          <a:xfrm>
            <a:off x="4289760" y="2115586"/>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1020</a:t>
            </a:r>
          </a:p>
        </p:txBody>
      </p:sp>
      <p:sp>
        <p:nvSpPr>
          <p:cNvPr id="75" name="Text Box 85"/>
          <p:cNvSpPr txBox="1">
            <a:spLocks noChangeArrowheads="1"/>
          </p:cNvSpPr>
          <p:nvPr/>
        </p:nvSpPr>
        <p:spPr bwMode="auto">
          <a:xfrm>
            <a:off x="4569120" y="2115586"/>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6" name="Rectangle 86"/>
          <p:cNvSpPr>
            <a:spLocks noChangeArrowheads="1"/>
          </p:cNvSpPr>
          <p:nvPr/>
        </p:nvSpPr>
        <p:spPr bwMode="auto">
          <a:xfrm>
            <a:off x="4904640" y="391726"/>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grpSp>
        <p:nvGrpSpPr>
          <p:cNvPr id="77" name="Group 87"/>
          <p:cNvGrpSpPr>
            <a:grpSpLocks/>
          </p:cNvGrpSpPr>
          <p:nvPr/>
        </p:nvGrpSpPr>
        <p:grpSpPr bwMode="auto">
          <a:xfrm>
            <a:off x="6161760" y="115212"/>
            <a:ext cx="286560" cy="553018"/>
            <a:chOff x="5095" y="3101"/>
            <a:chExt cx="192" cy="528"/>
          </a:xfrm>
        </p:grpSpPr>
        <p:sp>
          <p:nvSpPr>
            <p:cNvPr id="78" name="Line 88"/>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79" name="Line 89"/>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0" name="Line 90"/>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1" name="Line 91"/>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2" name="Line 92"/>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83" name="Line 93"/>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84" name="Group 94"/>
          <p:cNvGrpSpPr>
            <a:grpSpLocks/>
          </p:cNvGrpSpPr>
          <p:nvPr/>
        </p:nvGrpSpPr>
        <p:grpSpPr bwMode="auto">
          <a:xfrm>
            <a:off x="4710240" y="115212"/>
            <a:ext cx="286560" cy="553018"/>
            <a:chOff x="5095" y="3101"/>
            <a:chExt cx="192" cy="528"/>
          </a:xfrm>
        </p:grpSpPr>
        <p:sp>
          <p:nvSpPr>
            <p:cNvPr id="85" name="Line 95"/>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86" name="Line 96"/>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7" name="Line 97"/>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8" name="Line 98"/>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9" name="Line 99"/>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90" name="Line 100"/>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91" name="Text Box 101"/>
          <p:cNvSpPr txBox="1">
            <a:spLocks noChangeArrowheads="1"/>
          </p:cNvSpPr>
          <p:nvPr/>
        </p:nvSpPr>
        <p:spPr bwMode="auto">
          <a:xfrm>
            <a:off x="5539680" y="41765"/>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2" name="Text Box 102"/>
          <p:cNvSpPr txBox="1">
            <a:spLocks noChangeArrowheads="1"/>
          </p:cNvSpPr>
          <p:nvPr/>
        </p:nvSpPr>
        <p:spPr bwMode="auto">
          <a:xfrm>
            <a:off x="5551200" y="387401"/>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3" name="Text Box 103"/>
          <p:cNvSpPr txBox="1">
            <a:spLocks noChangeArrowheads="1"/>
          </p:cNvSpPr>
          <p:nvPr/>
        </p:nvSpPr>
        <p:spPr bwMode="auto">
          <a:xfrm>
            <a:off x="5516640" y="733039"/>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4" name="Text Box 104"/>
          <p:cNvSpPr txBox="1">
            <a:spLocks noChangeArrowheads="1"/>
          </p:cNvSpPr>
          <p:nvPr/>
        </p:nvSpPr>
        <p:spPr bwMode="auto">
          <a:xfrm>
            <a:off x="5516640" y="1078678"/>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5" name="Rectangle 105"/>
          <p:cNvSpPr>
            <a:spLocks noChangeArrowheads="1"/>
          </p:cNvSpPr>
          <p:nvPr/>
        </p:nvSpPr>
        <p:spPr bwMode="auto">
          <a:xfrm>
            <a:off x="4848480" y="1335021"/>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6" name="Text Box 106"/>
          <p:cNvSpPr txBox="1">
            <a:spLocks noChangeArrowheads="1"/>
          </p:cNvSpPr>
          <p:nvPr/>
        </p:nvSpPr>
        <p:spPr bwMode="auto">
          <a:xfrm>
            <a:off x="4295520" y="2806855"/>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1018</a:t>
            </a:r>
          </a:p>
        </p:txBody>
      </p:sp>
      <p:sp>
        <p:nvSpPr>
          <p:cNvPr id="97" name="Text Box 107"/>
          <p:cNvSpPr txBox="1">
            <a:spLocks noChangeArrowheads="1"/>
          </p:cNvSpPr>
          <p:nvPr/>
        </p:nvSpPr>
        <p:spPr bwMode="auto">
          <a:xfrm>
            <a:off x="4569120" y="2806855"/>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8" name="Text Box 108"/>
          <p:cNvSpPr txBox="1">
            <a:spLocks noChangeArrowheads="1"/>
          </p:cNvSpPr>
          <p:nvPr/>
        </p:nvSpPr>
        <p:spPr bwMode="auto">
          <a:xfrm>
            <a:off x="4551840" y="2875984"/>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9" name="Text Box 109"/>
          <p:cNvSpPr txBox="1">
            <a:spLocks noChangeArrowheads="1"/>
          </p:cNvSpPr>
          <p:nvPr/>
        </p:nvSpPr>
        <p:spPr bwMode="auto">
          <a:xfrm>
            <a:off x="5539680" y="1756989"/>
            <a:ext cx="167040" cy="332675"/>
          </a:xfrm>
          <a:prstGeom prst="rect">
            <a:avLst/>
          </a:prstGeom>
          <a:noFill/>
          <a:ln w="9525">
            <a:noFill/>
            <a:miter lim="800000"/>
            <a:headEnd/>
            <a:tailEnd/>
          </a:ln>
          <a:effectLst/>
        </p:spPr>
        <p:txBody>
          <a:bodyPr wrap="none" lIns="82910" tIns="41455" rIns="82910" bIns="41455">
            <a:spAutoFit/>
          </a:bodyPr>
          <a:lstStyle/>
          <a:p>
            <a:pPr algn="ctr"/>
            <a:endParaRPr lang="en-US" sz="1600" dirty="0">
              <a:latin typeface="Arial" pitchFamily="34" charset="0"/>
            </a:endParaRPr>
          </a:p>
        </p:txBody>
      </p:sp>
      <p:sp>
        <p:nvSpPr>
          <p:cNvPr id="100"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01" name="Rectangle 111"/>
          <p:cNvSpPr>
            <a:spLocks noChangeArrowheads="1"/>
          </p:cNvSpPr>
          <p:nvPr/>
        </p:nvSpPr>
        <p:spPr bwMode="auto">
          <a:xfrm>
            <a:off x="4848480" y="170081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2" name="Rectangle 112"/>
          <p:cNvSpPr>
            <a:spLocks noChangeArrowheads="1"/>
          </p:cNvSpPr>
          <p:nvPr/>
        </p:nvSpPr>
        <p:spPr bwMode="auto">
          <a:xfrm>
            <a:off x="4848480" y="204645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3" name="Rectangle 113"/>
          <p:cNvSpPr>
            <a:spLocks noChangeArrowheads="1"/>
          </p:cNvSpPr>
          <p:nvPr/>
        </p:nvSpPr>
        <p:spPr bwMode="auto">
          <a:xfrm>
            <a:off x="4848480" y="239209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4" name="Rectangle 114"/>
          <p:cNvSpPr>
            <a:spLocks noChangeArrowheads="1"/>
          </p:cNvSpPr>
          <p:nvPr/>
        </p:nvSpPr>
        <p:spPr bwMode="auto">
          <a:xfrm>
            <a:off x="4848480" y="3787598"/>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5" name="Rectangle 116"/>
          <p:cNvSpPr>
            <a:spLocks noChangeArrowheads="1"/>
          </p:cNvSpPr>
          <p:nvPr/>
        </p:nvSpPr>
        <p:spPr bwMode="auto">
          <a:xfrm>
            <a:off x="4848480" y="275068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6" name="Rectangle 117"/>
          <p:cNvSpPr>
            <a:spLocks noChangeArrowheads="1"/>
          </p:cNvSpPr>
          <p:nvPr/>
        </p:nvSpPr>
        <p:spPr bwMode="auto">
          <a:xfrm>
            <a:off x="4848480" y="309632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7" name="Rectangle 118"/>
          <p:cNvSpPr>
            <a:spLocks noChangeArrowheads="1"/>
          </p:cNvSpPr>
          <p:nvPr/>
        </p:nvSpPr>
        <p:spPr bwMode="auto">
          <a:xfrm>
            <a:off x="4848480" y="344196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8" name="Text Box 122"/>
          <p:cNvSpPr txBox="1">
            <a:spLocks noChangeArrowheads="1"/>
          </p:cNvSpPr>
          <p:nvPr/>
        </p:nvSpPr>
        <p:spPr bwMode="auto">
          <a:xfrm>
            <a:off x="4295520" y="3152493"/>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1017</a:t>
            </a:r>
          </a:p>
        </p:txBody>
      </p:sp>
      <p:sp>
        <p:nvSpPr>
          <p:cNvPr id="109" name="Text Box 123"/>
          <p:cNvSpPr txBox="1">
            <a:spLocks noChangeArrowheads="1"/>
          </p:cNvSpPr>
          <p:nvPr/>
        </p:nvSpPr>
        <p:spPr bwMode="auto">
          <a:xfrm>
            <a:off x="4295520" y="3498132"/>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1016</a:t>
            </a:r>
          </a:p>
        </p:txBody>
      </p:sp>
      <p:sp>
        <p:nvSpPr>
          <p:cNvPr id="110" name="Text Box 124"/>
          <p:cNvSpPr txBox="1">
            <a:spLocks noChangeArrowheads="1"/>
          </p:cNvSpPr>
          <p:nvPr/>
        </p:nvSpPr>
        <p:spPr bwMode="auto">
          <a:xfrm>
            <a:off x="4295520" y="3856730"/>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1015</a:t>
            </a:r>
          </a:p>
        </p:txBody>
      </p:sp>
      <p:sp>
        <p:nvSpPr>
          <p:cNvPr id="111" name="Rectangle 134"/>
          <p:cNvSpPr txBox="1">
            <a:spLocks noChangeArrowheads="1"/>
          </p:cNvSpPr>
          <p:nvPr/>
        </p:nvSpPr>
        <p:spPr>
          <a:xfrm>
            <a:off x="76200" y="1700819"/>
            <a:ext cx="5807520" cy="4039624"/>
          </a:xfrm>
          <a:prstGeom prst="rect">
            <a:avLst/>
          </a:prstGeom>
          <a:ln/>
        </p:spPr>
        <p:txBody>
          <a:bodyPr vert="horz" lIns="91440" tIns="45720" rIns="91440" bIns="45720" rtlCol="0">
            <a:normAutofit/>
          </a:bodyPr>
          <a:lstStyle>
            <a:lvl1pPr marL="342900" indent="-342900" algn="l" defTabSz="457200" rtl="0" eaLnBrk="1" latinLnBrk="0" hangingPunct="1">
              <a:spcBef>
                <a:spcPts val="1200"/>
              </a:spcBef>
              <a:buFont typeface="Arial"/>
              <a:buChar char="•"/>
              <a:defRPr sz="2800" b="0" i="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500" b="0" i="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300" b="0" i="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584" indent="-342584" defTabSz="914035">
              <a:lnSpc>
                <a:spcPct val="90000"/>
              </a:lnSpc>
              <a:buFont typeface="Arial"/>
              <a:buNone/>
            </a:pP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	char buf[</a:t>
            </a:r>
            <a:r>
              <a:rPr lang="en-US" sz="2200" b="1">
                <a:solidFill>
                  <a:srgbClr val="FF0000"/>
                </a:solidFill>
                <a:latin typeface="Courier New" pitchFamily="49" charset="0"/>
              </a:rPr>
              <a:t>10</a:t>
            </a:r>
            <a:r>
              <a:rPr lang="en-US" sz="2200">
                <a:latin typeface="Courier New" pitchFamily="49" charset="0"/>
              </a:rPr>
              <a:t>]; </a:t>
            </a:r>
            <a:br>
              <a:rPr lang="en-US" sz="2200">
                <a:latin typeface="Courier New" pitchFamily="49" charset="0"/>
              </a:rPr>
            </a:br>
            <a:r>
              <a:rPr lang="en-US" sz="2200">
                <a:latin typeface="Courier New" pitchFamily="49" charset="0"/>
              </a:rPr>
              <a:t>read(keyboard,buf,64);	</a:t>
            </a:r>
            <a:br>
              <a:rPr lang="en-US" sz="2200">
                <a:latin typeface="Courier New" pitchFamily="49" charset="0"/>
              </a:rPr>
            </a:br>
            <a:r>
              <a:rPr lang="en-US" sz="2200">
                <a:latin typeface="Courier New" pitchFamily="49" charset="0"/>
              </a:rPr>
              <a:t>get_webpage (buf);</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IE ()</a:t>
            </a:r>
          </a:p>
          <a:p>
            <a:pPr marL="342584" indent="-342584" defTabSz="914035">
              <a:lnSpc>
                <a:spcPct val="90000"/>
              </a:lnSpc>
              <a:buFont typeface="Arial"/>
              <a:buNone/>
            </a:pPr>
            <a:r>
              <a:rPr lang="en-US" sz="2200">
                <a:latin typeface="Courier New" pitchFamily="49" charset="0"/>
              </a:rPr>
              <a:t>{</a:t>
            </a:r>
            <a:br>
              <a:rPr lang="en-US" sz="2200">
                <a:latin typeface="Courier New" pitchFamily="49" charset="0"/>
              </a:rPr>
            </a:b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endParaRPr lang="en-US" sz="2200" dirty="0">
              <a:latin typeface="Courier New" pitchFamily="49" charset="0"/>
            </a:endParaRPr>
          </a:p>
        </p:txBody>
      </p:sp>
      <p:sp>
        <p:nvSpPr>
          <p:cNvPr id="112"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13" name="Rectangle 115"/>
          <p:cNvSpPr>
            <a:spLocks noChangeArrowheads="1"/>
          </p:cNvSpPr>
          <p:nvPr/>
        </p:nvSpPr>
        <p:spPr bwMode="auto">
          <a:xfrm>
            <a:off x="4848480" y="4133234"/>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4" name="Text Box 125"/>
          <p:cNvSpPr txBox="1">
            <a:spLocks noChangeArrowheads="1"/>
          </p:cNvSpPr>
          <p:nvPr/>
        </p:nvSpPr>
        <p:spPr bwMode="auto">
          <a:xfrm>
            <a:off x="4295520" y="4202366"/>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1014</a:t>
            </a:r>
          </a:p>
        </p:txBody>
      </p:sp>
      <p:sp>
        <p:nvSpPr>
          <p:cNvPr id="115" name="Text Box 126"/>
          <p:cNvSpPr txBox="1">
            <a:spLocks noChangeArrowheads="1"/>
          </p:cNvSpPr>
          <p:nvPr/>
        </p:nvSpPr>
        <p:spPr bwMode="auto">
          <a:xfrm>
            <a:off x="4289760" y="4548002"/>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1013</a:t>
            </a:r>
          </a:p>
        </p:txBody>
      </p:sp>
      <p:sp>
        <p:nvSpPr>
          <p:cNvPr id="116" name="Text Box 127"/>
          <p:cNvSpPr txBox="1">
            <a:spLocks noChangeArrowheads="1"/>
          </p:cNvSpPr>
          <p:nvPr/>
        </p:nvSpPr>
        <p:spPr bwMode="auto">
          <a:xfrm>
            <a:off x="4289760" y="489363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1012</a:t>
            </a:r>
          </a:p>
        </p:txBody>
      </p:sp>
      <p:sp>
        <p:nvSpPr>
          <p:cNvPr id="117" name="Text Box 128"/>
          <p:cNvSpPr txBox="1">
            <a:spLocks noChangeArrowheads="1"/>
          </p:cNvSpPr>
          <p:nvPr/>
        </p:nvSpPr>
        <p:spPr bwMode="auto">
          <a:xfrm>
            <a:off x="4295520" y="5239275"/>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1011</a:t>
            </a:r>
          </a:p>
        </p:txBody>
      </p:sp>
      <p:sp>
        <p:nvSpPr>
          <p:cNvPr id="118" name="Text Box 129"/>
          <p:cNvSpPr txBox="1">
            <a:spLocks noChangeArrowheads="1"/>
          </p:cNvSpPr>
          <p:nvPr/>
        </p:nvSpPr>
        <p:spPr bwMode="auto">
          <a:xfrm>
            <a:off x="4295520" y="5584911"/>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1010</a:t>
            </a:r>
          </a:p>
        </p:txBody>
      </p:sp>
      <p:sp>
        <p:nvSpPr>
          <p:cNvPr id="119" name="Rectangle 131"/>
          <p:cNvSpPr>
            <a:spLocks noChangeArrowheads="1"/>
          </p:cNvSpPr>
          <p:nvPr/>
        </p:nvSpPr>
        <p:spPr bwMode="auto">
          <a:xfrm>
            <a:off x="4848480" y="4497593"/>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0" name="Rectangle 114"/>
          <p:cNvSpPr>
            <a:spLocks noChangeArrowheads="1"/>
          </p:cNvSpPr>
          <p:nvPr/>
        </p:nvSpPr>
        <p:spPr bwMode="auto">
          <a:xfrm>
            <a:off x="4848480" y="4495800"/>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1" name="Text Box 104"/>
          <p:cNvSpPr txBox="1">
            <a:spLocks noChangeArrowheads="1"/>
          </p:cNvSpPr>
          <p:nvPr/>
        </p:nvSpPr>
        <p:spPr bwMode="auto">
          <a:xfrm>
            <a:off x="5197362" y="1041659"/>
            <a:ext cx="758948" cy="329941"/>
          </a:xfrm>
          <a:prstGeom prst="rect">
            <a:avLst/>
          </a:prstGeom>
          <a:noFill/>
          <a:ln w="9525">
            <a:noFill/>
            <a:miter lim="800000"/>
            <a:headEnd/>
            <a:tailEnd/>
          </a:ln>
          <a:effectLst/>
        </p:spPr>
        <p:txBody>
          <a:bodyPr wrap="none" lIns="82910" tIns="41455" rIns="82910" bIns="41455">
            <a:spAutoFit/>
          </a:bodyPr>
          <a:lstStyle/>
          <a:p>
            <a:pPr algn="ctr"/>
            <a:r>
              <a:rPr lang="en-US" sz="1600" dirty="0">
                <a:solidFill>
                  <a:srgbClr val="FF0000"/>
                </a:solidFill>
                <a:latin typeface="Arial" pitchFamily="34" charset="0"/>
              </a:rPr>
              <a:t>old FP</a:t>
            </a:r>
          </a:p>
        </p:txBody>
      </p:sp>
      <p:sp>
        <p:nvSpPr>
          <p:cNvPr id="122" name="Rectangle 132"/>
          <p:cNvSpPr>
            <a:spLocks noChangeArrowheads="1"/>
          </p:cNvSpPr>
          <p:nvPr/>
        </p:nvSpPr>
        <p:spPr bwMode="auto">
          <a:xfrm>
            <a:off x="4853520" y="583750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202</a:t>
            </a:r>
          </a:p>
        </p:txBody>
      </p:sp>
      <p:sp>
        <p:nvSpPr>
          <p:cNvPr id="123" name="Rectangle 133"/>
          <p:cNvSpPr>
            <a:spLocks noChangeArrowheads="1"/>
          </p:cNvSpPr>
          <p:nvPr/>
        </p:nvSpPr>
        <p:spPr bwMode="auto">
          <a:xfrm>
            <a:off x="4853520" y="6183145"/>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1023</a:t>
            </a:r>
          </a:p>
        </p:txBody>
      </p:sp>
      <p:sp>
        <p:nvSpPr>
          <p:cNvPr id="124" name="Text Box 129"/>
          <p:cNvSpPr txBox="1">
            <a:spLocks noChangeArrowheads="1"/>
          </p:cNvSpPr>
          <p:nvPr/>
        </p:nvSpPr>
        <p:spPr bwMode="auto">
          <a:xfrm>
            <a:off x="4289760" y="59184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1009</a:t>
            </a:r>
          </a:p>
        </p:txBody>
      </p:sp>
      <p:sp>
        <p:nvSpPr>
          <p:cNvPr id="125" name="Text Box 129"/>
          <p:cNvSpPr txBox="1">
            <a:spLocks noChangeArrowheads="1"/>
          </p:cNvSpPr>
          <p:nvPr/>
        </p:nvSpPr>
        <p:spPr bwMode="auto">
          <a:xfrm>
            <a:off x="4289760" y="62232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1008</a:t>
            </a:r>
          </a:p>
        </p:txBody>
      </p:sp>
      <p:sp>
        <p:nvSpPr>
          <p:cNvPr id="128" name="Rectangle 130"/>
          <p:cNvSpPr>
            <a:spLocks noChangeArrowheads="1"/>
          </p:cNvSpPr>
          <p:nvPr/>
        </p:nvSpPr>
        <p:spPr bwMode="auto">
          <a:xfrm>
            <a:off x="4848480" y="484322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64</a:t>
            </a:r>
          </a:p>
        </p:txBody>
      </p:sp>
      <p:sp>
        <p:nvSpPr>
          <p:cNvPr id="129" name="Rectangle 132"/>
          <p:cNvSpPr>
            <a:spLocks noChangeArrowheads="1"/>
          </p:cNvSpPr>
          <p:nvPr/>
        </p:nvSpPr>
        <p:spPr bwMode="auto">
          <a:xfrm>
            <a:off x="4848480" y="5157182"/>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a:t>
            </a:r>
            <a:r>
              <a:rPr lang="en-US" sz="1600" dirty="0" err="1">
                <a:latin typeface="Arial" pitchFamily="34" charset="0"/>
              </a:rPr>
              <a:t>buf</a:t>
            </a:r>
            <a:r>
              <a:rPr lang="en-US" sz="1600" dirty="0">
                <a:latin typeface="Arial" pitchFamily="34" charset="0"/>
              </a:rPr>
              <a:t>)</a:t>
            </a:r>
          </a:p>
        </p:txBody>
      </p:sp>
      <p:sp>
        <p:nvSpPr>
          <p:cNvPr id="130" name="Rectangle 133"/>
          <p:cNvSpPr>
            <a:spLocks noChangeArrowheads="1"/>
          </p:cNvSpPr>
          <p:nvPr/>
        </p:nvSpPr>
        <p:spPr bwMode="auto">
          <a:xfrm>
            <a:off x="4848480" y="5502818"/>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err="1">
                <a:latin typeface="Arial" pitchFamily="34" charset="0"/>
              </a:rPr>
              <a:t>fd</a:t>
            </a:r>
            <a:endParaRPr lang="en-US" sz="1600" dirty="0">
              <a:latin typeface="Arial" pitchFamily="34" charset="0"/>
            </a:endParaRPr>
          </a:p>
        </p:txBody>
      </p:sp>
      <p:sp>
        <p:nvSpPr>
          <p:cNvPr id="131" name="Text Box 38"/>
          <p:cNvSpPr txBox="1">
            <a:spLocks noChangeArrowheads="1"/>
          </p:cNvSpPr>
          <p:nvPr/>
        </p:nvSpPr>
        <p:spPr bwMode="auto">
          <a:xfrm rot="16200000">
            <a:off x="6378107" y="3263766"/>
            <a:ext cx="949705" cy="360719"/>
          </a:xfrm>
          <a:prstGeom prst="rect">
            <a:avLst/>
          </a:prstGeom>
          <a:noFill/>
          <a:ln w="9525">
            <a:noFill/>
            <a:miter lim="800000"/>
            <a:headEnd/>
            <a:tailEnd/>
          </a:ln>
          <a:effectLst/>
        </p:spPr>
        <p:txBody>
          <a:bodyPr wrap="none" lIns="82910" tIns="41455" rIns="82910" bIns="41455">
            <a:spAutoFit/>
          </a:bodyPr>
          <a:lstStyle/>
          <a:p>
            <a:r>
              <a:rPr lang="en-US" dirty="0" err="1">
                <a:solidFill>
                  <a:srgbClr val="FF0000"/>
                </a:solidFill>
                <a:latin typeface="Arial" pitchFamily="34" charset="0"/>
              </a:rPr>
              <a:t>get</a:t>
            </a:r>
            <a:r>
              <a:rPr lang="en-US" b="0" dirty="0" err="1">
                <a:solidFill>
                  <a:srgbClr val="FF0000"/>
                </a:solidFill>
                <a:latin typeface="Arial" pitchFamily="34" charset="0"/>
              </a:rPr>
              <a:t>URL</a:t>
            </a:r>
            <a:endParaRPr lang="en-US" b="0" dirty="0">
              <a:solidFill>
                <a:srgbClr val="FF0000"/>
              </a:solidFill>
              <a:latin typeface="Arial" pitchFamily="34" charset="0"/>
            </a:endParaRPr>
          </a:p>
        </p:txBody>
      </p:sp>
      <p:cxnSp>
        <p:nvCxnSpPr>
          <p:cNvPr id="132" name="Straight Connector 131"/>
          <p:cNvCxnSpPr/>
          <p:nvPr/>
        </p:nvCxnSpPr>
        <p:spPr>
          <a:xfrm flipH="1">
            <a:off x="4114800" y="5867400"/>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4114800" y="685800"/>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AutoShape 135"/>
          <p:cNvSpPr>
            <a:spLocks noChangeArrowheads="1"/>
          </p:cNvSpPr>
          <p:nvPr/>
        </p:nvSpPr>
        <p:spPr bwMode="auto">
          <a:xfrm>
            <a:off x="6369120" y="6248400"/>
            <a:ext cx="276480" cy="207382"/>
          </a:xfrm>
          <a:prstGeom prst="leftArrow">
            <a:avLst>
              <a:gd name="adj1" fmla="val 50000"/>
              <a:gd name="adj2" fmla="val 33333"/>
            </a:avLst>
          </a:prstGeom>
          <a:solidFill>
            <a:srgbClr val="33CC33"/>
          </a:solidFill>
          <a:ln w="9525">
            <a:solidFill>
              <a:srgbClr val="008000"/>
            </a:solidFill>
            <a:miter lim="800000"/>
            <a:headEnd/>
            <a:tailEnd/>
          </a:ln>
          <a:effectLst/>
        </p:spPr>
        <p:txBody>
          <a:bodyPr wrap="none" lIns="82910" tIns="41455" rIns="82910" bIns="41455" anchor="ctr"/>
          <a:lstStyle/>
          <a:p>
            <a:endParaRPr lang="nl-NL"/>
          </a:p>
        </p:txBody>
      </p:sp>
      <p:sp>
        <p:nvSpPr>
          <p:cNvPr id="135" name="Rectangle 3"/>
          <p:cNvSpPr>
            <a:spLocks noChangeArrowheads="1"/>
          </p:cNvSpPr>
          <p:nvPr/>
        </p:nvSpPr>
        <p:spPr bwMode="auto">
          <a:xfrm>
            <a:off x="7478038" y="7124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6" name="Rectangle 4"/>
          <p:cNvSpPr>
            <a:spLocks noChangeArrowheads="1"/>
          </p:cNvSpPr>
          <p:nvPr/>
        </p:nvSpPr>
        <p:spPr bwMode="auto">
          <a:xfrm>
            <a:off x="7478038" y="105812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7" name="Rectangle 5"/>
          <p:cNvSpPr>
            <a:spLocks noChangeArrowheads="1"/>
          </p:cNvSpPr>
          <p:nvPr/>
        </p:nvSpPr>
        <p:spPr bwMode="auto">
          <a:xfrm>
            <a:off x="7478038" y="14037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dirty="0">
              <a:latin typeface="Arial" pitchFamily="34" charset="0"/>
            </a:endParaRPr>
          </a:p>
        </p:txBody>
      </p:sp>
      <p:sp>
        <p:nvSpPr>
          <p:cNvPr id="138" name="Rectangle 6"/>
          <p:cNvSpPr>
            <a:spLocks noChangeArrowheads="1"/>
          </p:cNvSpPr>
          <p:nvPr/>
        </p:nvSpPr>
        <p:spPr bwMode="auto">
          <a:xfrm>
            <a:off x="7478038" y="1749400"/>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9" name="Text Box 27"/>
          <p:cNvSpPr txBox="1">
            <a:spLocks noChangeArrowheads="1"/>
          </p:cNvSpPr>
          <p:nvPr/>
        </p:nvSpPr>
        <p:spPr bwMode="auto">
          <a:xfrm>
            <a:off x="7034518" y="1782527"/>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300</a:t>
            </a:r>
          </a:p>
        </p:txBody>
      </p:sp>
      <p:sp>
        <p:nvSpPr>
          <p:cNvPr id="140" name="Text Box 28"/>
          <p:cNvSpPr txBox="1">
            <a:spLocks noChangeArrowheads="1"/>
          </p:cNvSpPr>
          <p:nvPr/>
        </p:nvSpPr>
        <p:spPr bwMode="auto">
          <a:xfrm>
            <a:off x="7020118" y="1403766"/>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301</a:t>
            </a:r>
          </a:p>
        </p:txBody>
      </p:sp>
      <p:sp>
        <p:nvSpPr>
          <p:cNvPr id="141" name="Text Box 29"/>
          <p:cNvSpPr txBox="1">
            <a:spLocks noChangeArrowheads="1"/>
          </p:cNvSpPr>
          <p:nvPr/>
        </p:nvSpPr>
        <p:spPr bwMode="auto">
          <a:xfrm>
            <a:off x="7020118" y="1071093"/>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302</a:t>
            </a:r>
          </a:p>
        </p:txBody>
      </p:sp>
      <p:sp>
        <p:nvSpPr>
          <p:cNvPr id="142" name="Text Box 30"/>
          <p:cNvSpPr txBox="1">
            <a:spLocks noChangeArrowheads="1"/>
          </p:cNvSpPr>
          <p:nvPr/>
        </p:nvSpPr>
        <p:spPr bwMode="auto">
          <a:xfrm>
            <a:off x="7020118" y="712491"/>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303</a:t>
            </a:r>
          </a:p>
        </p:txBody>
      </p:sp>
      <p:sp>
        <p:nvSpPr>
          <p:cNvPr id="143" name="Rectangle 41"/>
          <p:cNvSpPr>
            <a:spLocks noChangeArrowheads="1"/>
          </p:cNvSpPr>
          <p:nvPr/>
        </p:nvSpPr>
        <p:spPr bwMode="auto">
          <a:xfrm>
            <a:off x="7848600" y="712491"/>
            <a:ext cx="704446"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a:t>
            </a:r>
          </a:p>
        </p:txBody>
      </p:sp>
      <p:grpSp>
        <p:nvGrpSpPr>
          <p:cNvPr id="144" name="Group 42"/>
          <p:cNvGrpSpPr>
            <a:grpSpLocks/>
          </p:cNvGrpSpPr>
          <p:nvPr/>
        </p:nvGrpSpPr>
        <p:grpSpPr bwMode="auto">
          <a:xfrm>
            <a:off x="8781240" y="228600"/>
            <a:ext cx="286560" cy="553018"/>
            <a:chOff x="5095" y="3101"/>
            <a:chExt cx="192" cy="528"/>
          </a:xfrm>
        </p:grpSpPr>
        <p:sp>
          <p:nvSpPr>
            <p:cNvPr id="145"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46"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47"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48"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49"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50"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151" name="Group 49"/>
          <p:cNvGrpSpPr>
            <a:grpSpLocks/>
          </p:cNvGrpSpPr>
          <p:nvPr/>
        </p:nvGrpSpPr>
        <p:grpSpPr bwMode="auto">
          <a:xfrm>
            <a:off x="7329720" y="228600"/>
            <a:ext cx="286560" cy="553018"/>
            <a:chOff x="5095" y="3101"/>
            <a:chExt cx="192" cy="528"/>
          </a:xfrm>
        </p:grpSpPr>
        <p:sp>
          <p:nvSpPr>
            <p:cNvPr id="152"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53"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54"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55"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56"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57"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158" name="Text Box 38"/>
          <p:cNvSpPr txBox="1">
            <a:spLocks noChangeArrowheads="1"/>
          </p:cNvSpPr>
          <p:nvPr/>
        </p:nvSpPr>
        <p:spPr bwMode="auto">
          <a:xfrm rot="16200000">
            <a:off x="6541406" y="1238529"/>
            <a:ext cx="629104" cy="360719"/>
          </a:xfrm>
          <a:prstGeom prst="rect">
            <a:avLst/>
          </a:prstGeom>
          <a:noFill/>
          <a:ln w="9525">
            <a:noFill/>
            <a:miter lim="800000"/>
            <a:headEnd/>
            <a:tailEnd/>
          </a:ln>
          <a:effectLst/>
        </p:spPr>
        <p:txBody>
          <a:bodyPr wrap="none" lIns="82910" tIns="41455" rIns="82910" bIns="41455">
            <a:spAutoFit/>
          </a:bodyPr>
          <a:lstStyle/>
          <a:p>
            <a:r>
              <a:rPr lang="en-US" b="0" dirty="0">
                <a:solidFill>
                  <a:srgbClr val="FF0000"/>
                </a:solidFill>
                <a:latin typeface="Arial" pitchFamily="34" charset="0"/>
              </a:rPr>
              <a:t>read</a:t>
            </a:r>
          </a:p>
        </p:txBody>
      </p:sp>
      <p:sp>
        <p:nvSpPr>
          <p:cNvPr id="159" name="AutoShape 135"/>
          <p:cNvSpPr>
            <a:spLocks noChangeArrowheads="1"/>
          </p:cNvSpPr>
          <p:nvPr/>
        </p:nvSpPr>
        <p:spPr bwMode="auto">
          <a:xfrm flipH="1">
            <a:off x="4010280" y="6224736"/>
            <a:ext cx="256920" cy="228600"/>
          </a:xfrm>
          <a:prstGeom prst="leftArrow">
            <a:avLst>
              <a:gd name="adj1" fmla="val 50000"/>
              <a:gd name="adj2" fmla="val 33333"/>
            </a:avLst>
          </a:prstGeom>
          <a:solidFill>
            <a:srgbClr val="FF0000"/>
          </a:solidFill>
          <a:ln w="9525">
            <a:solidFill>
              <a:srgbClr val="008000"/>
            </a:solidFill>
            <a:miter lim="800000"/>
            <a:headEnd/>
            <a:tailEnd/>
          </a:ln>
          <a:effectLst/>
        </p:spPr>
        <p:txBody>
          <a:bodyPr wrap="none" lIns="82910" tIns="41455" rIns="82910" bIns="41455" anchor="ctr"/>
          <a:lstStyle/>
          <a:p>
            <a:endParaRPr lang="nl-NL"/>
          </a:p>
        </p:txBody>
      </p:sp>
      <p:sp>
        <p:nvSpPr>
          <p:cNvPr id="160" name="Title 1"/>
          <p:cNvSpPr txBox="1">
            <a:spLocks/>
          </p:cNvSpPr>
          <p:nvPr/>
        </p:nvSpPr>
        <p:spPr>
          <a:xfrm>
            <a:off x="-1557018" y="-43464"/>
            <a:ext cx="8229600" cy="90550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100" kern="1200">
                <a:solidFill>
                  <a:schemeClr val="tx1"/>
                </a:solidFill>
                <a:latin typeface="+mj-lt"/>
                <a:ea typeface="+mj-ea"/>
                <a:cs typeface="+mj-cs"/>
              </a:defRPr>
            </a:lvl1pPr>
          </a:lstStyle>
          <a:p>
            <a:r>
              <a:rPr lang="en-US" dirty="0">
                <a:solidFill>
                  <a:schemeClr val="accent1"/>
                </a:solidFill>
              </a:rPr>
              <a:t>Real Functions</a:t>
            </a:r>
            <a:endParaRPr lang="en-GB" dirty="0">
              <a:solidFill>
                <a:schemeClr val="accent1"/>
              </a:solidFill>
            </a:endParaRPr>
          </a:p>
        </p:txBody>
      </p:sp>
    </p:spTree>
    <p:extLst>
      <p:ext uri="{BB962C8B-B14F-4D97-AF65-F5344CB8AC3E}">
        <p14:creationId xmlns:p14="http://schemas.microsoft.com/office/powerpoint/2010/main" val="327614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0"/>
                                  </p:stCondLst>
                                  <p:childTnLst>
                                    <p:animMotion origin="layout" path="M -4.16667E-6 0.00625 L -0.0026 -0.75487 " pathEditMode="relative" rAng="0" ptsTypes="AA">
                                      <p:cBhvr>
                                        <p:cTn id="6" dur="2000" fill="hold"/>
                                        <p:tgtEl>
                                          <p:spTgt spid="159"/>
                                        </p:tgtEl>
                                        <p:attrNameLst>
                                          <p:attrName>ppt_x</p:attrName>
                                          <p:attrName>ppt_y</p:attrName>
                                        </p:attrNameLst>
                                      </p:cBhvr>
                                      <p:rCtr x="-100" y="-38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5" name="Slide Number Placeholder 4"/>
          <p:cNvSpPr>
            <a:spLocks noGrp="1"/>
          </p:cNvSpPr>
          <p:nvPr>
            <p:ph type="sldNum" sz="quarter" idx="12"/>
          </p:nvPr>
        </p:nvSpPr>
        <p:spPr/>
        <p:txBody>
          <a:bodyPr/>
          <a:lstStyle/>
          <a:p>
            <a:fld id="{22459BEF-F704-A54B-987F-5EEE859E8FB1}" type="slidenum">
              <a:rPr lang="en-US" smtClean="0"/>
              <a:t>15</a:t>
            </a:fld>
            <a:endParaRPr lang="en-US"/>
          </a:p>
        </p:txBody>
      </p:sp>
      <p:sp>
        <p:nvSpPr>
          <p:cNvPr id="6" name="Rectangle 7"/>
          <p:cNvSpPr>
            <a:spLocks noChangeArrowheads="1"/>
          </p:cNvSpPr>
          <p:nvPr/>
        </p:nvSpPr>
        <p:spPr bwMode="auto">
          <a:xfrm>
            <a:off x="4873080" y="0"/>
            <a:ext cx="1451520" cy="685800"/>
          </a:xfrm>
          <a:prstGeom prst="rect">
            <a:avLst/>
          </a:prstGeom>
          <a:solidFill>
            <a:srgbClr val="00B050"/>
          </a:solidFill>
          <a:ln w="9525">
            <a:solidFill>
              <a:schemeClr val="tx1"/>
            </a:solidFill>
            <a:miter lim="800000"/>
            <a:headEnd/>
            <a:tailEnd/>
          </a:ln>
          <a:effectLst/>
        </p:spPr>
        <p:txBody>
          <a:bodyPr wrap="none" lIns="82910" tIns="41455" rIns="82910" bIns="41455" anchor="ctr"/>
          <a:lstStyle/>
          <a:p>
            <a:endParaRPr lang="nl-NL"/>
          </a:p>
        </p:txBody>
      </p:sp>
      <p:sp>
        <p:nvSpPr>
          <p:cNvPr id="8" name="Rectangle 3"/>
          <p:cNvSpPr>
            <a:spLocks noChangeArrowheads="1"/>
          </p:cNvSpPr>
          <p:nvPr/>
        </p:nvSpPr>
        <p:spPr bwMode="auto">
          <a:xfrm>
            <a:off x="7475040" y="273772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9" name="Rectangle 4"/>
          <p:cNvSpPr>
            <a:spLocks noChangeArrowheads="1"/>
          </p:cNvSpPr>
          <p:nvPr/>
        </p:nvSpPr>
        <p:spPr bwMode="auto">
          <a:xfrm>
            <a:off x="7475040" y="30833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0" name="Rectangle 5"/>
          <p:cNvSpPr>
            <a:spLocks noChangeArrowheads="1"/>
          </p:cNvSpPr>
          <p:nvPr/>
        </p:nvSpPr>
        <p:spPr bwMode="auto">
          <a:xfrm>
            <a:off x="7475040" y="342900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call read</a:t>
            </a:r>
          </a:p>
        </p:txBody>
      </p:sp>
      <p:sp>
        <p:nvSpPr>
          <p:cNvPr id="11" name="Rectangle 6"/>
          <p:cNvSpPr>
            <a:spLocks noChangeArrowheads="1"/>
          </p:cNvSpPr>
          <p:nvPr/>
        </p:nvSpPr>
        <p:spPr bwMode="auto">
          <a:xfrm>
            <a:off x="7475040" y="377463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2" name="Rectangle 7"/>
          <p:cNvSpPr>
            <a:spLocks noChangeArrowheads="1"/>
          </p:cNvSpPr>
          <p:nvPr/>
        </p:nvSpPr>
        <p:spPr bwMode="auto">
          <a:xfrm>
            <a:off x="7475040" y="515718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 name="Rectangle 8"/>
          <p:cNvSpPr>
            <a:spLocks noChangeArrowheads="1"/>
          </p:cNvSpPr>
          <p:nvPr/>
        </p:nvSpPr>
        <p:spPr bwMode="auto">
          <a:xfrm>
            <a:off x="7475040" y="550281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4" name="Rectangle 9"/>
          <p:cNvSpPr>
            <a:spLocks noChangeArrowheads="1"/>
          </p:cNvSpPr>
          <p:nvPr/>
        </p:nvSpPr>
        <p:spPr bwMode="auto">
          <a:xfrm>
            <a:off x="7475040" y="5848455"/>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5" name="Rectangle 10"/>
          <p:cNvSpPr>
            <a:spLocks noChangeArrowheads="1"/>
          </p:cNvSpPr>
          <p:nvPr/>
        </p:nvSpPr>
        <p:spPr bwMode="auto">
          <a:xfrm>
            <a:off x="7475040" y="61940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6" name="Line 11"/>
          <p:cNvSpPr>
            <a:spLocks noChangeShapeType="1"/>
          </p:cNvSpPr>
          <p:nvPr/>
        </p:nvSpPr>
        <p:spPr bwMode="auto">
          <a:xfrm>
            <a:off x="892656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7" name="Line 12"/>
          <p:cNvSpPr>
            <a:spLocks noChangeShapeType="1"/>
          </p:cNvSpPr>
          <p:nvPr/>
        </p:nvSpPr>
        <p:spPr bwMode="auto">
          <a:xfrm>
            <a:off x="747504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grpSp>
        <p:nvGrpSpPr>
          <p:cNvPr id="18" name="Group 13"/>
          <p:cNvGrpSpPr>
            <a:grpSpLocks/>
          </p:cNvGrpSpPr>
          <p:nvPr/>
        </p:nvGrpSpPr>
        <p:grpSpPr bwMode="auto">
          <a:xfrm>
            <a:off x="7336800" y="4120273"/>
            <a:ext cx="276480" cy="760400"/>
            <a:chOff x="5095" y="3101"/>
            <a:chExt cx="192" cy="528"/>
          </a:xfrm>
        </p:grpSpPr>
        <p:sp>
          <p:nvSpPr>
            <p:cNvPr id="19" name="Line 14"/>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0" name="Line 15"/>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1" name="Line 16"/>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2" name="Line 17"/>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23" name="Line 18"/>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24" name="Line 19"/>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grpSp>
        <p:nvGrpSpPr>
          <p:cNvPr id="25" name="Group 20"/>
          <p:cNvGrpSpPr>
            <a:grpSpLocks/>
          </p:cNvGrpSpPr>
          <p:nvPr/>
        </p:nvGrpSpPr>
        <p:grpSpPr bwMode="auto">
          <a:xfrm>
            <a:off x="8788320" y="4120273"/>
            <a:ext cx="276480" cy="760400"/>
            <a:chOff x="5095" y="3101"/>
            <a:chExt cx="192" cy="528"/>
          </a:xfrm>
        </p:grpSpPr>
        <p:sp>
          <p:nvSpPr>
            <p:cNvPr id="26" name="Line 21"/>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7" name="Line 22"/>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8" name="Line 23"/>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9" name="Line 24"/>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30" name="Line 25"/>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31" name="Line 26"/>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sp>
        <p:nvSpPr>
          <p:cNvPr id="32" name="Text Box 27"/>
          <p:cNvSpPr txBox="1">
            <a:spLocks noChangeArrowheads="1"/>
          </p:cNvSpPr>
          <p:nvPr/>
        </p:nvSpPr>
        <p:spPr bwMode="auto">
          <a:xfrm>
            <a:off x="7031520" y="380776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200</a:t>
            </a:r>
          </a:p>
        </p:txBody>
      </p:sp>
      <p:sp>
        <p:nvSpPr>
          <p:cNvPr id="33" name="Text Box 28"/>
          <p:cNvSpPr txBox="1">
            <a:spLocks noChangeArrowheads="1"/>
          </p:cNvSpPr>
          <p:nvPr/>
        </p:nvSpPr>
        <p:spPr bwMode="auto">
          <a:xfrm>
            <a:off x="7017120" y="3429003"/>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201</a:t>
            </a:r>
          </a:p>
        </p:txBody>
      </p:sp>
      <p:sp>
        <p:nvSpPr>
          <p:cNvPr id="34" name="Text Box 29"/>
          <p:cNvSpPr txBox="1">
            <a:spLocks noChangeArrowheads="1"/>
          </p:cNvSpPr>
          <p:nvPr/>
        </p:nvSpPr>
        <p:spPr bwMode="auto">
          <a:xfrm>
            <a:off x="7017120" y="3096330"/>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202</a:t>
            </a:r>
          </a:p>
        </p:txBody>
      </p:sp>
      <p:sp>
        <p:nvSpPr>
          <p:cNvPr id="35" name="Text Box 30"/>
          <p:cNvSpPr txBox="1">
            <a:spLocks noChangeArrowheads="1"/>
          </p:cNvSpPr>
          <p:nvPr/>
        </p:nvSpPr>
        <p:spPr bwMode="auto">
          <a:xfrm>
            <a:off x="7017120" y="2737728"/>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203</a:t>
            </a:r>
          </a:p>
        </p:txBody>
      </p:sp>
      <p:sp>
        <p:nvSpPr>
          <p:cNvPr id="36" name="Text Box 31"/>
          <p:cNvSpPr txBox="1">
            <a:spLocks noChangeArrowheads="1"/>
          </p:cNvSpPr>
          <p:nvPr/>
        </p:nvSpPr>
        <p:spPr bwMode="auto">
          <a:xfrm>
            <a:off x="7031520" y="6227218"/>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a:t>
            </a:r>
          </a:p>
        </p:txBody>
      </p:sp>
      <p:sp>
        <p:nvSpPr>
          <p:cNvPr id="37" name="Text Box 32"/>
          <p:cNvSpPr txBox="1">
            <a:spLocks noChangeArrowheads="1"/>
          </p:cNvSpPr>
          <p:nvPr/>
        </p:nvSpPr>
        <p:spPr bwMode="auto">
          <a:xfrm>
            <a:off x="7017120" y="5848457"/>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a:t>
            </a:r>
          </a:p>
        </p:txBody>
      </p:sp>
      <p:sp>
        <p:nvSpPr>
          <p:cNvPr id="38" name="Text Box 33"/>
          <p:cNvSpPr txBox="1">
            <a:spLocks noChangeArrowheads="1"/>
          </p:cNvSpPr>
          <p:nvPr/>
        </p:nvSpPr>
        <p:spPr bwMode="auto">
          <a:xfrm>
            <a:off x="7017120" y="551578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a:t>
            </a:r>
          </a:p>
        </p:txBody>
      </p:sp>
      <p:sp>
        <p:nvSpPr>
          <p:cNvPr id="39" name="Text Box 34"/>
          <p:cNvSpPr txBox="1">
            <a:spLocks noChangeArrowheads="1"/>
          </p:cNvSpPr>
          <p:nvPr/>
        </p:nvSpPr>
        <p:spPr bwMode="auto">
          <a:xfrm>
            <a:off x="7017120" y="5157182"/>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103</a:t>
            </a:r>
          </a:p>
        </p:txBody>
      </p:sp>
      <p:sp>
        <p:nvSpPr>
          <p:cNvPr id="40" name="Text Box 35"/>
          <p:cNvSpPr txBox="1">
            <a:spLocks noChangeArrowheads="1"/>
          </p:cNvSpPr>
          <p:nvPr/>
        </p:nvSpPr>
        <p:spPr bwMode="auto">
          <a:xfrm>
            <a:off x="7195680" y="6227218"/>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41" name="Text Box 36"/>
          <p:cNvSpPr txBox="1">
            <a:spLocks noChangeArrowheads="1"/>
          </p:cNvSpPr>
          <p:nvPr/>
        </p:nvSpPr>
        <p:spPr bwMode="auto">
          <a:xfrm rot="16200000">
            <a:off x="6660201" y="5938109"/>
            <a:ext cx="385518"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IE</a:t>
            </a:r>
          </a:p>
        </p:txBody>
      </p:sp>
      <p:sp>
        <p:nvSpPr>
          <p:cNvPr id="42" name="Rectangle 38"/>
          <p:cNvSpPr>
            <a:spLocks noChangeArrowheads="1"/>
          </p:cNvSpPr>
          <p:nvPr/>
        </p:nvSpPr>
        <p:spPr bwMode="auto">
          <a:xfrm>
            <a:off x="7475040" y="4811546"/>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43" name="Text Box 39"/>
          <p:cNvSpPr txBox="1">
            <a:spLocks noChangeArrowheads="1"/>
          </p:cNvSpPr>
          <p:nvPr/>
        </p:nvSpPr>
        <p:spPr bwMode="auto">
          <a:xfrm>
            <a:off x="7017120" y="4811549"/>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104</a:t>
            </a:r>
          </a:p>
        </p:txBody>
      </p:sp>
      <p:sp>
        <p:nvSpPr>
          <p:cNvPr id="44" name="Rectangle 40"/>
          <p:cNvSpPr>
            <a:spLocks noChangeArrowheads="1"/>
          </p:cNvSpPr>
          <p:nvPr/>
        </p:nvSpPr>
        <p:spPr bwMode="auto">
          <a:xfrm>
            <a:off x="7538400" y="5515780"/>
            <a:ext cx="1225421"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call </a:t>
            </a:r>
            <a:r>
              <a:rPr lang="en-US" sz="1600" dirty="0" err="1">
                <a:latin typeface="Arial" pitchFamily="34" charset="0"/>
              </a:rPr>
              <a:t>getURL</a:t>
            </a:r>
            <a:endParaRPr lang="en-US" sz="1600" dirty="0">
              <a:latin typeface="Arial" pitchFamily="34" charset="0"/>
            </a:endParaRPr>
          </a:p>
        </p:txBody>
      </p:sp>
      <p:sp>
        <p:nvSpPr>
          <p:cNvPr id="45" name="Rectangle 41"/>
          <p:cNvSpPr>
            <a:spLocks noChangeArrowheads="1"/>
          </p:cNvSpPr>
          <p:nvPr/>
        </p:nvSpPr>
        <p:spPr bwMode="auto">
          <a:xfrm>
            <a:off x="7526879" y="2737728"/>
            <a:ext cx="1284210" cy="33504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 result</a:t>
            </a:r>
          </a:p>
        </p:txBody>
      </p:sp>
      <p:grpSp>
        <p:nvGrpSpPr>
          <p:cNvPr id="46" name="Group 42"/>
          <p:cNvGrpSpPr>
            <a:grpSpLocks/>
          </p:cNvGrpSpPr>
          <p:nvPr/>
        </p:nvGrpSpPr>
        <p:grpSpPr bwMode="auto">
          <a:xfrm>
            <a:off x="8778242" y="2253837"/>
            <a:ext cx="286560" cy="553018"/>
            <a:chOff x="5095" y="3101"/>
            <a:chExt cx="192" cy="528"/>
          </a:xfrm>
        </p:grpSpPr>
        <p:sp>
          <p:nvSpPr>
            <p:cNvPr id="47"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48"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49"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0"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1"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2"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53" name="Group 49"/>
          <p:cNvGrpSpPr>
            <a:grpSpLocks/>
          </p:cNvGrpSpPr>
          <p:nvPr/>
        </p:nvGrpSpPr>
        <p:grpSpPr bwMode="auto">
          <a:xfrm>
            <a:off x="7326722" y="2253837"/>
            <a:ext cx="286560" cy="553018"/>
            <a:chOff x="5095" y="3101"/>
            <a:chExt cx="192" cy="528"/>
          </a:xfrm>
        </p:grpSpPr>
        <p:sp>
          <p:nvSpPr>
            <p:cNvPr id="54"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55"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56"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7"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8"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9"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60" name="Text Box 56"/>
          <p:cNvSpPr txBox="1">
            <a:spLocks noChangeArrowheads="1"/>
          </p:cNvSpPr>
          <p:nvPr/>
        </p:nvSpPr>
        <p:spPr bwMode="auto">
          <a:xfrm rot="16200000">
            <a:off x="3735105" y="774447"/>
            <a:ext cx="706119"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stack</a:t>
            </a:r>
          </a:p>
        </p:txBody>
      </p:sp>
      <p:sp>
        <p:nvSpPr>
          <p:cNvPr id="61" name="Rectangle 57"/>
          <p:cNvSpPr>
            <a:spLocks noChangeArrowheads="1"/>
          </p:cNvSpPr>
          <p:nvPr/>
        </p:nvSpPr>
        <p:spPr bwMode="auto">
          <a:xfrm>
            <a:off x="4848480" y="686953"/>
            <a:ext cx="1451520" cy="345636"/>
          </a:xfrm>
          <a:prstGeom prst="rect">
            <a:avLst/>
          </a:prstGeom>
          <a:solidFill>
            <a:schemeClr val="accent2"/>
          </a:solidFill>
          <a:ln w="9525">
            <a:solidFill>
              <a:schemeClr val="tx1"/>
            </a:solidFill>
            <a:miter lim="800000"/>
            <a:headEnd/>
            <a:tailEnd/>
          </a:ln>
          <a:effectLst/>
        </p:spPr>
        <p:txBody>
          <a:bodyPr wrap="none" lIns="82910" tIns="41455" rIns="82910" bIns="41455" anchor="ctr"/>
          <a:lstStyle/>
          <a:p>
            <a:pPr algn="ctr"/>
            <a:r>
              <a:rPr lang="en-US" sz="1600" dirty="0">
                <a:solidFill>
                  <a:schemeClr val="bg1"/>
                </a:solidFill>
                <a:latin typeface="Arial" pitchFamily="34" charset="0"/>
              </a:rPr>
              <a:t>103</a:t>
            </a:r>
          </a:p>
        </p:txBody>
      </p:sp>
      <p:sp>
        <p:nvSpPr>
          <p:cNvPr id="62" name="Text Box 58"/>
          <p:cNvSpPr txBox="1">
            <a:spLocks noChangeArrowheads="1"/>
          </p:cNvSpPr>
          <p:nvPr/>
        </p:nvSpPr>
        <p:spPr bwMode="auto">
          <a:xfrm>
            <a:off x="4289760" y="1411353"/>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1022</a:t>
            </a:r>
          </a:p>
        </p:txBody>
      </p:sp>
      <p:sp>
        <p:nvSpPr>
          <p:cNvPr id="63" name="Text Box 59"/>
          <p:cNvSpPr txBox="1">
            <a:spLocks noChangeArrowheads="1"/>
          </p:cNvSpPr>
          <p:nvPr/>
        </p:nvSpPr>
        <p:spPr bwMode="auto">
          <a:xfrm>
            <a:off x="4289760" y="1032589"/>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1023</a:t>
            </a:r>
          </a:p>
        </p:txBody>
      </p:sp>
      <p:sp>
        <p:nvSpPr>
          <p:cNvPr id="64" name="Text Box 60"/>
          <p:cNvSpPr txBox="1">
            <a:spLocks noChangeArrowheads="1"/>
          </p:cNvSpPr>
          <p:nvPr/>
        </p:nvSpPr>
        <p:spPr bwMode="auto">
          <a:xfrm>
            <a:off x="4289760" y="69991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1024</a:t>
            </a:r>
          </a:p>
        </p:txBody>
      </p:sp>
      <p:sp>
        <p:nvSpPr>
          <p:cNvPr id="65" name="Text Box 61"/>
          <p:cNvSpPr txBox="1">
            <a:spLocks noChangeArrowheads="1"/>
          </p:cNvSpPr>
          <p:nvPr/>
        </p:nvSpPr>
        <p:spPr bwMode="auto">
          <a:xfrm>
            <a:off x="4569120" y="1411353"/>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6" name="Rectangle 62"/>
          <p:cNvSpPr>
            <a:spLocks noChangeArrowheads="1"/>
          </p:cNvSpPr>
          <p:nvPr/>
        </p:nvSpPr>
        <p:spPr bwMode="auto">
          <a:xfrm>
            <a:off x="4900320" y="156256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7" name="Rectangle 63"/>
          <p:cNvSpPr>
            <a:spLocks noChangeArrowheads="1"/>
          </p:cNvSpPr>
          <p:nvPr/>
        </p:nvSpPr>
        <p:spPr bwMode="auto">
          <a:xfrm>
            <a:off x="4848480" y="1009547"/>
            <a:ext cx="1451520" cy="345636"/>
          </a:xfrm>
          <a:prstGeom prst="rect">
            <a:avLst/>
          </a:prstGeom>
          <a:no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68" name="Text Box 64"/>
          <p:cNvSpPr txBox="1">
            <a:spLocks noChangeArrowheads="1"/>
          </p:cNvSpPr>
          <p:nvPr/>
        </p:nvSpPr>
        <p:spPr bwMode="auto">
          <a:xfrm>
            <a:off x="4289760" y="2481381"/>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1019</a:t>
            </a:r>
          </a:p>
        </p:txBody>
      </p:sp>
      <p:sp>
        <p:nvSpPr>
          <p:cNvPr id="69" name="Text Box 65"/>
          <p:cNvSpPr txBox="1">
            <a:spLocks noChangeArrowheads="1"/>
          </p:cNvSpPr>
          <p:nvPr/>
        </p:nvSpPr>
        <p:spPr bwMode="auto">
          <a:xfrm>
            <a:off x="4574880" y="2481381"/>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0" name="Text Box 80"/>
          <p:cNvSpPr txBox="1">
            <a:spLocks noChangeArrowheads="1"/>
          </p:cNvSpPr>
          <p:nvPr/>
        </p:nvSpPr>
        <p:spPr bwMode="auto">
          <a:xfrm>
            <a:off x="4557600" y="2550508"/>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1" name="Text Box 81"/>
          <p:cNvSpPr txBox="1">
            <a:spLocks noChangeArrowheads="1"/>
          </p:cNvSpPr>
          <p:nvPr/>
        </p:nvSpPr>
        <p:spPr bwMode="auto">
          <a:xfrm>
            <a:off x="5594400" y="305317"/>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2" name="Text Box 82"/>
          <p:cNvSpPr txBox="1">
            <a:spLocks noChangeArrowheads="1"/>
          </p:cNvSpPr>
          <p:nvPr/>
        </p:nvSpPr>
        <p:spPr bwMode="auto">
          <a:xfrm>
            <a:off x="4295520" y="1769947"/>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1021</a:t>
            </a:r>
          </a:p>
        </p:txBody>
      </p:sp>
      <p:sp>
        <p:nvSpPr>
          <p:cNvPr id="73" name="Text Box 83"/>
          <p:cNvSpPr txBox="1">
            <a:spLocks noChangeArrowheads="1"/>
          </p:cNvSpPr>
          <p:nvPr/>
        </p:nvSpPr>
        <p:spPr bwMode="auto">
          <a:xfrm>
            <a:off x="4574880" y="176994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4" name="Text Box 84"/>
          <p:cNvSpPr txBox="1">
            <a:spLocks noChangeArrowheads="1"/>
          </p:cNvSpPr>
          <p:nvPr/>
        </p:nvSpPr>
        <p:spPr bwMode="auto">
          <a:xfrm>
            <a:off x="4289760" y="2115586"/>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1020</a:t>
            </a:r>
          </a:p>
        </p:txBody>
      </p:sp>
      <p:sp>
        <p:nvSpPr>
          <p:cNvPr id="75" name="Text Box 85"/>
          <p:cNvSpPr txBox="1">
            <a:spLocks noChangeArrowheads="1"/>
          </p:cNvSpPr>
          <p:nvPr/>
        </p:nvSpPr>
        <p:spPr bwMode="auto">
          <a:xfrm>
            <a:off x="4569120" y="2115586"/>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6" name="Rectangle 86"/>
          <p:cNvSpPr>
            <a:spLocks noChangeArrowheads="1"/>
          </p:cNvSpPr>
          <p:nvPr/>
        </p:nvSpPr>
        <p:spPr bwMode="auto">
          <a:xfrm>
            <a:off x="4904640" y="391726"/>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grpSp>
        <p:nvGrpSpPr>
          <p:cNvPr id="77" name="Group 87"/>
          <p:cNvGrpSpPr>
            <a:grpSpLocks/>
          </p:cNvGrpSpPr>
          <p:nvPr/>
        </p:nvGrpSpPr>
        <p:grpSpPr bwMode="auto">
          <a:xfrm>
            <a:off x="6161760" y="115212"/>
            <a:ext cx="286560" cy="553018"/>
            <a:chOff x="5095" y="3101"/>
            <a:chExt cx="192" cy="528"/>
          </a:xfrm>
        </p:grpSpPr>
        <p:sp>
          <p:nvSpPr>
            <p:cNvPr id="78" name="Line 88"/>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79" name="Line 89"/>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0" name="Line 90"/>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1" name="Line 91"/>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2" name="Line 92"/>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83" name="Line 93"/>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84" name="Group 94"/>
          <p:cNvGrpSpPr>
            <a:grpSpLocks/>
          </p:cNvGrpSpPr>
          <p:nvPr/>
        </p:nvGrpSpPr>
        <p:grpSpPr bwMode="auto">
          <a:xfrm>
            <a:off x="4710240" y="115212"/>
            <a:ext cx="286560" cy="553018"/>
            <a:chOff x="5095" y="3101"/>
            <a:chExt cx="192" cy="528"/>
          </a:xfrm>
        </p:grpSpPr>
        <p:sp>
          <p:nvSpPr>
            <p:cNvPr id="85" name="Line 95"/>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86" name="Line 96"/>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7" name="Line 97"/>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8" name="Line 98"/>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9" name="Line 99"/>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90" name="Line 100"/>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91" name="Text Box 101"/>
          <p:cNvSpPr txBox="1">
            <a:spLocks noChangeArrowheads="1"/>
          </p:cNvSpPr>
          <p:nvPr/>
        </p:nvSpPr>
        <p:spPr bwMode="auto">
          <a:xfrm>
            <a:off x="5539680" y="41765"/>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2" name="Text Box 102"/>
          <p:cNvSpPr txBox="1">
            <a:spLocks noChangeArrowheads="1"/>
          </p:cNvSpPr>
          <p:nvPr/>
        </p:nvSpPr>
        <p:spPr bwMode="auto">
          <a:xfrm>
            <a:off x="5551200" y="387401"/>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3" name="Text Box 103"/>
          <p:cNvSpPr txBox="1">
            <a:spLocks noChangeArrowheads="1"/>
          </p:cNvSpPr>
          <p:nvPr/>
        </p:nvSpPr>
        <p:spPr bwMode="auto">
          <a:xfrm>
            <a:off x="5516640" y="733039"/>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4" name="Text Box 104"/>
          <p:cNvSpPr txBox="1">
            <a:spLocks noChangeArrowheads="1"/>
          </p:cNvSpPr>
          <p:nvPr/>
        </p:nvSpPr>
        <p:spPr bwMode="auto">
          <a:xfrm>
            <a:off x="5516640" y="1078678"/>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5" name="Rectangle 105"/>
          <p:cNvSpPr>
            <a:spLocks noChangeArrowheads="1"/>
          </p:cNvSpPr>
          <p:nvPr/>
        </p:nvSpPr>
        <p:spPr bwMode="auto">
          <a:xfrm>
            <a:off x="4848480" y="1335021"/>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6" name="Text Box 106"/>
          <p:cNvSpPr txBox="1">
            <a:spLocks noChangeArrowheads="1"/>
          </p:cNvSpPr>
          <p:nvPr/>
        </p:nvSpPr>
        <p:spPr bwMode="auto">
          <a:xfrm>
            <a:off x="4295520" y="2806855"/>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1018</a:t>
            </a:r>
          </a:p>
        </p:txBody>
      </p:sp>
      <p:sp>
        <p:nvSpPr>
          <p:cNvPr id="97" name="Text Box 107"/>
          <p:cNvSpPr txBox="1">
            <a:spLocks noChangeArrowheads="1"/>
          </p:cNvSpPr>
          <p:nvPr/>
        </p:nvSpPr>
        <p:spPr bwMode="auto">
          <a:xfrm>
            <a:off x="4569120" y="2806855"/>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8" name="Text Box 108"/>
          <p:cNvSpPr txBox="1">
            <a:spLocks noChangeArrowheads="1"/>
          </p:cNvSpPr>
          <p:nvPr/>
        </p:nvSpPr>
        <p:spPr bwMode="auto">
          <a:xfrm>
            <a:off x="4551840" y="2875984"/>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9" name="Text Box 109"/>
          <p:cNvSpPr txBox="1">
            <a:spLocks noChangeArrowheads="1"/>
          </p:cNvSpPr>
          <p:nvPr/>
        </p:nvSpPr>
        <p:spPr bwMode="auto">
          <a:xfrm>
            <a:off x="5539680" y="1756989"/>
            <a:ext cx="167040" cy="332675"/>
          </a:xfrm>
          <a:prstGeom prst="rect">
            <a:avLst/>
          </a:prstGeom>
          <a:noFill/>
          <a:ln w="9525">
            <a:noFill/>
            <a:miter lim="800000"/>
            <a:headEnd/>
            <a:tailEnd/>
          </a:ln>
          <a:effectLst/>
        </p:spPr>
        <p:txBody>
          <a:bodyPr wrap="none" lIns="82910" tIns="41455" rIns="82910" bIns="41455">
            <a:spAutoFit/>
          </a:bodyPr>
          <a:lstStyle/>
          <a:p>
            <a:pPr algn="ctr"/>
            <a:endParaRPr lang="en-US" sz="1600" dirty="0">
              <a:latin typeface="Arial" pitchFamily="34" charset="0"/>
            </a:endParaRPr>
          </a:p>
        </p:txBody>
      </p:sp>
      <p:sp>
        <p:nvSpPr>
          <p:cNvPr id="100"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01" name="Rectangle 111"/>
          <p:cNvSpPr>
            <a:spLocks noChangeArrowheads="1"/>
          </p:cNvSpPr>
          <p:nvPr/>
        </p:nvSpPr>
        <p:spPr bwMode="auto">
          <a:xfrm>
            <a:off x="4848480" y="170081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2" name="Rectangle 112"/>
          <p:cNvSpPr>
            <a:spLocks noChangeArrowheads="1"/>
          </p:cNvSpPr>
          <p:nvPr/>
        </p:nvSpPr>
        <p:spPr bwMode="auto">
          <a:xfrm>
            <a:off x="4848480" y="204645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3" name="Rectangle 113"/>
          <p:cNvSpPr>
            <a:spLocks noChangeArrowheads="1"/>
          </p:cNvSpPr>
          <p:nvPr/>
        </p:nvSpPr>
        <p:spPr bwMode="auto">
          <a:xfrm>
            <a:off x="4848480" y="239209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4" name="Rectangle 114"/>
          <p:cNvSpPr>
            <a:spLocks noChangeArrowheads="1"/>
          </p:cNvSpPr>
          <p:nvPr/>
        </p:nvSpPr>
        <p:spPr bwMode="auto">
          <a:xfrm>
            <a:off x="4848480" y="3787598"/>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5" name="Rectangle 116"/>
          <p:cNvSpPr>
            <a:spLocks noChangeArrowheads="1"/>
          </p:cNvSpPr>
          <p:nvPr/>
        </p:nvSpPr>
        <p:spPr bwMode="auto">
          <a:xfrm>
            <a:off x="4848480" y="275068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6" name="Rectangle 117"/>
          <p:cNvSpPr>
            <a:spLocks noChangeArrowheads="1"/>
          </p:cNvSpPr>
          <p:nvPr/>
        </p:nvSpPr>
        <p:spPr bwMode="auto">
          <a:xfrm>
            <a:off x="4848480" y="309632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7" name="Rectangle 118"/>
          <p:cNvSpPr>
            <a:spLocks noChangeArrowheads="1"/>
          </p:cNvSpPr>
          <p:nvPr/>
        </p:nvSpPr>
        <p:spPr bwMode="auto">
          <a:xfrm>
            <a:off x="4848480" y="344196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8" name="Text Box 122"/>
          <p:cNvSpPr txBox="1">
            <a:spLocks noChangeArrowheads="1"/>
          </p:cNvSpPr>
          <p:nvPr/>
        </p:nvSpPr>
        <p:spPr bwMode="auto">
          <a:xfrm>
            <a:off x="4295520" y="3152493"/>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1017</a:t>
            </a:r>
          </a:p>
        </p:txBody>
      </p:sp>
      <p:sp>
        <p:nvSpPr>
          <p:cNvPr id="109" name="Text Box 123"/>
          <p:cNvSpPr txBox="1">
            <a:spLocks noChangeArrowheads="1"/>
          </p:cNvSpPr>
          <p:nvPr/>
        </p:nvSpPr>
        <p:spPr bwMode="auto">
          <a:xfrm>
            <a:off x="4295520" y="3498132"/>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1016</a:t>
            </a:r>
          </a:p>
        </p:txBody>
      </p:sp>
      <p:sp>
        <p:nvSpPr>
          <p:cNvPr id="110" name="Text Box 124"/>
          <p:cNvSpPr txBox="1">
            <a:spLocks noChangeArrowheads="1"/>
          </p:cNvSpPr>
          <p:nvPr/>
        </p:nvSpPr>
        <p:spPr bwMode="auto">
          <a:xfrm>
            <a:off x="4295520" y="3856730"/>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1015</a:t>
            </a:r>
          </a:p>
        </p:txBody>
      </p:sp>
      <p:sp>
        <p:nvSpPr>
          <p:cNvPr id="111" name="Rectangle 134"/>
          <p:cNvSpPr txBox="1">
            <a:spLocks noChangeArrowheads="1"/>
          </p:cNvSpPr>
          <p:nvPr/>
        </p:nvSpPr>
        <p:spPr>
          <a:xfrm>
            <a:off x="76200" y="1700819"/>
            <a:ext cx="5807520" cy="4039624"/>
          </a:xfrm>
          <a:prstGeom prst="rect">
            <a:avLst/>
          </a:prstGeom>
          <a:ln/>
        </p:spPr>
        <p:txBody>
          <a:bodyPr vert="horz" lIns="91440" tIns="45720" rIns="91440" bIns="45720" rtlCol="0">
            <a:normAutofit/>
          </a:bodyPr>
          <a:lstStyle>
            <a:lvl1pPr marL="342900" indent="-342900" algn="l" defTabSz="457200" rtl="0" eaLnBrk="1" latinLnBrk="0" hangingPunct="1">
              <a:spcBef>
                <a:spcPts val="1200"/>
              </a:spcBef>
              <a:buFont typeface="Arial"/>
              <a:buChar char="•"/>
              <a:defRPr sz="2800" b="0" i="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500" b="0" i="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300" b="0" i="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584" indent="-342584" defTabSz="914035">
              <a:lnSpc>
                <a:spcPct val="90000"/>
              </a:lnSpc>
              <a:buFont typeface="Arial"/>
              <a:buNone/>
            </a:pP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	char buf[</a:t>
            </a:r>
            <a:r>
              <a:rPr lang="en-US" sz="2200" b="1">
                <a:solidFill>
                  <a:srgbClr val="FF0000"/>
                </a:solidFill>
                <a:latin typeface="Courier New" pitchFamily="49" charset="0"/>
              </a:rPr>
              <a:t>10</a:t>
            </a:r>
            <a:r>
              <a:rPr lang="en-US" sz="2200">
                <a:latin typeface="Courier New" pitchFamily="49" charset="0"/>
              </a:rPr>
              <a:t>]; </a:t>
            </a:r>
            <a:br>
              <a:rPr lang="en-US" sz="2200">
                <a:latin typeface="Courier New" pitchFamily="49" charset="0"/>
              </a:rPr>
            </a:br>
            <a:r>
              <a:rPr lang="en-US" sz="2200">
                <a:latin typeface="Courier New" pitchFamily="49" charset="0"/>
              </a:rPr>
              <a:t>read(keyboard,buf,64);	</a:t>
            </a:r>
            <a:br>
              <a:rPr lang="en-US" sz="2200">
                <a:latin typeface="Courier New" pitchFamily="49" charset="0"/>
              </a:rPr>
            </a:br>
            <a:r>
              <a:rPr lang="en-US" sz="2200">
                <a:latin typeface="Courier New" pitchFamily="49" charset="0"/>
              </a:rPr>
              <a:t>get_webpage (buf);</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IE ()</a:t>
            </a:r>
          </a:p>
          <a:p>
            <a:pPr marL="342584" indent="-342584" defTabSz="914035">
              <a:lnSpc>
                <a:spcPct val="90000"/>
              </a:lnSpc>
              <a:buFont typeface="Arial"/>
              <a:buNone/>
            </a:pPr>
            <a:r>
              <a:rPr lang="en-US" sz="2200">
                <a:latin typeface="Courier New" pitchFamily="49" charset="0"/>
              </a:rPr>
              <a:t>{</a:t>
            </a:r>
            <a:br>
              <a:rPr lang="en-US" sz="2200">
                <a:latin typeface="Courier New" pitchFamily="49" charset="0"/>
              </a:rPr>
            </a:b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endParaRPr lang="en-US" sz="2200" dirty="0">
              <a:latin typeface="Courier New" pitchFamily="49" charset="0"/>
            </a:endParaRPr>
          </a:p>
        </p:txBody>
      </p:sp>
      <p:sp>
        <p:nvSpPr>
          <p:cNvPr id="112"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13" name="Rectangle 115"/>
          <p:cNvSpPr>
            <a:spLocks noChangeArrowheads="1"/>
          </p:cNvSpPr>
          <p:nvPr/>
        </p:nvSpPr>
        <p:spPr bwMode="auto">
          <a:xfrm>
            <a:off x="4848480" y="4133234"/>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4" name="Text Box 125"/>
          <p:cNvSpPr txBox="1">
            <a:spLocks noChangeArrowheads="1"/>
          </p:cNvSpPr>
          <p:nvPr/>
        </p:nvSpPr>
        <p:spPr bwMode="auto">
          <a:xfrm>
            <a:off x="4295520" y="4202366"/>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1014</a:t>
            </a:r>
          </a:p>
        </p:txBody>
      </p:sp>
      <p:sp>
        <p:nvSpPr>
          <p:cNvPr id="115" name="Text Box 126"/>
          <p:cNvSpPr txBox="1">
            <a:spLocks noChangeArrowheads="1"/>
          </p:cNvSpPr>
          <p:nvPr/>
        </p:nvSpPr>
        <p:spPr bwMode="auto">
          <a:xfrm>
            <a:off x="4289760" y="4548002"/>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1013</a:t>
            </a:r>
          </a:p>
        </p:txBody>
      </p:sp>
      <p:sp>
        <p:nvSpPr>
          <p:cNvPr id="116" name="Text Box 127"/>
          <p:cNvSpPr txBox="1">
            <a:spLocks noChangeArrowheads="1"/>
          </p:cNvSpPr>
          <p:nvPr/>
        </p:nvSpPr>
        <p:spPr bwMode="auto">
          <a:xfrm>
            <a:off x="4289760" y="489363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1012</a:t>
            </a:r>
          </a:p>
        </p:txBody>
      </p:sp>
      <p:sp>
        <p:nvSpPr>
          <p:cNvPr id="117" name="Text Box 128"/>
          <p:cNvSpPr txBox="1">
            <a:spLocks noChangeArrowheads="1"/>
          </p:cNvSpPr>
          <p:nvPr/>
        </p:nvSpPr>
        <p:spPr bwMode="auto">
          <a:xfrm>
            <a:off x="4295520" y="5239275"/>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1011</a:t>
            </a:r>
          </a:p>
        </p:txBody>
      </p:sp>
      <p:sp>
        <p:nvSpPr>
          <p:cNvPr id="118" name="Text Box 129"/>
          <p:cNvSpPr txBox="1">
            <a:spLocks noChangeArrowheads="1"/>
          </p:cNvSpPr>
          <p:nvPr/>
        </p:nvSpPr>
        <p:spPr bwMode="auto">
          <a:xfrm>
            <a:off x="4295520" y="5584911"/>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1010</a:t>
            </a:r>
          </a:p>
        </p:txBody>
      </p:sp>
      <p:sp>
        <p:nvSpPr>
          <p:cNvPr id="119" name="Rectangle 131"/>
          <p:cNvSpPr>
            <a:spLocks noChangeArrowheads="1"/>
          </p:cNvSpPr>
          <p:nvPr/>
        </p:nvSpPr>
        <p:spPr bwMode="auto">
          <a:xfrm>
            <a:off x="4848480" y="4497593"/>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0" name="Rectangle 114"/>
          <p:cNvSpPr>
            <a:spLocks noChangeArrowheads="1"/>
          </p:cNvSpPr>
          <p:nvPr/>
        </p:nvSpPr>
        <p:spPr bwMode="auto">
          <a:xfrm>
            <a:off x="4848480" y="4495800"/>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1" name="Text Box 104"/>
          <p:cNvSpPr txBox="1">
            <a:spLocks noChangeArrowheads="1"/>
          </p:cNvSpPr>
          <p:nvPr/>
        </p:nvSpPr>
        <p:spPr bwMode="auto">
          <a:xfrm>
            <a:off x="5197362" y="1041659"/>
            <a:ext cx="758948" cy="329941"/>
          </a:xfrm>
          <a:prstGeom prst="rect">
            <a:avLst/>
          </a:prstGeom>
          <a:noFill/>
          <a:ln w="9525">
            <a:noFill/>
            <a:miter lim="800000"/>
            <a:headEnd/>
            <a:tailEnd/>
          </a:ln>
          <a:effectLst/>
        </p:spPr>
        <p:txBody>
          <a:bodyPr wrap="none" lIns="82910" tIns="41455" rIns="82910" bIns="41455">
            <a:spAutoFit/>
          </a:bodyPr>
          <a:lstStyle/>
          <a:p>
            <a:pPr algn="ctr"/>
            <a:r>
              <a:rPr lang="en-US" sz="1600" dirty="0">
                <a:solidFill>
                  <a:srgbClr val="FF0000"/>
                </a:solidFill>
                <a:latin typeface="Arial" pitchFamily="34" charset="0"/>
              </a:rPr>
              <a:t>old FP</a:t>
            </a:r>
          </a:p>
        </p:txBody>
      </p:sp>
      <p:sp>
        <p:nvSpPr>
          <p:cNvPr id="122" name="Rectangle 132"/>
          <p:cNvSpPr>
            <a:spLocks noChangeArrowheads="1"/>
          </p:cNvSpPr>
          <p:nvPr/>
        </p:nvSpPr>
        <p:spPr bwMode="auto">
          <a:xfrm>
            <a:off x="4853520" y="583750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202</a:t>
            </a:r>
          </a:p>
        </p:txBody>
      </p:sp>
      <p:sp>
        <p:nvSpPr>
          <p:cNvPr id="123" name="Rectangle 133"/>
          <p:cNvSpPr>
            <a:spLocks noChangeArrowheads="1"/>
          </p:cNvSpPr>
          <p:nvPr/>
        </p:nvSpPr>
        <p:spPr bwMode="auto">
          <a:xfrm>
            <a:off x="4853520" y="6183145"/>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1023</a:t>
            </a:r>
          </a:p>
        </p:txBody>
      </p:sp>
      <p:sp>
        <p:nvSpPr>
          <p:cNvPr id="124" name="Text Box 129"/>
          <p:cNvSpPr txBox="1">
            <a:spLocks noChangeArrowheads="1"/>
          </p:cNvSpPr>
          <p:nvPr/>
        </p:nvSpPr>
        <p:spPr bwMode="auto">
          <a:xfrm>
            <a:off x="4289760" y="59184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1009</a:t>
            </a:r>
          </a:p>
        </p:txBody>
      </p:sp>
      <p:sp>
        <p:nvSpPr>
          <p:cNvPr id="125" name="Text Box 129"/>
          <p:cNvSpPr txBox="1">
            <a:spLocks noChangeArrowheads="1"/>
          </p:cNvSpPr>
          <p:nvPr/>
        </p:nvSpPr>
        <p:spPr bwMode="auto">
          <a:xfrm>
            <a:off x="4289760" y="62232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1008</a:t>
            </a:r>
          </a:p>
        </p:txBody>
      </p:sp>
      <p:sp>
        <p:nvSpPr>
          <p:cNvPr id="128" name="Rectangle 130"/>
          <p:cNvSpPr>
            <a:spLocks noChangeArrowheads="1"/>
          </p:cNvSpPr>
          <p:nvPr/>
        </p:nvSpPr>
        <p:spPr bwMode="auto">
          <a:xfrm>
            <a:off x="4848480" y="484322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64</a:t>
            </a:r>
          </a:p>
        </p:txBody>
      </p:sp>
      <p:sp>
        <p:nvSpPr>
          <p:cNvPr id="129" name="Rectangle 132"/>
          <p:cNvSpPr>
            <a:spLocks noChangeArrowheads="1"/>
          </p:cNvSpPr>
          <p:nvPr/>
        </p:nvSpPr>
        <p:spPr bwMode="auto">
          <a:xfrm>
            <a:off x="4848480" y="5157182"/>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a:t>
            </a:r>
            <a:r>
              <a:rPr lang="en-US" sz="1600" dirty="0" err="1">
                <a:latin typeface="Arial" pitchFamily="34" charset="0"/>
              </a:rPr>
              <a:t>buf</a:t>
            </a:r>
            <a:r>
              <a:rPr lang="en-US" sz="1600" dirty="0">
                <a:latin typeface="Arial" pitchFamily="34" charset="0"/>
              </a:rPr>
              <a:t>)</a:t>
            </a:r>
          </a:p>
        </p:txBody>
      </p:sp>
      <p:sp>
        <p:nvSpPr>
          <p:cNvPr id="130" name="Rectangle 133"/>
          <p:cNvSpPr>
            <a:spLocks noChangeArrowheads="1"/>
          </p:cNvSpPr>
          <p:nvPr/>
        </p:nvSpPr>
        <p:spPr bwMode="auto">
          <a:xfrm>
            <a:off x="4848480" y="5502818"/>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err="1">
                <a:latin typeface="Arial" pitchFamily="34" charset="0"/>
              </a:rPr>
              <a:t>fd</a:t>
            </a:r>
            <a:endParaRPr lang="en-US" sz="1600" dirty="0">
              <a:latin typeface="Arial" pitchFamily="34" charset="0"/>
            </a:endParaRPr>
          </a:p>
        </p:txBody>
      </p:sp>
      <p:sp>
        <p:nvSpPr>
          <p:cNvPr id="131" name="Text Box 38"/>
          <p:cNvSpPr txBox="1">
            <a:spLocks noChangeArrowheads="1"/>
          </p:cNvSpPr>
          <p:nvPr/>
        </p:nvSpPr>
        <p:spPr bwMode="auto">
          <a:xfrm rot="16200000">
            <a:off x="6378107" y="3263766"/>
            <a:ext cx="949705" cy="360719"/>
          </a:xfrm>
          <a:prstGeom prst="rect">
            <a:avLst/>
          </a:prstGeom>
          <a:noFill/>
          <a:ln w="9525">
            <a:noFill/>
            <a:miter lim="800000"/>
            <a:headEnd/>
            <a:tailEnd/>
          </a:ln>
          <a:effectLst/>
        </p:spPr>
        <p:txBody>
          <a:bodyPr wrap="none" lIns="82910" tIns="41455" rIns="82910" bIns="41455">
            <a:spAutoFit/>
          </a:bodyPr>
          <a:lstStyle/>
          <a:p>
            <a:r>
              <a:rPr lang="en-US" dirty="0" err="1">
                <a:solidFill>
                  <a:srgbClr val="FF0000"/>
                </a:solidFill>
                <a:latin typeface="Arial" pitchFamily="34" charset="0"/>
              </a:rPr>
              <a:t>get</a:t>
            </a:r>
            <a:r>
              <a:rPr lang="en-US" b="0" dirty="0" err="1">
                <a:solidFill>
                  <a:srgbClr val="FF0000"/>
                </a:solidFill>
                <a:latin typeface="Arial" pitchFamily="34" charset="0"/>
              </a:rPr>
              <a:t>URL</a:t>
            </a:r>
            <a:endParaRPr lang="en-US" b="0" dirty="0">
              <a:solidFill>
                <a:srgbClr val="FF0000"/>
              </a:solidFill>
              <a:latin typeface="Arial" pitchFamily="34" charset="0"/>
            </a:endParaRPr>
          </a:p>
        </p:txBody>
      </p:sp>
      <p:cxnSp>
        <p:nvCxnSpPr>
          <p:cNvPr id="132" name="Straight Connector 131"/>
          <p:cNvCxnSpPr/>
          <p:nvPr/>
        </p:nvCxnSpPr>
        <p:spPr>
          <a:xfrm flipH="1">
            <a:off x="4114800" y="5867400"/>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4114800" y="685800"/>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AutoShape 135"/>
          <p:cNvSpPr>
            <a:spLocks noChangeArrowheads="1"/>
          </p:cNvSpPr>
          <p:nvPr/>
        </p:nvSpPr>
        <p:spPr bwMode="auto">
          <a:xfrm>
            <a:off x="6369120" y="5949280"/>
            <a:ext cx="276480" cy="207382"/>
          </a:xfrm>
          <a:prstGeom prst="leftArrow">
            <a:avLst>
              <a:gd name="adj1" fmla="val 50000"/>
              <a:gd name="adj2" fmla="val 33333"/>
            </a:avLst>
          </a:prstGeom>
          <a:solidFill>
            <a:srgbClr val="33CC33"/>
          </a:solidFill>
          <a:ln w="9525">
            <a:solidFill>
              <a:srgbClr val="008000"/>
            </a:solidFill>
            <a:miter lim="800000"/>
            <a:headEnd/>
            <a:tailEnd/>
          </a:ln>
          <a:effectLst/>
        </p:spPr>
        <p:txBody>
          <a:bodyPr wrap="none" lIns="82910" tIns="41455" rIns="82910" bIns="41455" anchor="ctr"/>
          <a:lstStyle/>
          <a:p>
            <a:endParaRPr lang="nl-NL"/>
          </a:p>
        </p:txBody>
      </p:sp>
      <p:sp>
        <p:nvSpPr>
          <p:cNvPr id="135" name="Rectangle 3"/>
          <p:cNvSpPr>
            <a:spLocks noChangeArrowheads="1"/>
          </p:cNvSpPr>
          <p:nvPr/>
        </p:nvSpPr>
        <p:spPr bwMode="auto">
          <a:xfrm>
            <a:off x="7478038" y="7124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6" name="Rectangle 4"/>
          <p:cNvSpPr>
            <a:spLocks noChangeArrowheads="1"/>
          </p:cNvSpPr>
          <p:nvPr/>
        </p:nvSpPr>
        <p:spPr bwMode="auto">
          <a:xfrm>
            <a:off x="7478038" y="105812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7" name="Rectangle 5"/>
          <p:cNvSpPr>
            <a:spLocks noChangeArrowheads="1"/>
          </p:cNvSpPr>
          <p:nvPr/>
        </p:nvSpPr>
        <p:spPr bwMode="auto">
          <a:xfrm>
            <a:off x="7478038" y="14037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dirty="0">
              <a:latin typeface="Arial" pitchFamily="34" charset="0"/>
            </a:endParaRPr>
          </a:p>
        </p:txBody>
      </p:sp>
      <p:sp>
        <p:nvSpPr>
          <p:cNvPr id="138" name="Rectangle 6"/>
          <p:cNvSpPr>
            <a:spLocks noChangeArrowheads="1"/>
          </p:cNvSpPr>
          <p:nvPr/>
        </p:nvSpPr>
        <p:spPr bwMode="auto">
          <a:xfrm>
            <a:off x="7478038" y="1749400"/>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9" name="Text Box 27"/>
          <p:cNvSpPr txBox="1">
            <a:spLocks noChangeArrowheads="1"/>
          </p:cNvSpPr>
          <p:nvPr/>
        </p:nvSpPr>
        <p:spPr bwMode="auto">
          <a:xfrm>
            <a:off x="7034518" y="1782527"/>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300</a:t>
            </a:r>
          </a:p>
        </p:txBody>
      </p:sp>
      <p:sp>
        <p:nvSpPr>
          <p:cNvPr id="140" name="Text Box 28"/>
          <p:cNvSpPr txBox="1">
            <a:spLocks noChangeArrowheads="1"/>
          </p:cNvSpPr>
          <p:nvPr/>
        </p:nvSpPr>
        <p:spPr bwMode="auto">
          <a:xfrm>
            <a:off x="7020118" y="1403766"/>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301</a:t>
            </a:r>
          </a:p>
        </p:txBody>
      </p:sp>
      <p:sp>
        <p:nvSpPr>
          <p:cNvPr id="141" name="Text Box 29"/>
          <p:cNvSpPr txBox="1">
            <a:spLocks noChangeArrowheads="1"/>
          </p:cNvSpPr>
          <p:nvPr/>
        </p:nvSpPr>
        <p:spPr bwMode="auto">
          <a:xfrm>
            <a:off x="7020118" y="1071093"/>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302</a:t>
            </a:r>
          </a:p>
        </p:txBody>
      </p:sp>
      <p:sp>
        <p:nvSpPr>
          <p:cNvPr id="142" name="Text Box 30"/>
          <p:cNvSpPr txBox="1">
            <a:spLocks noChangeArrowheads="1"/>
          </p:cNvSpPr>
          <p:nvPr/>
        </p:nvSpPr>
        <p:spPr bwMode="auto">
          <a:xfrm>
            <a:off x="7020118" y="712491"/>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303</a:t>
            </a:r>
          </a:p>
        </p:txBody>
      </p:sp>
      <p:sp>
        <p:nvSpPr>
          <p:cNvPr id="143" name="Rectangle 41"/>
          <p:cNvSpPr>
            <a:spLocks noChangeArrowheads="1"/>
          </p:cNvSpPr>
          <p:nvPr/>
        </p:nvSpPr>
        <p:spPr bwMode="auto">
          <a:xfrm>
            <a:off x="7848600" y="712491"/>
            <a:ext cx="704446"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a:t>
            </a:r>
          </a:p>
        </p:txBody>
      </p:sp>
      <p:grpSp>
        <p:nvGrpSpPr>
          <p:cNvPr id="144" name="Group 42"/>
          <p:cNvGrpSpPr>
            <a:grpSpLocks/>
          </p:cNvGrpSpPr>
          <p:nvPr/>
        </p:nvGrpSpPr>
        <p:grpSpPr bwMode="auto">
          <a:xfrm>
            <a:off x="8781240" y="228600"/>
            <a:ext cx="286560" cy="553018"/>
            <a:chOff x="5095" y="3101"/>
            <a:chExt cx="192" cy="528"/>
          </a:xfrm>
        </p:grpSpPr>
        <p:sp>
          <p:nvSpPr>
            <p:cNvPr id="145"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46"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47"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48"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49"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50"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151" name="Group 49"/>
          <p:cNvGrpSpPr>
            <a:grpSpLocks/>
          </p:cNvGrpSpPr>
          <p:nvPr/>
        </p:nvGrpSpPr>
        <p:grpSpPr bwMode="auto">
          <a:xfrm>
            <a:off x="7329720" y="228600"/>
            <a:ext cx="286560" cy="553018"/>
            <a:chOff x="5095" y="3101"/>
            <a:chExt cx="192" cy="528"/>
          </a:xfrm>
        </p:grpSpPr>
        <p:sp>
          <p:nvSpPr>
            <p:cNvPr id="152"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53"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54"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55"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56"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57"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158" name="Text Box 38"/>
          <p:cNvSpPr txBox="1">
            <a:spLocks noChangeArrowheads="1"/>
          </p:cNvSpPr>
          <p:nvPr/>
        </p:nvSpPr>
        <p:spPr bwMode="auto">
          <a:xfrm rot="16200000">
            <a:off x="6541406" y="1238529"/>
            <a:ext cx="629104" cy="360719"/>
          </a:xfrm>
          <a:prstGeom prst="rect">
            <a:avLst/>
          </a:prstGeom>
          <a:noFill/>
          <a:ln w="9525">
            <a:noFill/>
            <a:miter lim="800000"/>
            <a:headEnd/>
            <a:tailEnd/>
          </a:ln>
          <a:effectLst/>
        </p:spPr>
        <p:txBody>
          <a:bodyPr wrap="none" lIns="82910" tIns="41455" rIns="82910" bIns="41455">
            <a:spAutoFit/>
          </a:bodyPr>
          <a:lstStyle/>
          <a:p>
            <a:r>
              <a:rPr lang="en-US" b="0" dirty="0">
                <a:solidFill>
                  <a:srgbClr val="FF0000"/>
                </a:solidFill>
                <a:latin typeface="Arial" pitchFamily="34" charset="0"/>
              </a:rPr>
              <a:t>read</a:t>
            </a:r>
          </a:p>
        </p:txBody>
      </p:sp>
      <p:sp>
        <p:nvSpPr>
          <p:cNvPr id="159" name="AutoShape 135"/>
          <p:cNvSpPr>
            <a:spLocks noChangeArrowheads="1"/>
          </p:cNvSpPr>
          <p:nvPr/>
        </p:nvSpPr>
        <p:spPr bwMode="auto">
          <a:xfrm flipH="1">
            <a:off x="4010280" y="1052736"/>
            <a:ext cx="256920" cy="228600"/>
          </a:xfrm>
          <a:prstGeom prst="leftArrow">
            <a:avLst>
              <a:gd name="adj1" fmla="val 50000"/>
              <a:gd name="adj2" fmla="val 33333"/>
            </a:avLst>
          </a:prstGeom>
          <a:solidFill>
            <a:srgbClr val="FF0000"/>
          </a:solidFill>
          <a:ln w="9525">
            <a:solidFill>
              <a:srgbClr val="008000"/>
            </a:solidFill>
            <a:miter lim="800000"/>
            <a:headEnd/>
            <a:tailEnd/>
          </a:ln>
          <a:effectLst/>
        </p:spPr>
        <p:txBody>
          <a:bodyPr wrap="none" lIns="82910" tIns="41455" rIns="82910" bIns="41455" anchor="ctr"/>
          <a:lstStyle/>
          <a:p>
            <a:endParaRPr lang="nl-NL"/>
          </a:p>
        </p:txBody>
      </p:sp>
      <p:sp>
        <p:nvSpPr>
          <p:cNvPr id="160" name="TextBox 159"/>
          <p:cNvSpPr txBox="1"/>
          <p:nvPr/>
        </p:nvSpPr>
        <p:spPr>
          <a:xfrm rot="20965537">
            <a:off x="6053891" y="6084681"/>
            <a:ext cx="739305" cy="523220"/>
          </a:xfrm>
          <a:prstGeom prst="rect">
            <a:avLst/>
          </a:prstGeom>
          <a:noFill/>
        </p:spPr>
        <p:txBody>
          <a:bodyPr wrap="none" rtlCol="0">
            <a:spAutoFit/>
          </a:bodyPr>
          <a:lstStyle/>
          <a:p>
            <a:r>
              <a:rPr lang="nl-NL" sz="2800" b="1" dirty="0"/>
              <a:t>RET</a:t>
            </a:r>
          </a:p>
        </p:txBody>
      </p:sp>
      <mc:AlternateContent xmlns:mc="http://schemas.openxmlformats.org/markup-compatibility/2006" xmlns:p14="http://schemas.microsoft.com/office/powerpoint/2010/main">
        <mc:Choice Requires="p14">
          <p:contentPart p14:bwMode="auto" r:id="rId2">
            <p14:nvContentPartPr>
              <p14:cNvPr id="161" name="Ink 3"/>
              <p14:cNvContentPartPr>
                <a14:cpLocks xmlns:a14="http://schemas.microsoft.com/office/drawing/2010/main" noRot="1" noChangeAspect="1" noEditPoints="1" noChangeArrowheads="1" noChangeShapeType="1"/>
              </p14:cNvContentPartPr>
              <p14:nvPr/>
            </p14:nvContentPartPr>
            <p14:xfrm>
              <a:off x="5229225" y="3184525"/>
              <a:ext cx="1871663" cy="3027363"/>
            </p14:xfrm>
          </p:contentPart>
        </mc:Choice>
        <mc:Fallback xmlns="">
          <p:pic>
            <p:nvPicPr>
              <p:cNvPr id="161" name="Ink 3"/>
              <p:cNvPicPr>
                <a:picLocks noRot="1" noChangeAspect="1" noEditPoints="1" noChangeArrowheads="1" noChangeShapeType="1"/>
              </p:cNvPicPr>
              <p:nvPr/>
            </p:nvPicPr>
            <p:blipFill>
              <a:blip r:embed="rId3"/>
              <a:stretch>
                <a:fillRect/>
              </a:stretch>
            </p:blipFill>
            <p:spPr>
              <a:xfrm>
                <a:off x="5209785" y="3165444"/>
                <a:ext cx="1912704" cy="3067685"/>
              </a:xfrm>
              <a:prstGeom prst="rect">
                <a:avLst/>
              </a:prstGeom>
            </p:spPr>
          </p:pic>
        </mc:Fallback>
      </mc:AlternateContent>
      <p:sp>
        <p:nvSpPr>
          <p:cNvPr id="162" name="Title 1"/>
          <p:cNvSpPr txBox="1">
            <a:spLocks/>
          </p:cNvSpPr>
          <p:nvPr/>
        </p:nvSpPr>
        <p:spPr>
          <a:xfrm>
            <a:off x="-1557018" y="-43464"/>
            <a:ext cx="8229600" cy="90550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100" kern="1200">
                <a:solidFill>
                  <a:schemeClr val="tx1"/>
                </a:solidFill>
                <a:latin typeface="+mj-lt"/>
                <a:ea typeface="+mj-ea"/>
                <a:cs typeface="+mj-cs"/>
              </a:defRPr>
            </a:lvl1pPr>
          </a:lstStyle>
          <a:p>
            <a:r>
              <a:rPr lang="en-US" dirty="0">
                <a:solidFill>
                  <a:schemeClr val="accent1"/>
                </a:solidFill>
              </a:rPr>
              <a:t>Real Functions</a:t>
            </a:r>
            <a:endParaRPr lang="en-GB" dirty="0">
              <a:solidFill>
                <a:schemeClr val="accent1"/>
              </a:solidFill>
            </a:endParaRPr>
          </a:p>
        </p:txBody>
      </p:sp>
    </p:spTree>
    <p:extLst>
      <p:ext uri="{BB962C8B-B14F-4D97-AF65-F5344CB8AC3E}">
        <p14:creationId xmlns:p14="http://schemas.microsoft.com/office/powerpoint/2010/main" val="156200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5" name="Slide Number Placeholder 4"/>
          <p:cNvSpPr>
            <a:spLocks noGrp="1"/>
          </p:cNvSpPr>
          <p:nvPr>
            <p:ph type="sldNum" sz="quarter" idx="12"/>
          </p:nvPr>
        </p:nvSpPr>
        <p:spPr/>
        <p:txBody>
          <a:bodyPr/>
          <a:lstStyle/>
          <a:p>
            <a:fld id="{22459BEF-F704-A54B-987F-5EEE859E8FB1}" type="slidenum">
              <a:rPr lang="en-US" smtClean="0"/>
              <a:t>16</a:t>
            </a:fld>
            <a:endParaRPr lang="en-US"/>
          </a:p>
        </p:txBody>
      </p:sp>
      <p:sp>
        <p:nvSpPr>
          <p:cNvPr id="6" name="Rectangle 7"/>
          <p:cNvSpPr>
            <a:spLocks noChangeArrowheads="1"/>
          </p:cNvSpPr>
          <p:nvPr/>
        </p:nvSpPr>
        <p:spPr bwMode="auto">
          <a:xfrm>
            <a:off x="4873080" y="0"/>
            <a:ext cx="1451520" cy="685800"/>
          </a:xfrm>
          <a:prstGeom prst="rect">
            <a:avLst/>
          </a:prstGeom>
          <a:solidFill>
            <a:srgbClr val="00B050"/>
          </a:solidFill>
          <a:ln w="9525">
            <a:solidFill>
              <a:schemeClr val="tx1"/>
            </a:solidFill>
            <a:miter lim="800000"/>
            <a:headEnd/>
            <a:tailEnd/>
          </a:ln>
          <a:effectLst/>
        </p:spPr>
        <p:txBody>
          <a:bodyPr wrap="none" lIns="82910" tIns="41455" rIns="82910" bIns="41455" anchor="ctr"/>
          <a:lstStyle/>
          <a:p>
            <a:endParaRPr lang="nl-NL"/>
          </a:p>
        </p:txBody>
      </p:sp>
      <p:sp>
        <p:nvSpPr>
          <p:cNvPr id="8" name="Rectangle 3"/>
          <p:cNvSpPr>
            <a:spLocks noChangeArrowheads="1"/>
          </p:cNvSpPr>
          <p:nvPr/>
        </p:nvSpPr>
        <p:spPr bwMode="auto">
          <a:xfrm>
            <a:off x="7475040" y="273772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9" name="Rectangle 4"/>
          <p:cNvSpPr>
            <a:spLocks noChangeArrowheads="1"/>
          </p:cNvSpPr>
          <p:nvPr/>
        </p:nvSpPr>
        <p:spPr bwMode="auto">
          <a:xfrm>
            <a:off x="7475040" y="30833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0" name="Rectangle 5"/>
          <p:cNvSpPr>
            <a:spLocks noChangeArrowheads="1"/>
          </p:cNvSpPr>
          <p:nvPr/>
        </p:nvSpPr>
        <p:spPr bwMode="auto">
          <a:xfrm>
            <a:off x="7475040" y="342900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call read</a:t>
            </a:r>
          </a:p>
        </p:txBody>
      </p:sp>
      <p:sp>
        <p:nvSpPr>
          <p:cNvPr id="11" name="Rectangle 6"/>
          <p:cNvSpPr>
            <a:spLocks noChangeArrowheads="1"/>
          </p:cNvSpPr>
          <p:nvPr/>
        </p:nvSpPr>
        <p:spPr bwMode="auto">
          <a:xfrm>
            <a:off x="7475040" y="377463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2" name="Rectangle 7"/>
          <p:cNvSpPr>
            <a:spLocks noChangeArrowheads="1"/>
          </p:cNvSpPr>
          <p:nvPr/>
        </p:nvSpPr>
        <p:spPr bwMode="auto">
          <a:xfrm>
            <a:off x="7475040" y="515718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 name="Rectangle 8"/>
          <p:cNvSpPr>
            <a:spLocks noChangeArrowheads="1"/>
          </p:cNvSpPr>
          <p:nvPr/>
        </p:nvSpPr>
        <p:spPr bwMode="auto">
          <a:xfrm>
            <a:off x="7475040" y="550281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4" name="Rectangle 9"/>
          <p:cNvSpPr>
            <a:spLocks noChangeArrowheads="1"/>
          </p:cNvSpPr>
          <p:nvPr/>
        </p:nvSpPr>
        <p:spPr bwMode="auto">
          <a:xfrm>
            <a:off x="7475040" y="5848455"/>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5" name="Rectangle 10"/>
          <p:cNvSpPr>
            <a:spLocks noChangeArrowheads="1"/>
          </p:cNvSpPr>
          <p:nvPr/>
        </p:nvSpPr>
        <p:spPr bwMode="auto">
          <a:xfrm>
            <a:off x="7475040" y="61940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6" name="Line 11"/>
          <p:cNvSpPr>
            <a:spLocks noChangeShapeType="1"/>
          </p:cNvSpPr>
          <p:nvPr/>
        </p:nvSpPr>
        <p:spPr bwMode="auto">
          <a:xfrm>
            <a:off x="892656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7" name="Line 12"/>
          <p:cNvSpPr>
            <a:spLocks noChangeShapeType="1"/>
          </p:cNvSpPr>
          <p:nvPr/>
        </p:nvSpPr>
        <p:spPr bwMode="auto">
          <a:xfrm>
            <a:off x="747504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grpSp>
        <p:nvGrpSpPr>
          <p:cNvPr id="18" name="Group 13"/>
          <p:cNvGrpSpPr>
            <a:grpSpLocks/>
          </p:cNvGrpSpPr>
          <p:nvPr/>
        </p:nvGrpSpPr>
        <p:grpSpPr bwMode="auto">
          <a:xfrm>
            <a:off x="7336800" y="4120273"/>
            <a:ext cx="276480" cy="760400"/>
            <a:chOff x="5095" y="3101"/>
            <a:chExt cx="192" cy="528"/>
          </a:xfrm>
        </p:grpSpPr>
        <p:sp>
          <p:nvSpPr>
            <p:cNvPr id="19" name="Line 14"/>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0" name="Line 15"/>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1" name="Line 16"/>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2" name="Line 17"/>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23" name="Line 18"/>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24" name="Line 19"/>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grpSp>
        <p:nvGrpSpPr>
          <p:cNvPr id="25" name="Group 20"/>
          <p:cNvGrpSpPr>
            <a:grpSpLocks/>
          </p:cNvGrpSpPr>
          <p:nvPr/>
        </p:nvGrpSpPr>
        <p:grpSpPr bwMode="auto">
          <a:xfrm>
            <a:off x="8788320" y="4120273"/>
            <a:ext cx="276480" cy="760400"/>
            <a:chOff x="5095" y="3101"/>
            <a:chExt cx="192" cy="528"/>
          </a:xfrm>
        </p:grpSpPr>
        <p:sp>
          <p:nvSpPr>
            <p:cNvPr id="26" name="Line 21"/>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7" name="Line 22"/>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8" name="Line 23"/>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9" name="Line 24"/>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30" name="Line 25"/>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31" name="Line 26"/>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sp>
        <p:nvSpPr>
          <p:cNvPr id="32" name="Text Box 27"/>
          <p:cNvSpPr txBox="1">
            <a:spLocks noChangeArrowheads="1"/>
          </p:cNvSpPr>
          <p:nvPr/>
        </p:nvSpPr>
        <p:spPr bwMode="auto">
          <a:xfrm>
            <a:off x="7031520" y="380776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200</a:t>
            </a:r>
          </a:p>
        </p:txBody>
      </p:sp>
      <p:sp>
        <p:nvSpPr>
          <p:cNvPr id="33" name="Text Box 28"/>
          <p:cNvSpPr txBox="1">
            <a:spLocks noChangeArrowheads="1"/>
          </p:cNvSpPr>
          <p:nvPr/>
        </p:nvSpPr>
        <p:spPr bwMode="auto">
          <a:xfrm>
            <a:off x="7017120" y="3429003"/>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201</a:t>
            </a:r>
          </a:p>
        </p:txBody>
      </p:sp>
      <p:sp>
        <p:nvSpPr>
          <p:cNvPr id="34" name="Text Box 29"/>
          <p:cNvSpPr txBox="1">
            <a:spLocks noChangeArrowheads="1"/>
          </p:cNvSpPr>
          <p:nvPr/>
        </p:nvSpPr>
        <p:spPr bwMode="auto">
          <a:xfrm>
            <a:off x="7017120" y="3096330"/>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202</a:t>
            </a:r>
          </a:p>
        </p:txBody>
      </p:sp>
      <p:sp>
        <p:nvSpPr>
          <p:cNvPr id="35" name="Text Box 30"/>
          <p:cNvSpPr txBox="1">
            <a:spLocks noChangeArrowheads="1"/>
          </p:cNvSpPr>
          <p:nvPr/>
        </p:nvSpPr>
        <p:spPr bwMode="auto">
          <a:xfrm>
            <a:off x="7017120" y="2737728"/>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203</a:t>
            </a:r>
          </a:p>
        </p:txBody>
      </p:sp>
      <p:sp>
        <p:nvSpPr>
          <p:cNvPr id="36" name="Text Box 31"/>
          <p:cNvSpPr txBox="1">
            <a:spLocks noChangeArrowheads="1"/>
          </p:cNvSpPr>
          <p:nvPr/>
        </p:nvSpPr>
        <p:spPr bwMode="auto">
          <a:xfrm>
            <a:off x="7031520" y="6227218"/>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a:t>
            </a:r>
          </a:p>
        </p:txBody>
      </p:sp>
      <p:sp>
        <p:nvSpPr>
          <p:cNvPr id="37" name="Text Box 32"/>
          <p:cNvSpPr txBox="1">
            <a:spLocks noChangeArrowheads="1"/>
          </p:cNvSpPr>
          <p:nvPr/>
        </p:nvSpPr>
        <p:spPr bwMode="auto">
          <a:xfrm>
            <a:off x="7017120" y="5848457"/>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a:t>
            </a:r>
          </a:p>
        </p:txBody>
      </p:sp>
      <p:sp>
        <p:nvSpPr>
          <p:cNvPr id="38" name="Text Box 33"/>
          <p:cNvSpPr txBox="1">
            <a:spLocks noChangeArrowheads="1"/>
          </p:cNvSpPr>
          <p:nvPr/>
        </p:nvSpPr>
        <p:spPr bwMode="auto">
          <a:xfrm>
            <a:off x="7017120" y="551578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a:t>
            </a:r>
          </a:p>
        </p:txBody>
      </p:sp>
      <p:sp>
        <p:nvSpPr>
          <p:cNvPr id="39" name="Text Box 34"/>
          <p:cNvSpPr txBox="1">
            <a:spLocks noChangeArrowheads="1"/>
          </p:cNvSpPr>
          <p:nvPr/>
        </p:nvSpPr>
        <p:spPr bwMode="auto">
          <a:xfrm>
            <a:off x="7017120" y="5157182"/>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103</a:t>
            </a:r>
          </a:p>
        </p:txBody>
      </p:sp>
      <p:sp>
        <p:nvSpPr>
          <p:cNvPr id="40" name="Text Box 35"/>
          <p:cNvSpPr txBox="1">
            <a:spLocks noChangeArrowheads="1"/>
          </p:cNvSpPr>
          <p:nvPr/>
        </p:nvSpPr>
        <p:spPr bwMode="auto">
          <a:xfrm>
            <a:off x="7195680" y="6227218"/>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41" name="Text Box 36"/>
          <p:cNvSpPr txBox="1">
            <a:spLocks noChangeArrowheads="1"/>
          </p:cNvSpPr>
          <p:nvPr/>
        </p:nvSpPr>
        <p:spPr bwMode="auto">
          <a:xfrm rot="16200000">
            <a:off x="6660201" y="5938109"/>
            <a:ext cx="385518"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IE</a:t>
            </a:r>
          </a:p>
        </p:txBody>
      </p:sp>
      <p:sp>
        <p:nvSpPr>
          <p:cNvPr id="42" name="Rectangle 38"/>
          <p:cNvSpPr>
            <a:spLocks noChangeArrowheads="1"/>
          </p:cNvSpPr>
          <p:nvPr/>
        </p:nvSpPr>
        <p:spPr bwMode="auto">
          <a:xfrm>
            <a:off x="7475040" y="4811546"/>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43" name="Text Box 39"/>
          <p:cNvSpPr txBox="1">
            <a:spLocks noChangeArrowheads="1"/>
          </p:cNvSpPr>
          <p:nvPr/>
        </p:nvSpPr>
        <p:spPr bwMode="auto">
          <a:xfrm>
            <a:off x="7017120" y="4811549"/>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104</a:t>
            </a:r>
          </a:p>
        </p:txBody>
      </p:sp>
      <p:sp>
        <p:nvSpPr>
          <p:cNvPr id="44" name="Rectangle 40"/>
          <p:cNvSpPr>
            <a:spLocks noChangeArrowheads="1"/>
          </p:cNvSpPr>
          <p:nvPr/>
        </p:nvSpPr>
        <p:spPr bwMode="auto">
          <a:xfrm>
            <a:off x="7538400" y="5515780"/>
            <a:ext cx="1225421"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call </a:t>
            </a:r>
            <a:r>
              <a:rPr lang="en-US" sz="1600" dirty="0" err="1">
                <a:latin typeface="Arial" pitchFamily="34" charset="0"/>
              </a:rPr>
              <a:t>getURL</a:t>
            </a:r>
            <a:endParaRPr lang="en-US" sz="1600" dirty="0">
              <a:latin typeface="Arial" pitchFamily="34" charset="0"/>
            </a:endParaRPr>
          </a:p>
        </p:txBody>
      </p:sp>
      <p:sp>
        <p:nvSpPr>
          <p:cNvPr id="45" name="Rectangle 41"/>
          <p:cNvSpPr>
            <a:spLocks noChangeArrowheads="1"/>
          </p:cNvSpPr>
          <p:nvPr/>
        </p:nvSpPr>
        <p:spPr bwMode="auto">
          <a:xfrm>
            <a:off x="7526879" y="2737728"/>
            <a:ext cx="1284210" cy="33504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 result</a:t>
            </a:r>
          </a:p>
        </p:txBody>
      </p:sp>
      <p:grpSp>
        <p:nvGrpSpPr>
          <p:cNvPr id="46" name="Group 42"/>
          <p:cNvGrpSpPr>
            <a:grpSpLocks/>
          </p:cNvGrpSpPr>
          <p:nvPr/>
        </p:nvGrpSpPr>
        <p:grpSpPr bwMode="auto">
          <a:xfrm>
            <a:off x="8778242" y="2253837"/>
            <a:ext cx="286560" cy="553018"/>
            <a:chOff x="5095" y="3101"/>
            <a:chExt cx="192" cy="528"/>
          </a:xfrm>
        </p:grpSpPr>
        <p:sp>
          <p:nvSpPr>
            <p:cNvPr id="47"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48"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49"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0"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1"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2"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53" name="Group 49"/>
          <p:cNvGrpSpPr>
            <a:grpSpLocks/>
          </p:cNvGrpSpPr>
          <p:nvPr/>
        </p:nvGrpSpPr>
        <p:grpSpPr bwMode="auto">
          <a:xfrm>
            <a:off x="7326722" y="2253837"/>
            <a:ext cx="286560" cy="553018"/>
            <a:chOff x="5095" y="3101"/>
            <a:chExt cx="192" cy="528"/>
          </a:xfrm>
        </p:grpSpPr>
        <p:sp>
          <p:nvSpPr>
            <p:cNvPr id="54"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55"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56"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7"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8"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9"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60" name="Text Box 56"/>
          <p:cNvSpPr txBox="1">
            <a:spLocks noChangeArrowheads="1"/>
          </p:cNvSpPr>
          <p:nvPr/>
        </p:nvSpPr>
        <p:spPr bwMode="auto">
          <a:xfrm rot="16200000">
            <a:off x="3735105" y="774447"/>
            <a:ext cx="706119"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stack</a:t>
            </a:r>
          </a:p>
        </p:txBody>
      </p:sp>
      <p:sp>
        <p:nvSpPr>
          <p:cNvPr id="61" name="Rectangle 57"/>
          <p:cNvSpPr>
            <a:spLocks noChangeArrowheads="1"/>
          </p:cNvSpPr>
          <p:nvPr/>
        </p:nvSpPr>
        <p:spPr bwMode="auto">
          <a:xfrm>
            <a:off x="4848480" y="686953"/>
            <a:ext cx="1451520" cy="345636"/>
          </a:xfrm>
          <a:prstGeom prst="rect">
            <a:avLst/>
          </a:prstGeom>
          <a:solidFill>
            <a:schemeClr val="accent2"/>
          </a:solidFill>
          <a:ln w="9525">
            <a:solidFill>
              <a:schemeClr val="tx1"/>
            </a:solidFill>
            <a:miter lim="800000"/>
            <a:headEnd/>
            <a:tailEnd/>
          </a:ln>
          <a:effectLst/>
        </p:spPr>
        <p:txBody>
          <a:bodyPr wrap="none" lIns="82910" tIns="41455" rIns="82910" bIns="41455" anchor="ctr"/>
          <a:lstStyle/>
          <a:p>
            <a:pPr algn="ctr"/>
            <a:r>
              <a:rPr lang="en-US" sz="1600" dirty="0">
                <a:solidFill>
                  <a:schemeClr val="bg1"/>
                </a:solidFill>
                <a:latin typeface="Arial" pitchFamily="34" charset="0"/>
              </a:rPr>
              <a:t>103</a:t>
            </a:r>
          </a:p>
        </p:txBody>
      </p:sp>
      <p:sp>
        <p:nvSpPr>
          <p:cNvPr id="62" name="Text Box 58"/>
          <p:cNvSpPr txBox="1">
            <a:spLocks noChangeArrowheads="1"/>
          </p:cNvSpPr>
          <p:nvPr/>
        </p:nvSpPr>
        <p:spPr bwMode="auto">
          <a:xfrm>
            <a:off x="4289760" y="1411353"/>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1022</a:t>
            </a:r>
          </a:p>
        </p:txBody>
      </p:sp>
      <p:sp>
        <p:nvSpPr>
          <p:cNvPr id="63" name="Text Box 59"/>
          <p:cNvSpPr txBox="1">
            <a:spLocks noChangeArrowheads="1"/>
          </p:cNvSpPr>
          <p:nvPr/>
        </p:nvSpPr>
        <p:spPr bwMode="auto">
          <a:xfrm>
            <a:off x="4289760" y="1032589"/>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1023</a:t>
            </a:r>
          </a:p>
        </p:txBody>
      </p:sp>
      <p:sp>
        <p:nvSpPr>
          <p:cNvPr id="64" name="Text Box 60"/>
          <p:cNvSpPr txBox="1">
            <a:spLocks noChangeArrowheads="1"/>
          </p:cNvSpPr>
          <p:nvPr/>
        </p:nvSpPr>
        <p:spPr bwMode="auto">
          <a:xfrm>
            <a:off x="4289760" y="69991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1024</a:t>
            </a:r>
          </a:p>
        </p:txBody>
      </p:sp>
      <p:sp>
        <p:nvSpPr>
          <p:cNvPr id="65" name="Text Box 61"/>
          <p:cNvSpPr txBox="1">
            <a:spLocks noChangeArrowheads="1"/>
          </p:cNvSpPr>
          <p:nvPr/>
        </p:nvSpPr>
        <p:spPr bwMode="auto">
          <a:xfrm>
            <a:off x="4569120" y="1411353"/>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6" name="Rectangle 62"/>
          <p:cNvSpPr>
            <a:spLocks noChangeArrowheads="1"/>
          </p:cNvSpPr>
          <p:nvPr/>
        </p:nvSpPr>
        <p:spPr bwMode="auto">
          <a:xfrm>
            <a:off x="4900320" y="156256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7" name="Rectangle 63"/>
          <p:cNvSpPr>
            <a:spLocks noChangeArrowheads="1"/>
          </p:cNvSpPr>
          <p:nvPr/>
        </p:nvSpPr>
        <p:spPr bwMode="auto">
          <a:xfrm>
            <a:off x="4848480" y="1009547"/>
            <a:ext cx="1451520" cy="345636"/>
          </a:xfrm>
          <a:prstGeom prst="rect">
            <a:avLst/>
          </a:prstGeom>
          <a:no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68" name="Text Box 64"/>
          <p:cNvSpPr txBox="1">
            <a:spLocks noChangeArrowheads="1"/>
          </p:cNvSpPr>
          <p:nvPr/>
        </p:nvSpPr>
        <p:spPr bwMode="auto">
          <a:xfrm>
            <a:off x="4289760" y="2481381"/>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1019</a:t>
            </a:r>
          </a:p>
        </p:txBody>
      </p:sp>
      <p:sp>
        <p:nvSpPr>
          <p:cNvPr id="69" name="Text Box 65"/>
          <p:cNvSpPr txBox="1">
            <a:spLocks noChangeArrowheads="1"/>
          </p:cNvSpPr>
          <p:nvPr/>
        </p:nvSpPr>
        <p:spPr bwMode="auto">
          <a:xfrm>
            <a:off x="4574880" y="2481381"/>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0" name="Text Box 80"/>
          <p:cNvSpPr txBox="1">
            <a:spLocks noChangeArrowheads="1"/>
          </p:cNvSpPr>
          <p:nvPr/>
        </p:nvSpPr>
        <p:spPr bwMode="auto">
          <a:xfrm>
            <a:off x="4557600" y="2550508"/>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1" name="Text Box 81"/>
          <p:cNvSpPr txBox="1">
            <a:spLocks noChangeArrowheads="1"/>
          </p:cNvSpPr>
          <p:nvPr/>
        </p:nvSpPr>
        <p:spPr bwMode="auto">
          <a:xfrm>
            <a:off x="5594400" y="305317"/>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2" name="Text Box 82"/>
          <p:cNvSpPr txBox="1">
            <a:spLocks noChangeArrowheads="1"/>
          </p:cNvSpPr>
          <p:nvPr/>
        </p:nvSpPr>
        <p:spPr bwMode="auto">
          <a:xfrm>
            <a:off x="4295520" y="1769947"/>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1021</a:t>
            </a:r>
          </a:p>
        </p:txBody>
      </p:sp>
      <p:sp>
        <p:nvSpPr>
          <p:cNvPr id="73" name="Text Box 83"/>
          <p:cNvSpPr txBox="1">
            <a:spLocks noChangeArrowheads="1"/>
          </p:cNvSpPr>
          <p:nvPr/>
        </p:nvSpPr>
        <p:spPr bwMode="auto">
          <a:xfrm>
            <a:off x="4574880" y="176994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4" name="Text Box 84"/>
          <p:cNvSpPr txBox="1">
            <a:spLocks noChangeArrowheads="1"/>
          </p:cNvSpPr>
          <p:nvPr/>
        </p:nvSpPr>
        <p:spPr bwMode="auto">
          <a:xfrm>
            <a:off x="4289760" y="2115586"/>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1020</a:t>
            </a:r>
          </a:p>
        </p:txBody>
      </p:sp>
      <p:sp>
        <p:nvSpPr>
          <p:cNvPr id="75" name="Text Box 85"/>
          <p:cNvSpPr txBox="1">
            <a:spLocks noChangeArrowheads="1"/>
          </p:cNvSpPr>
          <p:nvPr/>
        </p:nvSpPr>
        <p:spPr bwMode="auto">
          <a:xfrm>
            <a:off x="4569120" y="2115586"/>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6" name="Rectangle 86"/>
          <p:cNvSpPr>
            <a:spLocks noChangeArrowheads="1"/>
          </p:cNvSpPr>
          <p:nvPr/>
        </p:nvSpPr>
        <p:spPr bwMode="auto">
          <a:xfrm>
            <a:off x="4904640" y="391726"/>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grpSp>
        <p:nvGrpSpPr>
          <p:cNvPr id="77" name="Group 87"/>
          <p:cNvGrpSpPr>
            <a:grpSpLocks/>
          </p:cNvGrpSpPr>
          <p:nvPr/>
        </p:nvGrpSpPr>
        <p:grpSpPr bwMode="auto">
          <a:xfrm>
            <a:off x="6161760" y="115212"/>
            <a:ext cx="286560" cy="553018"/>
            <a:chOff x="5095" y="3101"/>
            <a:chExt cx="192" cy="528"/>
          </a:xfrm>
        </p:grpSpPr>
        <p:sp>
          <p:nvSpPr>
            <p:cNvPr id="78" name="Line 88"/>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79" name="Line 89"/>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0" name="Line 90"/>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1" name="Line 91"/>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2" name="Line 92"/>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83" name="Line 93"/>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84" name="Group 94"/>
          <p:cNvGrpSpPr>
            <a:grpSpLocks/>
          </p:cNvGrpSpPr>
          <p:nvPr/>
        </p:nvGrpSpPr>
        <p:grpSpPr bwMode="auto">
          <a:xfrm>
            <a:off x="4710240" y="115212"/>
            <a:ext cx="286560" cy="553018"/>
            <a:chOff x="5095" y="3101"/>
            <a:chExt cx="192" cy="528"/>
          </a:xfrm>
        </p:grpSpPr>
        <p:sp>
          <p:nvSpPr>
            <p:cNvPr id="85" name="Line 95"/>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86" name="Line 96"/>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7" name="Line 97"/>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8" name="Line 98"/>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9" name="Line 99"/>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90" name="Line 100"/>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91" name="Text Box 101"/>
          <p:cNvSpPr txBox="1">
            <a:spLocks noChangeArrowheads="1"/>
          </p:cNvSpPr>
          <p:nvPr/>
        </p:nvSpPr>
        <p:spPr bwMode="auto">
          <a:xfrm>
            <a:off x="5539680" y="41765"/>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2" name="Text Box 102"/>
          <p:cNvSpPr txBox="1">
            <a:spLocks noChangeArrowheads="1"/>
          </p:cNvSpPr>
          <p:nvPr/>
        </p:nvSpPr>
        <p:spPr bwMode="auto">
          <a:xfrm>
            <a:off x="5551200" y="387401"/>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3" name="Text Box 103"/>
          <p:cNvSpPr txBox="1">
            <a:spLocks noChangeArrowheads="1"/>
          </p:cNvSpPr>
          <p:nvPr/>
        </p:nvSpPr>
        <p:spPr bwMode="auto">
          <a:xfrm>
            <a:off x="5516640" y="733039"/>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4" name="Text Box 104"/>
          <p:cNvSpPr txBox="1">
            <a:spLocks noChangeArrowheads="1"/>
          </p:cNvSpPr>
          <p:nvPr/>
        </p:nvSpPr>
        <p:spPr bwMode="auto">
          <a:xfrm>
            <a:off x="5516640" y="1078678"/>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5" name="Rectangle 105"/>
          <p:cNvSpPr>
            <a:spLocks noChangeArrowheads="1"/>
          </p:cNvSpPr>
          <p:nvPr/>
        </p:nvSpPr>
        <p:spPr bwMode="auto">
          <a:xfrm>
            <a:off x="4848480" y="1335021"/>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6" name="Text Box 106"/>
          <p:cNvSpPr txBox="1">
            <a:spLocks noChangeArrowheads="1"/>
          </p:cNvSpPr>
          <p:nvPr/>
        </p:nvSpPr>
        <p:spPr bwMode="auto">
          <a:xfrm>
            <a:off x="4295520" y="2806855"/>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1018</a:t>
            </a:r>
          </a:p>
        </p:txBody>
      </p:sp>
      <p:sp>
        <p:nvSpPr>
          <p:cNvPr id="97" name="Text Box 107"/>
          <p:cNvSpPr txBox="1">
            <a:spLocks noChangeArrowheads="1"/>
          </p:cNvSpPr>
          <p:nvPr/>
        </p:nvSpPr>
        <p:spPr bwMode="auto">
          <a:xfrm>
            <a:off x="4569120" y="2806855"/>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8" name="Text Box 108"/>
          <p:cNvSpPr txBox="1">
            <a:spLocks noChangeArrowheads="1"/>
          </p:cNvSpPr>
          <p:nvPr/>
        </p:nvSpPr>
        <p:spPr bwMode="auto">
          <a:xfrm>
            <a:off x="4551840" y="2875984"/>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9" name="Text Box 109"/>
          <p:cNvSpPr txBox="1">
            <a:spLocks noChangeArrowheads="1"/>
          </p:cNvSpPr>
          <p:nvPr/>
        </p:nvSpPr>
        <p:spPr bwMode="auto">
          <a:xfrm>
            <a:off x="5539680" y="1756989"/>
            <a:ext cx="167040" cy="332675"/>
          </a:xfrm>
          <a:prstGeom prst="rect">
            <a:avLst/>
          </a:prstGeom>
          <a:noFill/>
          <a:ln w="9525">
            <a:noFill/>
            <a:miter lim="800000"/>
            <a:headEnd/>
            <a:tailEnd/>
          </a:ln>
          <a:effectLst/>
        </p:spPr>
        <p:txBody>
          <a:bodyPr wrap="none" lIns="82910" tIns="41455" rIns="82910" bIns="41455">
            <a:spAutoFit/>
          </a:bodyPr>
          <a:lstStyle/>
          <a:p>
            <a:pPr algn="ctr"/>
            <a:endParaRPr lang="en-US" sz="1600" dirty="0">
              <a:latin typeface="Arial" pitchFamily="34" charset="0"/>
            </a:endParaRPr>
          </a:p>
        </p:txBody>
      </p:sp>
      <p:sp>
        <p:nvSpPr>
          <p:cNvPr id="100"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01" name="Rectangle 111"/>
          <p:cNvSpPr>
            <a:spLocks noChangeArrowheads="1"/>
          </p:cNvSpPr>
          <p:nvPr/>
        </p:nvSpPr>
        <p:spPr bwMode="auto">
          <a:xfrm>
            <a:off x="4848480" y="170081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2" name="Rectangle 112"/>
          <p:cNvSpPr>
            <a:spLocks noChangeArrowheads="1"/>
          </p:cNvSpPr>
          <p:nvPr/>
        </p:nvSpPr>
        <p:spPr bwMode="auto">
          <a:xfrm>
            <a:off x="4848480" y="204645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3" name="Rectangle 113"/>
          <p:cNvSpPr>
            <a:spLocks noChangeArrowheads="1"/>
          </p:cNvSpPr>
          <p:nvPr/>
        </p:nvSpPr>
        <p:spPr bwMode="auto">
          <a:xfrm>
            <a:off x="4848480" y="239209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4" name="Rectangle 114"/>
          <p:cNvSpPr>
            <a:spLocks noChangeArrowheads="1"/>
          </p:cNvSpPr>
          <p:nvPr/>
        </p:nvSpPr>
        <p:spPr bwMode="auto">
          <a:xfrm>
            <a:off x="4848480" y="3787598"/>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5" name="Rectangle 116"/>
          <p:cNvSpPr>
            <a:spLocks noChangeArrowheads="1"/>
          </p:cNvSpPr>
          <p:nvPr/>
        </p:nvSpPr>
        <p:spPr bwMode="auto">
          <a:xfrm>
            <a:off x="4848480" y="275068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6" name="Rectangle 117"/>
          <p:cNvSpPr>
            <a:spLocks noChangeArrowheads="1"/>
          </p:cNvSpPr>
          <p:nvPr/>
        </p:nvSpPr>
        <p:spPr bwMode="auto">
          <a:xfrm>
            <a:off x="4848480" y="309632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7" name="Rectangle 118"/>
          <p:cNvSpPr>
            <a:spLocks noChangeArrowheads="1"/>
          </p:cNvSpPr>
          <p:nvPr/>
        </p:nvSpPr>
        <p:spPr bwMode="auto">
          <a:xfrm>
            <a:off x="4848480" y="344196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8" name="Text Box 122"/>
          <p:cNvSpPr txBox="1">
            <a:spLocks noChangeArrowheads="1"/>
          </p:cNvSpPr>
          <p:nvPr/>
        </p:nvSpPr>
        <p:spPr bwMode="auto">
          <a:xfrm>
            <a:off x="4295520" y="3152493"/>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1017</a:t>
            </a:r>
          </a:p>
        </p:txBody>
      </p:sp>
      <p:sp>
        <p:nvSpPr>
          <p:cNvPr id="109" name="Text Box 123"/>
          <p:cNvSpPr txBox="1">
            <a:spLocks noChangeArrowheads="1"/>
          </p:cNvSpPr>
          <p:nvPr/>
        </p:nvSpPr>
        <p:spPr bwMode="auto">
          <a:xfrm>
            <a:off x="4295520" y="3498132"/>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1016</a:t>
            </a:r>
          </a:p>
        </p:txBody>
      </p:sp>
      <p:sp>
        <p:nvSpPr>
          <p:cNvPr id="110" name="Text Box 124"/>
          <p:cNvSpPr txBox="1">
            <a:spLocks noChangeArrowheads="1"/>
          </p:cNvSpPr>
          <p:nvPr/>
        </p:nvSpPr>
        <p:spPr bwMode="auto">
          <a:xfrm>
            <a:off x="4295520" y="3856730"/>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1015</a:t>
            </a:r>
          </a:p>
        </p:txBody>
      </p:sp>
      <p:sp>
        <p:nvSpPr>
          <p:cNvPr id="111" name="Rectangle 134"/>
          <p:cNvSpPr txBox="1">
            <a:spLocks noChangeArrowheads="1"/>
          </p:cNvSpPr>
          <p:nvPr/>
        </p:nvSpPr>
        <p:spPr>
          <a:xfrm>
            <a:off x="76200" y="1700819"/>
            <a:ext cx="5807520" cy="4039624"/>
          </a:xfrm>
          <a:prstGeom prst="rect">
            <a:avLst/>
          </a:prstGeom>
          <a:ln/>
        </p:spPr>
        <p:txBody>
          <a:bodyPr vert="horz" lIns="91440" tIns="45720" rIns="91440" bIns="45720" rtlCol="0">
            <a:normAutofit/>
          </a:bodyPr>
          <a:lstStyle>
            <a:lvl1pPr marL="342900" indent="-342900" algn="l" defTabSz="457200" rtl="0" eaLnBrk="1" latinLnBrk="0" hangingPunct="1">
              <a:spcBef>
                <a:spcPts val="1200"/>
              </a:spcBef>
              <a:buFont typeface="Arial"/>
              <a:buChar char="•"/>
              <a:defRPr sz="2800" b="0" i="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500" b="0" i="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300" b="0" i="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584" indent="-342584" defTabSz="914035">
              <a:lnSpc>
                <a:spcPct val="90000"/>
              </a:lnSpc>
              <a:buFont typeface="Arial"/>
              <a:buNone/>
            </a:pP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	char buf[</a:t>
            </a:r>
            <a:r>
              <a:rPr lang="en-US" sz="2200" b="1">
                <a:solidFill>
                  <a:srgbClr val="FF0000"/>
                </a:solidFill>
                <a:latin typeface="Courier New" pitchFamily="49" charset="0"/>
              </a:rPr>
              <a:t>10</a:t>
            </a:r>
            <a:r>
              <a:rPr lang="en-US" sz="2200">
                <a:latin typeface="Courier New" pitchFamily="49" charset="0"/>
              </a:rPr>
              <a:t>]; </a:t>
            </a:r>
            <a:br>
              <a:rPr lang="en-US" sz="2200">
                <a:latin typeface="Courier New" pitchFamily="49" charset="0"/>
              </a:rPr>
            </a:br>
            <a:r>
              <a:rPr lang="en-US" sz="2200">
                <a:latin typeface="Courier New" pitchFamily="49" charset="0"/>
              </a:rPr>
              <a:t>read(keyboard,buf,64);	</a:t>
            </a:r>
            <a:br>
              <a:rPr lang="en-US" sz="2200">
                <a:latin typeface="Courier New" pitchFamily="49" charset="0"/>
              </a:rPr>
            </a:br>
            <a:r>
              <a:rPr lang="en-US" sz="2200">
                <a:latin typeface="Courier New" pitchFamily="49" charset="0"/>
              </a:rPr>
              <a:t>get_webpage (buf);</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IE ()</a:t>
            </a:r>
          </a:p>
          <a:p>
            <a:pPr marL="342584" indent="-342584" defTabSz="914035">
              <a:lnSpc>
                <a:spcPct val="90000"/>
              </a:lnSpc>
              <a:buFont typeface="Arial"/>
              <a:buNone/>
            </a:pPr>
            <a:r>
              <a:rPr lang="en-US" sz="2200">
                <a:latin typeface="Courier New" pitchFamily="49" charset="0"/>
              </a:rPr>
              <a:t>{</a:t>
            </a:r>
            <a:br>
              <a:rPr lang="en-US" sz="2200">
                <a:latin typeface="Courier New" pitchFamily="49" charset="0"/>
              </a:rPr>
            </a:b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endParaRPr lang="en-US" sz="2200" dirty="0">
              <a:latin typeface="Courier New" pitchFamily="49" charset="0"/>
            </a:endParaRPr>
          </a:p>
        </p:txBody>
      </p:sp>
      <p:sp>
        <p:nvSpPr>
          <p:cNvPr id="112"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13" name="Rectangle 115"/>
          <p:cNvSpPr>
            <a:spLocks noChangeArrowheads="1"/>
          </p:cNvSpPr>
          <p:nvPr/>
        </p:nvSpPr>
        <p:spPr bwMode="auto">
          <a:xfrm>
            <a:off x="4848480" y="4133234"/>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4" name="Text Box 125"/>
          <p:cNvSpPr txBox="1">
            <a:spLocks noChangeArrowheads="1"/>
          </p:cNvSpPr>
          <p:nvPr/>
        </p:nvSpPr>
        <p:spPr bwMode="auto">
          <a:xfrm>
            <a:off x="4295520" y="4202366"/>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1014</a:t>
            </a:r>
          </a:p>
        </p:txBody>
      </p:sp>
      <p:sp>
        <p:nvSpPr>
          <p:cNvPr id="115" name="Text Box 126"/>
          <p:cNvSpPr txBox="1">
            <a:spLocks noChangeArrowheads="1"/>
          </p:cNvSpPr>
          <p:nvPr/>
        </p:nvSpPr>
        <p:spPr bwMode="auto">
          <a:xfrm>
            <a:off x="4289760" y="4548002"/>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1013</a:t>
            </a:r>
          </a:p>
        </p:txBody>
      </p:sp>
      <p:sp>
        <p:nvSpPr>
          <p:cNvPr id="116" name="Text Box 127"/>
          <p:cNvSpPr txBox="1">
            <a:spLocks noChangeArrowheads="1"/>
          </p:cNvSpPr>
          <p:nvPr/>
        </p:nvSpPr>
        <p:spPr bwMode="auto">
          <a:xfrm>
            <a:off x="4289760" y="489363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1012</a:t>
            </a:r>
          </a:p>
        </p:txBody>
      </p:sp>
      <p:sp>
        <p:nvSpPr>
          <p:cNvPr id="117" name="Text Box 128"/>
          <p:cNvSpPr txBox="1">
            <a:spLocks noChangeArrowheads="1"/>
          </p:cNvSpPr>
          <p:nvPr/>
        </p:nvSpPr>
        <p:spPr bwMode="auto">
          <a:xfrm>
            <a:off x="4295520" y="5239275"/>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1011</a:t>
            </a:r>
          </a:p>
        </p:txBody>
      </p:sp>
      <p:sp>
        <p:nvSpPr>
          <p:cNvPr id="118" name="Text Box 129"/>
          <p:cNvSpPr txBox="1">
            <a:spLocks noChangeArrowheads="1"/>
          </p:cNvSpPr>
          <p:nvPr/>
        </p:nvSpPr>
        <p:spPr bwMode="auto">
          <a:xfrm>
            <a:off x="4295520" y="5584911"/>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1010</a:t>
            </a:r>
          </a:p>
        </p:txBody>
      </p:sp>
      <p:sp>
        <p:nvSpPr>
          <p:cNvPr id="119" name="Rectangle 131"/>
          <p:cNvSpPr>
            <a:spLocks noChangeArrowheads="1"/>
          </p:cNvSpPr>
          <p:nvPr/>
        </p:nvSpPr>
        <p:spPr bwMode="auto">
          <a:xfrm>
            <a:off x="4848480" y="4497593"/>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0" name="Rectangle 114"/>
          <p:cNvSpPr>
            <a:spLocks noChangeArrowheads="1"/>
          </p:cNvSpPr>
          <p:nvPr/>
        </p:nvSpPr>
        <p:spPr bwMode="auto">
          <a:xfrm>
            <a:off x="4848480" y="4495800"/>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1" name="Text Box 104"/>
          <p:cNvSpPr txBox="1">
            <a:spLocks noChangeArrowheads="1"/>
          </p:cNvSpPr>
          <p:nvPr/>
        </p:nvSpPr>
        <p:spPr bwMode="auto">
          <a:xfrm>
            <a:off x="5197362" y="1041659"/>
            <a:ext cx="758948" cy="329941"/>
          </a:xfrm>
          <a:prstGeom prst="rect">
            <a:avLst/>
          </a:prstGeom>
          <a:noFill/>
          <a:ln w="9525">
            <a:noFill/>
            <a:miter lim="800000"/>
            <a:headEnd/>
            <a:tailEnd/>
          </a:ln>
          <a:effectLst/>
        </p:spPr>
        <p:txBody>
          <a:bodyPr wrap="none" lIns="82910" tIns="41455" rIns="82910" bIns="41455">
            <a:spAutoFit/>
          </a:bodyPr>
          <a:lstStyle/>
          <a:p>
            <a:pPr algn="ctr"/>
            <a:r>
              <a:rPr lang="en-US" sz="1600" dirty="0">
                <a:solidFill>
                  <a:srgbClr val="FF0000"/>
                </a:solidFill>
                <a:latin typeface="Arial" pitchFamily="34" charset="0"/>
              </a:rPr>
              <a:t>old FP</a:t>
            </a:r>
          </a:p>
        </p:txBody>
      </p:sp>
      <p:sp>
        <p:nvSpPr>
          <p:cNvPr id="122" name="Rectangle 132"/>
          <p:cNvSpPr>
            <a:spLocks noChangeArrowheads="1"/>
          </p:cNvSpPr>
          <p:nvPr/>
        </p:nvSpPr>
        <p:spPr bwMode="auto">
          <a:xfrm>
            <a:off x="4853520" y="583750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202</a:t>
            </a:r>
          </a:p>
        </p:txBody>
      </p:sp>
      <p:sp>
        <p:nvSpPr>
          <p:cNvPr id="123" name="Rectangle 133"/>
          <p:cNvSpPr>
            <a:spLocks noChangeArrowheads="1"/>
          </p:cNvSpPr>
          <p:nvPr/>
        </p:nvSpPr>
        <p:spPr bwMode="auto">
          <a:xfrm>
            <a:off x="4853520" y="6183145"/>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1023</a:t>
            </a:r>
          </a:p>
        </p:txBody>
      </p:sp>
      <p:sp>
        <p:nvSpPr>
          <p:cNvPr id="124" name="Text Box 129"/>
          <p:cNvSpPr txBox="1">
            <a:spLocks noChangeArrowheads="1"/>
          </p:cNvSpPr>
          <p:nvPr/>
        </p:nvSpPr>
        <p:spPr bwMode="auto">
          <a:xfrm>
            <a:off x="4289760" y="59184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1009</a:t>
            </a:r>
          </a:p>
        </p:txBody>
      </p:sp>
      <p:sp>
        <p:nvSpPr>
          <p:cNvPr id="125" name="Text Box 129"/>
          <p:cNvSpPr txBox="1">
            <a:spLocks noChangeArrowheads="1"/>
          </p:cNvSpPr>
          <p:nvPr/>
        </p:nvSpPr>
        <p:spPr bwMode="auto">
          <a:xfrm>
            <a:off x="4289760" y="62232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1008</a:t>
            </a:r>
          </a:p>
        </p:txBody>
      </p:sp>
      <p:sp>
        <p:nvSpPr>
          <p:cNvPr id="128" name="Rectangle 130"/>
          <p:cNvSpPr>
            <a:spLocks noChangeArrowheads="1"/>
          </p:cNvSpPr>
          <p:nvPr/>
        </p:nvSpPr>
        <p:spPr bwMode="auto">
          <a:xfrm>
            <a:off x="4848480" y="484322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64</a:t>
            </a:r>
          </a:p>
        </p:txBody>
      </p:sp>
      <p:sp>
        <p:nvSpPr>
          <p:cNvPr id="129" name="Rectangle 132"/>
          <p:cNvSpPr>
            <a:spLocks noChangeArrowheads="1"/>
          </p:cNvSpPr>
          <p:nvPr/>
        </p:nvSpPr>
        <p:spPr bwMode="auto">
          <a:xfrm>
            <a:off x="4848480" y="5157182"/>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a:t>
            </a:r>
            <a:r>
              <a:rPr lang="en-US" sz="1600" dirty="0" err="1">
                <a:latin typeface="Arial" pitchFamily="34" charset="0"/>
              </a:rPr>
              <a:t>buf</a:t>
            </a:r>
            <a:r>
              <a:rPr lang="en-US" sz="1600" dirty="0">
                <a:latin typeface="Arial" pitchFamily="34" charset="0"/>
              </a:rPr>
              <a:t>)</a:t>
            </a:r>
          </a:p>
        </p:txBody>
      </p:sp>
      <p:sp>
        <p:nvSpPr>
          <p:cNvPr id="130" name="Rectangle 133"/>
          <p:cNvSpPr>
            <a:spLocks noChangeArrowheads="1"/>
          </p:cNvSpPr>
          <p:nvPr/>
        </p:nvSpPr>
        <p:spPr bwMode="auto">
          <a:xfrm>
            <a:off x="4848480" y="5502818"/>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err="1">
                <a:latin typeface="Arial" pitchFamily="34" charset="0"/>
              </a:rPr>
              <a:t>fd</a:t>
            </a:r>
            <a:endParaRPr lang="en-US" sz="1600" dirty="0">
              <a:latin typeface="Arial" pitchFamily="34" charset="0"/>
            </a:endParaRPr>
          </a:p>
        </p:txBody>
      </p:sp>
      <p:sp>
        <p:nvSpPr>
          <p:cNvPr id="131" name="Text Box 38"/>
          <p:cNvSpPr txBox="1">
            <a:spLocks noChangeArrowheads="1"/>
          </p:cNvSpPr>
          <p:nvPr/>
        </p:nvSpPr>
        <p:spPr bwMode="auto">
          <a:xfrm rot="16200000">
            <a:off x="6378107" y="3263766"/>
            <a:ext cx="949705" cy="360719"/>
          </a:xfrm>
          <a:prstGeom prst="rect">
            <a:avLst/>
          </a:prstGeom>
          <a:noFill/>
          <a:ln w="9525">
            <a:noFill/>
            <a:miter lim="800000"/>
            <a:headEnd/>
            <a:tailEnd/>
          </a:ln>
          <a:effectLst/>
        </p:spPr>
        <p:txBody>
          <a:bodyPr wrap="none" lIns="82910" tIns="41455" rIns="82910" bIns="41455">
            <a:spAutoFit/>
          </a:bodyPr>
          <a:lstStyle/>
          <a:p>
            <a:r>
              <a:rPr lang="en-US" dirty="0" err="1">
                <a:solidFill>
                  <a:srgbClr val="FF0000"/>
                </a:solidFill>
                <a:latin typeface="Arial" pitchFamily="34" charset="0"/>
              </a:rPr>
              <a:t>get</a:t>
            </a:r>
            <a:r>
              <a:rPr lang="en-US" b="0" dirty="0" err="1">
                <a:solidFill>
                  <a:srgbClr val="FF0000"/>
                </a:solidFill>
                <a:latin typeface="Arial" pitchFamily="34" charset="0"/>
              </a:rPr>
              <a:t>URL</a:t>
            </a:r>
            <a:endParaRPr lang="en-US" b="0" dirty="0">
              <a:solidFill>
                <a:srgbClr val="FF0000"/>
              </a:solidFill>
              <a:latin typeface="Arial" pitchFamily="34" charset="0"/>
            </a:endParaRPr>
          </a:p>
        </p:txBody>
      </p:sp>
      <p:cxnSp>
        <p:nvCxnSpPr>
          <p:cNvPr id="132" name="Straight Connector 131"/>
          <p:cNvCxnSpPr/>
          <p:nvPr/>
        </p:nvCxnSpPr>
        <p:spPr>
          <a:xfrm flipH="1">
            <a:off x="4114800" y="5867400"/>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4114800" y="685800"/>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AutoShape 135"/>
          <p:cNvSpPr>
            <a:spLocks noChangeArrowheads="1"/>
          </p:cNvSpPr>
          <p:nvPr/>
        </p:nvSpPr>
        <p:spPr bwMode="auto">
          <a:xfrm>
            <a:off x="6369120" y="5589240"/>
            <a:ext cx="276480" cy="207382"/>
          </a:xfrm>
          <a:prstGeom prst="leftArrow">
            <a:avLst>
              <a:gd name="adj1" fmla="val 50000"/>
              <a:gd name="adj2" fmla="val 33333"/>
            </a:avLst>
          </a:prstGeom>
          <a:solidFill>
            <a:srgbClr val="33CC33"/>
          </a:solidFill>
          <a:ln w="9525">
            <a:solidFill>
              <a:srgbClr val="008000"/>
            </a:solidFill>
            <a:miter lim="800000"/>
            <a:headEnd/>
            <a:tailEnd/>
          </a:ln>
          <a:effectLst/>
        </p:spPr>
        <p:txBody>
          <a:bodyPr wrap="none" lIns="82910" tIns="41455" rIns="82910" bIns="41455" anchor="ctr"/>
          <a:lstStyle/>
          <a:p>
            <a:endParaRPr lang="nl-NL"/>
          </a:p>
        </p:txBody>
      </p:sp>
      <p:sp>
        <p:nvSpPr>
          <p:cNvPr id="135" name="Rectangle 3"/>
          <p:cNvSpPr>
            <a:spLocks noChangeArrowheads="1"/>
          </p:cNvSpPr>
          <p:nvPr/>
        </p:nvSpPr>
        <p:spPr bwMode="auto">
          <a:xfrm>
            <a:off x="7478038" y="7124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6" name="Rectangle 4"/>
          <p:cNvSpPr>
            <a:spLocks noChangeArrowheads="1"/>
          </p:cNvSpPr>
          <p:nvPr/>
        </p:nvSpPr>
        <p:spPr bwMode="auto">
          <a:xfrm>
            <a:off x="7478038" y="105812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7" name="Rectangle 5"/>
          <p:cNvSpPr>
            <a:spLocks noChangeArrowheads="1"/>
          </p:cNvSpPr>
          <p:nvPr/>
        </p:nvSpPr>
        <p:spPr bwMode="auto">
          <a:xfrm>
            <a:off x="7478038" y="14037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dirty="0">
              <a:latin typeface="Arial" pitchFamily="34" charset="0"/>
            </a:endParaRPr>
          </a:p>
        </p:txBody>
      </p:sp>
      <p:sp>
        <p:nvSpPr>
          <p:cNvPr id="138" name="Rectangle 6"/>
          <p:cNvSpPr>
            <a:spLocks noChangeArrowheads="1"/>
          </p:cNvSpPr>
          <p:nvPr/>
        </p:nvSpPr>
        <p:spPr bwMode="auto">
          <a:xfrm>
            <a:off x="7478038" y="1749400"/>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9" name="Text Box 27"/>
          <p:cNvSpPr txBox="1">
            <a:spLocks noChangeArrowheads="1"/>
          </p:cNvSpPr>
          <p:nvPr/>
        </p:nvSpPr>
        <p:spPr bwMode="auto">
          <a:xfrm>
            <a:off x="7034518" y="1782527"/>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300</a:t>
            </a:r>
          </a:p>
        </p:txBody>
      </p:sp>
      <p:sp>
        <p:nvSpPr>
          <p:cNvPr id="140" name="Text Box 28"/>
          <p:cNvSpPr txBox="1">
            <a:spLocks noChangeArrowheads="1"/>
          </p:cNvSpPr>
          <p:nvPr/>
        </p:nvSpPr>
        <p:spPr bwMode="auto">
          <a:xfrm>
            <a:off x="7020118" y="1403766"/>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301</a:t>
            </a:r>
          </a:p>
        </p:txBody>
      </p:sp>
      <p:sp>
        <p:nvSpPr>
          <p:cNvPr id="141" name="Text Box 29"/>
          <p:cNvSpPr txBox="1">
            <a:spLocks noChangeArrowheads="1"/>
          </p:cNvSpPr>
          <p:nvPr/>
        </p:nvSpPr>
        <p:spPr bwMode="auto">
          <a:xfrm>
            <a:off x="7020118" y="1071093"/>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302</a:t>
            </a:r>
          </a:p>
        </p:txBody>
      </p:sp>
      <p:sp>
        <p:nvSpPr>
          <p:cNvPr id="142" name="Text Box 30"/>
          <p:cNvSpPr txBox="1">
            <a:spLocks noChangeArrowheads="1"/>
          </p:cNvSpPr>
          <p:nvPr/>
        </p:nvSpPr>
        <p:spPr bwMode="auto">
          <a:xfrm>
            <a:off x="7020118" y="712491"/>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303</a:t>
            </a:r>
          </a:p>
        </p:txBody>
      </p:sp>
      <p:sp>
        <p:nvSpPr>
          <p:cNvPr id="143" name="Rectangle 41"/>
          <p:cNvSpPr>
            <a:spLocks noChangeArrowheads="1"/>
          </p:cNvSpPr>
          <p:nvPr/>
        </p:nvSpPr>
        <p:spPr bwMode="auto">
          <a:xfrm>
            <a:off x="7848600" y="712491"/>
            <a:ext cx="704446"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a:t>
            </a:r>
          </a:p>
        </p:txBody>
      </p:sp>
      <p:grpSp>
        <p:nvGrpSpPr>
          <p:cNvPr id="144" name="Group 42"/>
          <p:cNvGrpSpPr>
            <a:grpSpLocks/>
          </p:cNvGrpSpPr>
          <p:nvPr/>
        </p:nvGrpSpPr>
        <p:grpSpPr bwMode="auto">
          <a:xfrm>
            <a:off x="8781240" y="228600"/>
            <a:ext cx="286560" cy="553018"/>
            <a:chOff x="5095" y="3101"/>
            <a:chExt cx="192" cy="528"/>
          </a:xfrm>
        </p:grpSpPr>
        <p:sp>
          <p:nvSpPr>
            <p:cNvPr id="145"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46"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47"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48"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49"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50"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151" name="Group 49"/>
          <p:cNvGrpSpPr>
            <a:grpSpLocks/>
          </p:cNvGrpSpPr>
          <p:nvPr/>
        </p:nvGrpSpPr>
        <p:grpSpPr bwMode="auto">
          <a:xfrm>
            <a:off x="7329720" y="228600"/>
            <a:ext cx="286560" cy="553018"/>
            <a:chOff x="5095" y="3101"/>
            <a:chExt cx="192" cy="528"/>
          </a:xfrm>
        </p:grpSpPr>
        <p:sp>
          <p:nvSpPr>
            <p:cNvPr id="152"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53"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54"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55"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56"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57"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158" name="Text Box 38"/>
          <p:cNvSpPr txBox="1">
            <a:spLocks noChangeArrowheads="1"/>
          </p:cNvSpPr>
          <p:nvPr/>
        </p:nvSpPr>
        <p:spPr bwMode="auto">
          <a:xfrm rot="16200000">
            <a:off x="6541406" y="1238529"/>
            <a:ext cx="629104" cy="360719"/>
          </a:xfrm>
          <a:prstGeom prst="rect">
            <a:avLst/>
          </a:prstGeom>
          <a:noFill/>
          <a:ln w="9525">
            <a:noFill/>
            <a:miter lim="800000"/>
            <a:headEnd/>
            <a:tailEnd/>
          </a:ln>
          <a:effectLst/>
        </p:spPr>
        <p:txBody>
          <a:bodyPr wrap="none" lIns="82910" tIns="41455" rIns="82910" bIns="41455">
            <a:spAutoFit/>
          </a:bodyPr>
          <a:lstStyle/>
          <a:p>
            <a:r>
              <a:rPr lang="en-US" b="0" dirty="0">
                <a:solidFill>
                  <a:srgbClr val="FF0000"/>
                </a:solidFill>
                <a:latin typeface="Arial" pitchFamily="34" charset="0"/>
              </a:rPr>
              <a:t>read</a:t>
            </a:r>
          </a:p>
        </p:txBody>
      </p:sp>
      <p:sp>
        <p:nvSpPr>
          <p:cNvPr id="159" name="AutoShape 135"/>
          <p:cNvSpPr>
            <a:spLocks noChangeArrowheads="1"/>
          </p:cNvSpPr>
          <p:nvPr/>
        </p:nvSpPr>
        <p:spPr bwMode="auto">
          <a:xfrm flipH="1">
            <a:off x="4010280" y="1052736"/>
            <a:ext cx="256920" cy="228600"/>
          </a:xfrm>
          <a:prstGeom prst="leftArrow">
            <a:avLst>
              <a:gd name="adj1" fmla="val 50000"/>
              <a:gd name="adj2" fmla="val 33333"/>
            </a:avLst>
          </a:prstGeom>
          <a:solidFill>
            <a:srgbClr val="FF0000"/>
          </a:solidFill>
          <a:ln w="9525">
            <a:solidFill>
              <a:srgbClr val="008000"/>
            </a:solidFill>
            <a:miter lim="800000"/>
            <a:headEnd/>
            <a:tailEnd/>
          </a:ln>
          <a:effectLst/>
        </p:spPr>
        <p:txBody>
          <a:bodyPr wrap="none" lIns="82910" tIns="41455" rIns="82910" bIns="41455" anchor="ctr"/>
          <a:lstStyle/>
          <a:p>
            <a:endParaRPr lang="nl-NL"/>
          </a:p>
        </p:txBody>
      </p:sp>
      <p:sp>
        <p:nvSpPr>
          <p:cNvPr id="160" name="AutoShape 135"/>
          <p:cNvSpPr>
            <a:spLocks noChangeArrowheads="1"/>
          </p:cNvSpPr>
          <p:nvPr/>
        </p:nvSpPr>
        <p:spPr bwMode="auto">
          <a:xfrm flipH="1">
            <a:off x="6781800" y="3124200"/>
            <a:ext cx="256920" cy="228600"/>
          </a:xfrm>
          <a:prstGeom prst="leftArrow">
            <a:avLst>
              <a:gd name="adj1" fmla="val 50000"/>
              <a:gd name="adj2" fmla="val 33333"/>
            </a:avLst>
          </a:prstGeom>
          <a:solidFill>
            <a:schemeClr val="tx1"/>
          </a:solidFill>
          <a:ln w="9525">
            <a:solidFill>
              <a:srgbClr val="008000"/>
            </a:solidFill>
            <a:miter lim="800000"/>
            <a:headEnd/>
            <a:tailEnd/>
          </a:ln>
          <a:effectLst/>
        </p:spPr>
        <p:txBody>
          <a:bodyPr wrap="none" lIns="82910" tIns="41455" rIns="82910" bIns="41455" anchor="ctr"/>
          <a:lstStyle/>
          <a:p>
            <a:endParaRPr lang="nl-NL"/>
          </a:p>
        </p:txBody>
      </p:sp>
      <p:sp>
        <p:nvSpPr>
          <p:cNvPr id="161" name="Title 1"/>
          <p:cNvSpPr txBox="1">
            <a:spLocks/>
          </p:cNvSpPr>
          <p:nvPr/>
        </p:nvSpPr>
        <p:spPr>
          <a:xfrm>
            <a:off x="-1557018" y="-43464"/>
            <a:ext cx="8229600" cy="90550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100" kern="1200">
                <a:solidFill>
                  <a:schemeClr val="tx1"/>
                </a:solidFill>
                <a:latin typeface="+mj-lt"/>
                <a:ea typeface="+mj-ea"/>
                <a:cs typeface="+mj-cs"/>
              </a:defRPr>
            </a:lvl1pPr>
          </a:lstStyle>
          <a:p>
            <a:r>
              <a:rPr lang="en-US" dirty="0">
                <a:solidFill>
                  <a:schemeClr val="accent1"/>
                </a:solidFill>
              </a:rPr>
              <a:t>Real Functions</a:t>
            </a:r>
            <a:endParaRPr lang="en-GB" dirty="0">
              <a:solidFill>
                <a:schemeClr val="accent1"/>
              </a:solidFill>
            </a:endParaRPr>
          </a:p>
        </p:txBody>
      </p:sp>
    </p:spTree>
    <p:extLst>
      <p:ext uri="{BB962C8B-B14F-4D97-AF65-F5344CB8AC3E}">
        <p14:creationId xmlns:p14="http://schemas.microsoft.com/office/powerpoint/2010/main" val="163106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2242456"/>
            <a:ext cx="8229600" cy="4216517"/>
          </a:xfrm>
        </p:spPr>
        <p:txBody>
          <a:bodyPr>
            <a:normAutofit/>
          </a:bodyPr>
          <a:lstStyle/>
          <a:p>
            <a:pPr marL="0" indent="0" algn="ctr">
              <a:buNone/>
            </a:pPr>
            <a:r>
              <a:rPr lang="en-US" sz="6000" dirty="0">
                <a:solidFill>
                  <a:schemeClr val="accent1"/>
                </a:solidFill>
              </a:rPr>
              <a:t>Where is the vulnerability?</a:t>
            </a:r>
            <a:endParaRPr lang="en-GB" sz="6000"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17</a:t>
            </a:fld>
            <a:endParaRPr lang="en-US"/>
          </a:p>
        </p:txBody>
      </p:sp>
    </p:spTree>
    <p:extLst>
      <p:ext uri="{BB962C8B-B14F-4D97-AF65-F5344CB8AC3E}">
        <p14:creationId xmlns:p14="http://schemas.microsoft.com/office/powerpoint/2010/main" val="1893862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Exploit</a:t>
            </a:r>
            <a:endParaRPr lang="en-GB" dirty="0">
              <a:solidFill>
                <a:schemeClr val="accent1"/>
              </a:solidFill>
            </a:endParaRPr>
          </a:p>
        </p:txBody>
      </p:sp>
      <p:sp>
        <p:nvSpPr>
          <p:cNvPr id="3" name="Content Placeholder 2"/>
          <p:cNvSpPr>
            <a:spLocks noGrp="1"/>
          </p:cNvSpPr>
          <p:nvPr>
            <p:ph idx="1"/>
          </p:nvPr>
        </p:nvSpPr>
        <p:spPr/>
        <p:txBody>
          <a:bodyPr/>
          <a:lstStyle/>
          <a:p>
            <a:endParaRPr lang="en-GB"/>
          </a:p>
        </p:txBody>
      </p:sp>
      <p:sp>
        <p:nvSpPr>
          <p:cNvPr id="5" name="Slide Number Placeholder 4"/>
          <p:cNvSpPr>
            <a:spLocks noGrp="1"/>
          </p:cNvSpPr>
          <p:nvPr>
            <p:ph type="sldNum" sz="quarter" idx="12"/>
          </p:nvPr>
        </p:nvSpPr>
        <p:spPr/>
        <p:txBody>
          <a:bodyPr/>
          <a:lstStyle/>
          <a:p>
            <a:fld id="{22459BEF-F704-A54B-987F-5EEE859E8FB1}" type="slidenum">
              <a:rPr lang="en-US" smtClean="0"/>
              <a:t>18</a:t>
            </a:fld>
            <a:endParaRPr lang="en-US"/>
          </a:p>
        </p:txBody>
      </p:sp>
      <p:sp>
        <p:nvSpPr>
          <p:cNvPr id="6" name="Rectangle 7"/>
          <p:cNvSpPr>
            <a:spLocks noChangeArrowheads="1"/>
          </p:cNvSpPr>
          <p:nvPr/>
        </p:nvSpPr>
        <p:spPr bwMode="auto">
          <a:xfrm>
            <a:off x="6858000" y="-76200"/>
            <a:ext cx="1451520" cy="838200"/>
          </a:xfrm>
          <a:prstGeom prst="rect">
            <a:avLst/>
          </a:prstGeom>
          <a:solidFill>
            <a:srgbClr val="00B050"/>
          </a:solidFill>
          <a:ln w="9525">
            <a:solidFill>
              <a:schemeClr val="tx1"/>
            </a:solidFill>
            <a:miter lim="800000"/>
            <a:headEnd/>
            <a:tailEnd/>
          </a:ln>
          <a:effectLst/>
        </p:spPr>
        <p:txBody>
          <a:bodyPr wrap="none" lIns="82910" tIns="41455" rIns="82910" bIns="41455" anchor="ctr"/>
          <a:lstStyle/>
          <a:p>
            <a:endParaRPr lang="nl-NL"/>
          </a:p>
        </p:txBody>
      </p:sp>
      <p:sp>
        <p:nvSpPr>
          <p:cNvPr id="7" name="Rectangle 11"/>
          <p:cNvSpPr>
            <a:spLocks noChangeArrowheads="1"/>
          </p:cNvSpPr>
          <p:nvPr/>
        </p:nvSpPr>
        <p:spPr bwMode="auto">
          <a:xfrm>
            <a:off x="6842880" y="1078674"/>
            <a:ext cx="1451520" cy="345636"/>
          </a:xfrm>
          <a:prstGeom prst="rect">
            <a:avLst/>
          </a:prstGeom>
          <a:no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8" name="Rectangle 91"/>
          <p:cNvSpPr>
            <a:spLocks noChangeArrowheads="1"/>
          </p:cNvSpPr>
          <p:nvPr/>
        </p:nvSpPr>
        <p:spPr bwMode="auto">
          <a:xfrm>
            <a:off x="6858000" y="1066800"/>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 name="Rectangle 11"/>
          <p:cNvSpPr>
            <a:spLocks noChangeArrowheads="1"/>
          </p:cNvSpPr>
          <p:nvPr/>
        </p:nvSpPr>
        <p:spPr bwMode="auto">
          <a:xfrm>
            <a:off x="6858000" y="4572000"/>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 name="Rectangle 82"/>
          <p:cNvSpPr>
            <a:spLocks noChangeArrowheads="1"/>
          </p:cNvSpPr>
          <p:nvPr/>
        </p:nvSpPr>
        <p:spPr bwMode="auto">
          <a:xfrm>
            <a:off x="6852960" y="4558526"/>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 name="Rectangle 2"/>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100" kern="1200">
                <a:solidFill>
                  <a:schemeClr val="tx1"/>
                </a:solidFill>
                <a:latin typeface="+mj-lt"/>
                <a:ea typeface="+mj-ea"/>
                <a:cs typeface="+mj-cs"/>
              </a:defRPr>
            </a:lvl1pPr>
          </a:lstStyle>
          <a:p>
            <a:endParaRPr lang="en-US" dirty="0">
              <a:solidFill>
                <a:srgbClr val="FF0000"/>
              </a:solidFill>
            </a:endParaRPr>
          </a:p>
        </p:txBody>
      </p:sp>
      <p:sp>
        <p:nvSpPr>
          <p:cNvPr id="12" name="Rectangle 5"/>
          <p:cNvSpPr>
            <a:spLocks noChangeArrowheads="1"/>
          </p:cNvSpPr>
          <p:nvPr/>
        </p:nvSpPr>
        <p:spPr bwMode="auto">
          <a:xfrm>
            <a:off x="6842880" y="756080"/>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103</a:t>
            </a:r>
          </a:p>
        </p:txBody>
      </p:sp>
      <p:sp>
        <p:nvSpPr>
          <p:cNvPr id="13" name="Text Box 6"/>
          <p:cNvSpPr txBox="1">
            <a:spLocks noChangeArrowheads="1"/>
          </p:cNvSpPr>
          <p:nvPr/>
        </p:nvSpPr>
        <p:spPr bwMode="auto">
          <a:xfrm>
            <a:off x="6284160" y="1480480"/>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1022</a:t>
            </a:r>
          </a:p>
        </p:txBody>
      </p:sp>
      <p:sp>
        <p:nvSpPr>
          <p:cNvPr id="14" name="Text Box 7"/>
          <p:cNvSpPr txBox="1">
            <a:spLocks noChangeArrowheads="1"/>
          </p:cNvSpPr>
          <p:nvPr/>
        </p:nvSpPr>
        <p:spPr bwMode="auto">
          <a:xfrm>
            <a:off x="6284160" y="1101716"/>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1023</a:t>
            </a:r>
          </a:p>
        </p:txBody>
      </p:sp>
      <p:sp>
        <p:nvSpPr>
          <p:cNvPr id="15" name="Text Box 8"/>
          <p:cNvSpPr txBox="1">
            <a:spLocks noChangeArrowheads="1"/>
          </p:cNvSpPr>
          <p:nvPr/>
        </p:nvSpPr>
        <p:spPr bwMode="auto">
          <a:xfrm>
            <a:off x="6284160" y="769045"/>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1024</a:t>
            </a:r>
          </a:p>
        </p:txBody>
      </p:sp>
      <p:sp>
        <p:nvSpPr>
          <p:cNvPr id="16" name="Text Box 9"/>
          <p:cNvSpPr txBox="1">
            <a:spLocks noChangeArrowheads="1"/>
          </p:cNvSpPr>
          <p:nvPr/>
        </p:nvSpPr>
        <p:spPr bwMode="auto">
          <a:xfrm>
            <a:off x="6563520" y="1480480"/>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17" name="Rectangle 10"/>
          <p:cNvSpPr>
            <a:spLocks noChangeArrowheads="1"/>
          </p:cNvSpPr>
          <p:nvPr/>
        </p:nvSpPr>
        <p:spPr bwMode="auto">
          <a:xfrm>
            <a:off x="6894720" y="1631696"/>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18" name="Text Box 12"/>
          <p:cNvSpPr txBox="1">
            <a:spLocks noChangeArrowheads="1"/>
          </p:cNvSpPr>
          <p:nvPr/>
        </p:nvSpPr>
        <p:spPr bwMode="auto">
          <a:xfrm>
            <a:off x="6284160" y="2550508"/>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1019</a:t>
            </a:r>
          </a:p>
        </p:txBody>
      </p:sp>
      <p:sp>
        <p:nvSpPr>
          <p:cNvPr id="19" name="Text Box 13"/>
          <p:cNvSpPr txBox="1">
            <a:spLocks noChangeArrowheads="1"/>
          </p:cNvSpPr>
          <p:nvPr/>
        </p:nvSpPr>
        <p:spPr bwMode="auto">
          <a:xfrm>
            <a:off x="6569280" y="2550508"/>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grpSp>
        <p:nvGrpSpPr>
          <p:cNvPr id="20" name="Group 14"/>
          <p:cNvGrpSpPr>
            <a:grpSpLocks/>
          </p:cNvGrpSpPr>
          <p:nvPr/>
        </p:nvGrpSpPr>
        <p:grpSpPr bwMode="auto">
          <a:xfrm>
            <a:off x="8151840" y="5848454"/>
            <a:ext cx="286560" cy="553018"/>
            <a:chOff x="5095" y="3101"/>
            <a:chExt cx="192" cy="528"/>
          </a:xfrm>
        </p:grpSpPr>
        <p:sp>
          <p:nvSpPr>
            <p:cNvPr id="21" name="Line 15"/>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22" name="Line 16"/>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23" name="Line 17"/>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24" name="Line 18"/>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25" name="Line 19"/>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26" name="Line 20"/>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27" name="Group 21"/>
          <p:cNvGrpSpPr>
            <a:grpSpLocks/>
          </p:cNvGrpSpPr>
          <p:nvPr/>
        </p:nvGrpSpPr>
        <p:grpSpPr bwMode="auto">
          <a:xfrm>
            <a:off x="6700320" y="5848454"/>
            <a:ext cx="286560" cy="553018"/>
            <a:chOff x="5095" y="3101"/>
            <a:chExt cx="192" cy="528"/>
          </a:xfrm>
        </p:grpSpPr>
        <p:sp>
          <p:nvSpPr>
            <p:cNvPr id="28" name="Line 22"/>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29" name="Line 23"/>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30" name="Line 24"/>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31" name="Line 25"/>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32" name="Line 26"/>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33" name="Line 27"/>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34" name="Text Box 28"/>
          <p:cNvSpPr txBox="1">
            <a:spLocks noChangeArrowheads="1"/>
          </p:cNvSpPr>
          <p:nvPr/>
        </p:nvSpPr>
        <p:spPr bwMode="auto">
          <a:xfrm>
            <a:off x="6552000" y="2619638"/>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35" name="Text Box 29"/>
          <p:cNvSpPr txBox="1">
            <a:spLocks noChangeArrowheads="1"/>
          </p:cNvSpPr>
          <p:nvPr/>
        </p:nvSpPr>
        <p:spPr bwMode="auto">
          <a:xfrm>
            <a:off x="7588800" y="374444"/>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36" name="Text Box 30"/>
          <p:cNvSpPr txBox="1">
            <a:spLocks noChangeArrowheads="1"/>
          </p:cNvSpPr>
          <p:nvPr/>
        </p:nvSpPr>
        <p:spPr bwMode="auto">
          <a:xfrm>
            <a:off x="6289920" y="1839076"/>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1021</a:t>
            </a:r>
          </a:p>
        </p:txBody>
      </p:sp>
      <p:sp>
        <p:nvSpPr>
          <p:cNvPr id="37" name="Text Box 31"/>
          <p:cNvSpPr txBox="1">
            <a:spLocks noChangeArrowheads="1"/>
          </p:cNvSpPr>
          <p:nvPr/>
        </p:nvSpPr>
        <p:spPr bwMode="auto">
          <a:xfrm>
            <a:off x="6569280" y="1839076"/>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38" name="Text Box 32"/>
          <p:cNvSpPr txBox="1">
            <a:spLocks noChangeArrowheads="1"/>
          </p:cNvSpPr>
          <p:nvPr/>
        </p:nvSpPr>
        <p:spPr bwMode="auto">
          <a:xfrm>
            <a:off x="6284160" y="2184710"/>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1020</a:t>
            </a:r>
          </a:p>
        </p:txBody>
      </p:sp>
      <p:sp>
        <p:nvSpPr>
          <p:cNvPr id="39" name="Text Box 33"/>
          <p:cNvSpPr txBox="1">
            <a:spLocks noChangeArrowheads="1"/>
          </p:cNvSpPr>
          <p:nvPr/>
        </p:nvSpPr>
        <p:spPr bwMode="auto">
          <a:xfrm>
            <a:off x="6563520" y="2184710"/>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40" name="Rectangle 34"/>
          <p:cNvSpPr>
            <a:spLocks noChangeArrowheads="1"/>
          </p:cNvSpPr>
          <p:nvPr/>
        </p:nvSpPr>
        <p:spPr bwMode="auto">
          <a:xfrm>
            <a:off x="6899040" y="460853"/>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grpSp>
        <p:nvGrpSpPr>
          <p:cNvPr id="41" name="Group 35"/>
          <p:cNvGrpSpPr>
            <a:grpSpLocks/>
          </p:cNvGrpSpPr>
          <p:nvPr/>
        </p:nvGrpSpPr>
        <p:grpSpPr bwMode="auto">
          <a:xfrm>
            <a:off x="8156162" y="184339"/>
            <a:ext cx="286560" cy="553018"/>
            <a:chOff x="5095" y="3101"/>
            <a:chExt cx="192" cy="528"/>
          </a:xfrm>
        </p:grpSpPr>
        <p:sp>
          <p:nvSpPr>
            <p:cNvPr id="42" name="Line 36"/>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43" name="Line 37"/>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44" name="Line 38"/>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45" name="Line 39"/>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46" name="Line 40"/>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47" name="Line 41"/>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48" name="Group 42"/>
          <p:cNvGrpSpPr>
            <a:grpSpLocks/>
          </p:cNvGrpSpPr>
          <p:nvPr/>
        </p:nvGrpSpPr>
        <p:grpSpPr bwMode="auto">
          <a:xfrm>
            <a:off x="6704642" y="184339"/>
            <a:ext cx="286560" cy="553018"/>
            <a:chOff x="5095" y="3101"/>
            <a:chExt cx="192" cy="528"/>
          </a:xfrm>
        </p:grpSpPr>
        <p:sp>
          <p:nvSpPr>
            <p:cNvPr id="49"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50"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51"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2"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3"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4"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55" name="Text Box 49"/>
          <p:cNvSpPr txBox="1">
            <a:spLocks noChangeArrowheads="1"/>
          </p:cNvSpPr>
          <p:nvPr/>
        </p:nvSpPr>
        <p:spPr bwMode="auto">
          <a:xfrm>
            <a:off x="7534080" y="110892"/>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56" name="Text Box 50"/>
          <p:cNvSpPr txBox="1">
            <a:spLocks noChangeArrowheads="1"/>
          </p:cNvSpPr>
          <p:nvPr/>
        </p:nvSpPr>
        <p:spPr bwMode="auto">
          <a:xfrm>
            <a:off x="7545600" y="456530"/>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57" name="Text Box 51"/>
          <p:cNvSpPr txBox="1">
            <a:spLocks noChangeArrowheads="1"/>
          </p:cNvSpPr>
          <p:nvPr/>
        </p:nvSpPr>
        <p:spPr bwMode="auto">
          <a:xfrm>
            <a:off x="7511040" y="802169"/>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58" name="Text Box 52"/>
          <p:cNvSpPr txBox="1">
            <a:spLocks noChangeArrowheads="1"/>
          </p:cNvSpPr>
          <p:nvPr/>
        </p:nvSpPr>
        <p:spPr bwMode="auto">
          <a:xfrm>
            <a:off x="7511040" y="1503967"/>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59" name="Rectangle 53"/>
          <p:cNvSpPr>
            <a:spLocks noChangeArrowheads="1"/>
          </p:cNvSpPr>
          <p:nvPr/>
        </p:nvSpPr>
        <p:spPr bwMode="auto">
          <a:xfrm>
            <a:off x="6842880" y="1404148"/>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60" name="Text Box 54"/>
          <p:cNvSpPr txBox="1">
            <a:spLocks noChangeArrowheads="1"/>
          </p:cNvSpPr>
          <p:nvPr/>
        </p:nvSpPr>
        <p:spPr bwMode="auto">
          <a:xfrm>
            <a:off x="6289920" y="2875984"/>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1018</a:t>
            </a:r>
          </a:p>
        </p:txBody>
      </p:sp>
      <p:sp>
        <p:nvSpPr>
          <p:cNvPr id="61" name="Text Box 55"/>
          <p:cNvSpPr txBox="1">
            <a:spLocks noChangeArrowheads="1"/>
          </p:cNvSpPr>
          <p:nvPr/>
        </p:nvSpPr>
        <p:spPr bwMode="auto">
          <a:xfrm>
            <a:off x="6563520" y="2875984"/>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2" name="Text Box 56"/>
          <p:cNvSpPr txBox="1">
            <a:spLocks noChangeArrowheads="1"/>
          </p:cNvSpPr>
          <p:nvPr/>
        </p:nvSpPr>
        <p:spPr bwMode="auto">
          <a:xfrm>
            <a:off x="6546240" y="2945114"/>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3" name="Text Box 57"/>
          <p:cNvSpPr txBox="1">
            <a:spLocks noChangeArrowheads="1"/>
          </p:cNvSpPr>
          <p:nvPr/>
        </p:nvSpPr>
        <p:spPr bwMode="auto">
          <a:xfrm>
            <a:off x="7534080" y="2182282"/>
            <a:ext cx="167040" cy="332675"/>
          </a:xfrm>
          <a:prstGeom prst="rect">
            <a:avLst/>
          </a:prstGeom>
          <a:noFill/>
          <a:ln w="9525">
            <a:noFill/>
            <a:miter lim="800000"/>
            <a:headEnd/>
            <a:tailEnd/>
          </a:ln>
          <a:effectLst/>
        </p:spPr>
        <p:txBody>
          <a:bodyPr wrap="none" lIns="82910" tIns="41455" rIns="82910" bIns="41455">
            <a:spAutoFit/>
          </a:bodyPr>
          <a:lstStyle/>
          <a:p>
            <a:pPr algn="ctr"/>
            <a:endParaRPr lang="en-US" sz="1600" dirty="0">
              <a:latin typeface="Arial" pitchFamily="34" charset="0"/>
            </a:endParaRPr>
          </a:p>
        </p:txBody>
      </p:sp>
      <p:sp>
        <p:nvSpPr>
          <p:cNvPr id="64" name="Rectangle 58"/>
          <p:cNvSpPr>
            <a:spLocks noChangeArrowheads="1"/>
          </p:cNvSpPr>
          <p:nvPr/>
        </p:nvSpPr>
        <p:spPr bwMode="auto">
          <a:xfrm>
            <a:off x="6842880" y="1769946"/>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65" name="Rectangle 59"/>
          <p:cNvSpPr>
            <a:spLocks noChangeArrowheads="1"/>
          </p:cNvSpPr>
          <p:nvPr/>
        </p:nvSpPr>
        <p:spPr bwMode="auto">
          <a:xfrm>
            <a:off x="6842880" y="2115583"/>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66" name="Rectangle 60"/>
          <p:cNvSpPr>
            <a:spLocks noChangeArrowheads="1"/>
          </p:cNvSpPr>
          <p:nvPr/>
        </p:nvSpPr>
        <p:spPr bwMode="auto">
          <a:xfrm>
            <a:off x="6842880" y="246121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67" name="Rectangle 61"/>
          <p:cNvSpPr>
            <a:spLocks noChangeArrowheads="1"/>
          </p:cNvSpPr>
          <p:nvPr/>
        </p:nvSpPr>
        <p:spPr bwMode="auto">
          <a:xfrm>
            <a:off x="6842880" y="385672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68" name="Rectangle 62"/>
          <p:cNvSpPr>
            <a:spLocks noChangeArrowheads="1"/>
          </p:cNvSpPr>
          <p:nvPr/>
        </p:nvSpPr>
        <p:spPr bwMode="auto">
          <a:xfrm>
            <a:off x="6842880" y="4202361"/>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69" name="Rectangle 63"/>
          <p:cNvSpPr>
            <a:spLocks noChangeArrowheads="1"/>
          </p:cNvSpPr>
          <p:nvPr/>
        </p:nvSpPr>
        <p:spPr bwMode="auto">
          <a:xfrm>
            <a:off x="6842880" y="2819816"/>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70" name="Rectangle 64"/>
          <p:cNvSpPr>
            <a:spLocks noChangeArrowheads="1"/>
          </p:cNvSpPr>
          <p:nvPr/>
        </p:nvSpPr>
        <p:spPr bwMode="auto">
          <a:xfrm>
            <a:off x="6842880" y="316545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71" name="Rectangle 65"/>
          <p:cNvSpPr>
            <a:spLocks noChangeArrowheads="1"/>
          </p:cNvSpPr>
          <p:nvPr/>
        </p:nvSpPr>
        <p:spPr bwMode="auto">
          <a:xfrm>
            <a:off x="6842880" y="351108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72" name="Text Box 66"/>
          <p:cNvSpPr txBox="1">
            <a:spLocks noChangeArrowheads="1"/>
          </p:cNvSpPr>
          <p:nvPr/>
        </p:nvSpPr>
        <p:spPr bwMode="auto">
          <a:xfrm rot="16200000">
            <a:off x="7330380" y="2817769"/>
            <a:ext cx="488041" cy="360719"/>
          </a:xfrm>
          <a:prstGeom prst="rect">
            <a:avLst/>
          </a:prstGeom>
          <a:solidFill>
            <a:schemeClr val="bg1"/>
          </a:solidFill>
          <a:ln w="9525">
            <a:noFill/>
            <a:miter lim="800000"/>
            <a:headEnd/>
            <a:tailEnd/>
          </a:ln>
          <a:effectLst/>
        </p:spPr>
        <p:txBody>
          <a:bodyPr wrap="none" lIns="82910" tIns="41455" rIns="82910" bIns="41455">
            <a:spAutoFit/>
          </a:bodyPr>
          <a:lstStyle/>
          <a:p>
            <a:pPr algn="ctr"/>
            <a:r>
              <a:rPr lang="en-US" dirty="0" err="1">
                <a:latin typeface="Arial" pitchFamily="34" charset="0"/>
              </a:rPr>
              <a:t>buf</a:t>
            </a:r>
            <a:endParaRPr lang="en-US" dirty="0">
              <a:latin typeface="Arial" pitchFamily="34" charset="0"/>
            </a:endParaRPr>
          </a:p>
        </p:txBody>
      </p:sp>
      <p:sp>
        <p:nvSpPr>
          <p:cNvPr id="73" name="Line 67"/>
          <p:cNvSpPr>
            <a:spLocks noChangeShapeType="1"/>
          </p:cNvSpPr>
          <p:nvPr/>
        </p:nvSpPr>
        <p:spPr bwMode="auto">
          <a:xfrm flipV="1">
            <a:off x="7603200" y="1447800"/>
            <a:ext cx="0" cy="1244291"/>
          </a:xfrm>
          <a:prstGeom prst="line">
            <a:avLst/>
          </a:prstGeom>
          <a:noFill/>
          <a:ln w="9525">
            <a:solidFill>
              <a:schemeClr val="tx1"/>
            </a:solidFill>
            <a:round/>
            <a:headEnd/>
            <a:tailEnd type="triangle" w="med" len="med"/>
          </a:ln>
          <a:effectLst/>
        </p:spPr>
        <p:txBody>
          <a:bodyPr lIns="82910" tIns="41455" rIns="82910" bIns="41455"/>
          <a:lstStyle/>
          <a:p>
            <a:endParaRPr lang="nl-NL"/>
          </a:p>
        </p:txBody>
      </p:sp>
      <p:sp>
        <p:nvSpPr>
          <p:cNvPr id="74" name="Line 68"/>
          <p:cNvSpPr>
            <a:spLocks noChangeShapeType="1"/>
          </p:cNvSpPr>
          <p:nvPr/>
        </p:nvSpPr>
        <p:spPr bwMode="auto">
          <a:xfrm>
            <a:off x="7603200" y="3314237"/>
            <a:ext cx="0" cy="1589927"/>
          </a:xfrm>
          <a:prstGeom prst="line">
            <a:avLst/>
          </a:prstGeom>
          <a:noFill/>
          <a:ln w="9525">
            <a:solidFill>
              <a:schemeClr val="tx1"/>
            </a:solidFill>
            <a:round/>
            <a:headEnd/>
            <a:tailEnd type="triangle" w="med" len="med"/>
          </a:ln>
          <a:effectLst/>
        </p:spPr>
        <p:txBody>
          <a:bodyPr lIns="82910" tIns="41455" rIns="82910" bIns="41455"/>
          <a:lstStyle/>
          <a:p>
            <a:endParaRPr lang="nl-NL"/>
          </a:p>
        </p:txBody>
      </p:sp>
      <p:sp>
        <p:nvSpPr>
          <p:cNvPr id="75" name="Text Box 69"/>
          <p:cNvSpPr txBox="1">
            <a:spLocks noChangeArrowheads="1"/>
          </p:cNvSpPr>
          <p:nvPr/>
        </p:nvSpPr>
        <p:spPr bwMode="auto">
          <a:xfrm>
            <a:off x="6289920" y="3221623"/>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1017</a:t>
            </a:r>
          </a:p>
        </p:txBody>
      </p:sp>
      <p:sp>
        <p:nvSpPr>
          <p:cNvPr id="76" name="Text Box 70"/>
          <p:cNvSpPr txBox="1">
            <a:spLocks noChangeArrowheads="1"/>
          </p:cNvSpPr>
          <p:nvPr/>
        </p:nvSpPr>
        <p:spPr bwMode="auto">
          <a:xfrm>
            <a:off x="6289920" y="3567255"/>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1016</a:t>
            </a:r>
          </a:p>
        </p:txBody>
      </p:sp>
      <p:sp>
        <p:nvSpPr>
          <p:cNvPr id="77" name="Text Box 71"/>
          <p:cNvSpPr txBox="1">
            <a:spLocks noChangeArrowheads="1"/>
          </p:cNvSpPr>
          <p:nvPr/>
        </p:nvSpPr>
        <p:spPr bwMode="auto">
          <a:xfrm>
            <a:off x="6289920" y="3925857"/>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1015</a:t>
            </a:r>
          </a:p>
        </p:txBody>
      </p:sp>
      <p:sp>
        <p:nvSpPr>
          <p:cNvPr id="78" name="Text Box 72"/>
          <p:cNvSpPr txBox="1">
            <a:spLocks noChangeArrowheads="1"/>
          </p:cNvSpPr>
          <p:nvPr/>
        </p:nvSpPr>
        <p:spPr bwMode="auto">
          <a:xfrm>
            <a:off x="6289920" y="4271493"/>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1014</a:t>
            </a:r>
          </a:p>
        </p:txBody>
      </p:sp>
      <p:sp>
        <p:nvSpPr>
          <p:cNvPr id="79" name="Text Box 73"/>
          <p:cNvSpPr txBox="1">
            <a:spLocks noChangeArrowheads="1"/>
          </p:cNvSpPr>
          <p:nvPr/>
        </p:nvSpPr>
        <p:spPr bwMode="auto">
          <a:xfrm>
            <a:off x="6284160" y="4617129"/>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1013</a:t>
            </a:r>
          </a:p>
        </p:txBody>
      </p:sp>
      <p:sp>
        <p:nvSpPr>
          <p:cNvPr id="80" name="Text Box 74"/>
          <p:cNvSpPr txBox="1">
            <a:spLocks noChangeArrowheads="1"/>
          </p:cNvSpPr>
          <p:nvPr/>
        </p:nvSpPr>
        <p:spPr bwMode="auto">
          <a:xfrm>
            <a:off x="6284160" y="4962766"/>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1012</a:t>
            </a:r>
          </a:p>
        </p:txBody>
      </p:sp>
      <p:sp>
        <p:nvSpPr>
          <p:cNvPr id="81" name="Text Box 75"/>
          <p:cNvSpPr txBox="1">
            <a:spLocks noChangeArrowheads="1"/>
          </p:cNvSpPr>
          <p:nvPr/>
        </p:nvSpPr>
        <p:spPr bwMode="auto">
          <a:xfrm>
            <a:off x="6289920" y="5308402"/>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1011</a:t>
            </a:r>
          </a:p>
        </p:txBody>
      </p:sp>
      <p:sp>
        <p:nvSpPr>
          <p:cNvPr id="82" name="Text Box 76"/>
          <p:cNvSpPr txBox="1">
            <a:spLocks noChangeArrowheads="1"/>
          </p:cNvSpPr>
          <p:nvPr/>
        </p:nvSpPr>
        <p:spPr bwMode="auto">
          <a:xfrm>
            <a:off x="6289920" y="565403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1010</a:t>
            </a:r>
          </a:p>
        </p:txBody>
      </p:sp>
      <p:sp>
        <p:nvSpPr>
          <p:cNvPr id="83" name="Rectangle 77"/>
          <p:cNvSpPr>
            <a:spLocks noChangeArrowheads="1"/>
          </p:cNvSpPr>
          <p:nvPr/>
        </p:nvSpPr>
        <p:spPr bwMode="auto">
          <a:xfrm>
            <a:off x="6842880" y="4912356"/>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84" name="Rectangle 79"/>
          <p:cNvSpPr>
            <a:spLocks noChangeArrowheads="1"/>
          </p:cNvSpPr>
          <p:nvPr/>
        </p:nvSpPr>
        <p:spPr bwMode="auto">
          <a:xfrm>
            <a:off x="6842880" y="522630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85" name="Rectangle 80"/>
          <p:cNvSpPr>
            <a:spLocks noChangeArrowheads="1"/>
          </p:cNvSpPr>
          <p:nvPr/>
        </p:nvSpPr>
        <p:spPr bwMode="auto">
          <a:xfrm>
            <a:off x="6842880" y="5571946"/>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86" name="Rectangle 81"/>
          <p:cNvSpPr txBox="1">
            <a:spLocks noChangeArrowheads="1"/>
          </p:cNvSpPr>
          <p:nvPr/>
        </p:nvSpPr>
        <p:spPr>
          <a:xfrm>
            <a:off x="699840" y="1700819"/>
            <a:ext cx="5807520" cy="4039624"/>
          </a:xfrm>
          <a:prstGeom prst="rect">
            <a:avLst/>
          </a:prstGeom>
          <a:ln/>
        </p:spPr>
        <p:txBody>
          <a:bodyPr vert="horz" lIns="91440" tIns="45720" rIns="91440" bIns="45720" rtlCol="0">
            <a:normAutofit/>
          </a:bodyPr>
          <a:lstStyle>
            <a:lvl1pPr marL="342900" indent="-342900" algn="l" defTabSz="457200" rtl="0" eaLnBrk="1" latinLnBrk="0" hangingPunct="1">
              <a:spcBef>
                <a:spcPts val="1200"/>
              </a:spcBef>
              <a:buFont typeface="Arial"/>
              <a:buChar char="•"/>
              <a:defRPr sz="2800" b="0" i="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500" b="0" i="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300" b="0" i="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584" indent="-342584" defTabSz="914035">
              <a:lnSpc>
                <a:spcPct val="90000"/>
              </a:lnSpc>
              <a:buFont typeface="Arial"/>
              <a:buNone/>
            </a:pP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	char buf[10]; </a:t>
            </a:r>
            <a:br>
              <a:rPr lang="en-US" sz="2200">
                <a:latin typeface="Courier New" pitchFamily="49" charset="0"/>
              </a:rPr>
            </a:br>
            <a:r>
              <a:rPr lang="en-US" sz="2200">
                <a:latin typeface="Courier New" pitchFamily="49" charset="0"/>
              </a:rPr>
              <a:t>read(keyboard, buf, 64);	</a:t>
            </a:r>
            <a:br>
              <a:rPr lang="en-US" sz="2200">
                <a:latin typeface="Courier New" pitchFamily="49" charset="0"/>
              </a:rPr>
            </a:br>
            <a:r>
              <a:rPr lang="en-US" sz="2200">
                <a:latin typeface="Courier New" pitchFamily="49" charset="0"/>
              </a:rPr>
              <a:t>get_webpage (buf);</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IE ()</a:t>
            </a:r>
          </a:p>
          <a:p>
            <a:pPr marL="342584" indent="-342584" defTabSz="914035">
              <a:lnSpc>
                <a:spcPct val="90000"/>
              </a:lnSpc>
              <a:buFont typeface="Arial"/>
              <a:buNone/>
            </a:pPr>
            <a:r>
              <a:rPr lang="en-US" sz="2200">
                <a:latin typeface="Courier New" pitchFamily="49" charset="0"/>
              </a:rPr>
              <a:t>{</a:t>
            </a:r>
            <a:br>
              <a:rPr lang="en-US" sz="2200">
                <a:latin typeface="Courier New" pitchFamily="49" charset="0"/>
              </a:rPr>
            </a:b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endParaRPr lang="en-US" sz="2200" dirty="0">
              <a:latin typeface="Courier New" pitchFamily="49" charset="0"/>
            </a:endParaRPr>
          </a:p>
        </p:txBody>
      </p:sp>
      <p:sp>
        <p:nvSpPr>
          <p:cNvPr id="87" name="Rectangle 83"/>
          <p:cNvSpPr>
            <a:spLocks noChangeArrowheads="1"/>
          </p:cNvSpPr>
          <p:nvPr/>
        </p:nvSpPr>
        <p:spPr bwMode="auto">
          <a:xfrm>
            <a:off x="6852960" y="4212890"/>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88" name="Rectangle 84"/>
          <p:cNvSpPr>
            <a:spLocks noChangeArrowheads="1"/>
          </p:cNvSpPr>
          <p:nvPr/>
        </p:nvSpPr>
        <p:spPr bwMode="auto">
          <a:xfrm>
            <a:off x="6852960" y="3867254"/>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89" name="Rectangle 85"/>
          <p:cNvSpPr>
            <a:spLocks noChangeArrowheads="1"/>
          </p:cNvSpPr>
          <p:nvPr/>
        </p:nvSpPr>
        <p:spPr bwMode="auto">
          <a:xfrm>
            <a:off x="6852960" y="3521618"/>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0" name="Rectangle 86"/>
          <p:cNvSpPr>
            <a:spLocks noChangeArrowheads="1"/>
          </p:cNvSpPr>
          <p:nvPr/>
        </p:nvSpPr>
        <p:spPr bwMode="auto">
          <a:xfrm>
            <a:off x="6852960" y="3175981"/>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1" name="Rectangle 87"/>
          <p:cNvSpPr>
            <a:spLocks noChangeArrowheads="1"/>
          </p:cNvSpPr>
          <p:nvPr/>
        </p:nvSpPr>
        <p:spPr bwMode="auto">
          <a:xfrm>
            <a:off x="6852960" y="2830345"/>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2" name="Rectangle 88"/>
          <p:cNvSpPr>
            <a:spLocks noChangeArrowheads="1"/>
          </p:cNvSpPr>
          <p:nvPr/>
        </p:nvSpPr>
        <p:spPr bwMode="auto">
          <a:xfrm>
            <a:off x="6852960" y="2484709"/>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3" name="Rectangle 89"/>
          <p:cNvSpPr>
            <a:spLocks noChangeArrowheads="1"/>
          </p:cNvSpPr>
          <p:nvPr/>
        </p:nvSpPr>
        <p:spPr bwMode="auto">
          <a:xfrm>
            <a:off x="6852960" y="2139072"/>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4" name="Rectangle 90"/>
          <p:cNvSpPr>
            <a:spLocks noChangeArrowheads="1"/>
          </p:cNvSpPr>
          <p:nvPr/>
        </p:nvSpPr>
        <p:spPr bwMode="auto">
          <a:xfrm>
            <a:off x="6852960" y="1793436"/>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5" name="Rectangle 91"/>
          <p:cNvSpPr>
            <a:spLocks noChangeArrowheads="1"/>
          </p:cNvSpPr>
          <p:nvPr/>
        </p:nvSpPr>
        <p:spPr bwMode="auto">
          <a:xfrm>
            <a:off x="6852960" y="1447800"/>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6" name="Rectangle 92"/>
          <p:cNvSpPr>
            <a:spLocks noChangeArrowheads="1"/>
          </p:cNvSpPr>
          <p:nvPr/>
        </p:nvSpPr>
        <p:spPr bwMode="auto">
          <a:xfrm>
            <a:off x="6852960" y="733038"/>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7" name="Oval 95"/>
          <p:cNvSpPr>
            <a:spLocks noChangeArrowheads="1"/>
          </p:cNvSpPr>
          <p:nvPr/>
        </p:nvSpPr>
        <p:spPr bwMode="auto">
          <a:xfrm>
            <a:off x="6230880" y="594783"/>
            <a:ext cx="2626560" cy="622145"/>
          </a:xfrm>
          <a:prstGeom prst="ellipse">
            <a:avLst/>
          </a:prstGeom>
          <a:noFill/>
          <a:ln w="76200">
            <a:solidFill>
              <a:srgbClr val="00B050"/>
            </a:solidFill>
            <a:round/>
            <a:headEnd/>
            <a:tailEnd/>
          </a:ln>
          <a:effectLst/>
        </p:spPr>
        <p:txBody>
          <a:bodyPr wrap="none" lIns="82910" tIns="41455" rIns="82910" bIns="41455" anchor="ctr"/>
          <a:lstStyle/>
          <a:p>
            <a:endParaRPr lang="nl-NL"/>
          </a:p>
        </p:txBody>
      </p:sp>
      <p:grpSp>
        <p:nvGrpSpPr>
          <p:cNvPr id="98" name="Group 98"/>
          <p:cNvGrpSpPr>
            <a:grpSpLocks/>
          </p:cNvGrpSpPr>
          <p:nvPr/>
        </p:nvGrpSpPr>
        <p:grpSpPr bwMode="auto">
          <a:xfrm>
            <a:off x="6852960" y="701354"/>
            <a:ext cx="1451520" cy="377320"/>
            <a:chOff x="5143" y="487"/>
            <a:chExt cx="1008" cy="262"/>
          </a:xfrm>
        </p:grpSpPr>
        <p:sp>
          <p:nvSpPr>
            <p:cNvPr id="99" name="Rectangle 96"/>
            <p:cNvSpPr>
              <a:spLocks noChangeArrowheads="1"/>
            </p:cNvSpPr>
            <p:nvPr/>
          </p:nvSpPr>
          <p:spPr bwMode="auto">
            <a:xfrm>
              <a:off x="5143" y="509"/>
              <a:ext cx="1008" cy="240"/>
            </a:xfrm>
            <a:prstGeom prst="rect">
              <a:avLst/>
            </a:prstGeom>
            <a:solidFill>
              <a:srgbClr val="FFFF66"/>
            </a:solidFill>
            <a:ln w="9525">
              <a:solidFill>
                <a:schemeClr val="tx1"/>
              </a:solidFill>
              <a:miter lim="800000"/>
              <a:headEnd/>
              <a:tailEnd/>
            </a:ln>
            <a:effectLst/>
          </p:spPr>
          <p:txBody>
            <a:bodyPr wrap="none" anchor="ctr"/>
            <a:lstStyle/>
            <a:p>
              <a:pPr algn="ctr"/>
              <a:endParaRPr lang="en-US" sz="1600" dirty="0">
                <a:latin typeface="Arial" pitchFamily="34" charset="0"/>
              </a:endParaRPr>
            </a:p>
          </p:txBody>
        </p:sp>
        <p:sp>
          <p:nvSpPr>
            <p:cNvPr id="100" name="Text Box 97"/>
            <p:cNvSpPr txBox="1">
              <a:spLocks noChangeArrowheads="1"/>
            </p:cNvSpPr>
            <p:nvPr/>
          </p:nvSpPr>
          <p:spPr bwMode="auto">
            <a:xfrm>
              <a:off x="5383" y="487"/>
              <a:ext cx="453" cy="256"/>
            </a:xfrm>
            <a:prstGeom prst="rect">
              <a:avLst/>
            </a:prstGeom>
            <a:noFill/>
            <a:ln w="9525">
              <a:noFill/>
              <a:miter lim="800000"/>
              <a:headEnd/>
              <a:tailEnd/>
            </a:ln>
            <a:effectLst/>
          </p:spPr>
          <p:txBody>
            <a:bodyPr wrap="none">
              <a:spAutoFit/>
            </a:bodyPr>
            <a:lstStyle/>
            <a:p>
              <a:r>
                <a:rPr lang="en-US" dirty="0"/>
                <a:t>1013</a:t>
              </a:r>
            </a:p>
          </p:txBody>
        </p:sp>
      </p:grpSp>
      <p:cxnSp>
        <p:nvCxnSpPr>
          <p:cNvPr id="101" name="AutoShape 99"/>
          <p:cNvCxnSpPr>
            <a:cxnSpLocks noChangeShapeType="1"/>
            <a:stCxn id="99" idx="3"/>
            <a:endCxn id="10" idx="3"/>
          </p:cNvCxnSpPr>
          <p:nvPr/>
        </p:nvCxnSpPr>
        <p:spPr bwMode="auto">
          <a:xfrm>
            <a:off x="8304480" y="905856"/>
            <a:ext cx="12700" cy="3825488"/>
          </a:xfrm>
          <a:prstGeom prst="bentConnector3">
            <a:avLst>
              <a:gd name="adj1" fmla="val 3365214"/>
            </a:avLst>
          </a:prstGeom>
          <a:noFill/>
          <a:ln w="76200">
            <a:solidFill>
              <a:srgbClr val="FF0000"/>
            </a:solidFill>
            <a:miter lim="800000"/>
            <a:headEnd/>
            <a:tailEnd type="triangle" w="med" len="med"/>
          </a:ln>
          <a:effectLst/>
        </p:spPr>
      </p:cxnSp>
      <p:sp>
        <p:nvSpPr>
          <p:cNvPr id="102" name="AutoShape 100"/>
          <p:cNvSpPr>
            <a:spLocks noChangeArrowheads="1"/>
          </p:cNvSpPr>
          <p:nvPr/>
        </p:nvSpPr>
        <p:spPr bwMode="auto">
          <a:xfrm>
            <a:off x="563040" y="2945111"/>
            <a:ext cx="414720" cy="276509"/>
          </a:xfrm>
          <a:prstGeom prst="rightArrow">
            <a:avLst>
              <a:gd name="adj1" fmla="val 50000"/>
              <a:gd name="adj2" fmla="val 37500"/>
            </a:avLst>
          </a:prstGeom>
          <a:solidFill>
            <a:srgbClr val="FF0000"/>
          </a:solidFill>
          <a:ln w="9525">
            <a:solidFill>
              <a:schemeClr val="tx1"/>
            </a:solidFill>
            <a:miter lim="800000"/>
            <a:headEnd/>
            <a:tailEnd/>
          </a:ln>
          <a:effectLst/>
        </p:spPr>
        <p:txBody>
          <a:bodyPr wrap="none" lIns="82910" tIns="41455" rIns="82910" bIns="41455" anchor="ctr"/>
          <a:lstStyle/>
          <a:p>
            <a:endParaRPr lang="nl-NL"/>
          </a:p>
        </p:txBody>
      </p:sp>
    </p:spTree>
    <p:extLst>
      <p:ext uri="{BB962C8B-B14F-4D97-AF65-F5344CB8AC3E}">
        <p14:creationId xmlns:p14="http://schemas.microsoft.com/office/powerpoint/2010/main" val="50833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
                                  </p:stCondLst>
                                  <p:childTnLst>
                                    <p:set>
                                      <p:cBhvr>
                                        <p:cTn id="9" dur="1" fill="hold">
                                          <p:stCondLst>
                                            <p:cond delay="0"/>
                                          </p:stCondLst>
                                        </p:cTn>
                                        <p:tgtEl>
                                          <p:spTgt spid="87"/>
                                        </p:tgtEl>
                                        <p:attrNameLst>
                                          <p:attrName>style.visibility</p:attrName>
                                        </p:attrNameLst>
                                      </p:cBhvr>
                                      <p:to>
                                        <p:strVal val="visible"/>
                                      </p:to>
                                    </p:set>
                                  </p:childTnLst>
                                </p:cTn>
                              </p:par>
                            </p:childTnLst>
                          </p:cTn>
                        </p:par>
                        <p:par>
                          <p:cTn id="10" fill="hold">
                            <p:stCondLst>
                              <p:cond delay="100"/>
                            </p:stCondLst>
                            <p:childTnLst>
                              <p:par>
                                <p:cTn id="11" presetID="1" presetClass="entr" presetSubtype="0" fill="hold" grpId="0" nodeType="afterEffect">
                                  <p:stCondLst>
                                    <p:cond delay="100"/>
                                  </p:stCondLst>
                                  <p:childTnLst>
                                    <p:set>
                                      <p:cBhvr>
                                        <p:cTn id="12" dur="1" fill="hold">
                                          <p:stCondLst>
                                            <p:cond delay="0"/>
                                          </p:stCondLst>
                                        </p:cTn>
                                        <p:tgtEl>
                                          <p:spTgt spid="88"/>
                                        </p:tgtEl>
                                        <p:attrNameLst>
                                          <p:attrName>style.visibility</p:attrName>
                                        </p:attrNameLst>
                                      </p:cBhvr>
                                      <p:to>
                                        <p:strVal val="visible"/>
                                      </p:to>
                                    </p:set>
                                  </p:childTnLst>
                                </p:cTn>
                              </p:par>
                            </p:childTnLst>
                          </p:cTn>
                        </p:par>
                        <p:par>
                          <p:cTn id="13" fill="hold">
                            <p:stCondLst>
                              <p:cond delay="200"/>
                            </p:stCondLst>
                            <p:childTnLst>
                              <p:par>
                                <p:cTn id="14" presetID="1" presetClass="entr" presetSubtype="0" fill="hold" grpId="0" nodeType="afterEffect">
                                  <p:stCondLst>
                                    <p:cond delay="100"/>
                                  </p:stCondLst>
                                  <p:childTnLst>
                                    <p:set>
                                      <p:cBhvr>
                                        <p:cTn id="15" dur="1" fill="hold">
                                          <p:stCondLst>
                                            <p:cond delay="0"/>
                                          </p:stCondLst>
                                        </p:cTn>
                                        <p:tgtEl>
                                          <p:spTgt spid="89"/>
                                        </p:tgtEl>
                                        <p:attrNameLst>
                                          <p:attrName>style.visibility</p:attrName>
                                        </p:attrNameLst>
                                      </p:cBhvr>
                                      <p:to>
                                        <p:strVal val="visible"/>
                                      </p:to>
                                    </p:set>
                                  </p:childTnLst>
                                </p:cTn>
                              </p:par>
                            </p:childTnLst>
                          </p:cTn>
                        </p:par>
                        <p:par>
                          <p:cTn id="16" fill="hold">
                            <p:stCondLst>
                              <p:cond delay="300"/>
                            </p:stCondLst>
                            <p:childTnLst>
                              <p:par>
                                <p:cTn id="17" presetID="1" presetClass="entr" presetSubtype="0" fill="hold" grpId="0" nodeType="afterEffect">
                                  <p:stCondLst>
                                    <p:cond delay="100"/>
                                  </p:stCondLst>
                                  <p:childTnLst>
                                    <p:set>
                                      <p:cBhvr>
                                        <p:cTn id="18" dur="1" fill="hold">
                                          <p:stCondLst>
                                            <p:cond delay="0"/>
                                          </p:stCondLst>
                                        </p:cTn>
                                        <p:tgtEl>
                                          <p:spTgt spid="90"/>
                                        </p:tgtEl>
                                        <p:attrNameLst>
                                          <p:attrName>style.visibility</p:attrName>
                                        </p:attrNameLst>
                                      </p:cBhvr>
                                      <p:to>
                                        <p:strVal val="visible"/>
                                      </p:to>
                                    </p:set>
                                  </p:childTnLst>
                                </p:cTn>
                              </p:par>
                            </p:childTnLst>
                          </p:cTn>
                        </p:par>
                        <p:par>
                          <p:cTn id="19" fill="hold">
                            <p:stCondLst>
                              <p:cond delay="400"/>
                            </p:stCondLst>
                            <p:childTnLst>
                              <p:par>
                                <p:cTn id="20" presetID="1" presetClass="entr" presetSubtype="0" fill="hold" grpId="0" nodeType="afterEffect">
                                  <p:stCondLst>
                                    <p:cond delay="100"/>
                                  </p:stCondLst>
                                  <p:childTnLst>
                                    <p:set>
                                      <p:cBhvr>
                                        <p:cTn id="21" dur="1" fill="hold">
                                          <p:stCondLst>
                                            <p:cond delay="0"/>
                                          </p:stCondLst>
                                        </p:cTn>
                                        <p:tgtEl>
                                          <p:spTgt spid="91"/>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100"/>
                                  </p:stCondLst>
                                  <p:childTnLst>
                                    <p:set>
                                      <p:cBhvr>
                                        <p:cTn id="24" dur="1" fill="hold">
                                          <p:stCondLst>
                                            <p:cond delay="0"/>
                                          </p:stCondLst>
                                        </p:cTn>
                                        <p:tgtEl>
                                          <p:spTgt spid="92"/>
                                        </p:tgtEl>
                                        <p:attrNameLst>
                                          <p:attrName>style.visibility</p:attrName>
                                        </p:attrNameLst>
                                      </p:cBhvr>
                                      <p:to>
                                        <p:strVal val="visible"/>
                                      </p:to>
                                    </p:set>
                                  </p:childTnLst>
                                </p:cTn>
                              </p:par>
                            </p:childTnLst>
                          </p:cTn>
                        </p:par>
                        <p:par>
                          <p:cTn id="25" fill="hold">
                            <p:stCondLst>
                              <p:cond delay="600"/>
                            </p:stCondLst>
                            <p:childTnLst>
                              <p:par>
                                <p:cTn id="26" presetID="1" presetClass="entr" presetSubtype="0" fill="hold" grpId="0" nodeType="afterEffect">
                                  <p:stCondLst>
                                    <p:cond delay="100"/>
                                  </p:stCondLst>
                                  <p:childTnLst>
                                    <p:set>
                                      <p:cBhvr>
                                        <p:cTn id="27" dur="1" fill="hold">
                                          <p:stCondLst>
                                            <p:cond delay="0"/>
                                          </p:stCondLst>
                                        </p:cTn>
                                        <p:tgtEl>
                                          <p:spTgt spid="93"/>
                                        </p:tgtEl>
                                        <p:attrNameLst>
                                          <p:attrName>style.visibility</p:attrName>
                                        </p:attrNameLst>
                                      </p:cBhvr>
                                      <p:to>
                                        <p:strVal val="visible"/>
                                      </p:to>
                                    </p:set>
                                  </p:childTnLst>
                                </p:cTn>
                              </p:par>
                            </p:childTnLst>
                          </p:cTn>
                        </p:par>
                        <p:par>
                          <p:cTn id="28" fill="hold">
                            <p:stCondLst>
                              <p:cond delay="700"/>
                            </p:stCondLst>
                            <p:childTnLst>
                              <p:par>
                                <p:cTn id="29" presetID="1" presetClass="entr" presetSubtype="0" fill="hold" grpId="0" nodeType="afterEffect">
                                  <p:stCondLst>
                                    <p:cond delay="100"/>
                                  </p:stCondLst>
                                  <p:childTnLst>
                                    <p:set>
                                      <p:cBhvr>
                                        <p:cTn id="30" dur="1" fill="hold">
                                          <p:stCondLst>
                                            <p:cond delay="0"/>
                                          </p:stCondLst>
                                        </p:cTn>
                                        <p:tgtEl>
                                          <p:spTgt spid="94"/>
                                        </p:tgtEl>
                                        <p:attrNameLst>
                                          <p:attrName>style.visibility</p:attrName>
                                        </p:attrNameLst>
                                      </p:cBhvr>
                                      <p:to>
                                        <p:strVal val="visible"/>
                                      </p:to>
                                    </p:set>
                                  </p:childTnLst>
                                </p:cTn>
                              </p:par>
                            </p:childTnLst>
                          </p:cTn>
                        </p:par>
                        <p:par>
                          <p:cTn id="31" fill="hold">
                            <p:stCondLst>
                              <p:cond delay="800"/>
                            </p:stCondLst>
                            <p:childTnLst>
                              <p:par>
                                <p:cTn id="32" presetID="1" presetClass="entr" presetSubtype="0" fill="hold" grpId="0" nodeType="afterEffect">
                                  <p:stCondLst>
                                    <p:cond delay="100"/>
                                  </p:stCondLst>
                                  <p:childTnLst>
                                    <p:set>
                                      <p:cBhvr>
                                        <p:cTn id="33" dur="1" fill="hold">
                                          <p:stCondLst>
                                            <p:cond delay="0"/>
                                          </p:stCondLst>
                                        </p:cTn>
                                        <p:tgtEl>
                                          <p:spTgt spid="95"/>
                                        </p:tgtEl>
                                        <p:attrNameLst>
                                          <p:attrName>style.visibility</p:attrName>
                                        </p:attrNameLst>
                                      </p:cBhvr>
                                      <p:to>
                                        <p:strVal val="visible"/>
                                      </p:to>
                                    </p:set>
                                  </p:childTnLst>
                                </p:cTn>
                              </p:par>
                            </p:childTnLst>
                          </p:cTn>
                        </p:par>
                        <p:par>
                          <p:cTn id="34" fill="hold">
                            <p:stCondLst>
                              <p:cond delay="900"/>
                            </p:stCondLst>
                            <p:childTnLst>
                              <p:par>
                                <p:cTn id="35" presetID="1"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par>
                          <p:cTn id="37" fill="hold">
                            <p:stCondLst>
                              <p:cond delay="900"/>
                            </p:stCondLst>
                            <p:childTnLst>
                              <p:par>
                                <p:cTn id="38" presetID="1" presetClass="entr" presetSubtype="0" fill="hold" grpId="0" nodeType="afterEffect">
                                  <p:stCondLst>
                                    <p:cond delay="100"/>
                                  </p:stCondLst>
                                  <p:childTnLst>
                                    <p:set>
                                      <p:cBhvr>
                                        <p:cTn id="39" dur="1" fill="hold">
                                          <p:stCondLst>
                                            <p:cond delay="0"/>
                                          </p:stCondLst>
                                        </p:cTn>
                                        <p:tgtEl>
                                          <p:spTgt spid="9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7"/>
                                        </p:tgtEl>
                                        <p:attrNameLst>
                                          <p:attrName>style.visibility</p:attrName>
                                        </p:attrNameLst>
                                      </p:cBhvr>
                                      <p:to>
                                        <p:strVal val="visible"/>
                                      </p:to>
                                    </p:set>
                                  </p:childTnLst>
                                  <p:subTnLst>
                                    <p:set>
                                      <p:cBhvr override="childStyle">
                                        <p:cTn dur="1" fill="hold" display="0" masterRel="nextClick" afterEffect="1"/>
                                        <p:tgtEl>
                                          <p:spTgt spid="97"/>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9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Caveats</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19</a:t>
            </a:fld>
            <a:endParaRPr lang="en-US"/>
          </a:p>
        </p:txBody>
      </p:sp>
      <p:sp>
        <p:nvSpPr>
          <p:cNvPr id="6" name="Content Placeholder 2"/>
          <p:cNvSpPr>
            <a:spLocks noGrp="1"/>
          </p:cNvSpPr>
          <p:nvPr>
            <p:ph idx="1"/>
          </p:nvPr>
        </p:nvSpPr>
        <p:spPr/>
        <p:txBody>
          <a:bodyPr/>
          <a:lstStyle/>
          <a:p>
            <a:pPr marL="457200" lvl="1" indent="0">
              <a:buNone/>
            </a:pPr>
            <a:r>
              <a:rPr lang="nl-NL" dirty="0"/>
              <a:t>If you make the program crash, exploitation fails</a:t>
            </a:r>
          </a:p>
          <a:p>
            <a:pPr marL="457200" lvl="1" indent="0">
              <a:buNone/>
            </a:pPr>
            <a:endParaRPr lang="nl-NL" dirty="0"/>
          </a:p>
          <a:p>
            <a:pPr marL="457200" lvl="1" indent="0">
              <a:buNone/>
            </a:pPr>
            <a:r>
              <a:rPr lang="nl-NL" dirty="0"/>
              <a:t>By exploiting the stack, you may overwrite other things</a:t>
            </a:r>
          </a:p>
          <a:p>
            <a:pPr lvl="1">
              <a:buFont typeface="Arial" panose="020B0604020202020204" pitchFamily="34" charset="0"/>
              <a:buChar char="•"/>
            </a:pPr>
            <a:r>
              <a:rPr lang="nl-NL" dirty="0"/>
              <a:t>Other variables that are also on the stack</a:t>
            </a:r>
          </a:p>
          <a:p>
            <a:pPr lvl="1">
              <a:buFont typeface="Arial" panose="020B0604020202020204" pitchFamily="34" charset="0"/>
              <a:buChar char="•"/>
            </a:pPr>
            <a:r>
              <a:rPr lang="nl-NL" dirty="0"/>
              <a:t>Other addresses</a:t>
            </a:r>
          </a:p>
          <a:p>
            <a:pPr lvl="1">
              <a:buFont typeface="Arial" panose="020B0604020202020204" pitchFamily="34" charset="0"/>
              <a:buChar char="•"/>
            </a:pPr>
            <a:r>
              <a:rPr lang="nl-NL" dirty="0"/>
              <a:t>Etc.</a:t>
            </a:r>
          </a:p>
        </p:txBody>
      </p:sp>
    </p:spTree>
    <p:extLst>
      <p:ext uri="{BB962C8B-B14F-4D97-AF65-F5344CB8AC3E}">
        <p14:creationId xmlns:p14="http://schemas.microsoft.com/office/powerpoint/2010/main" val="89364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Software</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2</a:t>
            </a:fld>
            <a:endParaRPr lang="en-US"/>
          </a:p>
        </p:txBody>
      </p:sp>
      <p:sp>
        <p:nvSpPr>
          <p:cNvPr id="6" name="Rectangle 48"/>
          <p:cNvSpPr>
            <a:spLocks noChangeArrowheads="1"/>
          </p:cNvSpPr>
          <p:nvPr/>
        </p:nvSpPr>
        <p:spPr bwMode="auto">
          <a:xfrm>
            <a:off x="7475040" y="550281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7" name="Rectangle 3"/>
          <p:cNvSpPr txBox="1">
            <a:spLocks noChangeArrowheads="1"/>
          </p:cNvSpPr>
          <p:nvPr/>
        </p:nvSpPr>
        <p:spPr>
          <a:xfrm>
            <a:off x="457200" y="1808831"/>
            <a:ext cx="5807520" cy="40396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200"/>
              </a:spcBef>
              <a:buFont typeface="Arial"/>
              <a:buChar char="•"/>
              <a:defRPr sz="2800" b="0" i="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500" b="0" i="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300" b="0" i="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584" indent="-342584" defTabSz="914035">
              <a:lnSpc>
                <a:spcPct val="80000"/>
              </a:lnSpc>
            </a:pPr>
            <a:r>
              <a:rPr lang="en-US" sz="2500"/>
              <a:t>sequence of instructions in memory</a:t>
            </a:r>
          </a:p>
          <a:p>
            <a:pPr marL="342584" indent="-342584" defTabSz="914035">
              <a:lnSpc>
                <a:spcPct val="80000"/>
              </a:lnSpc>
            </a:pPr>
            <a:r>
              <a:rPr lang="en-US" sz="2500"/>
              <a:t>logically divided in functions that call each other</a:t>
            </a:r>
          </a:p>
          <a:p>
            <a:pPr marL="742743" lvl="1" indent="-286449" defTabSz="914035">
              <a:lnSpc>
                <a:spcPct val="80000"/>
              </a:lnSpc>
            </a:pPr>
            <a:r>
              <a:rPr lang="en-US" sz="2200"/>
              <a:t>function ‘IE’ calls function ‘getURL’ to read the corresponding page</a:t>
            </a:r>
          </a:p>
          <a:p>
            <a:pPr marL="342584" indent="-342584" defTabSz="914035">
              <a:lnSpc>
                <a:spcPct val="80000"/>
              </a:lnSpc>
            </a:pPr>
            <a:r>
              <a:rPr lang="en-US" sz="2500"/>
              <a:t>in CPU, the program counter contains the address in memory of the next instruction to execute</a:t>
            </a:r>
          </a:p>
          <a:p>
            <a:pPr marL="742743" lvl="1" indent="-286449" defTabSz="914035">
              <a:lnSpc>
                <a:spcPct val="80000"/>
              </a:lnSpc>
            </a:pPr>
            <a:r>
              <a:rPr lang="en-US" sz="2200"/>
              <a:t>normally this is the next address </a:t>
            </a:r>
            <a:br>
              <a:rPr lang="en-US" sz="2200"/>
            </a:br>
            <a:r>
              <a:rPr lang="en-US" sz="2200"/>
              <a:t>(instruction 100 is followed by instruction 101, etc)</a:t>
            </a:r>
          </a:p>
          <a:p>
            <a:pPr marL="742743" lvl="1" indent="-286449" defTabSz="914035">
              <a:lnSpc>
                <a:spcPct val="80000"/>
              </a:lnSpc>
            </a:pPr>
            <a:r>
              <a:rPr lang="en-US" sz="2200" b="1" i="1"/>
              <a:t>not so with function call</a:t>
            </a:r>
            <a:endParaRPr lang="en-US" sz="2200" b="1" i="1" dirty="0"/>
          </a:p>
        </p:txBody>
      </p:sp>
      <p:sp>
        <p:nvSpPr>
          <p:cNvPr id="8" name="Rectangle 4"/>
          <p:cNvSpPr>
            <a:spLocks noChangeArrowheads="1"/>
          </p:cNvSpPr>
          <p:nvPr/>
        </p:nvSpPr>
        <p:spPr bwMode="auto">
          <a:xfrm>
            <a:off x="7475040" y="239209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9" name="Rectangle 5"/>
          <p:cNvSpPr>
            <a:spLocks noChangeArrowheads="1"/>
          </p:cNvSpPr>
          <p:nvPr/>
        </p:nvSpPr>
        <p:spPr bwMode="auto">
          <a:xfrm>
            <a:off x="7475040" y="273772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0" name="Rectangle 6"/>
          <p:cNvSpPr>
            <a:spLocks noChangeArrowheads="1"/>
          </p:cNvSpPr>
          <p:nvPr/>
        </p:nvSpPr>
        <p:spPr bwMode="auto">
          <a:xfrm>
            <a:off x="7475040" y="30833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1" name="Rectangle 7"/>
          <p:cNvSpPr>
            <a:spLocks noChangeArrowheads="1"/>
          </p:cNvSpPr>
          <p:nvPr/>
        </p:nvSpPr>
        <p:spPr bwMode="auto">
          <a:xfrm>
            <a:off x="7475040" y="342900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2" name="Rectangle 8"/>
          <p:cNvSpPr>
            <a:spLocks noChangeArrowheads="1"/>
          </p:cNvSpPr>
          <p:nvPr/>
        </p:nvSpPr>
        <p:spPr bwMode="auto">
          <a:xfrm>
            <a:off x="7475040" y="377463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 name="Rectangle 9"/>
          <p:cNvSpPr>
            <a:spLocks noChangeArrowheads="1"/>
          </p:cNvSpPr>
          <p:nvPr/>
        </p:nvSpPr>
        <p:spPr bwMode="auto">
          <a:xfrm>
            <a:off x="7475040" y="515718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4" name="Rectangle 11"/>
          <p:cNvSpPr>
            <a:spLocks noChangeArrowheads="1"/>
          </p:cNvSpPr>
          <p:nvPr/>
        </p:nvSpPr>
        <p:spPr bwMode="auto">
          <a:xfrm>
            <a:off x="7475040" y="5848455"/>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5" name="Rectangle 12"/>
          <p:cNvSpPr>
            <a:spLocks noChangeArrowheads="1"/>
          </p:cNvSpPr>
          <p:nvPr/>
        </p:nvSpPr>
        <p:spPr bwMode="auto">
          <a:xfrm>
            <a:off x="7475040" y="61940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6" name="Line 13"/>
          <p:cNvSpPr>
            <a:spLocks noChangeShapeType="1"/>
          </p:cNvSpPr>
          <p:nvPr/>
        </p:nvSpPr>
        <p:spPr bwMode="auto">
          <a:xfrm>
            <a:off x="7475040" y="1355185"/>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7" name="Line 14"/>
          <p:cNvSpPr>
            <a:spLocks noChangeShapeType="1"/>
          </p:cNvSpPr>
          <p:nvPr/>
        </p:nvSpPr>
        <p:spPr bwMode="auto">
          <a:xfrm>
            <a:off x="8926560" y="1355185"/>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8" name="Line 15"/>
          <p:cNvSpPr>
            <a:spLocks noChangeShapeType="1"/>
          </p:cNvSpPr>
          <p:nvPr/>
        </p:nvSpPr>
        <p:spPr bwMode="auto">
          <a:xfrm>
            <a:off x="892656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9" name="Line 16"/>
          <p:cNvSpPr>
            <a:spLocks noChangeShapeType="1"/>
          </p:cNvSpPr>
          <p:nvPr/>
        </p:nvSpPr>
        <p:spPr bwMode="auto">
          <a:xfrm>
            <a:off x="747504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grpSp>
        <p:nvGrpSpPr>
          <p:cNvPr id="20" name="Group 17"/>
          <p:cNvGrpSpPr>
            <a:grpSpLocks/>
          </p:cNvGrpSpPr>
          <p:nvPr/>
        </p:nvGrpSpPr>
        <p:grpSpPr bwMode="auto">
          <a:xfrm>
            <a:off x="7336800" y="4120273"/>
            <a:ext cx="276480" cy="760400"/>
            <a:chOff x="5095" y="3101"/>
            <a:chExt cx="192" cy="528"/>
          </a:xfrm>
        </p:grpSpPr>
        <p:sp>
          <p:nvSpPr>
            <p:cNvPr id="21" name="Line 18"/>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2" name="Line 19"/>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3" name="Line 20"/>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4" name="Line 21"/>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25" name="Line 22"/>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26" name="Line 23"/>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grpSp>
        <p:nvGrpSpPr>
          <p:cNvPr id="27" name="Group 24"/>
          <p:cNvGrpSpPr>
            <a:grpSpLocks/>
          </p:cNvGrpSpPr>
          <p:nvPr/>
        </p:nvGrpSpPr>
        <p:grpSpPr bwMode="auto">
          <a:xfrm>
            <a:off x="8788320" y="4120273"/>
            <a:ext cx="276480" cy="760400"/>
            <a:chOff x="5095" y="3101"/>
            <a:chExt cx="192" cy="528"/>
          </a:xfrm>
        </p:grpSpPr>
        <p:sp>
          <p:nvSpPr>
            <p:cNvPr id="28" name="Line 25"/>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9" name="Line 26"/>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30" name="Line 27"/>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31" name="Line 28"/>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32" name="Line 29"/>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33" name="Line 30"/>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sp>
        <p:nvSpPr>
          <p:cNvPr id="34" name="Text Box 31"/>
          <p:cNvSpPr txBox="1">
            <a:spLocks noChangeArrowheads="1"/>
          </p:cNvSpPr>
          <p:nvPr/>
        </p:nvSpPr>
        <p:spPr bwMode="auto">
          <a:xfrm>
            <a:off x="7031520" y="380776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200</a:t>
            </a:r>
          </a:p>
        </p:txBody>
      </p:sp>
      <p:sp>
        <p:nvSpPr>
          <p:cNvPr id="35" name="Text Box 32"/>
          <p:cNvSpPr txBox="1">
            <a:spLocks noChangeArrowheads="1"/>
          </p:cNvSpPr>
          <p:nvPr/>
        </p:nvSpPr>
        <p:spPr bwMode="auto">
          <a:xfrm>
            <a:off x="7017120" y="3429003"/>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201</a:t>
            </a:r>
          </a:p>
        </p:txBody>
      </p:sp>
      <p:sp>
        <p:nvSpPr>
          <p:cNvPr id="36" name="Text Box 33"/>
          <p:cNvSpPr txBox="1">
            <a:spLocks noChangeArrowheads="1"/>
          </p:cNvSpPr>
          <p:nvPr/>
        </p:nvSpPr>
        <p:spPr bwMode="auto">
          <a:xfrm>
            <a:off x="7017120" y="3096330"/>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202</a:t>
            </a:r>
          </a:p>
        </p:txBody>
      </p:sp>
      <p:sp>
        <p:nvSpPr>
          <p:cNvPr id="37" name="Text Box 34"/>
          <p:cNvSpPr txBox="1">
            <a:spLocks noChangeArrowheads="1"/>
          </p:cNvSpPr>
          <p:nvPr/>
        </p:nvSpPr>
        <p:spPr bwMode="auto">
          <a:xfrm>
            <a:off x="7017120" y="2737728"/>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203</a:t>
            </a:r>
          </a:p>
        </p:txBody>
      </p:sp>
      <p:sp>
        <p:nvSpPr>
          <p:cNvPr id="38" name="Text Box 35"/>
          <p:cNvSpPr txBox="1">
            <a:spLocks noChangeArrowheads="1"/>
          </p:cNvSpPr>
          <p:nvPr/>
        </p:nvSpPr>
        <p:spPr bwMode="auto">
          <a:xfrm>
            <a:off x="7017120" y="2392095"/>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204</a:t>
            </a:r>
          </a:p>
        </p:txBody>
      </p:sp>
      <p:sp>
        <p:nvSpPr>
          <p:cNvPr id="39" name="Text Box 36"/>
          <p:cNvSpPr txBox="1">
            <a:spLocks noChangeArrowheads="1"/>
          </p:cNvSpPr>
          <p:nvPr/>
        </p:nvSpPr>
        <p:spPr bwMode="auto">
          <a:xfrm>
            <a:off x="7031520" y="6227218"/>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a:t>
            </a:r>
          </a:p>
        </p:txBody>
      </p:sp>
      <p:sp>
        <p:nvSpPr>
          <p:cNvPr id="40" name="Text Box 37"/>
          <p:cNvSpPr txBox="1">
            <a:spLocks noChangeArrowheads="1"/>
          </p:cNvSpPr>
          <p:nvPr/>
        </p:nvSpPr>
        <p:spPr bwMode="auto">
          <a:xfrm>
            <a:off x="7017120" y="5848457"/>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a:t>
            </a:r>
          </a:p>
        </p:txBody>
      </p:sp>
      <p:sp>
        <p:nvSpPr>
          <p:cNvPr id="41" name="Text Box 38"/>
          <p:cNvSpPr txBox="1">
            <a:spLocks noChangeArrowheads="1"/>
          </p:cNvSpPr>
          <p:nvPr/>
        </p:nvSpPr>
        <p:spPr bwMode="auto">
          <a:xfrm>
            <a:off x="7017120" y="551578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a:t>
            </a:r>
          </a:p>
        </p:txBody>
      </p:sp>
      <p:sp>
        <p:nvSpPr>
          <p:cNvPr id="42" name="Text Box 39"/>
          <p:cNvSpPr txBox="1">
            <a:spLocks noChangeArrowheads="1"/>
          </p:cNvSpPr>
          <p:nvPr/>
        </p:nvSpPr>
        <p:spPr bwMode="auto">
          <a:xfrm>
            <a:off x="7017120" y="5157182"/>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103</a:t>
            </a:r>
          </a:p>
        </p:txBody>
      </p:sp>
      <p:sp>
        <p:nvSpPr>
          <p:cNvPr id="43" name="Text Box 40"/>
          <p:cNvSpPr txBox="1">
            <a:spLocks noChangeArrowheads="1"/>
          </p:cNvSpPr>
          <p:nvPr/>
        </p:nvSpPr>
        <p:spPr bwMode="auto">
          <a:xfrm>
            <a:off x="7195680" y="6227218"/>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grpSp>
        <p:nvGrpSpPr>
          <p:cNvPr id="44" name="Group 45"/>
          <p:cNvGrpSpPr>
            <a:grpSpLocks/>
          </p:cNvGrpSpPr>
          <p:nvPr/>
        </p:nvGrpSpPr>
        <p:grpSpPr bwMode="auto">
          <a:xfrm>
            <a:off x="6668632" y="2942230"/>
            <a:ext cx="374400" cy="2976793"/>
            <a:chOff x="4631" y="2043"/>
            <a:chExt cx="260" cy="2067"/>
          </a:xfrm>
        </p:grpSpPr>
        <p:sp>
          <p:nvSpPr>
            <p:cNvPr id="45" name="Text Box 41"/>
            <p:cNvSpPr txBox="1">
              <a:spLocks noChangeArrowheads="1"/>
            </p:cNvSpPr>
            <p:nvPr/>
          </p:nvSpPr>
          <p:spPr bwMode="auto">
            <a:xfrm rot="16200000">
              <a:off x="4623" y="3842"/>
              <a:ext cx="280" cy="256"/>
            </a:xfrm>
            <a:prstGeom prst="rect">
              <a:avLst/>
            </a:prstGeom>
            <a:noFill/>
            <a:ln w="9525">
              <a:noFill/>
              <a:miter lim="800000"/>
              <a:headEnd/>
              <a:tailEnd/>
            </a:ln>
            <a:effectLst/>
          </p:spPr>
          <p:txBody>
            <a:bodyPr wrap="none">
              <a:spAutoFit/>
            </a:bodyPr>
            <a:lstStyle/>
            <a:p>
              <a:r>
                <a:rPr lang="en-US" b="0">
                  <a:solidFill>
                    <a:srgbClr val="FF0000"/>
                  </a:solidFill>
                  <a:latin typeface="Arial" pitchFamily="34" charset="0"/>
                </a:rPr>
                <a:t>IE</a:t>
              </a:r>
            </a:p>
          </p:txBody>
        </p:sp>
        <p:sp>
          <p:nvSpPr>
            <p:cNvPr id="46" name="Text Box 42"/>
            <p:cNvSpPr txBox="1">
              <a:spLocks noChangeArrowheads="1"/>
            </p:cNvSpPr>
            <p:nvPr/>
          </p:nvSpPr>
          <p:spPr bwMode="auto">
            <a:xfrm rot="16200000">
              <a:off x="4423" y="2251"/>
              <a:ext cx="671" cy="256"/>
            </a:xfrm>
            <a:prstGeom prst="rect">
              <a:avLst/>
            </a:prstGeom>
            <a:noFill/>
            <a:ln w="9525">
              <a:noFill/>
              <a:miter lim="800000"/>
              <a:headEnd/>
              <a:tailEnd/>
            </a:ln>
            <a:effectLst/>
          </p:spPr>
          <p:txBody>
            <a:bodyPr wrap="none">
              <a:spAutoFit/>
            </a:bodyPr>
            <a:lstStyle/>
            <a:p>
              <a:r>
                <a:rPr lang="en-US" b="0">
                  <a:solidFill>
                    <a:srgbClr val="FF0000"/>
                  </a:solidFill>
                  <a:latin typeface="Arial" pitchFamily="34" charset="0"/>
                </a:rPr>
                <a:t>getURL</a:t>
              </a:r>
            </a:p>
          </p:txBody>
        </p:sp>
      </p:grpSp>
      <p:sp>
        <p:nvSpPr>
          <p:cNvPr id="47" name="Rectangle 43"/>
          <p:cNvSpPr>
            <a:spLocks noChangeArrowheads="1"/>
          </p:cNvSpPr>
          <p:nvPr/>
        </p:nvSpPr>
        <p:spPr bwMode="auto">
          <a:xfrm>
            <a:off x="7475040" y="4811546"/>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48" name="Text Box 44"/>
          <p:cNvSpPr txBox="1">
            <a:spLocks noChangeArrowheads="1"/>
          </p:cNvSpPr>
          <p:nvPr/>
        </p:nvSpPr>
        <p:spPr bwMode="auto">
          <a:xfrm>
            <a:off x="7017120" y="4811549"/>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104</a:t>
            </a:r>
          </a:p>
        </p:txBody>
      </p:sp>
      <p:grpSp>
        <p:nvGrpSpPr>
          <p:cNvPr id="49" name="Group 47"/>
          <p:cNvGrpSpPr>
            <a:grpSpLocks/>
          </p:cNvGrpSpPr>
          <p:nvPr/>
        </p:nvGrpSpPr>
        <p:grpSpPr bwMode="auto">
          <a:xfrm>
            <a:off x="7475040" y="2392092"/>
            <a:ext cx="1451520" cy="3456363"/>
            <a:chOff x="5191" y="1661"/>
            <a:chExt cx="1008" cy="2400"/>
          </a:xfrm>
        </p:grpSpPr>
        <p:sp>
          <p:nvSpPr>
            <p:cNvPr id="50" name="Rectangle 10"/>
            <p:cNvSpPr>
              <a:spLocks noChangeArrowheads="1"/>
            </p:cNvSpPr>
            <p:nvPr/>
          </p:nvSpPr>
          <p:spPr bwMode="auto">
            <a:xfrm>
              <a:off x="5191" y="3821"/>
              <a:ext cx="1008" cy="240"/>
            </a:xfrm>
            <a:prstGeom prst="rect">
              <a:avLst/>
            </a:prstGeom>
            <a:solidFill>
              <a:srgbClr val="CCECFF"/>
            </a:solidFill>
            <a:ln w="9525">
              <a:solidFill>
                <a:schemeClr val="tx1"/>
              </a:solidFill>
              <a:miter lim="800000"/>
              <a:headEnd/>
              <a:tailEnd/>
            </a:ln>
            <a:effectLst/>
          </p:spPr>
          <p:txBody>
            <a:bodyPr wrap="none" anchor="ctr"/>
            <a:lstStyle/>
            <a:p>
              <a:pPr algn="ctr"/>
              <a:r>
                <a:rPr lang="en-US" sz="1600" dirty="0">
                  <a:latin typeface="Arial" pitchFamily="34" charset="0"/>
                </a:rPr>
                <a:t>call </a:t>
              </a:r>
              <a:r>
                <a:rPr lang="en-US" sz="1600" dirty="0" err="1">
                  <a:latin typeface="Arial" pitchFamily="34" charset="0"/>
                </a:rPr>
                <a:t>getURL</a:t>
              </a:r>
              <a:endParaRPr lang="en-US" sz="1600" dirty="0">
                <a:latin typeface="Arial" pitchFamily="34" charset="0"/>
              </a:endParaRPr>
            </a:p>
          </p:txBody>
        </p:sp>
        <p:sp>
          <p:nvSpPr>
            <p:cNvPr id="51" name="Rectangle 46"/>
            <p:cNvSpPr>
              <a:spLocks noChangeArrowheads="1"/>
            </p:cNvSpPr>
            <p:nvPr/>
          </p:nvSpPr>
          <p:spPr bwMode="auto">
            <a:xfrm>
              <a:off x="5191" y="1661"/>
              <a:ext cx="1008" cy="240"/>
            </a:xfrm>
            <a:prstGeom prst="rect">
              <a:avLst/>
            </a:prstGeom>
            <a:solidFill>
              <a:srgbClr val="CCECFF"/>
            </a:solidFill>
            <a:ln w="9525">
              <a:solidFill>
                <a:schemeClr val="tx1"/>
              </a:solidFill>
              <a:miter lim="800000"/>
              <a:headEnd/>
              <a:tailEnd/>
            </a:ln>
            <a:effectLst/>
          </p:spPr>
          <p:txBody>
            <a:bodyPr wrap="none" anchor="ctr"/>
            <a:lstStyle/>
            <a:p>
              <a:pPr algn="ctr"/>
              <a:r>
                <a:rPr lang="en-US" sz="1600" dirty="0">
                  <a:latin typeface="Arial" pitchFamily="34" charset="0"/>
                </a:rPr>
                <a:t>return result</a:t>
              </a:r>
            </a:p>
          </p:txBody>
        </p:sp>
      </p:grpSp>
    </p:spTree>
    <p:extLst>
      <p:ext uri="{BB962C8B-B14F-4D97-AF65-F5344CB8AC3E}">
        <p14:creationId xmlns:p14="http://schemas.microsoft.com/office/powerpoint/2010/main" val="331592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2242456"/>
            <a:ext cx="8229600" cy="4216517"/>
          </a:xfrm>
        </p:spPr>
        <p:txBody>
          <a:bodyPr>
            <a:normAutofit/>
          </a:bodyPr>
          <a:lstStyle/>
          <a:p>
            <a:pPr marL="0" indent="0" algn="ctr">
              <a:buNone/>
            </a:pPr>
            <a:r>
              <a:rPr lang="en-US" sz="6000" dirty="0">
                <a:solidFill>
                  <a:schemeClr val="accent1"/>
                </a:solidFill>
              </a:rPr>
              <a:t>Let’s make it real</a:t>
            </a:r>
            <a:endParaRPr lang="en-GB" sz="6000"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20</a:t>
            </a:fld>
            <a:endParaRPr lang="en-US"/>
          </a:p>
        </p:txBody>
      </p:sp>
    </p:spTree>
    <p:extLst>
      <p:ext uri="{BB962C8B-B14F-4D97-AF65-F5344CB8AC3E}">
        <p14:creationId xmlns:p14="http://schemas.microsoft.com/office/powerpoint/2010/main" val="748800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Memory Layout of a Process</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21</a:t>
            </a:fld>
            <a:endParaRPr lang="en-US"/>
          </a:p>
        </p:txBody>
      </p:sp>
      <p:sp>
        <p:nvSpPr>
          <p:cNvPr id="6" name="Rectangle 5"/>
          <p:cNvSpPr/>
          <p:nvPr/>
        </p:nvSpPr>
        <p:spPr>
          <a:xfrm>
            <a:off x="3124200" y="1234911"/>
            <a:ext cx="2956089" cy="3959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ENV/ARG strings</a:t>
            </a:r>
            <a:endParaRPr lang="en-GB" dirty="0"/>
          </a:p>
        </p:txBody>
      </p:sp>
      <p:sp>
        <p:nvSpPr>
          <p:cNvPr id="7" name="Rectangle 6"/>
          <p:cNvSpPr/>
          <p:nvPr/>
        </p:nvSpPr>
        <p:spPr>
          <a:xfrm>
            <a:off x="3124199" y="1667230"/>
            <a:ext cx="2956089" cy="3959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argc</a:t>
            </a:r>
            <a:endParaRPr lang="en-GB" dirty="0"/>
          </a:p>
        </p:txBody>
      </p:sp>
      <p:sp>
        <p:nvSpPr>
          <p:cNvPr id="8" name="Rectangle 7"/>
          <p:cNvSpPr/>
          <p:nvPr/>
        </p:nvSpPr>
        <p:spPr>
          <a:xfrm>
            <a:off x="3124200" y="2099549"/>
            <a:ext cx="2956089" cy="3959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
        <p:nvSpPr>
          <p:cNvPr id="9" name="Rectangle 8"/>
          <p:cNvSpPr/>
          <p:nvPr/>
        </p:nvSpPr>
        <p:spPr>
          <a:xfrm>
            <a:off x="3124200" y="2531868"/>
            <a:ext cx="2956089" cy="3959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cxnSp>
        <p:nvCxnSpPr>
          <p:cNvPr id="11" name="Straight Arrow Connector 10"/>
          <p:cNvCxnSpPr/>
          <p:nvPr/>
        </p:nvCxnSpPr>
        <p:spPr>
          <a:xfrm flipH="1">
            <a:off x="2884602" y="1352089"/>
            <a:ext cx="9427" cy="14672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162666" y="1878490"/>
            <a:ext cx="961534" cy="369332"/>
          </a:xfrm>
          <a:prstGeom prst="rect">
            <a:avLst/>
          </a:prstGeom>
          <a:noFill/>
        </p:spPr>
        <p:txBody>
          <a:bodyPr wrap="square" rtlCol="0">
            <a:spAutoFit/>
          </a:bodyPr>
          <a:lstStyle/>
          <a:p>
            <a:r>
              <a:rPr lang="en-US" dirty="0"/>
              <a:t>Stack</a:t>
            </a:r>
            <a:endParaRPr lang="en-GB" dirty="0"/>
          </a:p>
        </p:txBody>
      </p:sp>
      <p:sp>
        <p:nvSpPr>
          <p:cNvPr id="13" name="Rectangle 12"/>
          <p:cNvSpPr/>
          <p:nvPr/>
        </p:nvSpPr>
        <p:spPr>
          <a:xfrm>
            <a:off x="3124200" y="2980340"/>
            <a:ext cx="2956089" cy="39592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15" name="Rectangle 14"/>
          <p:cNvSpPr/>
          <p:nvPr/>
        </p:nvSpPr>
        <p:spPr>
          <a:xfrm>
            <a:off x="3124197" y="3425526"/>
            <a:ext cx="2956089" cy="39592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16" name="Rectangle 15"/>
          <p:cNvSpPr/>
          <p:nvPr/>
        </p:nvSpPr>
        <p:spPr>
          <a:xfrm>
            <a:off x="3124200" y="3857845"/>
            <a:ext cx="2956089" cy="39592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cxnSp>
        <p:nvCxnSpPr>
          <p:cNvPr id="17" name="Straight Arrow Connector 16"/>
          <p:cNvCxnSpPr/>
          <p:nvPr/>
        </p:nvCxnSpPr>
        <p:spPr>
          <a:xfrm flipV="1">
            <a:off x="2894029" y="2986773"/>
            <a:ext cx="0" cy="12734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162663" y="3379443"/>
            <a:ext cx="961534" cy="369332"/>
          </a:xfrm>
          <a:prstGeom prst="rect">
            <a:avLst/>
          </a:prstGeom>
          <a:noFill/>
        </p:spPr>
        <p:txBody>
          <a:bodyPr wrap="square" rtlCol="0">
            <a:spAutoFit/>
          </a:bodyPr>
          <a:lstStyle/>
          <a:p>
            <a:r>
              <a:rPr lang="en-US" dirty="0"/>
              <a:t>Heap</a:t>
            </a:r>
            <a:endParaRPr lang="en-GB" dirty="0"/>
          </a:p>
        </p:txBody>
      </p:sp>
      <p:sp>
        <p:nvSpPr>
          <p:cNvPr id="21" name="Rectangle 20"/>
          <p:cNvSpPr/>
          <p:nvPr/>
        </p:nvSpPr>
        <p:spPr>
          <a:xfrm>
            <a:off x="3124196" y="4303031"/>
            <a:ext cx="2956089" cy="39592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dirty="0"/>
          </a:p>
        </p:txBody>
      </p:sp>
      <p:sp>
        <p:nvSpPr>
          <p:cNvPr id="22" name="Rectangle 21"/>
          <p:cNvSpPr/>
          <p:nvPr/>
        </p:nvSpPr>
        <p:spPr>
          <a:xfrm>
            <a:off x="3124200" y="4728516"/>
            <a:ext cx="2956089" cy="39592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dirty="0"/>
          </a:p>
        </p:txBody>
      </p:sp>
      <p:sp>
        <p:nvSpPr>
          <p:cNvPr id="23" name="TextBox 22"/>
          <p:cNvSpPr txBox="1"/>
          <p:nvPr/>
        </p:nvSpPr>
        <p:spPr>
          <a:xfrm>
            <a:off x="2162666" y="4296197"/>
            <a:ext cx="961534" cy="369332"/>
          </a:xfrm>
          <a:prstGeom prst="rect">
            <a:avLst/>
          </a:prstGeom>
          <a:noFill/>
        </p:spPr>
        <p:txBody>
          <a:bodyPr wrap="square" rtlCol="0">
            <a:spAutoFit/>
          </a:bodyPr>
          <a:lstStyle/>
          <a:p>
            <a:r>
              <a:rPr lang="en-US" dirty="0" err="1"/>
              <a:t>bss</a:t>
            </a:r>
            <a:endParaRPr lang="en-GB" dirty="0"/>
          </a:p>
        </p:txBody>
      </p:sp>
      <p:sp>
        <p:nvSpPr>
          <p:cNvPr id="24" name="TextBox 23"/>
          <p:cNvSpPr txBox="1"/>
          <p:nvPr/>
        </p:nvSpPr>
        <p:spPr>
          <a:xfrm>
            <a:off x="2162662" y="4728516"/>
            <a:ext cx="961534" cy="369332"/>
          </a:xfrm>
          <a:prstGeom prst="rect">
            <a:avLst/>
          </a:prstGeom>
          <a:noFill/>
        </p:spPr>
        <p:txBody>
          <a:bodyPr wrap="square" rtlCol="0">
            <a:spAutoFit/>
          </a:bodyPr>
          <a:lstStyle/>
          <a:p>
            <a:r>
              <a:rPr lang="en-US" dirty="0"/>
              <a:t>data</a:t>
            </a:r>
            <a:endParaRPr lang="en-GB" dirty="0"/>
          </a:p>
        </p:txBody>
      </p:sp>
      <p:sp>
        <p:nvSpPr>
          <p:cNvPr id="25" name="Rectangle 24"/>
          <p:cNvSpPr/>
          <p:nvPr/>
        </p:nvSpPr>
        <p:spPr>
          <a:xfrm>
            <a:off x="3124200" y="5182948"/>
            <a:ext cx="2956089" cy="39592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dirty="0"/>
          </a:p>
        </p:txBody>
      </p:sp>
      <p:sp>
        <p:nvSpPr>
          <p:cNvPr id="26" name="TextBox 25"/>
          <p:cNvSpPr txBox="1"/>
          <p:nvPr/>
        </p:nvSpPr>
        <p:spPr>
          <a:xfrm>
            <a:off x="2162666" y="5193080"/>
            <a:ext cx="961534" cy="369332"/>
          </a:xfrm>
          <a:prstGeom prst="rect">
            <a:avLst/>
          </a:prstGeom>
          <a:noFill/>
        </p:spPr>
        <p:txBody>
          <a:bodyPr wrap="square" rtlCol="0">
            <a:spAutoFit/>
          </a:bodyPr>
          <a:lstStyle/>
          <a:p>
            <a:r>
              <a:rPr lang="en-US" dirty="0"/>
              <a:t>text</a:t>
            </a:r>
            <a:endParaRPr lang="en-GB" dirty="0"/>
          </a:p>
        </p:txBody>
      </p:sp>
      <p:sp>
        <p:nvSpPr>
          <p:cNvPr id="28" name="TextBox 27"/>
          <p:cNvSpPr txBox="1"/>
          <p:nvPr/>
        </p:nvSpPr>
        <p:spPr>
          <a:xfrm>
            <a:off x="5786063" y="875263"/>
            <a:ext cx="1001236" cy="369332"/>
          </a:xfrm>
          <a:prstGeom prst="rect">
            <a:avLst/>
          </a:prstGeom>
          <a:noFill/>
        </p:spPr>
        <p:txBody>
          <a:bodyPr wrap="none" rtlCol="0">
            <a:spAutoFit/>
          </a:bodyPr>
          <a:lstStyle/>
          <a:p>
            <a:r>
              <a:rPr lang="en-US" dirty="0"/>
              <a:t>0xbfffffff</a:t>
            </a:r>
            <a:endParaRPr lang="en-GB" dirty="0"/>
          </a:p>
        </p:txBody>
      </p:sp>
      <p:sp>
        <p:nvSpPr>
          <p:cNvPr id="29" name="TextBox 28"/>
          <p:cNvSpPr txBox="1"/>
          <p:nvPr/>
        </p:nvSpPr>
        <p:spPr>
          <a:xfrm>
            <a:off x="5761711" y="5598631"/>
            <a:ext cx="1337226" cy="369332"/>
          </a:xfrm>
          <a:prstGeom prst="rect">
            <a:avLst/>
          </a:prstGeom>
          <a:noFill/>
        </p:spPr>
        <p:txBody>
          <a:bodyPr wrap="none" rtlCol="0">
            <a:spAutoFit/>
          </a:bodyPr>
          <a:lstStyle/>
          <a:p>
            <a:r>
              <a:rPr lang="en-US" dirty="0"/>
              <a:t>0x08048000</a:t>
            </a:r>
            <a:endParaRPr lang="en-GB" dirty="0"/>
          </a:p>
        </p:txBody>
      </p:sp>
    </p:spTree>
    <p:extLst>
      <p:ext uri="{BB962C8B-B14F-4D97-AF65-F5344CB8AC3E}">
        <p14:creationId xmlns:p14="http://schemas.microsoft.com/office/powerpoint/2010/main" val="3679543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Real Code</a:t>
            </a:r>
            <a:endParaRPr lang="en-GB"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a:solidFill>
                  <a:schemeClr val="accent1"/>
                </a:solidFill>
              </a:rPr>
              <a:t>Addresses are written in hexadecimal</a:t>
            </a:r>
          </a:p>
          <a:p>
            <a:pPr marL="0" indent="0">
              <a:buNone/>
            </a:pPr>
            <a:r>
              <a:rPr lang="en-US" dirty="0"/>
              <a:t>Consider the assembly code for IE()</a:t>
            </a:r>
          </a:p>
        </p:txBody>
      </p:sp>
      <p:sp>
        <p:nvSpPr>
          <p:cNvPr id="5" name="Slide Number Placeholder 4"/>
          <p:cNvSpPr>
            <a:spLocks noGrp="1"/>
          </p:cNvSpPr>
          <p:nvPr>
            <p:ph type="sldNum" sz="quarter" idx="12"/>
          </p:nvPr>
        </p:nvSpPr>
        <p:spPr/>
        <p:txBody>
          <a:bodyPr/>
          <a:lstStyle/>
          <a:p>
            <a:fld id="{22459BEF-F704-A54B-987F-5EEE859E8FB1}" type="slidenum">
              <a:rPr lang="en-US" smtClean="0"/>
              <a:t>22</a:t>
            </a:fld>
            <a:endParaRPr lang="en-US"/>
          </a:p>
        </p:txBody>
      </p:sp>
      <p:sp>
        <p:nvSpPr>
          <p:cNvPr id="6" name="TextBox 5"/>
          <p:cNvSpPr txBox="1"/>
          <p:nvPr/>
        </p:nvSpPr>
        <p:spPr>
          <a:xfrm>
            <a:off x="273174" y="2648933"/>
            <a:ext cx="8027710" cy="1631216"/>
          </a:xfrm>
          <a:prstGeom prst="rect">
            <a:avLst/>
          </a:prstGeom>
          <a:noFill/>
        </p:spPr>
        <p:txBody>
          <a:bodyPr wrap="square" rtlCol="0">
            <a:spAutoFit/>
          </a:bodyPr>
          <a:lstStyle/>
          <a:p>
            <a:pPr lvl="1">
              <a:buNone/>
            </a:pPr>
            <a:r>
              <a:rPr lang="nl-NL" sz="2000" dirty="0">
                <a:solidFill>
                  <a:schemeClr val="accent1"/>
                </a:solidFill>
                <a:latin typeface="Courier New" pitchFamily="49" charset="0"/>
                <a:cs typeface="Courier New" pitchFamily="49" charset="0"/>
              </a:rPr>
              <a:t>   0x08048428 &lt;+0&gt;:	push   %ebp</a:t>
            </a:r>
          </a:p>
          <a:p>
            <a:pPr lvl="1">
              <a:buNone/>
            </a:pPr>
            <a:r>
              <a:rPr lang="nl-NL" sz="2000" dirty="0">
                <a:solidFill>
                  <a:schemeClr val="accent1"/>
                </a:solidFill>
                <a:latin typeface="Courier New" pitchFamily="49" charset="0"/>
                <a:cs typeface="Courier New" pitchFamily="49" charset="0"/>
              </a:rPr>
              <a:t>   0x08048429 &lt;+1&gt;:	mov    %esp,%ebp</a:t>
            </a:r>
          </a:p>
          <a:p>
            <a:pPr lvl="1">
              <a:buNone/>
            </a:pPr>
            <a:r>
              <a:rPr lang="nl-NL" sz="2000" dirty="0">
                <a:solidFill>
                  <a:schemeClr val="accent1"/>
                </a:solidFill>
                <a:latin typeface="Courier New" pitchFamily="49" charset="0"/>
                <a:cs typeface="Courier New" pitchFamily="49" charset="0"/>
              </a:rPr>
              <a:t>   0x0804842b &lt;+3&gt;:	call   0x8048404 &lt;getURL&gt;</a:t>
            </a:r>
          </a:p>
          <a:p>
            <a:pPr lvl="1">
              <a:buNone/>
            </a:pPr>
            <a:r>
              <a:rPr lang="nl-NL" sz="2000" dirty="0">
                <a:solidFill>
                  <a:schemeClr val="accent1"/>
                </a:solidFill>
                <a:latin typeface="Courier New" pitchFamily="49" charset="0"/>
                <a:cs typeface="Courier New" pitchFamily="49" charset="0"/>
              </a:rPr>
              <a:t>   0x08048430 &lt;+8&gt;:	pop    %ebp</a:t>
            </a:r>
          </a:p>
          <a:p>
            <a:pPr lvl="1">
              <a:buNone/>
            </a:pPr>
            <a:r>
              <a:rPr lang="nl-NL" sz="2000" dirty="0">
                <a:solidFill>
                  <a:schemeClr val="accent1"/>
                </a:solidFill>
                <a:latin typeface="Courier New" pitchFamily="49" charset="0"/>
                <a:cs typeface="Courier New" pitchFamily="49" charset="0"/>
              </a:rPr>
              <a:t>   0x08048431 &lt;+9&gt;:	ret  </a:t>
            </a:r>
          </a:p>
        </p:txBody>
      </p:sp>
      <p:cxnSp>
        <p:nvCxnSpPr>
          <p:cNvPr id="8" name="Straight Arrow Connector 7"/>
          <p:cNvCxnSpPr/>
          <p:nvPr/>
        </p:nvCxnSpPr>
        <p:spPr>
          <a:xfrm flipV="1">
            <a:off x="2068005" y="4194929"/>
            <a:ext cx="0" cy="16324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Rounded Rectangle 9"/>
              <p:cNvSpPr/>
              <p:nvPr/>
            </p:nvSpPr>
            <p:spPr>
              <a:xfrm>
                <a:off x="136688" y="5827379"/>
                <a:ext cx="6141564" cy="38488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GB" sz="160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0</m:t>
                          </m:r>
                        </m:sup>
                      </m:sSup>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1+</m:t>
                      </m:r>
                      <m:sSup>
                        <m:sSupPr>
                          <m:ctrlPr>
                            <a:rPr lang="en-GB" sz="1600" i="1">
                              <a:latin typeface="Cambria Math" panose="02040503050406030204" pitchFamily="18" charset="0"/>
                            </a:rPr>
                          </m:ctrlPr>
                        </m:sSupPr>
                        <m:e>
                          <m:r>
                            <a:rPr lang="en-US" sz="1600" i="1">
                              <a:latin typeface="Cambria Math" panose="02040503050406030204" pitchFamily="18" charset="0"/>
                            </a:rPr>
                            <m:t>2</m:t>
                          </m:r>
                        </m:e>
                        <m:sup>
                          <m:r>
                            <a:rPr lang="en-US" sz="1600" b="0" i="1" smtClean="0">
                              <a:latin typeface="Cambria Math" panose="02040503050406030204" pitchFamily="18" charset="0"/>
                            </a:rPr>
                            <m:t>4</m:t>
                          </m:r>
                        </m:sup>
                      </m:sSup>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3+</m:t>
                      </m:r>
                      <m:sSup>
                        <m:sSupPr>
                          <m:ctrlPr>
                            <a:rPr lang="en-GB" sz="1600" i="1">
                              <a:latin typeface="Cambria Math" panose="02040503050406030204" pitchFamily="18" charset="0"/>
                            </a:rPr>
                          </m:ctrlPr>
                        </m:sSupPr>
                        <m:e>
                          <m:r>
                            <a:rPr lang="en-US" sz="1600" i="1">
                              <a:latin typeface="Cambria Math" panose="02040503050406030204" pitchFamily="18" charset="0"/>
                            </a:rPr>
                            <m:t>2</m:t>
                          </m:r>
                        </m:e>
                        <m:sup>
                          <m:r>
                            <a:rPr lang="en-US" sz="1600" b="0" i="1" smtClean="0">
                              <a:latin typeface="Cambria Math" panose="02040503050406030204" pitchFamily="18" charset="0"/>
                            </a:rPr>
                            <m:t>8</m:t>
                          </m:r>
                        </m:sup>
                      </m:sSup>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4+</m:t>
                      </m:r>
                      <m:sSup>
                        <m:sSupPr>
                          <m:ctrlPr>
                            <a:rPr lang="en-GB" sz="1600" i="1">
                              <a:latin typeface="Cambria Math" panose="02040503050406030204" pitchFamily="18" charset="0"/>
                            </a:rPr>
                          </m:ctrlPr>
                        </m:sSupPr>
                        <m:e>
                          <m:r>
                            <a:rPr lang="en-US" sz="1600" i="1">
                              <a:latin typeface="Cambria Math" panose="02040503050406030204" pitchFamily="18" charset="0"/>
                            </a:rPr>
                            <m:t>2</m:t>
                          </m:r>
                        </m:e>
                        <m:sup>
                          <m:r>
                            <a:rPr lang="en-US" sz="1600" b="0" i="1" smtClean="0">
                              <a:latin typeface="Cambria Math" panose="02040503050406030204" pitchFamily="18" charset="0"/>
                            </a:rPr>
                            <m:t>12</m:t>
                          </m:r>
                        </m:sup>
                      </m:sSup>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8+</m:t>
                      </m:r>
                      <m:sSup>
                        <m:sSupPr>
                          <m:ctrlPr>
                            <a:rPr lang="en-GB" sz="1600" i="1">
                              <a:latin typeface="Cambria Math" panose="02040503050406030204" pitchFamily="18" charset="0"/>
                            </a:rPr>
                          </m:ctrlPr>
                        </m:sSupPr>
                        <m:e>
                          <m:r>
                            <a:rPr lang="en-US" sz="1600" i="1">
                              <a:latin typeface="Cambria Math" panose="02040503050406030204" pitchFamily="18" charset="0"/>
                            </a:rPr>
                            <m:t>2</m:t>
                          </m:r>
                        </m:e>
                        <m:sup>
                          <m:r>
                            <a:rPr lang="en-US" sz="1600" b="0" i="1" smtClean="0">
                              <a:latin typeface="Cambria Math" panose="02040503050406030204" pitchFamily="18" charset="0"/>
                            </a:rPr>
                            <m:t>16</m:t>
                          </m:r>
                        </m:sup>
                      </m:sSup>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4+</m:t>
                      </m:r>
                      <m:sSup>
                        <m:sSupPr>
                          <m:ctrlPr>
                            <a:rPr lang="en-GB" sz="1600" i="1">
                              <a:latin typeface="Cambria Math" panose="02040503050406030204" pitchFamily="18" charset="0"/>
                            </a:rPr>
                          </m:ctrlPr>
                        </m:sSupPr>
                        <m:e>
                          <m:r>
                            <a:rPr lang="en-US" sz="1600" i="1">
                              <a:latin typeface="Cambria Math" panose="02040503050406030204" pitchFamily="18" charset="0"/>
                            </a:rPr>
                            <m:t>2</m:t>
                          </m:r>
                        </m:e>
                        <m:sup>
                          <m:r>
                            <a:rPr lang="en-US" sz="1600" b="0" i="1" smtClean="0">
                              <a:latin typeface="Cambria Math" panose="02040503050406030204" pitchFamily="18" charset="0"/>
                            </a:rPr>
                            <m:t>20</m:t>
                          </m:r>
                        </m:sup>
                      </m:sSup>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m:t>
                      </m:r>
                      <m:sSup>
                        <m:sSupPr>
                          <m:ctrlPr>
                            <a:rPr lang="en-GB" sz="1600" i="1">
                              <a:latin typeface="Cambria Math" panose="02040503050406030204" pitchFamily="18" charset="0"/>
                            </a:rPr>
                          </m:ctrlPr>
                        </m:sSupPr>
                        <m:e>
                          <m:r>
                            <a:rPr lang="en-US" sz="1600" i="1">
                              <a:latin typeface="Cambria Math" panose="02040503050406030204" pitchFamily="18" charset="0"/>
                            </a:rPr>
                            <m:t>2</m:t>
                          </m:r>
                        </m:e>
                        <m:sup>
                          <m:r>
                            <a:rPr lang="en-US" sz="1600" b="0" i="1" smtClean="0">
                              <a:latin typeface="Cambria Math" panose="02040503050406030204" pitchFamily="18" charset="0"/>
                            </a:rPr>
                            <m:t>24</m:t>
                          </m:r>
                        </m:sup>
                      </m:sSup>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8+</m:t>
                      </m:r>
                      <m:sSup>
                        <m:sSupPr>
                          <m:ctrlPr>
                            <a:rPr lang="en-GB" sz="1600" i="1">
                              <a:latin typeface="Cambria Math" panose="02040503050406030204" pitchFamily="18" charset="0"/>
                            </a:rPr>
                          </m:ctrlPr>
                        </m:sSupPr>
                        <m:e>
                          <m:r>
                            <a:rPr lang="en-US" sz="1600" i="1">
                              <a:latin typeface="Cambria Math" panose="02040503050406030204" pitchFamily="18" charset="0"/>
                            </a:rPr>
                            <m:t>2</m:t>
                          </m:r>
                        </m:e>
                        <m:sup>
                          <m:r>
                            <a:rPr lang="en-US" sz="1600" b="0" i="1" smtClean="0">
                              <a:latin typeface="Cambria Math" panose="02040503050406030204" pitchFamily="18" charset="0"/>
                            </a:rPr>
                            <m:t>28</m:t>
                          </m:r>
                        </m:sup>
                      </m:sSup>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m:t>
                      </m:r>
                    </m:oMath>
                  </m:oMathPara>
                </a14:m>
                <a:endParaRPr lang="en-GB" sz="1600" dirty="0"/>
              </a:p>
            </p:txBody>
          </p:sp>
        </mc:Choice>
        <mc:Fallback xmlns="">
          <p:sp>
            <p:nvSpPr>
              <p:cNvPr id="10" name="Rounded Rectangle 9"/>
              <p:cNvSpPr>
                <a:spLocks noRot="1" noChangeAspect="1" noMove="1" noResize="1" noEditPoints="1" noAdjustHandles="1" noChangeArrowheads="1" noChangeShapeType="1" noTextEdit="1"/>
              </p:cNvSpPr>
              <p:nvPr/>
            </p:nvSpPr>
            <p:spPr>
              <a:xfrm>
                <a:off x="136688" y="5827379"/>
                <a:ext cx="6141564" cy="384885"/>
              </a:xfrm>
              <a:prstGeom prst="roundRect">
                <a:avLst/>
              </a:prstGeom>
              <a:blipFill rotWithShape="0">
                <a:blip r:embed="rId2"/>
                <a:stretch>
                  <a:fillRect/>
                </a:stretch>
              </a:blipFill>
            </p:spPr>
            <p:txBody>
              <a:bodyPr/>
              <a:lstStyle/>
              <a:p>
                <a:r>
                  <a:rPr lang="en-GB">
                    <a:noFill/>
                  </a:rPr>
                  <a:t> </a:t>
                </a:r>
              </a:p>
            </p:txBody>
          </p:sp>
        </mc:Fallback>
      </mc:AlternateContent>
      <p:sp>
        <p:nvSpPr>
          <p:cNvPr id="16" name="TextBox 15"/>
          <p:cNvSpPr txBox="1"/>
          <p:nvPr/>
        </p:nvSpPr>
        <p:spPr>
          <a:xfrm>
            <a:off x="6495068" y="5826145"/>
            <a:ext cx="2328421" cy="646331"/>
          </a:xfrm>
          <a:prstGeom prst="rect">
            <a:avLst/>
          </a:prstGeom>
          <a:noFill/>
        </p:spPr>
        <p:txBody>
          <a:bodyPr wrap="square" rtlCol="0">
            <a:spAutoFit/>
          </a:bodyPr>
          <a:lstStyle/>
          <a:p>
            <a:r>
              <a:rPr lang="en-US" dirty="0"/>
              <a:t>Two characters denote the value of a byte</a:t>
            </a:r>
            <a:endParaRPr lang="en-GB" dirty="0"/>
          </a:p>
        </p:txBody>
      </p:sp>
      <p:cxnSp>
        <p:nvCxnSpPr>
          <p:cNvPr id="18" name="Straight Arrow Connector 17"/>
          <p:cNvCxnSpPr>
            <a:stCxn id="20" idx="3"/>
          </p:cNvCxnSpPr>
          <p:nvPr/>
        </p:nvCxnSpPr>
        <p:spPr>
          <a:xfrm>
            <a:off x="1194849" y="2519036"/>
            <a:ext cx="457200" cy="2146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0" y="2260602"/>
            <a:ext cx="1194849" cy="5168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Beginning of function</a:t>
            </a:r>
            <a:endParaRPr lang="en-GB" sz="1600" dirty="0"/>
          </a:p>
        </p:txBody>
      </p:sp>
      <p:cxnSp>
        <p:nvCxnSpPr>
          <p:cNvPr id="23" name="Straight Arrow Connector 22"/>
          <p:cNvCxnSpPr>
            <a:stCxn id="24" idx="3"/>
          </p:cNvCxnSpPr>
          <p:nvPr/>
        </p:nvCxnSpPr>
        <p:spPr>
          <a:xfrm flipH="1">
            <a:off x="5627802" y="1773553"/>
            <a:ext cx="684026" cy="924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flipH="1">
            <a:off x="6311828" y="1515119"/>
            <a:ext cx="1989056" cy="5168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Push Frame Pointer on the stack</a:t>
            </a:r>
            <a:endParaRPr lang="en-GB" sz="1600" dirty="0"/>
          </a:p>
        </p:txBody>
      </p:sp>
      <p:cxnSp>
        <p:nvCxnSpPr>
          <p:cNvPr id="28" name="Straight Arrow Connector 27"/>
          <p:cNvCxnSpPr>
            <a:stCxn id="29" idx="3"/>
          </p:cNvCxnSpPr>
          <p:nvPr/>
        </p:nvCxnSpPr>
        <p:spPr>
          <a:xfrm flipH="1">
            <a:off x="5835192" y="2442820"/>
            <a:ext cx="476636" cy="5822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flipH="1">
            <a:off x="6311828" y="2184386"/>
            <a:ext cx="1989056" cy="5168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Store Stack Pointer in Frame Pointer</a:t>
            </a:r>
            <a:endParaRPr lang="en-GB" sz="1600" dirty="0"/>
          </a:p>
        </p:txBody>
      </p:sp>
      <p:cxnSp>
        <p:nvCxnSpPr>
          <p:cNvPr id="31" name="Straight Arrow Connector 30"/>
          <p:cNvCxnSpPr>
            <a:stCxn id="32" idx="0"/>
          </p:cNvCxnSpPr>
          <p:nvPr/>
        </p:nvCxnSpPr>
        <p:spPr>
          <a:xfrm flipH="1" flipV="1">
            <a:off x="6278254" y="3573060"/>
            <a:ext cx="1010718" cy="7053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flipH="1">
            <a:off x="6662977" y="4278406"/>
            <a:ext cx="1251991" cy="5168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Call </a:t>
            </a:r>
            <a:r>
              <a:rPr lang="en-US" sz="1600" dirty="0" err="1"/>
              <a:t>getURL</a:t>
            </a:r>
            <a:r>
              <a:rPr lang="en-US" sz="1600" dirty="0"/>
              <a:t>()</a:t>
            </a:r>
            <a:endParaRPr lang="en-GB" sz="1600" dirty="0"/>
          </a:p>
        </p:txBody>
      </p:sp>
      <p:cxnSp>
        <p:nvCxnSpPr>
          <p:cNvPr id="34" name="Straight Arrow Connector 33"/>
          <p:cNvCxnSpPr>
            <a:endCxn id="6" idx="2"/>
          </p:cNvCxnSpPr>
          <p:nvPr/>
        </p:nvCxnSpPr>
        <p:spPr>
          <a:xfrm flipH="1" flipV="1">
            <a:off x="4287029" y="4280149"/>
            <a:ext cx="52026" cy="983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flipH="1">
            <a:off x="3915875" y="5232847"/>
            <a:ext cx="880379" cy="4134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Return</a:t>
            </a:r>
            <a:endParaRPr lang="en-GB" sz="1600" dirty="0"/>
          </a:p>
        </p:txBody>
      </p:sp>
      <p:cxnSp>
        <p:nvCxnSpPr>
          <p:cNvPr id="41" name="Straight Arrow Connector 40"/>
          <p:cNvCxnSpPr>
            <a:stCxn id="42" idx="0"/>
          </p:cNvCxnSpPr>
          <p:nvPr/>
        </p:nvCxnSpPr>
        <p:spPr>
          <a:xfrm flipH="1" flipV="1">
            <a:off x="5467625" y="3925734"/>
            <a:ext cx="835016" cy="12234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Rounded Rectangle 41"/>
          <p:cNvSpPr/>
          <p:nvPr/>
        </p:nvSpPr>
        <p:spPr>
          <a:xfrm flipH="1">
            <a:off x="5590006" y="5149188"/>
            <a:ext cx="1425271" cy="5168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Restore Frame Pointer</a:t>
            </a:r>
            <a:endParaRPr lang="en-GB" sz="1600" dirty="0"/>
          </a:p>
        </p:txBody>
      </p:sp>
    </p:spTree>
    <p:extLst>
      <p:ext uri="{BB962C8B-B14F-4D97-AF65-F5344CB8AC3E}">
        <p14:creationId xmlns:p14="http://schemas.microsoft.com/office/powerpoint/2010/main" val="275472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p:bldP spid="20" grpId="0" animBg="1"/>
      <p:bldP spid="24" grpId="0" animBg="1"/>
      <p:bldP spid="29" grpId="0" animBg="1"/>
      <p:bldP spid="32" grpId="0" animBg="1"/>
      <p:bldP spid="35" grpId="0" animBg="1"/>
      <p:bldP spid="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Similarly</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23</a:t>
            </a:fld>
            <a:endParaRPr lang="en-US"/>
          </a:p>
        </p:txBody>
      </p:sp>
      <p:sp>
        <p:nvSpPr>
          <p:cNvPr id="6" name="Content Placeholder 2"/>
          <p:cNvSpPr>
            <a:spLocks noGrp="1"/>
          </p:cNvSpPr>
          <p:nvPr/>
        </p:nvSpPr>
        <p:spPr>
          <a:xfrm>
            <a:off x="457200" y="1166019"/>
            <a:ext cx="8229600"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nl-NL" dirty="0"/>
              <a:t>The </a:t>
            </a:r>
            <a:r>
              <a:rPr lang="nl-NL" dirty="0" err="1"/>
              <a:t>assembly</a:t>
            </a:r>
            <a:r>
              <a:rPr lang="nl-NL" dirty="0"/>
              <a:t> code </a:t>
            </a:r>
            <a:r>
              <a:rPr lang="nl-NL" dirty="0" err="1"/>
              <a:t>for</a:t>
            </a:r>
            <a:r>
              <a:rPr lang="nl-NL" dirty="0"/>
              <a:t> </a:t>
            </a:r>
            <a:r>
              <a:rPr lang="nl-NL" dirty="0" err="1"/>
              <a:t>getURL</a:t>
            </a:r>
            <a:r>
              <a:rPr lang="nl-NL" dirty="0"/>
              <a:t>():</a:t>
            </a:r>
          </a:p>
          <a:p>
            <a:pPr lvl="1">
              <a:buNone/>
            </a:pPr>
            <a:r>
              <a:rPr lang="nl-NL" dirty="0"/>
              <a:t> 		</a:t>
            </a:r>
            <a:r>
              <a:rPr lang="nl-NL" sz="2000" dirty="0">
                <a:solidFill>
                  <a:schemeClr val="accent1"/>
                </a:solidFill>
                <a:latin typeface="Courier New" pitchFamily="49" charset="0"/>
                <a:cs typeface="Courier New" pitchFamily="49" charset="0"/>
              </a:rPr>
              <a:t>0x08048404 &lt;+0&gt;:	push   %</a:t>
            </a:r>
            <a:r>
              <a:rPr lang="nl-NL" sz="2000" dirty="0" err="1">
                <a:solidFill>
                  <a:schemeClr val="accent1"/>
                </a:solidFill>
                <a:latin typeface="Courier New" pitchFamily="49" charset="0"/>
                <a:cs typeface="Courier New" pitchFamily="49" charset="0"/>
              </a:rPr>
              <a:t>ebp</a:t>
            </a:r>
            <a:endParaRPr lang="nl-NL" sz="2000" dirty="0">
              <a:solidFill>
                <a:schemeClr val="accent1"/>
              </a:solidFill>
              <a:latin typeface="Courier New" pitchFamily="49" charset="0"/>
              <a:cs typeface="Courier New" pitchFamily="49" charset="0"/>
            </a:endParaRPr>
          </a:p>
          <a:p>
            <a:pPr lvl="1">
              <a:buNone/>
            </a:pPr>
            <a:r>
              <a:rPr lang="nl-NL" sz="2000" dirty="0">
                <a:solidFill>
                  <a:schemeClr val="accent1"/>
                </a:solidFill>
                <a:latin typeface="Courier New" pitchFamily="49" charset="0"/>
                <a:cs typeface="Courier New" pitchFamily="49" charset="0"/>
              </a:rPr>
              <a:t>   0x08048405 &lt;+1&gt;:	</a:t>
            </a:r>
            <a:r>
              <a:rPr lang="nl-NL" sz="2000" dirty="0" err="1">
                <a:solidFill>
                  <a:schemeClr val="accent1"/>
                </a:solidFill>
                <a:latin typeface="Courier New" pitchFamily="49" charset="0"/>
                <a:cs typeface="Courier New" pitchFamily="49" charset="0"/>
              </a:rPr>
              <a:t>mov</a:t>
            </a:r>
            <a:r>
              <a:rPr lang="nl-NL" sz="2000" dirty="0">
                <a:solidFill>
                  <a:schemeClr val="accent1"/>
                </a:solidFill>
                <a:latin typeface="Courier New" pitchFamily="49" charset="0"/>
                <a:cs typeface="Courier New" pitchFamily="49" charset="0"/>
              </a:rPr>
              <a:t>    %esp,%</a:t>
            </a:r>
            <a:r>
              <a:rPr lang="nl-NL" sz="2000" dirty="0" err="1">
                <a:solidFill>
                  <a:schemeClr val="accent1"/>
                </a:solidFill>
                <a:latin typeface="Courier New" pitchFamily="49" charset="0"/>
                <a:cs typeface="Courier New" pitchFamily="49" charset="0"/>
              </a:rPr>
              <a:t>ebp</a:t>
            </a:r>
            <a:endParaRPr lang="nl-NL" sz="2000" dirty="0">
              <a:solidFill>
                <a:schemeClr val="accent1"/>
              </a:solidFill>
              <a:latin typeface="Courier New" pitchFamily="49" charset="0"/>
              <a:cs typeface="Courier New" pitchFamily="49" charset="0"/>
            </a:endParaRPr>
          </a:p>
          <a:p>
            <a:pPr lvl="1">
              <a:buNone/>
            </a:pPr>
            <a:r>
              <a:rPr lang="nl-NL" sz="2000" dirty="0">
                <a:solidFill>
                  <a:schemeClr val="accent1"/>
                </a:solidFill>
                <a:latin typeface="Courier New" pitchFamily="49" charset="0"/>
                <a:cs typeface="Courier New" pitchFamily="49" charset="0"/>
              </a:rPr>
              <a:t>   0x08048407 &lt;+3&gt;:	sub    $0x18,%esp</a:t>
            </a:r>
          </a:p>
          <a:p>
            <a:pPr lvl="1">
              <a:buNone/>
            </a:pPr>
            <a:r>
              <a:rPr lang="nl-NL" sz="2000" dirty="0">
                <a:solidFill>
                  <a:schemeClr val="accent1"/>
                </a:solidFill>
                <a:latin typeface="Courier New" pitchFamily="49" charset="0"/>
                <a:cs typeface="Courier New" pitchFamily="49" charset="0"/>
              </a:rPr>
              <a:t>   0x0804840a &lt;+6&gt;:	</a:t>
            </a:r>
            <a:r>
              <a:rPr lang="nl-NL" sz="2000" dirty="0" err="1">
                <a:solidFill>
                  <a:schemeClr val="accent1"/>
                </a:solidFill>
                <a:latin typeface="Courier New" pitchFamily="49" charset="0"/>
                <a:cs typeface="Courier New" pitchFamily="49" charset="0"/>
              </a:rPr>
              <a:t>mov</a:t>
            </a:r>
            <a:r>
              <a:rPr lang="nl-NL" sz="2000" dirty="0">
                <a:solidFill>
                  <a:schemeClr val="accent1"/>
                </a:solidFill>
                <a:latin typeface="Courier New" pitchFamily="49" charset="0"/>
                <a:cs typeface="Courier New" pitchFamily="49" charset="0"/>
              </a:rPr>
              <a:t>    0x804a014,%</a:t>
            </a:r>
            <a:r>
              <a:rPr lang="nl-NL" sz="2000" dirty="0" err="1">
                <a:solidFill>
                  <a:schemeClr val="accent1"/>
                </a:solidFill>
                <a:latin typeface="Courier New" pitchFamily="49" charset="0"/>
                <a:cs typeface="Courier New" pitchFamily="49" charset="0"/>
              </a:rPr>
              <a:t>eax</a:t>
            </a:r>
            <a:endParaRPr lang="nl-NL" sz="2000" dirty="0">
              <a:solidFill>
                <a:schemeClr val="accent1"/>
              </a:solidFill>
              <a:latin typeface="Courier New" pitchFamily="49" charset="0"/>
              <a:cs typeface="Courier New" pitchFamily="49" charset="0"/>
            </a:endParaRPr>
          </a:p>
          <a:p>
            <a:pPr lvl="1">
              <a:buNone/>
            </a:pPr>
            <a:r>
              <a:rPr lang="nl-NL" sz="2000" dirty="0">
                <a:solidFill>
                  <a:schemeClr val="accent1"/>
                </a:solidFill>
                <a:latin typeface="Courier New" pitchFamily="49" charset="0"/>
                <a:cs typeface="Courier New" pitchFamily="49" charset="0"/>
              </a:rPr>
              <a:t>   0x0804840f &lt;+11&gt;:	</a:t>
            </a:r>
            <a:r>
              <a:rPr lang="nl-NL" sz="2000" dirty="0" err="1">
                <a:solidFill>
                  <a:schemeClr val="accent1"/>
                </a:solidFill>
                <a:latin typeface="Courier New" pitchFamily="49" charset="0"/>
                <a:cs typeface="Courier New" pitchFamily="49" charset="0"/>
              </a:rPr>
              <a:t>movl</a:t>
            </a:r>
            <a:r>
              <a:rPr lang="nl-NL" sz="2000" dirty="0">
                <a:solidFill>
                  <a:schemeClr val="accent1"/>
                </a:solidFill>
                <a:latin typeface="Courier New" pitchFamily="49" charset="0"/>
                <a:cs typeface="Courier New" pitchFamily="49" charset="0"/>
              </a:rPr>
              <a:t>   $0x40,0x8(%esp)</a:t>
            </a:r>
          </a:p>
          <a:p>
            <a:pPr lvl="1">
              <a:buNone/>
            </a:pPr>
            <a:r>
              <a:rPr lang="nl-NL" sz="2000" dirty="0">
                <a:solidFill>
                  <a:schemeClr val="accent1"/>
                </a:solidFill>
                <a:latin typeface="Courier New" pitchFamily="49" charset="0"/>
                <a:cs typeface="Courier New" pitchFamily="49" charset="0"/>
              </a:rPr>
              <a:t>   0x08048417 &lt;+19&gt;:	</a:t>
            </a:r>
            <a:r>
              <a:rPr lang="nl-NL" sz="2000" dirty="0" err="1">
                <a:solidFill>
                  <a:schemeClr val="accent1"/>
                </a:solidFill>
                <a:latin typeface="Courier New" pitchFamily="49" charset="0"/>
                <a:cs typeface="Courier New" pitchFamily="49" charset="0"/>
              </a:rPr>
              <a:t>lea</a:t>
            </a:r>
            <a:r>
              <a:rPr lang="nl-NL" sz="2000" dirty="0">
                <a:solidFill>
                  <a:schemeClr val="accent1"/>
                </a:solidFill>
                <a:latin typeface="Courier New" pitchFamily="49" charset="0"/>
                <a:cs typeface="Courier New" pitchFamily="49" charset="0"/>
              </a:rPr>
              <a:t>    -0xc(%</a:t>
            </a:r>
            <a:r>
              <a:rPr lang="nl-NL" sz="2000" dirty="0" err="1">
                <a:solidFill>
                  <a:schemeClr val="accent1"/>
                </a:solidFill>
                <a:latin typeface="Courier New" pitchFamily="49" charset="0"/>
                <a:cs typeface="Courier New" pitchFamily="49" charset="0"/>
              </a:rPr>
              <a:t>ebp</a:t>
            </a:r>
            <a:r>
              <a:rPr lang="nl-NL" sz="2000" dirty="0">
                <a:solidFill>
                  <a:schemeClr val="accent1"/>
                </a:solidFill>
                <a:latin typeface="Courier New" pitchFamily="49" charset="0"/>
                <a:cs typeface="Courier New" pitchFamily="49" charset="0"/>
              </a:rPr>
              <a:t>),%</a:t>
            </a:r>
            <a:r>
              <a:rPr lang="nl-NL" sz="2000" dirty="0" err="1">
                <a:solidFill>
                  <a:schemeClr val="accent1"/>
                </a:solidFill>
                <a:latin typeface="Courier New" pitchFamily="49" charset="0"/>
                <a:cs typeface="Courier New" pitchFamily="49" charset="0"/>
              </a:rPr>
              <a:t>edx</a:t>
            </a:r>
            <a:endParaRPr lang="nl-NL" sz="2000" dirty="0">
              <a:solidFill>
                <a:schemeClr val="accent1"/>
              </a:solidFill>
              <a:latin typeface="Courier New" pitchFamily="49" charset="0"/>
              <a:cs typeface="Courier New" pitchFamily="49" charset="0"/>
            </a:endParaRPr>
          </a:p>
          <a:p>
            <a:pPr lvl="1">
              <a:buNone/>
            </a:pPr>
            <a:r>
              <a:rPr lang="nl-NL" sz="2000" dirty="0">
                <a:solidFill>
                  <a:schemeClr val="accent1"/>
                </a:solidFill>
                <a:latin typeface="Courier New" pitchFamily="49" charset="0"/>
                <a:cs typeface="Courier New" pitchFamily="49" charset="0"/>
              </a:rPr>
              <a:t>   0x0804841a &lt;+22&gt;:	</a:t>
            </a:r>
            <a:r>
              <a:rPr lang="nl-NL" sz="2000" dirty="0" err="1">
                <a:solidFill>
                  <a:schemeClr val="accent1"/>
                </a:solidFill>
                <a:latin typeface="Courier New" pitchFamily="49" charset="0"/>
                <a:cs typeface="Courier New" pitchFamily="49" charset="0"/>
              </a:rPr>
              <a:t>mov</a:t>
            </a:r>
            <a:r>
              <a:rPr lang="nl-NL" sz="2000" dirty="0">
                <a:solidFill>
                  <a:schemeClr val="accent1"/>
                </a:solidFill>
                <a:latin typeface="Courier New" pitchFamily="49" charset="0"/>
                <a:cs typeface="Courier New" pitchFamily="49" charset="0"/>
              </a:rPr>
              <a:t>    %</a:t>
            </a:r>
            <a:r>
              <a:rPr lang="nl-NL" sz="2000" dirty="0" err="1">
                <a:solidFill>
                  <a:schemeClr val="accent1"/>
                </a:solidFill>
                <a:latin typeface="Courier New" pitchFamily="49" charset="0"/>
                <a:cs typeface="Courier New" pitchFamily="49" charset="0"/>
              </a:rPr>
              <a:t>edx</a:t>
            </a:r>
            <a:r>
              <a:rPr lang="nl-NL" sz="2000" dirty="0">
                <a:solidFill>
                  <a:schemeClr val="accent1"/>
                </a:solidFill>
                <a:latin typeface="Courier New" pitchFamily="49" charset="0"/>
                <a:cs typeface="Courier New" pitchFamily="49" charset="0"/>
              </a:rPr>
              <a:t>,0x4(%esp)</a:t>
            </a:r>
          </a:p>
          <a:p>
            <a:pPr lvl="1">
              <a:buNone/>
            </a:pPr>
            <a:r>
              <a:rPr lang="nl-NL" sz="2000" dirty="0">
                <a:solidFill>
                  <a:schemeClr val="accent1"/>
                </a:solidFill>
                <a:latin typeface="Courier New" pitchFamily="49" charset="0"/>
                <a:cs typeface="Courier New" pitchFamily="49" charset="0"/>
              </a:rPr>
              <a:t>   0x0804841e &lt;+26&gt;:	</a:t>
            </a:r>
            <a:r>
              <a:rPr lang="nl-NL" sz="2000" dirty="0" err="1">
                <a:solidFill>
                  <a:schemeClr val="accent1"/>
                </a:solidFill>
                <a:latin typeface="Courier New" pitchFamily="49" charset="0"/>
                <a:cs typeface="Courier New" pitchFamily="49" charset="0"/>
              </a:rPr>
              <a:t>mov</a:t>
            </a:r>
            <a:r>
              <a:rPr lang="nl-NL" sz="2000" dirty="0">
                <a:solidFill>
                  <a:schemeClr val="accent1"/>
                </a:solidFill>
                <a:latin typeface="Courier New" pitchFamily="49" charset="0"/>
                <a:cs typeface="Courier New" pitchFamily="49" charset="0"/>
              </a:rPr>
              <a:t>    %</a:t>
            </a:r>
            <a:r>
              <a:rPr lang="nl-NL" sz="2000" dirty="0" err="1">
                <a:solidFill>
                  <a:schemeClr val="accent1"/>
                </a:solidFill>
                <a:latin typeface="Courier New" pitchFamily="49" charset="0"/>
                <a:cs typeface="Courier New" pitchFamily="49" charset="0"/>
              </a:rPr>
              <a:t>eax</a:t>
            </a:r>
            <a:r>
              <a:rPr lang="nl-NL" sz="2000" dirty="0">
                <a:solidFill>
                  <a:schemeClr val="accent1"/>
                </a:solidFill>
                <a:latin typeface="Courier New" pitchFamily="49" charset="0"/>
                <a:cs typeface="Courier New" pitchFamily="49" charset="0"/>
              </a:rPr>
              <a:t>,(%esp)</a:t>
            </a:r>
          </a:p>
          <a:p>
            <a:pPr lvl="1">
              <a:buNone/>
            </a:pPr>
            <a:r>
              <a:rPr lang="nl-NL" sz="2000" dirty="0">
                <a:solidFill>
                  <a:schemeClr val="accent1"/>
                </a:solidFill>
                <a:latin typeface="Courier New" pitchFamily="49" charset="0"/>
                <a:cs typeface="Courier New" pitchFamily="49" charset="0"/>
              </a:rPr>
              <a:t>   0x08048421 &lt;+29&gt;:	</a:t>
            </a:r>
            <a:r>
              <a:rPr lang="nl-NL" sz="2000" dirty="0" err="1">
                <a:solidFill>
                  <a:schemeClr val="accent1"/>
                </a:solidFill>
                <a:latin typeface="Courier New" pitchFamily="49" charset="0"/>
                <a:cs typeface="Courier New" pitchFamily="49" charset="0"/>
              </a:rPr>
              <a:t>call</a:t>
            </a:r>
            <a:r>
              <a:rPr lang="nl-NL" sz="2000" dirty="0">
                <a:solidFill>
                  <a:schemeClr val="accent1"/>
                </a:solidFill>
                <a:latin typeface="Courier New" pitchFamily="49" charset="0"/>
                <a:cs typeface="Courier New" pitchFamily="49" charset="0"/>
              </a:rPr>
              <a:t>   0x8048320 &lt;</a:t>
            </a:r>
            <a:r>
              <a:rPr lang="nl-NL" sz="2000" dirty="0" err="1">
                <a:solidFill>
                  <a:schemeClr val="accent1"/>
                </a:solidFill>
                <a:latin typeface="Courier New" pitchFamily="49" charset="0"/>
                <a:cs typeface="Courier New" pitchFamily="49" charset="0"/>
              </a:rPr>
              <a:t>read</a:t>
            </a:r>
            <a:r>
              <a:rPr lang="nl-NL" sz="2000" dirty="0">
                <a:solidFill>
                  <a:schemeClr val="accent1"/>
                </a:solidFill>
                <a:latin typeface="Courier New" pitchFamily="49" charset="0"/>
                <a:cs typeface="Courier New" pitchFamily="49" charset="0"/>
              </a:rPr>
              <a:t>@</a:t>
            </a:r>
            <a:r>
              <a:rPr lang="nl-NL" sz="2000" dirty="0" err="1">
                <a:solidFill>
                  <a:schemeClr val="accent1"/>
                </a:solidFill>
                <a:latin typeface="Courier New" pitchFamily="49" charset="0"/>
                <a:cs typeface="Courier New" pitchFamily="49" charset="0"/>
              </a:rPr>
              <a:t>plt</a:t>
            </a:r>
            <a:r>
              <a:rPr lang="nl-NL" sz="2000" dirty="0">
                <a:solidFill>
                  <a:schemeClr val="accent1"/>
                </a:solidFill>
                <a:latin typeface="Courier New" pitchFamily="49" charset="0"/>
                <a:cs typeface="Courier New" pitchFamily="49" charset="0"/>
              </a:rPr>
              <a:t>&gt;</a:t>
            </a:r>
          </a:p>
          <a:p>
            <a:pPr lvl="1">
              <a:buNone/>
            </a:pPr>
            <a:r>
              <a:rPr lang="nl-NL" sz="2000" dirty="0">
                <a:solidFill>
                  <a:schemeClr val="accent1"/>
                </a:solidFill>
                <a:latin typeface="Courier New" pitchFamily="49" charset="0"/>
                <a:cs typeface="Courier New" pitchFamily="49" charset="0"/>
              </a:rPr>
              <a:t>   0x08048426 &lt;+34&gt;:	</a:t>
            </a:r>
            <a:r>
              <a:rPr lang="nl-NL" sz="2000" dirty="0" err="1">
                <a:solidFill>
                  <a:schemeClr val="accent1"/>
                </a:solidFill>
                <a:latin typeface="Courier New" pitchFamily="49" charset="0"/>
                <a:cs typeface="Courier New" pitchFamily="49" charset="0"/>
              </a:rPr>
              <a:t>leave</a:t>
            </a:r>
            <a:r>
              <a:rPr lang="nl-NL" sz="2000" dirty="0">
                <a:solidFill>
                  <a:schemeClr val="accent1"/>
                </a:solidFill>
                <a:latin typeface="Courier New" pitchFamily="49" charset="0"/>
                <a:cs typeface="Courier New" pitchFamily="49" charset="0"/>
              </a:rPr>
              <a:t>  </a:t>
            </a:r>
          </a:p>
          <a:p>
            <a:pPr lvl="1">
              <a:buNone/>
            </a:pPr>
            <a:r>
              <a:rPr lang="nl-NL" sz="2000" dirty="0">
                <a:solidFill>
                  <a:schemeClr val="accent1"/>
                </a:solidFill>
                <a:latin typeface="Courier New" pitchFamily="49" charset="0"/>
                <a:cs typeface="Courier New" pitchFamily="49" charset="0"/>
              </a:rPr>
              <a:t>   0x08048427 &lt;+35&gt;:	</a:t>
            </a:r>
            <a:r>
              <a:rPr lang="nl-NL" sz="2000" dirty="0" err="1">
                <a:solidFill>
                  <a:schemeClr val="accent1"/>
                </a:solidFill>
                <a:latin typeface="Courier New" pitchFamily="49" charset="0"/>
                <a:cs typeface="Courier New" pitchFamily="49" charset="0"/>
              </a:rPr>
              <a:t>ret</a:t>
            </a:r>
            <a:r>
              <a:rPr lang="nl-NL" sz="2000" dirty="0">
                <a:solidFill>
                  <a:schemeClr val="accent1"/>
                </a:solidFill>
                <a:latin typeface="Courier New" pitchFamily="49" charset="0"/>
                <a:cs typeface="Courier New" pitchFamily="49" charset="0"/>
              </a:rPr>
              <a:t>  </a:t>
            </a:r>
            <a:endParaRPr lang="nl-NL" dirty="0"/>
          </a:p>
        </p:txBody>
      </p:sp>
      <p:sp>
        <p:nvSpPr>
          <p:cNvPr id="7" name="Rectangle 6"/>
          <p:cNvSpPr/>
          <p:nvPr/>
        </p:nvSpPr>
        <p:spPr>
          <a:xfrm>
            <a:off x="4138367" y="1772240"/>
            <a:ext cx="2582944" cy="725864"/>
          </a:xfrm>
          <a:prstGeom prst="rect">
            <a:avLst/>
          </a:prstGeom>
          <a:noFill/>
          <a:ln w="508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1" name="Straight Arrow Connector 10"/>
          <p:cNvCxnSpPr>
            <a:stCxn id="12" idx="2"/>
            <a:endCxn id="7" idx="3"/>
          </p:cNvCxnSpPr>
          <p:nvPr/>
        </p:nvCxnSpPr>
        <p:spPr>
          <a:xfrm flipH="1">
            <a:off x="6721311" y="716342"/>
            <a:ext cx="1319753" cy="1418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7324627" y="249715"/>
            <a:ext cx="1432874" cy="4666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Same function preamble</a:t>
            </a:r>
            <a:endParaRPr lang="en-GB" sz="1600" dirty="0"/>
          </a:p>
        </p:txBody>
      </p:sp>
      <p:cxnSp>
        <p:nvCxnSpPr>
          <p:cNvPr id="14" name="Straight Arrow Connector 13"/>
          <p:cNvCxnSpPr>
            <a:stCxn id="15" idx="1"/>
          </p:cNvCxnSpPr>
          <p:nvPr/>
        </p:nvCxnSpPr>
        <p:spPr>
          <a:xfrm flipH="1">
            <a:off x="6792114" y="1833751"/>
            <a:ext cx="712205" cy="768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7504319" y="1337638"/>
            <a:ext cx="1593130" cy="99222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Make space for buffer and the 3 parameters to read()</a:t>
            </a:r>
            <a:endParaRPr lang="en-GB" sz="1600" dirty="0"/>
          </a:p>
        </p:txBody>
      </p:sp>
      <p:sp>
        <p:nvSpPr>
          <p:cNvPr id="23" name="Rounded Rectangle 22"/>
          <p:cNvSpPr/>
          <p:nvPr/>
        </p:nvSpPr>
        <p:spPr>
          <a:xfrm>
            <a:off x="6721310" y="6029065"/>
            <a:ext cx="1319753" cy="3312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Call to read()</a:t>
            </a:r>
            <a:endParaRPr lang="en-GB" sz="1600" dirty="0"/>
          </a:p>
        </p:txBody>
      </p:sp>
      <p:cxnSp>
        <p:nvCxnSpPr>
          <p:cNvPr id="24" name="Straight Arrow Connector 23"/>
          <p:cNvCxnSpPr>
            <a:stCxn id="23" idx="0"/>
          </p:cNvCxnSpPr>
          <p:nvPr/>
        </p:nvCxnSpPr>
        <p:spPr>
          <a:xfrm flipH="1" flipV="1">
            <a:off x="6721310" y="4817097"/>
            <a:ext cx="659877" cy="12119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318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5"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Putting the pieces together</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24</a:t>
            </a:fld>
            <a:endParaRPr lang="en-US"/>
          </a:p>
        </p:txBody>
      </p:sp>
      <p:sp>
        <p:nvSpPr>
          <p:cNvPr id="139" name="Rectangle 138"/>
          <p:cNvSpPr>
            <a:spLocks noChangeArrowheads="1"/>
          </p:cNvSpPr>
          <p:nvPr/>
        </p:nvSpPr>
        <p:spPr bwMode="auto">
          <a:xfrm>
            <a:off x="7232282" y="3219199"/>
            <a:ext cx="1451520" cy="685800"/>
          </a:xfrm>
          <a:prstGeom prst="rect">
            <a:avLst/>
          </a:prstGeom>
          <a:solidFill>
            <a:srgbClr val="CCECFF"/>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latin typeface="Courier New" pitchFamily="49" charset="0"/>
                <a:cs typeface="Courier New" pitchFamily="49" charset="0"/>
              </a:rPr>
              <a:t>ret  </a:t>
            </a:r>
          </a:p>
          <a:p>
            <a:r>
              <a:rPr lang="en-US" sz="700" dirty="0">
                <a:latin typeface="Courier New" pitchFamily="49" charset="0"/>
                <a:cs typeface="Courier New" pitchFamily="49" charset="0"/>
              </a:rPr>
              <a:t>pop    %</a:t>
            </a:r>
            <a:r>
              <a:rPr lang="en-US" sz="700" dirty="0" err="1">
                <a:latin typeface="Courier New" pitchFamily="49" charset="0"/>
                <a:cs typeface="Courier New" pitchFamily="49" charset="0"/>
              </a:rPr>
              <a:t>ebp</a:t>
            </a:r>
            <a:endParaRPr lang="en-US" sz="700" dirty="0">
              <a:latin typeface="Courier New" pitchFamily="49" charset="0"/>
              <a:cs typeface="Courier New" pitchFamily="49" charset="0"/>
            </a:endParaRPr>
          </a:p>
          <a:p>
            <a:r>
              <a:rPr lang="en-US" sz="700" dirty="0">
                <a:latin typeface="Courier New" pitchFamily="49" charset="0"/>
                <a:cs typeface="Courier New" pitchFamily="49" charset="0"/>
              </a:rPr>
              <a:t>call   0x8048404 &lt;</a:t>
            </a:r>
            <a:r>
              <a:rPr lang="en-US" sz="700" dirty="0" err="1">
                <a:latin typeface="Courier New" pitchFamily="49" charset="0"/>
                <a:cs typeface="Courier New" pitchFamily="49" charset="0"/>
              </a:rPr>
              <a:t>getURL</a:t>
            </a:r>
            <a:r>
              <a:rPr lang="en-US" sz="700" dirty="0">
                <a:latin typeface="Courier New" pitchFamily="49" charset="0"/>
                <a:cs typeface="Courier New" pitchFamily="49" charset="0"/>
              </a:rPr>
              <a:t>&gt;</a:t>
            </a:r>
          </a:p>
          <a:p>
            <a:r>
              <a:rPr lang="en-US" sz="700" dirty="0" err="1">
                <a:latin typeface="Courier New" pitchFamily="49" charset="0"/>
                <a:cs typeface="Courier New" pitchFamily="49" charset="0"/>
              </a:rPr>
              <a:t>mov</a:t>
            </a:r>
            <a:r>
              <a:rPr lang="en-US" sz="700" dirty="0">
                <a:latin typeface="Courier New" pitchFamily="49" charset="0"/>
                <a:cs typeface="Courier New" pitchFamily="49" charset="0"/>
              </a:rPr>
              <a:t>    %</a:t>
            </a:r>
            <a:r>
              <a:rPr lang="en-US" sz="700" dirty="0" err="1">
                <a:latin typeface="Courier New" pitchFamily="49" charset="0"/>
                <a:cs typeface="Courier New" pitchFamily="49" charset="0"/>
              </a:rPr>
              <a:t>esp,%ebp</a:t>
            </a:r>
            <a:endParaRPr lang="en-US" sz="700" dirty="0">
              <a:latin typeface="Courier New" pitchFamily="49" charset="0"/>
              <a:cs typeface="Courier New" pitchFamily="49" charset="0"/>
            </a:endParaRPr>
          </a:p>
          <a:p>
            <a:r>
              <a:rPr lang="en-US" sz="700" dirty="0">
                <a:latin typeface="Courier New" pitchFamily="49" charset="0"/>
                <a:cs typeface="Courier New" pitchFamily="49" charset="0"/>
              </a:rPr>
              <a:t>push   %</a:t>
            </a:r>
            <a:r>
              <a:rPr lang="en-US" sz="700" dirty="0" err="1">
                <a:latin typeface="Courier New" pitchFamily="49" charset="0"/>
                <a:cs typeface="Courier New" pitchFamily="49" charset="0"/>
              </a:rPr>
              <a:t>ebp</a:t>
            </a:r>
            <a:endParaRPr lang="en-US" sz="700" dirty="0">
              <a:latin typeface="Courier New" pitchFamily="49" charset="0"/>
              <a:cs typeface="Courier New" pitchFamily="49" charset="0"/>
            </a:endParaRPr>
          </a:p>
        </p:txBody>
      </p:sp>
      <p:sp>
        <p:nvSpPr>
          <p:cNvPr id="144" name="Text Box 35"/>
          <p:cNvSpPr txBox="1">
            <a:spLocks noChangeArrowheads="1"/>
          </p:cNvSpPr>
          <p:nvPr/>
        </p:nvSpPr>
        <p:spPr bwMode="auto">
          <a:xfrm>
            <a:off x="6952922" y="6370616"/>
            <a:ext cx="167040" cy="332675"/>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Arial" pitchFamily="34" charset="0"/>
            </a:endParaRPr>
          </a:p>
        </p:txBody>
      </p:sp>
      <p:sp>
        <p:nvSpPr>
          <p:cNvPr id="145" name="Text Box 36"/>
          <p:cNvSpPr txBox="1">
            <a:spLocks noChangeArrowheads="1"/>
          </p:cNvSpPr>
          <p:nvPr/>
        </p:nvSpPr>
        <p:spPr bwMode="auto">
          <a:xfrm rot="16200000">
            <a:off x="6820023" y="3383981"/>
            <a:ext cx="385518" cy="360755"/>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dirty="0">
                <a:solidFill>
                  <a:srgbClr val="FF0000"/>
                </a:solidFill>
                <a:latin typeface="Arial" pitchFamily="34" charset="0"/>
              </a:rPr>
              <a:t>IE</a:t>
            </a:r>
          </a:p>
        </p:txBody>
      </p:sp>
      <p:grpSp>
        <p:nvGrpSpPr>
          <p:cNvPr id="146" name="Group 145"/>
          <p:cNvGrpSpPr>
            <a:grpSpLocks/>
          </p:cNvGrpSpPr>
          <p:nvPr/>
        </p:nvGrpSpPr>
        <p:grpSpPr bwMode="auto">
          <a:xfrm>
            <a:off x="8643421" y="4243475"/>
            <a:ext cx="192" cy="553016"/>
            <a:chOff x="5095" y="3101"/>
            <a:chExt cx="192" cy="528"/>
          </a:xfrm>
        </p:grpSpPr>
        <p:sp>
          <p:nvSpPr>
            <p:cNvPr id="178"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79"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80"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81"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82"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83"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47" name="Group 146"/>
          <p:cNvGrpSpPr>
            <a:grpSpLocks/>
          </p:cNvGrpSpPr>
          <p:nvPr/>
        </p:nvGrpSpPr>
        <p:grpSpPr bwMode="auto">
          <a:xfrm>
            <a:off x="7224650" y="4243475"/>
            <a:ext cx="192" cy="553016"/>
            <a:chOff x="5095" y="3101"/>
            <a:chExt cx="192" cy="528"/>
          </a:xfrm>
        </p:grpSpPr>
        <p:sp>
          <p:nvSpPr>
            <p:cNvPr id="172"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73"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74"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75"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76"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77"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148" name="Rectangle 147"/>
          <p:cNvSpPr>
            <a:spLocks noChangeArrowheads="1"/>
          </p:cNvSpPr>
          <p:nvPr/>
        </p:nvSpPr>
        <p:spPr bwMode="auto">
          <a:xfrm>
            <a:off x="7235280" y="855889"/>
            <a:ext cx="1451520" cy="1344909"/>
          </a:xfrm>
          <a:prstGeom prst="rect">
            <a:avLst/>
          </a:prstGeom>
          <a:solidFill>
            <a:srgbClr val="CCECFF"/>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49" name="Rectangle 148"/>
          <p:cNvSpPr>
            <a:spLocks noChangeArrowheads="1"/>
          </p:cNvSpPr>
          <p:nvPr/>
        </p:nvSpPr>
        <p:spPr bwMode="auto">
          <a:xfrm>
            <a:off x="7422317" y="1322812"/>
            <a:ext cx="1174125" cy="268386"/>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itchFamily="34" charset="0"/>
              </a:rPr>
              <a:t>(code for read)</a:t>
            </a:r>
          </a:p>
        </p:txBody>
      </p:sp>
      <p:grpSp>
        <p:nvGrpSpPr>
          <p:cNvPr id="150" name="Group 149"/>
          <p:cNvGrpSpPr>
            <a:grpSpLocks/>
          </p:cNvGrpSpPr>
          <p:nvPr/>
        </p:nvGrpSpPr>
        <p:grpSpPr bwMode="auto">
          <a:xfrm>
            <a:off x="8686800" y="2421128"/>
            <a:ext cx="192" cy="553016"/>
            <a:chOff x="5095" y="3101"/>
            <a:chExt cx="192" cy="528"/>
          </a:xfrm>
        </p:grpSpPr>
        <p:sp>
          <p:nvSpPr>
            <p:cNvPr id="166"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67"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68"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69"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70"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71"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51" name="Group 150"/>
          <p:cNvGrpSpPr>
            <a:grpSpLocks/>
          </p:cNvGrpSpPr>
          <p:nvPr/>
        </p:nvGrpSpPr>
        <p:grpSpPr bwMode="auto">
          <a:xfrm>
            <a:off x="7269167" y="2399483"/>
            <a:ext cx="192" cy="553016"/>
            <a:chOff x="5095" y="3101"/>
            <a:chExt cx="192" cy="528"/>
          </a:xfrm>
        </p:grpSpPr>
        <p:sp>
          <p:nvSpPr>
            <p:cNvPr id="160"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61"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62"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63"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64"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65"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152" name="Text Box 38"/>
          <p:cNvSpPr txBox="1">
            <a:spLocks noChangeArrowheads="1"/>
          </p:cNvSpPr>
          <p:nvPr/>
        </p:nvSpPr>
        <p:spPr bwMode="auto">
          <a:xfrm rot="16200000">
            <a:off x="6698248" y="1294382"/>
            <a:ext cx="629104" cy="360719"/>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dirty="0">
                <a:solidFill>
                  <a:srgbClr val="FF0000"/>
                </a:solidFill>
                <a:latin typeface="Arial" pitchFamily="34" charset="0"/>
              </a:rPr>
              <a:t>read</a:t>
            </a:r>
          </a:p>
        </p:txBody>
      </p:sp>
      <p:sp>
        <p:nvSpPr>
          <p:cNvPr id="153" name="Rectangle 152"/>
          <p:cNvSpPr/>
          <p:nvPr/>
        </p:nvSpPr>
        <p:spPr>
          <a:xfrm>
            <a:off x="6310442" y="3752599"/>
            <a:ext cx="958917"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0x08048428</a:t>
            </a:r>
          </a:p>
        </p:txBody>
      </p:sp>
      <p:sp>
        <p:nvSpPr>
          <p:cNvPr id="154" name="Rectangle 153"/>
          <p:cNvSpPr/>
          <p:nvPr/>
        </p:nvSpPr>
        <p:spPr>
          <a:xfrm>
            <a:off x="6330045" y="3142999"/>
            <a:ext cx="894797" cy="261610"/>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100" dirty="0"/>
              <a:t>0x08048431</a:t>
            </a:r>
          </a:p>
        </p:txBody>
      </p:sp>
      <p:sp>
        <p:nvSpPr>
          <p:cNvPr id="155" name="Rectangle 154"/>
          <p:cNvSpPr>
            <a:spLocks noChangeArrowheads="1"/>
          </p:cNvSpPr>
          <p:nvPr/>
        </p:nvSpPr>
        <p:spPr bwMode="auto">
          <a:xfrm>
            <a:off x="7232282" y="5172598"/>
            <a:ext cx="1451520" cy="1219199"/>
          </a:xfrm>
          <a:prstGeom prst="rect">
            <a:avLst/>
          </a:prstGeom>
          <a:solidFill>
            <a:srgbClr val="CCECFF"/>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latin typeface="Courier New" pitchFamily="49" charset="0"/>
                <a:cs typeface="Courier New" pitchFamily="49" charset="0"/>
              </a:rPr>
              <a:t>ret                         </a:t>
            </a:r>
          </a:p>
          <a:p>
            <a:r>
              <a:rPr lang="en-US" sz="700" dirty="0">
                <a:latin typeface="Courier New" pitchFamily="49" charset="0"/>
                <a:cs typeface="Courier New" pitchFamily="49" charset="0"/>
              </a:rPr>
              <a:t>leave  </a:t>
            </a:r>
          </a:p>
          <a:p>
            <a:r>
              <a:rPr lang="en-US" sz="700" dirty="0">
                <a:latin typeface="Courier New" pitchFamily="49" charset="0"/>
                <a:cs typeface="Courier New" pitchFamily="49" charset="0"/>
              </a:rPr>
              <a:t>call   0x8048320&lt;</a:t>
            </a:r>
            <a:r>
              <a:rPr lang="en-US" sz="700" dirty="0" err="1">
                <a:latin typeface="Courier New" pitchFamily="49" charset="0"/>
                <a:cs typeface="Courier New" pitchFamily="49" charset="0"/>
              </a:rPr>
              <a:t>read@plt</a:t>
            </a:r>
            <a:r>
              <a:rPr lang="en-US" sz="700" dirty="0">
                <a:latin typeface="Courier New" pitchFamily="49" charset="0"/>
                <a:cs typeface="Courier New" pitchFamily="49" charset="0"/>
              </a:rPr>
              <a:t>&gt;</a:t>
            </a:r>
          </a:p>
          <a:p>
            <a:r>
              <a:rPr lang="en-US" sz="700" dirty="0" err="1">
                <a:latin typeface="Courier New" pitchFamily="49" charset="0"/>
                <a:cs typeface="Courier New" pitchFamily="49" charset="0"/>
              </a:rPr>
              <a:t>mov</a:t>
            </a:r>
            <a:r>
              <a:rPr lang="en-US" sz="700" dirty="0">
                <a:latin typeface="Courier New" pitchFamily="49" charset="0"/>
                <a:cs typeface="Courier New" pitchFamily="49" charset="0"/>
              </a:rPr>
              <a:t>    %</a:t>
            </a:r>
            <a:r>
              <a:rPr lang="en-US" sz="700" dirty="0" err="1">
                <a:latin typeface="Courier New" pitchFamily="49" charset="0"/>
                <a:cs typeface="Courier New" pitchFamily="49" charset="0"/>
              </a:rPr>
              <a:t>eax</a:t>
            </a:r>
            <a:r>
              <a:rPr lang="en-US" sz="700" dirty="0">
                <a:latin typeface="Courier New" pitchFamily="49" charset="0"/>
                <a:cs typeface="Courier New" pitchFamily="49" charset="0"/>
              </a:rPr>
              <a:t>,(%</a:t>
            </a:r>
            <a:r>
              <a:rPr lang="en-US" sz="700" dirty="0" err="1">
                <a:latin typeface="Courier New" pitchFamily="49" charset="0"/>
                <a:cs typeface="Courier New" pitchFamily="49" charset="0"/>
              </a:rPr>
              <a:t>esp</a:t>
            </a:r>
            <a:r>
              <a:rPr lang="en-US" sz="700" dirty="0">
                <a:latin typeface="Courier New" pitchFamily="49" charset="0"/>
                <a:cs typeface="Courier New" pitchFamily="49" charset="0"/>
              </a:rPr>
              <a:t>)</a:t>
            </a:r>
          </a:p>
          <a:p>
            <a:r>
              <a:rPr lang="en-US" sz="700" dirty="0" err="1">
                <a:latin typeface="Courier New" pitchFamily="49" charset="0"/>
                <a:cs typeface="Courier New" pitchFamily="49" charset="0"/>
              </a:rPr>
              <a:t>mov</a:t>
            </a:r>
            <a:r>
              <a:rPr lang="en-US" sz="700" dirty="0">
                <a:latin typeface="Courier New" pitchFamily="49" charset="0"/>
                <a:cs typeface="Courier New" pitchFamily="49" charset="0"/>
              </a:rPr>
              <a:t>    %edx,0x4(%</a:t>
            </a:r>
            <a:r>
              <a:rPr lang="en-US" sz="700" dirty="0" err="1">
                <a:latin typeface="Courier New" pitchFamily="49" charset="0"/>
                <a:cs typeface="Courier New" pitchFamily="49" charset="0"/>
              </a:rPr>
              <a:t>esp</a:t>
            </a:r>
            <a:r>
              <a:rPr lang="en-US" sz="700" dirty="0">
                <a:latin typeface="Courier New" pitchFamily="49" charset="0"/>
                <a:cs typeface="Courier New" pitchFamily="49" charset="0"/>
              </a:rPr>
              <a:t>)</a:t>
            </a:r>
          </a:p>
          <a:p>
            <a:r>
              <a:rPr lang="en-US" sz="700" dirty="0">
                <a:latin typeface="Courier New" pitchFamily="49" charset="0"/>
                <a:cs typeface="Courier New" pitchFamily="49" charset="0"/>
              </a:rPr>
              <a:t>lea    -0xc(%</a:t>
            </a:r>
            <a:r>
              <a:rPr lang="en-US" sz="700" dirty="0" err="1">
                <a:latin typeface="Courier New" pitchFamily="49" charset="0"/>
                <a:cs typeface="Courier New" pitchFamily="49" charset="0"/>
              </a:rPr>
              <a:t>ebp</a:t>
            </a:r>
            <a:r>
              <a:rPr lang="en-US" sz="700" dirty="0">
                <a:latin typeface="Courier New" pitchFamily="49" charset="0"/>
                <a:cs typeface="Courier New" pitchFamily="49" charset="0"/>
              </a:rPr>
              <a:t>),%</a:t>
            </a:r>
            <a:r>
              <a:rPr lang="en-US" sz="700" dirty="0" err="1">
                <a:latin typeface="Courier New" pitchFamily="49" charset="0"/>
                <a:cs typeface="Courier New" pitchFamily="49" charset="0"/>
              </a:rPr>
              <a:t>edx</a:t>
            </a:r>
            <a:endParaRPr lang="en-US" sz="700" dirty="0">
              <a:latin typeface="Courier New" pitchFamily="49" charset="0"/>
              <a:cs typeface="Courier New" pitchFamily="49" charset="0"/>
            </a:endParaRPr>
          </a:p>
          <a:p>
            <a:r>
              <a:rPr lang="en-US" sz="700" dirty="0" err="1">
                <a:latin typeface="Courier New" pitchFamily="49" charset="0"/>
                <a:cs typeface="Courier New" pitchFamily="49" charset="0"/>
              </a:rPr>
              <a:t>movl</a:t>
            </a:r>
            <a:r>
              <a:rPr lang="en-US" sz="700" dirty="0">
                <a:latin typeface="Courier New" pitchFamily="49" charset="0"/>
                <a:cs typeface="Courier New" pitchFamily="49" charset="0"/>
              </a:rPr>
              <a:t>   $0x40,0x8(%</a:t>
            </a:r>
            <a:r>
              <a:rPr lang="en-US" sz="700" dirty="0" err="1">
                <a:latin typeface="Courier New" pitchFamily="49" charset="0"/>
                <a:cs typeface="Courier New" pitchFamily="49" charset="0"/>
              </a:rPr>
              <a:t>esp</a:t>
            </a:r>
            <a:r>
              <a:rPr lang="en-US" sz="700" dirty="0">
                <a:latin typeface="Courier New" pitchFamily="49" charset="0"/>
                <a:cs typeface="Courier New" pitchFamily="49" charset="0"/>
              </a:rPr>
              <a:t>)</a:t>
            </a:r>
          </a:p>
          <a:p>
            <a:r>
              <a:rPr lang="en-US" sz="700" dirty="0" err="1">
                <a:latin typeface="Courier New" pitchFamily="49" charset="0"/>
                <a:cs typeface="Courier New" pitchFamily="49" charset="0"/>
              </a:rPr>
              <a:t>mov</a:t>
            </a:r>
            <a:r>
              <a:rPr lang="en-US" sz="700" dirty="0">
                <a:latin typeface="Courier New" pitchFamily="49" charset="0"/>
                <a:cs typeface="Courier New" pitchFamily="49" charset="0"/>
              </a:rPr>
              <a:t>    0x804a014,%eax</a:t>
            </a:r>
          </a:p>
          <a:p>
            <a:r>
              <a:rPr lang="en-US" sz="700" dirty="0">
                <a:latin typeface="Courier New" pitchFamily="49" charset="0"/>
                <a:cs typeface="Courier New" pitchFamily="49" charset="0"/>
              </a:rPr>
              <a:t>sub    $0x18,%esp</a:t>
            </a:r>
          </a:p>
          <a:p>
            <a:r>
              <a:rPr lang="en-US" sz="700" dirty="0" err="1">
                <a:latin typeface="Courier New" pitchFamily="49" charset="0"/>
                <a:cs typeface="Courier New" pitchFamily="49" charset="0"/>
              </a:rPr>
              <a:t>mov</a:t>
            </a:r>
            <a:r>
              <a:rPr lang="en-US" sz="700" dirty="0">
                <a:latin typeface="Courier New" pitchFamily="49" charset="0"/>
                <a:cs typeface="Courier New" pitchFamily="49" charset="0"/>
              </a:rPr>
              <a:t>    %</a:t>
            </a:r>
            <a:r>
              <a:rPr lang="en-US" sz="700" dirty="0" err="1">
                <a:latin typeface="Courier New" pitchFamily="49" charset="0"/>
                <a:cs typeface="Courier New" pitchFamily="49" charset="0"/>
              </a:rPr>
              <a:t>esp,%ebp</a:t>
            </a:r>
            <a:endParaRPr lang="en-US" sz="700" dirty="0">
              <a:latin typeface="Courier New" pitchFamily="49" charset="0"/>
              <a:cs typeface="Courier New" pitchFamily="49" charset="0"/>
            </a:endParaRPr>
          </a:p>
          <a:p>
            <a:r>
              <a:rPr lang="en-US" sz="700" dirty="0">
                <a:latin typeface="Courier New" pitchFamily="49" charset="0"/>
                <a:cs typeface="Courier New" pitchFamily="49" charset="0"/>
              </a:rPr>
              <a:t>push   %</a:t>
            </a:r>
            <a:r>
              <a:rPr lang="en-US" sz="700" dirty="0" err="1">
                <a:latin typeface="Courier New" pitchFamily="49" charset="0"/>
                <a:cs typeface="Courier New" pitchFamily="49" charset="0"/>
              </a:rPr>
              <a:t>ebp</a:t>
            </a:r>
            <a:endParaRPr lang="en-US" sz="700" dirty="0">
              <a:latin typeface="Courier New" pitchFamily="49" charset="0"/>
              <a:cs typeface="Courier New" pitchFamily="49" charset="0"/>
            </a:endParaRPr>
          </a:p>
        </p:txBody>
      </p:sp>
      <p:sp>
        <p:nvSpPr>
          <p:cNvPr id="156" name="AutoShape 135"/>
          <p:cNvSpPr>
            <a:spLocks noChangeArrowheads="1"/>
          </p:cNvSpPr>
          <p:nvPr/>
        </p:nvSpPr>
        <p:spPr bwMode="auto">
          <a:xfrm flipH="1">
            <a:off x="6539042" y="5477398"/>
            <a:ext cx="256920" cy="228600"/>
          </a:xfrm>
          <a:prstGeom prst="leftArrow">
            <a:avLst>
              <a:gd name="adj1" fmla="val 50000"/>
              <a:gd name="adj2" fmla="val 33333"/>
            </a:avLst>
          </a:prstGeom>
          <a:solidFill>
            <a:schemeClr val="tx1"/>
          </a:solidFill>
          <a:ln w="9525">
            <a:solidFill>
              <a:srgbClr val="008000"/>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57" name="Text Box 38"/>
          <p:cNvSpPr txBox="1">
            <a:spLocks noChangeArrowheads="1"/>
          </p:cNvSpPr>
          <p:nvPr/>
        </p:nvSpPr>
        <p:spPr bwMode="auto">
          <a:xfrm rot="16200000">
            <a:off x="6501469" y="5616964"/>
            <a:ext cx="949705" cy="360719"/>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rgbClr val="FF0000"/>
                </a:solidFill>
                <a:latin typeface="Arial" pitchFamily="34" charset="0"/>
              </a:rPr>
              <a:t>get</a:t>
            </a:r>
            <a:r>
              <a:rPr lang="en-US" b="0" dirty="0" err="1">
                <a:solidFill>
                  <a:srgbClr val="FF0000"/>
                </a:solidFill>
                <a:latin typeface="Arial" pitchFamily="34" charset="0"/>
              </a:rPr>
              <a:t>URL</a:t>
            </a:r>
            <a:endParaRPr lang="en-US" b="0" dirty="0">
              <a:solidFill>
                <a:srgbClr val="FF0000"/>
              </a:solidFill>
              <a:latin typeface="Arial" pitchFamily="34" charset="0"/>
            </a:endParaRPr>
          </a:p>
        </p:txBody>
      </p:sp>
      <p:sp>
        <p:nvSpPr>
          <p:cNvPr id="158" name="Rectangle 157"/>
          <p:cNvSpPr/>
          <p:nvPr/>
        </p:nvSpPr>
        <p:spPr>
          <a:xfrm>
            <a:off x="6234242" y="6190999"/>
            <a:ext cx="958917"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cs typeface="Courier New" pitchFamily="49" charset="0"/>
              </a:rPr>
              <a:t>0x08048404</a:t>
            </a:r>
            <a:endParaRPr lang="nl-NL" sz="1200" dirty="0"/>
          </a:p>
        </p:txBody>
      </p:sp>
      <p:sp>
        <p:nvSpPr>
          <p:cNvPr id="159" name="Rectangle 158"/>
          <p:cNvSpPr/>
          <p:nvPr/>
        </p:nvSpPr>
        <p:spPr>
          <a:xfrm>
            <a:off x="6234242" y="5096398"/>
            <a:ext cx="958917"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cs typeface="Courier New" pitchFamily="49" charset="0"/>
              </a:rPr>
              <a:t>0x08048427</a:t>
            </a:r>
            <a:endParaRPr lang="nl-NL" sz="1200" dirty="0"/>
          </a:p>
        </p:txBody>
      </p:sp>
      <p:sp>
        <p:nvSpPr>
          <p:cNvPr id="196" name="TextBox 195"/>
          <p:cNvSpPr txBox="1">
            <a:spLocks noChangeArrowheads="1"/>
          </p:cNvSpPr>
          <p:nvPr/>
        </p:nvSpPr>
        <p:spPr>
          <a:xfrm>
            <a:off x="161402" y="1552074"/>
            <a:ext cx="5807520" cy="4039624"/>
          </a:xfrm>
          <a:prstGeom prst="rect">
            <a:avLst/>
          </a:prstGeom>
          <a:ln/>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err="1">
                <a:ln>
                  <a:noFill/>
                </a:ln>
                <a:solidFill>
                  <a:schemeClr val="tx1"/>
                </a:solidFill>
                <a:effectLst/>
                <a:uLnTx/>
                <a:uFillTx/>
                <a:latin typeface="Courier New" pitchFamily="49" charset="0"/>
                <a:ea typeface="+mn-ea"/>
                <a:cs typeface="+mn-cs"/>
              </a:rPr>
              <a:t>getURL</a:t>
            </a: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 ()</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	char </a:t>
            </a:r>
            <a:r>
              <a:rPr kumimoji="0" lang="en-US" sz="2200" b="0" i="0" u="none" strike="noStrike" kern="1200" cap="none" spc="0" normalizeH="0" baseline="0" noProof="0" dirty="0" err="1">
                <a:ln>
                  <a:noFill/>
                </a:ln>
                <a:solidFill>
                  <a:schemeClr val="tx1"/>
                </a:solidFill>
                <a:effectLst/>
                <a:uLnTx/>
                <a:uFillTx/>
                <a:latin typeface="Courier New" pitchFamily="49" charset="0"/>
                <a:ea typeface="+mn-ea"/>
                <a:cs typeface="+mn-cs"/>
              </a:rPr>
              <a:t>buf</a:t>
            </a: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a:t>
            </a:r>
            <a:r>
              <a:rPr kumimoji="0" lang="en-US" sz="2200" i="0" u="none" strike="noStrike" kern="1200" cap="none" spc="0" normalizeH="0" baseline="0" noProof="0" dirty="0">
                <a:ln>
                  <a:noFill/>
                </a:ln>
                <a:effectLst/>
                <a:uLnTx/>
                <a:uFillTx/>
                <a:latin typeface="Courier New" pitchFamily="49" charset="0"/>
                <a:ea typeface="+mn-ea"/>
                <a:cs typeface="+mn-cs"/>
              </a:rPr>
              <a:t>40</a:t>
            </a: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 </a:t>
            </a:r>
            <a:b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b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read(stdin,buf,64);	</a:t>
            </a:r>
            <a:b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br>
            <a:r>
              <a:rPr kumimoji="0" lang="en-US" sz="2200" b="0" i="0" u="none" strike="noStrike" kern="1200" cap="none" spc="0" normalizeH="0" baseline="0" noProof="0" dirty="0" err="1">
                <a:ln>
                  <a:noFill/>
                </a:ln>
                <a:solidFill>
                  <a:schemeClr val="tx1"/>
                </a:solidFill>
                <a:effectLst/>
                <a:uLnTx/>
                <a:uFillTx/>
                <a:latin typeface="Courier New" pitchFamily="49" charset="0"/>
                <a:ea typeface="+mn-ea"/>
                <a:cs typeface="+mn-cs"/>
              </a:rPr>
              <a:t>get_webpage</a:t>
            </a: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 (</a:t>
            </a:r>
            <a:r>
              <a:rPr kumimoji="0" lang="en-US" sz="2200" b="0" i="0" u="none" strike="noStrike" kern="1200" cap="none" spc="0" normalizeH="0" baseline="0" noProof="0" dirty="0" err="1">
                <a:ln>
                  <a:noFill/>
                </a:ln>
                <a:solidFill>
                  <a:schemeClr val="tx1"/>
                </a:solidFill>
                <a:effectLst/>
                <a:uLnTx/>
                <a:uFillTx/>
                <a:latin typeface="Courier New" pitchFamily="49" charset="0"/>
                <a:ea typeface="+mn-ea"/>
                <a:cs typeface="+mn-cs"/>
              </a:rPr>
              <a:t>buf</a:t>
            </a: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IE ()</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a:t>
            </a:r>
            <a:b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br>
            <a:r>
              <a:rPr kumimoji="0" lang="en-US" sz="2200" b="0" i="0" u="none" strike="noStrike" kern="1200" cap="none" spc="0" normalizeH="0" baseline="0" noProof="0" dirty="0" err="1">
                <a:ln>
                  <a:noFill/>
                </a:ln>
                <a:solidFill>
                  <a:schemeClr val="tx1"/>
                </a:solidFill>
                <a:effectLst/>
                <a:uLnTx/>
                <a:uFillTx/>
                <a:latin typeface="Courier New" pitchFamily="49" charset="0"/>
                <a:ea typeface="+mn-ea"/>
                <a:cs typeface="+mn-cs"/>
              </a:rPr>
              <a:t>getURL</a:t>
            </a: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 ();</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a:t>
            </a:r>
          </a:p>
        </p:txBody>
      </p:sp>
    </p:spTree>
    <p:extLst>
      <p:ext uri="{BB962C8B-B14F-4D97-AF65-F5344CB8AC3E}">
        <p14:creationId xmlns:p14="http://schemas.microsoft.com/office/powerpoint/2010/main" val="176093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44" y="66662"/>
            <a:ext cx="3237764" cy="1454883"/>
          </a:xfrm>
        </p:spPr>
        <p:txBody>
          <a:bodyPr>
            <a:normAutofit/>
          </a:bodyPr>
          <a:lstStyle/>
          <a:p>
            <a:r>
              <a:rPr lang="en-US" dirty="0">
                <a:solidFill>
                  <a:schemeClr val="accent1"/>
                </a:solidFill>
              </a:rPr>
              <a:t>What about the stack?</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25</a:t>
            </a:fld>
            <a:endParaRPr lang="en-US"/>
          </a:p>
        </p:txBody>
      </p:sp>
      <p:sp>
        <p:nvSpPr>
          <p:cNvPr id="139" name="Rectangle 138"/>
          <p:cNvSpPr>
            <a:spLocks noChangeArrowheads="1"/>
          </p:cNvSpPr>
          <p:nvPr/>
        </p:nvSpPr>
        <p:spPr bwMode="auto">
          <a:xfrm>
            <a:off x="7232282" y="3219199"/>
            <a:ext cx="1451520" cy="685800"/>
          </a:xfrm>
          <a:prstGeom prst="rect">
            <a:avLst/>
          </a:prstGeom>
          <a:solidFill>
            <a:srgbClr val="CCECFF"/>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latin typeface="Courier New" pitchFamily="49" charset="0"/>
                <a:cs typeface="Courier New" pitchFamily="49" charset="0"/>
              </a:rPr>
              <a:t>ret  </a:t>
            </a:r>
          </a:p>
          <a:p>
            <a:r>
              <a:rPr lang="en-US" sz="700" dirty="0">
                <a:latin typeface="Courier New" pitchFamily="49" charset="0"/>
                <a:cs typeface="Courier New" pitchFamily="49" charset="0"/>
              </a:rPr>
              <a:t>pop    %</a:t>
            </a:r>
            <a:r>
              <a:rPr lang="en-US" sz="700" dirty="0" err="1">
                <a:latin typeface="Courier New" pitchFamily="49" charset="0"/>
                <a:cs typeface="Courier New" pitchFamily="49" charset="0"/>
              </a:rPr>
              <a:t>ebp</a:t>
            </a:r>
            <a:endParaRPr lang="en-US" sz="700" dirty="0">
              <a:latin typeface="Courier New" pitchFamily="49" charset="0"/>
              <a:cs typeface="Courier New" pitchFamily="49" charset="0"/>
            </a:endParaRPr>
          </a:p>
          <a:p>
            <a:r>
              <a:rPr lang="en-US" sz="700" dirty="0">
                <a:latin typeface="Courier New" pitchFamily="49" charset="0"/>
                <a:cs typeface="Courier New" pitchFamily="49" charset="0"/>
              </a:rPr>
              <a:t>call   0x8048404 &lt;</a:t>
            </a:r>
            <a:r>
              <a:rPr lang="en-US" sz="700" dirty="0" err="1">
                <a:latin typeface="Courier New" pitchFamily="49" charset="0"/>
                <a:cs typeface="Courier New" pitchFamily="49" charset="0"/>
              </a:rPr>
              <a:t>getURL</a:t>
            </a:r>
            <a:r>
              <a:rPr lang="en-US" sz="700" dirty="0">
                <a:latin typeface="Courier New" pitchFamily="49" charset="0"/>
                <a:cs typeface="Courier New" pitchFamily="49" charset="0"/>
              </a:rPr>
              <a:t>&gt;</a:t>
            </a:r>
          </a:p>
          <a:p>
            <a:r>
              <a:rPr lang="en-US" sz="700" dirty="0" err="1">
                <a:latin typeface="Courier New" pitchFamily="49" charset="0"/>
                <a:cs typeface="Courier New" pitchFamily="49" charset="0"/>
              </a:rPr>
              <a:t>mov</a:t>
            </a:r>
            <a:r>
              <a:rPr lang="en-US" sz="700" dirty="0">
                <a:latin typeface="Courier New" pitchFamily="49" charset="0"/>
                <a:cs typeface="Courier New" pitchFamily="49" charset="0"/>
              </a:rPr>
              <a:t>    %</a:t>
            </a:r>
            <a:r>
              <a:rPr lang="en-US" sz="700" dirty="0" err="1">
                <a:latin typeface="Courier New" pitchFamily="49" charset="0"/>
                <a:cs typeface="Courier New" pitchFamily="49" charset="0"/>
              </a:rPr>
              <a:t>esp,%ebp</a:t>
            </a:r>
            <a:endParaRPr lang="en-US" sz="700" dirty="0">
              <a:latin typeface="Courier New" pitchFamily="49" charset="0"/>
              <a:cs typeface="Courier New" pitchFamily="49" charset="0"/>
            </a:endParaRPr>
          </a:p>
          <a:p>
            <a:r>
              <a:rPr lang="en-US" sz="700" dirty="0">
                <a:latin typeface="Courier New" pitchFamily="49" charset="0"/>
                <a:cs typeface="Courier New" pitchFamily="49" charset="0"/>
              </a:rPr>
              <a:t>push   %</a:t>
            </a:r>
            <a:r>
              <a:rPr lang="en-US" sz="700" dirty="0" err="1">
                <a:latin typeface="Courier New" pitchFamily="49" charset="0"/>
                <a:cs typeface="Courier New" pitchFamily="49" charset="0"/>
              </a:rPr>
              <a:t>ebp</a:t>
            </a:r>
            <a:endParaRPr lang="en-US" sz="700" dirty="0">
              <a:latin typeface="Courier New" pitchFamily="49" charset="0"/>
              <a:cs typeface="Courier New" pitchFamily="49" charset="0"/>
            </a:endParaRPr>
          </a:p>
        </p:txBody>
      </p:sp>
      <p:sp>
        <p:nvSpPr>
          <p:cNvPr id="144" name="Text Box 35"/>
          <p:cNvSpPr txBox="1">
            <a:spLocks noChangeArrowheads="1"/>
          </p:cNvSpPr>
          <p:nvPr/>
        </p:nvSpPr>
        <p:spPr bwMode="auto">
          <a:xfrm>
            <a:off x="6952922" y="6370616"/>
            <a:ext cx="167040" cy="332675"/>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Arial" pitchFamily="34" charset="0"/>
            </a:endParaRPr>
          </a:p>
        </p:txBody>
      </p:sp>
      <p:sp>
        <p:nvSpPr>
          <p:cNvPr id="145" name="Text Box 36"/>
          <p:cNvSpPr txBox="1">
            <a:spLocks noChangeArrowheads="1"/>
          </p:cNvSpPr>
          <p:nvPr/>
        </p:nvSpPr>
        <p:spPr bwMode="auto">
          <a:xfrm rot="16200000">
            <a:off x="6859182" y="3396005"/>
            <a:ext cx="385518" cy="360755"/>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dirty="0">
                <a:solidFill>
                  <a:srgbClr val="FF0000"/>
                </a:solidFill>
                <a:latin typeface="Arial" pitchFamily="34" charset="0"/>
              </a:rPr>
              <a:t>IE</a:t>
            </a:r>
          </a:p>
        </p:txBody>
      </p:sp>
      <p:grpSp>
        <p:nvGrpSpPr>
          <p:cNvPr id="146" name="Group 145"/>
          <p:cNvGrpSpPr>
            <a:grpSpLocks/>
          </p:cNvGrpSpPr>
          <p:nvPr/>
        </p:nvGrpSpPr>
        <p:grpSpPr bwMode="auto">
          <a:xfrm>
            <a:off x="8643421" y="4243475"/>
            <a:ext cx="192" cy="553016"/>
            <a:chOff x="5095" y="3101"/>
            <a:chExt cx="192" cy="528"/>
          </a:xfrm>
        </p:grpSpPr>
        <p:sp>
          <p:nvSpPr>
            <p:cNvPr id="178"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79"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80"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81"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82"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83"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47" name="Group 146"/>
          <p:cNvGrpSpPr>
            <a:grpSpLocks/>
          </p:cNvGrpSpPr>
          <p:nvPr/>
        </p:nvGrpSpPr>
        <p:grpSpPr bwMode="auto">
          <a:xfrm>
            <a:off x="7224650" y="4243475"/>
            <a:ext cx="192" cy="553016"/>
            <a:chOff x="5095" y="3101"/>
            <a:chExt cx="192" cy="528"/>
          </a:xfrm>
        </p:grpSpPr>
        <p:sp>
          <p:nvSpPr>
            <p:cNvPr id="172"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73"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74"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75"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76"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77"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148" name="Rectangle 147"/>
          <p:cNvSpPr>
            <a:spLocks noChangeArrowheads="1"/>
          </p:cNvSpPr>
          <p:nvPr/>
        </p:nvSpPr>
        <p:spPr bwMode="auto">
          <a:xfrm>
            <a:off x="7235280" y="855889"/>
            <a:ext cx="1451520" cy="1344909"/>
          </a:xfrm>
          <a:prstGeom prst="rect">
            <a:avLst/>
          </a:prstGeom>
          <a:solidFill>
            <a:srgbClr val="CCECFF"/>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49" name="Rectangle 148"/>
          <p:cNvSpPr>
            <a:spLocks noChangeArrowheads="1"/>
          </p:cNvSpPr>
          <p:nvPr/>
        </p:nvSpPr>
        <p:spPr bwMode="auto">
          <a:xfrm>
            <a:off x="7422317" y="1322812"/>
            <a:ext cx="1174125" cy="268386"/>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itchFamily="34" charset="0"/>
              </a:rPr>
              <a:t>(code for read)</a:t>
            </a:r>
          </a:p>
        </p:txBody>
      </p:sp>
      <p:grpSp>
        <p:nvGrpSpPr>
          <p:cNvPr id="150" name="Group 149"/>
          <p:cNvGrpSpPr>
            <a:grpSpLocks/>
          </p:cNvGrpSpPr>
          <p:nvPr/>
        </p:nvGrpSpPr>
        <p:grpSpPr bwMode="auto">
          <a:xfrm>
            <a:off x="8686800" y="2421128"/>
            <a:ext cx="192" cy="553016"/>
            <a:chOff x="5095" y="3101"/>
            <a:chExt cx="192" cy="528"/>
          </a:xfrm>
        </p:grpSpPr>
        <p:sp>
          <p:nvSpPr>
            <p:cNvPr id="166"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67"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68"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69"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70"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71"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51" name="Group 150"/>
          <p:cNvGrpSpPr>
            <a:grpSpLocks/>
          </p:cNvGrpSpPr>
          <p:nvPr/>
        </p:nvGrpSpPr>
        <p:grpSpPr bwMode="auto">
          <a:xfrm>
            <a:off x="7269167" y="2399483"/>
            <a:ext cx="192" cy="553016"/>
            <a:chOff x="5095" y="3101"/>
            <a:chExt cx="192" cy="528"/>
          </a:xfrm>
        </p:grpSpPr>
        <p:sp>
          <p:nvSpPr>
            <p:cNvPr id="160"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61"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62"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63"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64"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65"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152" name="Text Box 38"/>
          <p:cNvSpPr txBox="1">
            <a:spLocks noChangeArrowheads="1"/>
          </p:cNvSpPr>
          <p:nvPr/>
        </p:nvSpPr>
        <p:spPr bwMode="auto">
          <a:xfrm rot="16200000">
            <a:off x="6737371" y="1344390"/>
            <a:ext cx="629104" cy="360719"/>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dirty="0">
                <a:solidFill>
                  <a:srgbClr val="FF0000"/>
                </a:solidFill>
                <a:latin typeface="Arial" pitchFamily="34" charset="0"/>
              </a:rPr>
              <a:t>read</a:t>
            </a:r>
          </a:p>
        </p:txBody>
      </p:sp>
      <p:sp>
        <p:nvSpPr>
          <p:cNvPr id="153" name="Rectangle 152"/>
          <p:cNvSpPr/>
          <p:nvPr/>
        </p:nvSpPr>
        <p:spPr>
          <a:xfrm>
            <a:off x="6310442" y="3752599"/>
            <a:ext cx="958917"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0x08048428</a:t>
            </a:r>
          </a:p>
        </p:txBody>
      </p:sp>
      <p:sp>
        <p:nvSpPr>
          <p:cNvPr id="154" name="Rectangle 153"/>
          <p:cNvSpPr/>
          <p:nvPr/>
        </p:nvSpPr>
        <p:spPr>
          <a:xfrm>
            <a:off x="6330045" y="3142999"/>
            <a:ext cx="894797" cy="261610"/>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100" dirty="0"/>
              <a:t>0x08048431</a:t>
            </a:r>
          </a:p>
        </p:txBody>
      </p:sp>
      <p:sp>
        <p:nvSpPr>
          <p:cNvPr id="155" name="Rectangle 154"/>
          <p:cNvSpPr>
            <a:spLocks noChangeArrowheads="1"/>
          </p:cNvSpPr>
          <p:nvPr/>
        </p:nvSpPr>
        <p:spPr bwMode="auto">
          <a:xfrm>
            <a:off x="7232282" y="5172598"/>
            <a:ext cx="1451520" cy="1219199"/>
          </a:xfrm>
          <a:prstGeom prst="rect">
            <a:avLst/>
          </a:prstGeom>
          <a:solidFill>
            <a:srgbClr val="CCECFF"/>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latin typeface="Courier New" pitchFamily="49" charset="0"/>
                <a:cs typeface="Courier New" pitchFamily="49" charset="0"/>
              </a:rPr>
              <a:t>ret                         </a:t>
            </a:r>
          </a:p>
          <a:p>
            <a:r>
              <a:rPr lang="en-US" sz="700" dirty="0">
                <a:latin typeface="Courier New" pitchFamily="49" charset="0"/>
                <a:cs typeface="Courier New" pitchFamily="49" charset="0"/>
              </a:rPr>
              <a:t>leave  </a:t>
            </a:r>
          </a:p>
          <a:p>
            <a:r>
              <a:rPr lang="en-US" sz="700" dirty="0">
                <a:latin typeface="Courier New" pitchFamily="49" charset="0"/>
                <a:cs typeface="Courier New" pitchFamily="49" charset="0"/>
              </a:rPr>
              <a:t>call   0x8048320&lt;</a:t>
            </a:r>
            <a:r>
              <a:rPr lang="en-US" sz="700" dirty="0" err="1">
                <a:latin typeface="Courier New" pitchFamily="49" charset="0"/>
                <a:cs typeface="Courier New" pitchFamily="49" charset="0"/>
              </a:rPr>
              <a:t>read@plt</a:t>
            </a:r>
            <a:r>
              <a:rPr lang="en-US" sz="700" dirty="0">
                <a:latin typeface="Courier New" pitchFamily="49" charset="0"/>
                <a:cs typeface="Courier New" pitchFamily="49" charset="0"/>
              </a:rPr>
              <a:t>&gt;</a:t>
            </a:r>
          </a:p>
          <a:p>
            <a:r>
              <a:rPr lang="en-US" sz="700" dirty="0" err="1">
                <a:latin typeface="Courier New" pitchFamily="49" charset="0"/>
                <a:cs typeface="Courier New" pitchFamily="49" charset="0"/>
              </a:rPr>
              <a:t>mov</a:t>
            </a:r>
            <a:r>
              <a:rPr lang="en-US" sz="700" dirty="0">
                <a:latin typeface="Courier New" pitchFamily="49" charset="0"/>
                <a:cs typeface="Courier New" pitchFamily="49" charset="0"/>
              </a:rPr>
              <a:t>    %</a:t>
            </a:r>
            <a:r>
              <a:rPr lang="en-US" sz="700" dirty="0" err="1">
                <a:latin typeface="Courier New" pitchFamily="49" charset="0"/>
                <a:cs typeface="Courier New" pitchFamily="49" charset="0"/>
              </a:rPr>
              <a:t>eax</a:t>
            </a:r>
            <a:r>
              <a:rPr lang="en-US" sz="700" dirty="0">
                <a:latin typeface="Courier New" pitchFamily="49" charset="0"/>
                <a:cs typeface="Courier New" pitchFamily="49" charset="0"/>
              </a:rPr>
              <a:t>,(%</a:t>
            </a:r>
            <a:r>
              <a:rPr lang="en-US" sz="700" dirty="0" err="1">
                <a:latin typeface="Courier New" pitchFamily="49" charset="0"/>
                <a:cs typeface="Courier New" pitchFamily="49" charset="0"/>
              </a:rPr>
              <a:t>esp</a:t>
            </a:r>
            <a:r>
              <a:rPr lang="en-US" sz="700" dirty="0">
                <a:latin typeface="Courier New" pitchFamily="49" charset="0"/>
                <a:cs typeface="Courier New" pitchFamily="49" charset="0"/>
              </a:rPr>
              <a:t>)</a:t>
            </a:r>
          </a:p>
          <a:p>
            <a:r>
              <a:rPr lang="en-US" sz="700" dirty="0" err="1">
                <a:latin typeface="Courier New" pitchFamily="49" charset="0"/>
                <a:cs typeface="Courier New" pitchFamily="49" charset="0"/>
              </a:rPr>
              <a:t>mov</a:t>
            </a:r>
            <a:r>
              <a:rPr lang="en-US" sz="700" dirty="0">
                <a:latin typeface="Courier New" pitchFamily="49" charset="0"/>
                <a:cs typeface="Courier New" pitchFamily="49" charset="0"/>
              </a:rPr>
              <a:t>    %edx,0x4(%</a:t>
            </a:r>
            <a:r>
              <a:rPr lang="en-US" sz="700" dirty="0" err="1">
                <a:latin typeface="Courier New" pitchFamily="49" charset="0"/>
                <a:cs typeface="Courier New" pitchFamily="49" charset="0"/>
              </a:rPr>
              <a:t>esp</a:t>
            </a:r>
            <a:r>
              <a:rPr lang="en-US" sz="700" dirty="0">
                <a:latin typeface="Courier New" pitchFamily="49" charset="0"/>
                <a:cs typeface="Courier New" pitchFamily="49" charset="0"/>
              </a:rPr>
              <a:t>)</a:t>
            </a:r>
          </a:p>
          <a:p>
            <a:r>
              <a:rPr lang="en-US" sz="700" dirty="0">
                <a:latin typeface="Courier New" pitchFamily="49" charset="0"/>
                <a:cs typeface="Courier New" pitchFamily="49" charset="0"/>
              </a:rPr>
              <a:t>lea    -0xc(%</a:t>
            </a:r>
            <a:r>
              <a:rPr lang="en-US" sz="700" dirty="0" err="1">
                <a:latin typeface="Courier New" pitchFamily="49" charset="0"/>
                <a:cs typeface="Courier New" pitchFamily="49" charset="0"/>
              </a:rPr>
              <a:t>ebp</a:t>
            </a:r>
            <a:r>
              <a:rPr lang="en-US" sz="700" dirty="0">
                <a:latin typeface="Courier New" pitchFamily="49" charset="0"/>
                <a:cs typeface="Courier New" pitchFamily="49" charset="0"/>
              </a:rPr>
              <a:t>),%</a:t>
            </a:r>
            <a:r>
              <a:rPr lang="en-US" sz="700" dirty="0" err="1">
                <a:latin typeface="Courier New" pitchFamily="49" charset="0"/>
                <a:cs typeface="Courier New" pitchFamily="49" charset="0"/>
              </a:rPr>
              <a:t>edx</a:t>
            </a:r>
            <a:endParaRPr lang="en-US" sz="700" dirty="0">
              <a:latin typeface="Courier New" pitchFamily="49" charset="0"/>
              <a:cs typeface="Courier New" pitchFamily="49" charset="0"/>
            </a:endParaRPr>
          </a:p>
          <a:p>
            <a:r>
              <a:rPr lang="en-US" sz="700" dirty="0" err="1">
                <a:latin typeface="Courier New" pitchFamily="49" charset="0"/>
                <a:cs typeface="Courier New" pitchFamily="49" charset="0"/>
              </a:rPr>
              <a:t>movl</a:t>
            </a:r>
            <a:r>
              <a:rPr lang="en-US" sz="700" dirty="0">
                <a:latin typeface="Courier New" pitchFamily="49" charset="0"/>
                <a:cs typeface="Courier New" pitchFamily="49" charset="0"/>
              </a:rPr>
              <a:t>   $0x40,0x8(%</a:t>
            </a:r>
            <a:r>
              <a:rPr lang="en-US" sz="700" dirty="0" err="1">
                <a:latin typeface="Courier New" pitchFamily="49" charset="0"/>
                <a:cs typeface="Courier New" pitchFamily="49" charset="0"/>
              </a:rPr>
              <a:t>esp</a:t>
            </a:r>
            <a:r>
              <a:rPr lang="en-US" sz="700" dirty="0">
                <a:latin typeface="Courier New" pitchFamily="49" charset="0"/>
                <a:cs typeface="Courier New" pitchFamily="49" charset="0"/>
              </a:rPr>
              <a:t>)</a:t>
            </a:r>
          </a:p>
          <a:p>
            <a:r>
              <a:rPr lang="en-US" sz="700" dirty="0" err="1">
                <a:latin typeface="Courier New" pitchFamily="49" charset="0"/>
                <a:cs typeface="Courier New" pitchFamily="49" charset="0"/>
              </a:rPr>
              <a:t>mov</a:t>
            </a:r>
            <a:r>
              <a:rPr lang="en-US" sz="700" dirty="0">
                <a:latin typeface="Courier New" pitchFamily="49" charset="0"/>
                <a:cs typeface="Courier New" pitchFamily="49" charset="0"/>
              </a:rPr>
              <a:t>    0x804a014,%eax</a:t>
            </a:r>
          </a:p>
          <a:p>
            <a:r>
              <a:rPr lang="en-US" sz="700" dirty="0">
                <a:latin typeface="Courier New" pitchFamily="49" charset="0"/>
                <a:cs typeface="Courier New" pitchFamily="49" charset="0"/>
              </a:rPr>
              <a:t>sub    $0x18,%esp</a:t>
            </a:r>
          </a:p>
          <a:p>
            <a:r>
              <a:rPr lang="en-US" sz="700" dirty="0" err="1">
                <a:latin typeface="Courier New" pitchFamily="49" charset="0"/>
                <a:cs typeface="Courier New" pitchFamily="49" charset="0"/>
              </a:rPr>
              <a:t>mov</a:t>
            </a:r>
            <a:r>
              <a:rPr lang="en-US" sz="700" dirty="0">
                <a:latin typeface="Courier New" pitchFamily="49" charset="0"/>
                <a:cs typeface="Courier New" pitchFamily="49" charset="0"/>
              </a:rPr>
              <a:t>    %</a:t>
            </a:r>
            <a:r>
              <a:rPr lang="en-US" sz="700" dirty="0" err="1">
                <a:latin typeface="Courier New" pitchFamily="49" charset="0"/>
                <a:cs typeface="Courier New" pitchFamily="49" charset="0"/>
              </a:rPr>
              <a:t>esp,%ebp</a:t>
            </a:r>
            <a:endParaRPr lang="en-US" sz="700" dirty="0">
              <a:latin typeface="Courier New" pitchFamily="49" charset="0"/>
              <a:cs typeface="Courier New" pitchFamily="49" charset="0"/>
            </a:endParaRPr>
          </a:p>
          <a:p>
            <a:r>
              <a:rPr lang="en-US" sz="700" dirty="0">
                <a:latin typeface="Courier New" pitchFamily="49" charset="0"/>
                <a:cs typeface="Courier New" pitchFamily="49" charset="0"/>
              </a:rPr>
              <a:t>push   %</a:t>
            </a:r>
            <a:r>
              <a:rPr lang="en-US" sz="700" dirty="0" err="1">
                <a:latin typeface="Courier New" pitchFamily="49" charset="0"/>
                <a:cs typeface="Courier New" pitchFamily="49" charset="0"/>
              </a:rPr>
              <a:t>ebp</a:t>
            </a:r>
            <a:endParaRPr lang="en-US" sz="700" dirty="0">
              <a:latin typeface="Courier New" pitchFamily="49" charset="0"/>
              <a:cs typeface="Courier New" pitchFamily="49" charset="0"/>
            </a:endParaRPr>
          </a:p>
        </p:txBody>
      </p:sp>
      <p:sp>
        <p:nvSpPr>
          <p:cNvPr id="157" name="Text Box 38"/>
          <p:cNvSpPr txBox="1">
            <a:spLocks noChangeArrowheads="1"/>
          </p:cNvSpPr>
          <p:nvPr/>
        </p:nvSpPr>
        <p:spPr bwMode="auto">
          <a:xfrm rot="16200000">
            <a:off x="6536652" y="5625560"/>
            <a:ext cx="949705" cy="360719"/>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rgbClr val="FF0000"/>
                </a:solidFill>
                <a:latin typeface="Arial" pitchFamily="34" charset="0"/>
              </a:rPr>
              <a:t>get</a:t>
            </a:r>
            <a:r>
              <a:rPr lang="en-US" b="0" dirty="0" err="1">
                <a:solidFill>
                  <a:srgbClr val="FF0000"/>
                </a:solidFill>
                <a:latin typeface="Arial" pitchFamily="34" charset="0"/>
              </a:rPr>
              <a:t>URL</a:t>
            </a:r>
            <a:endParaRPr lang="en-US" b="0" dirty="0">
              <a:solidFill>
                <a:srgbClr val="FF0000"/>
              </a:solidFill>
              <a:latin typeface="Arial" pitchFamily="34" charset="0"/>
            </a:endParaRPr>
          </a:p>
        </p:txBody>
      </p:sp>
      <p:sp>
        <p:nvSpPr>
          <p:cNvPr id="158" name="Rectangle 157"/>
          <p:cNvSpPr/>
          <p:nvPr/>
        </p:nvSpPr>
        <p:spPr>
          <a:xfrm>
            <a:off x="6234242" y="6190999"/>
            <a:ext cx="958917"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cs typeface="Courier New" pitchFamily="49" charset="0"/>
              </a:rPr>
              <a:t>0x08048404</a:t>
            </a:r>
            <a:endParaRPr lang="nl-NL" sz="1200" dirty="0"/>
          </a:p>
        </p:txBody>
      </p:sp>
      <p:sp>
        <p:nvSpPr>
          <p:cNvPr id="159" name="Rectangle 158"/>
          <p:cNvSpPr/>
          <p:nvPr/>
        </p:nvSpPr>
        <p:spPr>
          <a:xfrm>
            <a:off x="6234242" y="5096398"/>
            <a:ext cx="958917"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cs typeface="Courier New" pitchFamily="49" charset="0"/>
              </a:rPr>
              <a:t>0x08048427</a:t>
            </a:r>
            <a:endParaRPr lang="nl-NL" sz="1200" dirty="0"/>
          </a:p>
        </p:txBody>
      </p:sp>
      <p:sp>
        <p:nvSpPr>
          <p:cNvPr id="196" name="TextBox 195"/>
          <p:cNvSpPr txBox="1">
            <a:spLocks noChangeArrowheads="1"/>
          </p:cNvSpPr>
          <p:nvPr/>
        </p:nvSpPr>
        <p:spPr>
          <a:xfrm>
            <a:off x="130967" y="2333509"/>
            <a:ext cx="5807520" cy="4039624"/>
          </a:xfrm>
          <a:prstGeom prst="rect">
            <a:avLst/>
          </a:prstGeom>
          <a:ln/>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err="1">
                <a:ln>
                  <a:noFill/>
                </a:ln>
                <a:solidFill>
                  <a:schemeClr val="tx1"/>
                </a:solidFill>
                <a:effectLst/>
                <a:uLnTx/>
                <a:uFillTx/>
                <a:latin typeface="Courier New" pitchFamily="49" charset="0"/>
                <a:ea typeface="+mn-ea"/>
                <a:cs typeface="+mn-cs"/>
              </a:rPr>
              <a:t>getURL</a:t>
            </a: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 ()</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	char </a:t>
            </a:r>
            <a:r>
              <a:rPr kumimoji="0" lang="en-US" sz="2200" b="0" i="0" u="none" strike="noStrike" kern="1200" cap="none" spc="0" normalizeH="0" baseline="0" noProof="0" dirty="0" err="1">
                <a:ln>
                  <a:noFill/>
                </a:ln>
                <a:solidFill>
                  <a:schemeClr val="tx1"/>
                </a:solidFill>
                <a:effectLst/>
                <a:uLnTx/>
                <a:uFillTx/>
                <a:latin typeface="Courier New" pitchFamily="49" charset="0"/>
                <a:ea typeface="+mn-ea"/>
                <a:cs typeface="+mn-cs"/>
              </a:rPr>
              <a:t>buf</a:t>
            </a: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a:t>
            </a:r>
            <a:r>
              <a:rPr kumimoji="0" lang="en-US" sz="2200" i="0" u="none" strike="noStrike" kern="1200" cap="none" spc="0" normalizeH="0" baseline="0" noProof="0" dirty="0">
                <a:ln>
                  <a:noFill/>
                </a:ln>
                <a:effectLst/>
                <a:uLnTx/>
                <a:uFillTx/>
                <a:latin typeface="Courier New" pitchFamily="49" charset="0"/>
                <a:ea typeface="+mn-ea"/>
                <a:cs typeface="+mn-cs"/>
              </a:rPr>
              <a:t>40</a:t>
            </a: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 </a:t>
            </a:r>
            <a:b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b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read(stdin,buf,64);	</a:t>
            </a:r>
            <a:b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br>
            <a:r>
              <a:rPr kumimoji="0" lang="en-US" sz="2200" b="0" i="0" u="none" strike="noStrike" kern="1200" cap="none" spc="0" normalizeH="0" baseline="0" noProof="0" dirty="0" err="1">
                <a:ln>
                  <a:noFill/>
                </a:ln>
                <a:solidFill>
                  <a:schemeClr val="tx1"/>
                </a:solidFill>
                <a:effectLst/>
                <a:uLnTx/>
                <a:uFillTx/>
                <a:latin typeface="Courier New" pitchFamily="49" charset="0"/>
                <a:ea typeface="+mn-ea"/>
                <a:cs typeface="+mn-cs"/>
              </a:rPr>
              <a:t>get_webpage</a:t>
            </a: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 (</a:t>
            </a:r>
            <a:r>
              <a:rPr kumimoji="0" lang="en-US" sz="2200" b="0" i="0" u="none" strike="noStrike" kern="1200" cap="none" spc="0" normalizeH="0" baseline="0" noProof="0" dirty="0" err="1">
                <a:ln>
                  <a:noFill/>
                </a:ln>
                <a:solidFill>
                  <a:schemeClr val="tx1"/>
                </a:solidFill>
                <a:effectLst/>
                <a:uLnTx/>
                <a:uFillTx/>
                <a:latin typeface="Courier New" pitchFamily="49" charset="0"/>
                <a:ea typeface="+mn-ea"/>
                <a:cs typeface="+mn-cs"/>
              </a:rPr>
              <a:t>buf</a:t>
            </a: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IE ()</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a:t>
            </a:r>
            <a:b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br>
            <a:r>
              <a:rPr kumimoji="0" lang="en-US" sz="2200" b="0" i="0" u="none" strike="noStrike" kern="1200" cap="none" spc="0" normalizeH="0" baseline="0" noProof="0" dirty="0" err="1">
                <a:ln>
                  <a:noFill/>
                </a:ln>
                <a:solidFill>
                  <a:schemeClr val="tx1"/>
                </a:solidFill>
                <a:effectLst/>
                <a:uLnTx/>
                <a:uFillTx/>
                <a:latin typeface="Courier New" pitchFamily="49" charset="0"/>
                <a:ea typeface="+mn-ea"/>
                <a:cs typeface="+mn-cs"/>
              </a:rPr>
              <a:t>getURL</a:t>
            </a: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 ();</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solidFill>
                <a:effectLst/>
                <a:uLnTx/>
                <a:uFillTx/>
                <a:latin typeface="Courier New" pitchFamily="49" charset="0"/>
                <a:ea typeface="+mn-ea"/>
                <a:cs typeface="+mn-cs"/>
              </a:rPr>
              <a:t>}</a:t>
            </a:r>
          </a:p>
        </p:txBody>
      </p:sp>
      <p:sp>
        <p:nvSpPr>
          <p:cNvPr id="47" name="Rectangle 46"/>
          <p:cNvSpPr/>
          <p:nvPr/>
        </p:nvSpPr>
        <p:spPr>
          <a:xfrm>
            <a:off x="3750708" y="361428"/>
            <a:ext cx="841834"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0xbfffeedc</a:t>
            </a:r>
          </a:p>
        </p:txBody>
      </p:sp>
      <p:sp>
        <p:nvSpPr>
          <p:cNvPr id="48" name="Rectangle 47"/>
          <p:cNvSpPr>
            <a:spLocks noChangeArrowheads="1"/>
          </p:cNvSpPr>
          <p:nvPr/>
        </p:nvSpPr>
        <p:spPr bwMode="auto">
          <a:xfrm>
            <a:off x="4522345" y="323112"/>
            <a:ext cx="1451520" cy="345636"/>
          </a:xfrm>
          <a:prstGeom prst="rect">
            <a:avLst/>
          </a:prstGeom>
          <a:solidFill>
            <a:schemeClr val="accent2"/>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nl-NL" sz="1600" dirty="0">
                <a:solidFill>
                  <a:schemeClr val="bg1"/>
                </a:solidFill>
                <a:latin typeface="Courier New" pitchFamily="49" charset="0"/>
                <a:cs typeface="Courier New" pitchFamily="49" charset="0"/>
              </a:rPr>
              <a:t>0x08048430</a:t>
            </a:r>
            <a:endParaRPr lang="en-US" sz="1600" dirty="0">
              <a:solidFill>
                <a:schemeClr val="bg1"/>
              </a:solidFill>
              <a:latin typeface="Arial" pitchFamily="34" charset="0"/>
            </a:endParaRPr>
          </a:p>
        </p:txBody>
      </p:sp>
      <p:sp>
        <p:nvSpPr>
          <p:cNvPr id="49" name="Rectangle 48"/>
          <p:cNvSpPr>
            <a:spLocks noChangeArrowheads="1"/>
          </p:cNvSpPr>
          <p:nvPr/>
        </p:nvSpPr>
        <p:spPr bwMode="auto">
          <a:xfrm>
            <a:off x="4522345" y="645706"/>
            <a:ext cx="1451520" cy="345636"/>
          </a:xfrm>
          <a:prstGeom prst="rect">
            <a:avLst/>
          </a:prstGeom>
          <a:no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50" name="Text Box 81"/>
          <p:cNvSpPr txBox="1">
            <a:spLocks noChangeArrowheads="1"/>
          </p:cNvSpPr>
          <p:nvPr/>
        </p:nvSpPr>
        <p:spPr bwMode="auto">
          <a:xfrm>
            <a:off x="5268265" y="-100289"/>
            <a:ext cx="167040" cy="332675"/>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Arial" pitchFamily="34" charset="0"/>
            </a:endParaRPr>
          </a:p>
        </p:txBody>
      </p:sp>
      <p:sp>
        <p:nvSpPr>
          <p:cNvPr id="51" name="Rectangle 50"/>
          <p:cNvSpPr>
            <a:spLocks noChangeArrowheads="1"/>
          </p:cNvSpPr>
          <p:nvPr/>
        </p:nvSpPr>
        <p:spPr bwMode="auto">
          <a:xfrm>
            <a:off x="4578505" y="27885"/>
            <a:ext cx="167040" cy="332675"/>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Arial" pitchFamily="34" charset="0"/>
            </a:endParaRPr>
          </a:p>
        </p:txBody>
      </p:sp>
      <p:grpSp>
        <p:nvGrpSpPr>
          <p:cNvPr id="52" name="Group 51"/>
          <p:cNvGrpSpPr>
            <a:grpSpLocks/>
          </p:cNvGrpSpPr>
          <p:nvPr/>
        </p:nvGrpSpPr>
        <p:grpSpPr bwMode="auto">
          <a:xfrm>
            <a:off x="-1763568" y="-248640"/>
            <a:ext cx="192" cy="553016"/>
            <a:chOff x="5095" y="3101"/>
            <a:chExt cx="192" cy="528"/>
          </a:xfrm>
        </p:grpSpPr>
        <p:sp>
          <p:nvSpPr>
            <p:cNvPr id="133" name="Line 88"/>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34" name="Line 89"/>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35" name="Line 90"/>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36" name="Line 91"/>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37" name="Line 92"/>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38" name="Line 93"/>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53" name="Group 52"/>
          <p:cNvGrpSpPr>
            <a:grpSpLocks/>
          </p:cNvGrpSpPr>
          <p:nvPr/>
        </p:nvGrpSpPr>
        <p:grpSpPr bwMode="auto">
          <a:xfrm>
            <a:off x="-3200928" y="-248640"/>
            <a:ext cx="192" cy="553016"/>
            <a:chOff x="5095" y="3101"/>
            <a:chExt cx="192" cy="528"/>
          </a:xfrm>
        </p:grpSpPr>
        <p:sp>
          <p:nvSpPr>
            <p:cNvPr id="127" name="Line 95"/>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sz="1600"/>
            </a:p>
          </p:txBody>
        </p:sp>
        <p:sp>
          <p:nvSpPr>
            <p:cNvPr id="128" name="Line 96"/>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sz="1600"/>
            </a:p>
          </p:txBody>
        </p:sp>
        <p:sp>
          <p:nvSpPr>
            <p:cNvPr id="129" name="Line 97"/>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sz="1600"/>
            </a:p>
          </p:txBody>
        </p:sp>
        <p:sp>
          <p:nvSpPr>
            <p:cNvPr id="130" name="Line 98"/>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sz="1600"/>
            </a:p>
          </p:txBody>
        </p:sp>
        <p:sp>
          <p:nvSpPr>
            <p:cNvPr id="131" name="Line 99"/>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sz="1600"/>
            </a:p>
          </p:txBody>
        </p:sp>
        <p:sp>
          <p:nvSpPr>
            <p:cNvPr id="132" name="Line 100"/>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sz="1600"/>
            </a:p>
          </p:txBody>
        </p:sp>
      </p:grpSp>
      <p:sp>
        <p:nvSpPr>
          <p:cNvPr id="54" name="Text Box 101"/>
          <p:cNvSpPr txBox="1">
            <a:spLocks noChangeArrowheads="1"/>
          </p:cNvSpPr>
          <p:nvPr/>
        </p:nvSpPr>
        <p:spPr bwMode="auto">
          <a:xfrm>
            <a:off x="5213545" y="-363841"/>
            <a:ext cx="167040" cy="332674"/>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solidFill>
                <a:schemeClr val="bg1">
                  <a:lumMod val="65000"/>
                </a:schemeClr>
              </a:solidFill>
              <a:latin typeface="Arial" pitchFamily="34" charset="0"/>
            </a:endParaRPr>
          </a:p>
        </p:txBody>
      </p:sp>
      <p:sp>
        <p:nvSpPr>
          <p:cNvPr id="55" name="Text Box 102"/>
          <p:cNvSpPr txBox="1">
            <a:spLocks noChangeArrowheads="1"/>
          </p:cNvSpPr>
          <p:nvPr/>
        </p:nvSpPr>
        <p:spPr bwMode="auto">
          <a:xfrm>
            <a:off x="5225065" y="-18205"/>
            <a:ext cx="167040" cy="332674"/>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solidFill>
                <a:schemeClr val="bg2"/>
              </a:solidFill>
              <a:latin typeface="Arial" pitchFamily="34" charset="0"/>
            </a:endParaRPr>
          </a:p>
        </p:txBody>
      </p:sp>
      <p:sp>
        <p:nvSpPr>
          <p:cNvPr id="56" name="Text Box 103"/>
          <p:cNvSpPr txBox="1">
            <a:spLocks noChangeArrowheads="1"/>
          </p:cNvSpPr>
          <p:nvPr/>
        </p:nvSpPr>
        <p:spPr bwMode="auto">
          <a:xfrm>
            <a:off x="5190505" y="369198"/>
            <a:ext cx="167040" cy="332674"/>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solidFill>
                <a:schemeClr val="bg2"/>
              </a:solidFill>
              <a:latin typeface="Arial" pitchFamily="34" charset="0"/>
            </a:endParaRPr>
          </a:p>
        </p:txBody>
      </p:sp>
      <p:sp>
        <p:nvSpPr>
          <p:cNvPr id="57" name="Text Box 104"/>
          <p:cNvSpPr txBox="1">
            <a:spLocks noChangeArrowheads="1"/>
          </p:cNvSpPr>
          <p:nvPr/>
        </p:nvSpPr>
        <p:spPr bwMode="auto">
          <a:xfrm>
            <a:off x="5190505" y="714837"/>
            <a:ext cx="167040" cy="332674"/>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solidFill>
                <a:schemeClr val="bg2"/>
              </a:solidFill>
              <a:latin typeface="Arial" pitchFamily="34" charset="0"/>
            </a:endParaRPr>
          </a:p>
        </p:txBody>
      </p:sp>
      <p:sp>
        <p:nvSpPr>
          <p:cNvPr id="58" name="Rectangle 57"/>
          <p:cNvSpPr>
            <a:spLocks noChangeArrowheads="1"/>
          </p:cNvSpPr>
          <p:nvPr/>
        </p:nvSpPr>
        <p:spPr bwMode="auto">
          <a:xfrm>
            <a:off x="4522345" y="971180"/>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59" name="Text Box 109"/>
          <p:cNvSpPr txBox="1">
            <a:spLocks noChangeArrowheads="1"/>
          </p:cNvSpPr>
          <p:nvPr/>
        </p:nvSpPr>
        <p:spPr bwMode="auto">
          <a:xfrm>
            <a:off x="5213545" y="1393148"/>
            <a:ext cx="167040" cy="332675"/>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60" name="Rectangle 59"/>
          <p:cNvSpPr>
            <a:spLocks noChangeArrowheads="1"/>
          </p:cNvSpPr>
          <p:nvPr/>
        </p:nvSpPr>
        <p:spPr bwMode="auto">
          <a:xfrm>
            <a:off x="4522345" y="1336978"/>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61" name="Rectangle 60"/>
          <p:cNvSpPr>
            <a:spLocks noChangeArrowheads="1"/>
          </p:cNvSpPr>
          <p:nvPr/>
        </p:nvSpPr>
        <p:spPr bwMode="auto">
          <a:xfrm>
            <a:off x="4522345" y="1682614"/>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62" name="Rectangle 61"/>
          <p:cNvSpPr>
            <a:spLocks noChangeArrowheads="1"/>
          </p:cNvSpPr>
          <p:nvPr/>
        </p:nvSpPr>
        <p:spPr bwMode="auto">
          <a:xfrm>
            <a:off x="4522345" y="2028251"/>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63" name="Rectangle 62"/>
          <p:cNvSpPr>
            <a:spLocks noChangeArrowheads="1"/>
          </p:cNvSpPr>
          <p:nvPr/>
        </p:nvSpPr>
        <p:spPr bwMode="auto">
          <a:xfrm>
            <a:off x="4522345" y="3423757"/>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64" name="Rectangle 63"/>
          <p:cNvSpPr>
            <a:spLocks noChangeArrowheads="1"/>
          </p:cNvSpPr>
          <p:nvPr/>
        </p:nvSpPr>
        <p:spPr bwMode="auto">
          <a:xfrm>
            <a:off x="4522345" y="2386848"/>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65" name="Rectangle 64"/>
          <p:cNvSpPr>
            <a:spLocks noChangeArrowheads="1"/>
          </p:cNvSpPr>
          <p:nvPr/>
        </p:nvSpPr>
        <p:spPr bwMode="auto">
          <a:xfrm>
            <a:off x="4522345" y="2732484"/>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66" name="Rectangle 65"/>
          <p:cNvSpPr>
            <a:spLocks noChangeArrowheads="1"/>
          </p:cNvSpPr>
          <p:nvPr/>
        </p:nvSpPr>
        <p:spPr bwMode="auto">
          <a:xfrm>
            <a:off x="4522345" y="3078121"/>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67" name="Rectangle 66"/>
          <p:cNvSpPr>
            <a:spLocks noChangeArrowheads="1"/>
          </p:cNvSpPr>
          <p:nvPr/>
        </p:nvSpPr>
        <p:spPr bwMode="auto">
          <a:xfrm>
            <a:off x="4522345" y="3769393"/>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68" name="Rectangle 67"/>
          <p:cNvSpPr>
            <a:spLocks noChangeArrowheads="1"/>
          </p:cNvSpPr>
          <p:nvPr/>
        </p:nvSpPr>
        <p:spPr bwMode="auto">
          <a:xfrm>
            <a:off x="4522345" y="4133752"/>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69" name="Rectangle 68"/>
          <p:cNvSpPr>
            <a:spLocks noChangeArrowheads="1"/>
          </p:cNvSpPr>
          <p:nvPr/>
        </p:nvSpPr>
        <p:spPr bwMode="auto">
          <a:xfrm>
            <a:off x="4522345" y="413195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70" name="Text Box 104"/>
          <p:cNvSpPr txBox="1">
            <a:spLocks noChangeArrowheads="1"/>
          </p:cNvSpPr>
          <p:nvPr/>
        </p:nvSpPr>
        <p:spPr bwMode="auto">
          <a:xfrm>
            <a:off x="4871227" y="677818"/>
            <a:ext cx="758948" cy="329941"/>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FF0000"/>
                </a:solidFill>
                <a:latin typeface="Arial" pitchFamily="34" charset="0"/>
              </a:rPr>
              <a:t>old FP</a:t>
            </a:r>
          </a:p>
        </p:txBody>
      </p:sp>
      <p:sp>
        <p:nvSpPr>
          <p:cNvPr id="71" name="Rectangle 70"/>
          <p:cNvSpPr>
            <a:spLocks noChangeArrowheads="1"/>
          </p:cNvSpPr>
          <p:nvPr/>
        </p:nvSpPr>
        <p:spPr bwMode="auto">
          <a:xfrm>
            <a:off x="4527385" y="5473668"/>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72" name="Rectangle 71"/>
          <p:cNvSpPr>
            <a:spLocks noChangeArrowheads="1"/>
          </p:cNvSpPr>
          <p:nvPr/>
        </p:nvSpPr>
        <p:spPr bwMode="auto">
          <a:xfrm>
            <a:off x="4527385" y="5819304"/>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73" name="Rectangle 72"/>
          <p:cNvSpPr>
            <a:spLocks noChangeArrowheads="1"/>
          </p:cNvSpPr>
          <p:nvPr/>
        </p:nvSpPr>
        <p:spPr bwMode="auto">
          <a:xfrm>
            <a:off x="4527385" y="618935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74" name="Rectangle 73"/>
          <p:cNvSpPr>
            <a:spLocks noChangeArrowheads="1"/>
          </p:cNvSpPr>
          <p:nvPr/>
        </p:nvSpPr>
        <p:spPr bwMode="auto">
          <a:xfrm>
            <a:off x="4522345" y="4479388"/>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latin typeface="Arial" pitchFamily="34" charset="0"/>
              </a:rPr>
              <a:t>64</a:t>
            </a:r>
          </a:p>
        </p:txBody>
      </p:sp>
      <p:sp>
        <p:nvSpPr>
          <p:cNvPr id="75" name="Rectangle 74"/>
          <p:cNvSpPr>
            <a:spLocks noChangeArrowheads="1"/>
          </p:cNvSpPr>
          <p:nvPr/>
        </p:nvSpPr>
        <p:spPr bwMode="auto">
          <a:xfrm>
            <a:off x="4522345" y="4793341"/>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latin typeface="Arial" pitchFamily="34" charset="0"/>
              </a:rPr>
              <a:t>(</a:t>
            </a:r>
            <a:r>
              <a:rPr lang="en-US" sz="1600" dirty="0" err="1">
                <a:latin typeface="Arial" pitchFamily="34" charset="0"/>
              </a:rPr>
              <a:t>buf</a:t>
            </a:r>
            <a:r>
              <a:rPr lang="en-US" sz="1600" dirty="0">
                <a:latin typeface="Arial" pitchFamily="34" charset="0"/>
              </a:rPr>
              <a:t>)</a:t>
            </a:r>
          </a:p>
        </p:txBody>
      </p:sp>
      <p:sp>
        <p:nvSpPr>
          <p:cNvPr id="76" name="Rectangle 75"/>
          <p:cNvSpPr>
            <a:spLocks noChangeArrowheads="1"/>
          </p:cNvSpPr>
          <p:nvPr/>
        </p:nvSpPr>
        <p:spPr bwMode="auto">
          <a:xfrm>
            <a:off x="4522345" y="5138977"/>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err="1">
                <a:latin typeface="Arial" pitchFamily="34" charset="0"/>
              </a:rPr>
              <a:t>fd</a:t>
            </a:r>
            <a:endParaRPr lang="en-US" sz="1600" dirty="0">
              <a:latin typeface="Arial" pitchFamily="34" charset="0"/>
            </a:endParaRPr>
          </a:p>
        </p:txBody>
      </p:sp>
      <p:sp>
        <p:nvSpPr>
          <p:cNvPr id="77" name="AutoShape 135"/>
          <p:cNvSpPr>
            <a:spLocks noChangeArrowheads="1"/>
          </p:cNvSpPr>
          <p:nvPr/>
        </p:nvSpPr>
        <p:spPr bwMode="auto">
          <a:xfrm flipH="1">
            <a:off x="3967581" y="349760"/>
            <a:ext cx="256920" cy="228600"/>
          </a:xfrm>
          <a:prstGeom prst="leftArrow">
            <a:avLst>
              <a:gd name="adj1" fmla="val 50000"/>
              <a:gd name="adj2" fmla="val 33333"/>
            </a:avLst>
          </a:prstGeom>
          <a:solidFill>
            <a:srgbClr val="FF0000"/>
          </a:solidFill>
          <a:ln w="9525">
            <a:solidFill>
              <a:srgbClr val="008000"/>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sz="1400"/>
          </a:p>
        </p:txBody>
      </p:sp>
      <p:cxnSp>
        <p:nvCxnSpPr>
          <p:cNvPr id="78" name="Straight Connector 77"/>
          <p:cNvCxnSpPr/>
          <p:nvPr/>
        </p:nvCxnSpPr>
        <p:spPr>
          <a:xfrm flipH="1">
            <a:off x="3788665" y="5503559"/>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3788665" y="321959"/>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3750708" y="4150433"/>
            <a:ext cx="854658"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0xbfffeeb0</a:t>
            </a:r>
          </a:p>
        </p:txBody>
      </p:sp>
      <p:cxnSp>
        <p:nvCxnSpPr>
          <p:cNvPr id="81" name="Straight Connector 80"/>
          <p:cNvCxnSpPr/>
          <p:nvPr/>
        </p:nvCxnSpPr>
        <p:spPr>
          <a:xfrm>
            <a:off x="4855465" y="245759"/>
            <a:ext cx="0" cy="62484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225065" y="189897"/>
            <a:ext cx="11400" cy="630426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617465" y="321959"/>
            <a:ext cx="0" cy="61722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4" name="Group 83"/>
          <p:cNvGrpSpPr>
            <a:grpSpLocks/>
          </p:cNvGrpSpPr>
          <p:nvPr/>
        </p:nvGrpSpPr>
        <p:grpSpPr bwMode="auto">
          <a:xfrm>
            <a:off x="-2877888" y="-272835"/>
            <a:ext cx="192" cy="553016"/>
            <a:chOff x="5095" y="3101"/>
            <a:chExt cx="192" cy="528"/>
          </a:xfrm>
        </p:grpSpPr>
        <p:sp>
          <p:nvSpPr>
            <p:cNvPr id="121" name="Line 95"/>
            <p:cNvSpPr>
              <a:spLocks noChangeShapeType="1"/>
            </p:cNvSpPr>
            <p:nvPr/>
          </p:nvSpPr>
          <p:spPr bwMode="auto">
            <a:xfrm>
              <a:off x="5191" y="3101"/>
              <a:ext cx="0" cy="192"/>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solidFill>
                  <a:schemeClr val="bg1">
                    <a:lumMod val="65000"/>
                  </a:schemeClr>
                </a:solidFill>
              </a:endParaRPr>
            </a:p>
          </p:txBody>
        </p:sp>
        <p:sp>
          <p:nvSpPr>
            <p:cNvPr id="122" name="Line 96"/>
            <p:cNvSpPr>
              <a:spLocks noChangeShapeType="1"/>
            </p:cNvSpPr>
            <p:nvPr/>
          </p:nvSpPr>
          <p:spPr bwMode="auto">
            <a:xfrm flipH="1">
              <a:off x="5095" y="3293"/>
              <a:ext cx="96" cy="48"/>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solidFill>
                  <a:schemeClr val="bg1">
                    <a:lumMod val="65000"/>
                  </a:schemeClr>
                </a:solidFill>
              </a:endParaRPr>
            </a:p>
          </p:txBody>
        </p:sp>
        <p:sp>
          <p:nvSpPr>
            <p:cNvPr id="123" name="Line 97"/>
            <p:cNvSpPr>
              <a:spLocks noChangeShapeType="1"/>
            </p:cNvSpPr>
            <p:nvPr/>
          </p:nvSpPr>
          <p:spPr bwMode="auto">
            <a:xfrm>
              <a:off x="5095" y="3341"/>
              <a:ext cx="192" cy="48"/>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solidFill>
                  <a:schemeClr val="bg1">
                    <a:lumMod val="65000"/>
                  </a:schemeClr>
                </a:solidFill>
              </a:endParaRPr>
            </a:p>
          </p:txBody>
        </p:sp>
        <p:sp>
          <p:nvSpPr>
            <p:cNvPr id="124" name="Line 98"/>
            <p:cNvSpPr>
              <a:spLocks noChangeShapeType="1"/>
            </p:cNvSpPr>
            <p:nvPr/>
          </p:nvSpPr>
          <p:spPr bwMode="auto">
            <a:xfrm flipH="1">
              <a:off x="5191" y="3389"/>
              <a:ext cx="96" cy="48"/>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solidFill>
                  <a:schemeClr val="bg1">
                    <a:lumMod val="65000"/>
                  </a:schemeClr>
                </a:solidFill>
              </a:endParaRPr>
            </a:p>
          </p:txBody>
        </p:sp>
        <p:sp>
          <p:nvSpPr>
            <p:cNvPr id="125" name="Line 99"/>
            <p:cNvSpPr>
              <a:spLocks noChangeShapeType="1"/>
            </p:cNvSpPr>
            <p:nvPr/>
          </p:nvSpPr>
          <p:spPr bwMode="auto">
            <a:xfrm>
              <a:off x="5191" y="3485"/>
              <a:ext cx="0" cy="144"/>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solidFill>
                  <a:schemeClr val="bg1">
                    <a:lumMod val="65000"/>
                  </a:schemeClr>
                </a:solidFill>
              </a:endParaRPr>
            </a:p>
          </p:txBody>
        </p:sp>
        <p:sp>
          <p:nvSpPr>
            <p:cNvPr id="126" name="Line 100"/>
            <p:cNvSpPr>
              <a:spLocks noChangeShapeType="1"/>
            </p:cNvSpPr>
            <p:nvPr/>
          </p:nvSpPr>
          <p:spPr bwMode="auto">
            <a:xfrm>
              <a:off x="5191" y="3437"/>
              <a:ext cx="0" cy="192"/>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solidFill>
                  <a:schemeClr val="bg1">
                    <a:lumMod val="65000"/>
                  </a:schemeClr>
                </a:solidFill>
              </a:endParaRPr>
            </a:p>
          </p:txBody>
        </p:sp>
      </p:grpSp>
      <p:grpSp>
        <p:nvGrpSpPr>
          <p:cNvPr id="85" name="Group 84"/>
          <p:cNvGrpSpPr>
            <a:grpSpLocks/>
          </p:cNvGrpSpPr>
          <p:nvPr/>
        </p:nvGrpSpPr>
        <p:grpSpPr bwMode="auto">
          <a:xfrm>
            <a:off x="-2515128" y="-272835"/>
            <a:ext cx="192" cy="553016"/>
            <a:chOff x="5095" y="3101"/>
            <a:chExt cx="192" cy="528"/>
          </a:xfrm>
        </p:grpSpPr>
        <p:sp>
          <p:nvSpPr>
            <p:cNvPr id="115" name="Line 95"/>
            <p:cNvSpPr>
              <a:spLocks noChangeShapeType="1"/>
            </p:cNvSpPr>
            <p:nvPr/>
          </p:nvSpPr>
          <p:spPr bwMode="auto">
            <a:xfrm>
              <a:off x="5191" y="3101"/>
              <a:ext cx="0" cy="192"/>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16" name="Line 96"/>
            <p:cNvSpPr>
              <a:spLocks noChangeShapeType="1"/>
            </p:cNvSpPr>
            <p:nvPr/>
          </p:nvSpPr>
          <p:spPr bwMode="auto">
            <a:xfrm flipH="1">
              <a:off x="5095" y="3293"/>
              <a:ext cx="96" cy="48"/>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17" name="Line 97"/>
            <p:cNvSpPr>
              <a:spLocks noChangeShapeType="1"/>
            </p:cNvSpPr>
            <p:nvPr/>
          </p:nvSpPr>
          <p:spPr bwMode="auto">
            <a:xfrm>
              <a:off x="5095" y="3341"/>
              <a:ext cx="192" cy="48"/>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18" name="Line 98"/>
            <p:cNvSpPr>
              <a:spLocks noChangeShapeType="1"/>
            </p:cNvSpPr>
            <p:nvPr/>
          </p:nvSpPr>
          <p:spPr bwMode="auto">
            <a:xfrm flipH="1">
              <a:off x="5191" y="3389"/>
              <a:ext cx="96" cy="48"/>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19" name="Line 99"/>
            <p:cNvSpPr>
              <a:spLocks noChangeShapeType="1"/>
            </p:cNvSpPr>
            <p:nvPr/>
          </p:nvSpPr>
          <p:spPr bwMode="auto">
            <a:xfrm>
              <a:off x="5191" y="3485"/>
              <a:ext cx="0" cy="144"/>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20" name="Line 100"/>
            <p:cNvSpPr>
              <a:spLocks noChangeShapeType="1"/>
            </p:cNvSpPr>
            <p:nvPr/>
          </p:nvSpPr>
          <p:spPr bwMode="auto">
            <a:xfrm>
              <a:off x="5191" y="3437"/>
              <a:ext cx="0" cy="192"/>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86" name="Group 85"/>
          <p:cNvGrpSpPr>
            <a:grpSpLocks/>
          </p:cNvGrpSpPr>
          <p:nvPr/>
        </p:nvGrpSpPr>
        <p:grpSpPr bwMode="auto">
          <a:xfrm>
            <a:off x="-2134128" y="-253217"/>
            <a:ext cx="192" cy="553016"/>
            <a:chOff x="5095" y="3101"/>
            <a:chExt cx="192" cy="528"/>
          </a:xfrm>
        </p:grpSpPr>
        <p:sp>
          <p:nvSpPr>
            <p:cNvPr id="109" name="Line 95"/>
            <p:cNvSpPr>
              <a:spLocks noChangeShapeType="1"/>
            </p:cNvSpPr>
            <p:nvPr/>
          </p:nvSpPr>
          <p:spPr bwMode="auto">
            <a:xfrm>
              <a:off x="5191" y="3101"/>
              <a:ext cx="0" cy="192"/>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solidFill>
                  <a:schemeClr val="bg1">
                    <a:lumMod val="65000"/>
                  </a:schemeClr>
                </a:solidFill>
              </a:endParaRPr>
            </a:p>
          </p:txBody>
        </p:sp>
        <p:sp>
          <p:nvSpPr>
            <p:cNvPr id="110" name="Line 96"/>
            <p:cNvSpPr>
              <a:spLocks noChangeShapeType="1"/>
            </p:cNvSpPr>
            <p:nvPr/>
          </p:nvSpPr>
          <p:spPr bwMode="auto">
            <a:xfrm flipH="1">
              <a:off x="5095" y="3293"/>
              <a:ext cx="96" cy="48"/>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solidFill>
                  <a:schemeClr val="bg1">
                    <a:lumMod val="65000"/>
                  </a:schemeClr>
                </a:solidFill>
              </a:endParaRPr>
            </a:p>
          </p:txBody>
        </p:sp>
        <p:sp>
          <p:nvSpPr>
            <p:cNvPr id="111" name="Line 97"/>
            <p:cNvSpPr>
              <a:spLocks noChangeShapeType="1"/>
            </p:cNvSpPr>
            <p:nvPr/>
          </p:nvSpPr>
          <p:spPr bwMode="auto">
            <a:xfrm>
              <a:off x="5095" y="3341"/>
              <a:ext cx="192" cy="48"/>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solidFill>
                  <a:schemeClr val="bg1">
                    <a:lumMod val="65000"/>
                  </a:schemeClr>
                </a:solidFill>
              </a:endParaRPr>
            </a:p>
          </p:txBody>
        </p:sp>
        <p:sp>
          <p:nvSpPr>
            <p:cNvPr id="112" name="Line 98"/>
            <p:cNvSpPr>
              <a:spLocks noChangeShapeType="1"/>
            </p:cNvSpPr>
            <p:nvPr/>
          </p:nvSpPr>
          <p:spPr bwMode="auto">
            <a:xfrm flipH="1">
              <a:off x="5191" y="3389"/>
              <a:ext cx="96" cy="48"/>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solidFill>
                  <a:schemeClr val="bg1">
                    <a:lumMod val="65000"/>
                  </a:schemeClr>
                </a:solidFill>
              </a:endParaRPr>
            </a:p>
          </p:txBody>
        </p:sp>
        <p:sp>
          <p:nvSpPr>
            <p:cNvPr id="113" name="Line 99"/>
            <p:cNvSpPr>
              <a:spLocks noChangeShapeType="1"/>
            </p:cNvSpPr>
            <p:nvPr/>
          </p:nvSpPr>
          <p:spPr bwMode="auto">
            <a:xfrm>
              <a:off x="5191" y="3485"/>
              <a:ext cx="0" cy="144"/>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solidFill>
                  <a:schemeClr val="bg1">
                    <a:lumMod val="65000"/>
                  </a:schemeClr>
                </a:solidFill>
              </a:endParaRPr>
            </a:p>
          </p:txBody>
        </p:sp>
        <p:sp>
          <p:nvSpPr>
            <p:cNvPr id="114" name="Line 100"/>
            <p:cNvSpPr>
              <a:spLocks noChangeShapeType="1"/>
            </p:cNvSpPr>
            <p:nvPr/>
          </p:nvSpPr>
          <p:spPr bwMode="auto">
            <a:xfrm>
              <a:off x="5191" y="3437"/>
              <a:ext cx="0" cy="192"/>
            </a:xfrm>
            <a:prstGeom prst="line">
              <a:avLst/>
            </a:prstGeom>
            <a:noFill/>
            <a:ln w="9525">
              <a:solidFill>
                <a:schemeClr val="bg1">
                  <a:lumMod val="75000"/>
                </a:schemeClr>
              </a:solidFill>
              <a:prstDash val="dash"/>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solidFill>
                  <a:schemeClr val="bg1">
                    <a:lumMod val="65000"/>
                  </a:schemeClr>
                </a:solidFill>
              </a:endParaRPr>
            </a:p>
          </p:txBody>
        </p:sp>
      </p:grpSp>
      <p:sp>
        <p:nvSpPr>
          <p:cNvPr id="87" name="Rectangle 86"/>
          <p:cNvSpPr/>
          <p:nvPr/>
        </p:nvSpPr>
        <p:spPr>
          <a:xfrm>
            <a:off x="3750708" y="3805978"/>
            <a:ext cx="854658"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0xbfffeeb4</a:t>
            </a:r>
          </a:p>
        </p:txBody>
      </p:sp>
      <p:sp>
        <p:nvSpPr>
          <p:cNvPr id="88" name="Rectangle 87"/>
          <p:cNvSpPr/>
          <p:nvPr/>
        </p:nvSpPr>
        <p:spPr>
          <a:xfrm>
            <a:off x="3750708" y="3461523"/>
            <a:ext cx="854658"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0xbfffeeb8</a:t>
            </a:r>
          </a:p>
        </p:txBody>
      </p:sp>
      <p:sp>
        <p:nvSpPr>
          <p:cNvPr id="89" name="Rectangle 88"/>
          <p:cNvSpPr/>
          <p:nvPr/>
        </p:nvSpPr>
        <p:spPr>
          <a:xfrm>
            <a:off x="3750708" y="3117068"/>
            <a:ext cx="841834"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0xbfffeebc</a:t>
            </a:r>
          </a:p>
        </p:txBody>
      </p:sp>
      <p:sp>
        <p:nvSpPr>
          <p:cNvPr id="90" name="Rectangle 89"/>
          <p:cNvSpPr/>
          <p:nvPr/>
        </p:nvSpPr>
        <p:spPr>
          <a:xfrm>
            <a:off x="3769944" y="2772613"/>
            <a:ext cx="840230"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0xbfffeec0</a:t>
            </a:r>
          </a:p>
        </p:txBody>
      </p:sp>
      <p:sp>
        <p:nvSpPr>
          <p:cNvPr id="91" name="Rectangle 90"/>
          <p:cNvSpPr/>
          <p:nvPr/>
        </p:nvSpPr>
        <p:spPr>
          <a:xfrm>
            <a:off x="3774753" y="2428158"/>
            <a:ext cx="840230"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0xbfffeec4</a:t>
            </a:r>
          </a:p>
        </p:txBody>
      </p:sp>
      <p:sp>
        <p:nvSpPr>
          <p:cNvPr id="92" name="Rectangle 91"/>
          <p:cNvSpPr/>
          <p:nvPr/>
        </p:nvSpPr>
        <p:spPr>
          <a:xfrm>
            <a:off x="3774753" y="2083703"/>
            <a:ext cx="840230"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0xbfffeec8</a:t>
            </a:r>
          </a:p>
        </p:txBody>
      </p:sp>
      <p:sp>
        <p:nvSpPr>
          <p:cNvPr id="93" name="Rectangle 92"/>
          <p:cNvSpPr/>
          <p:nvPr/>
        </p:nvSpPr>
        <p:spPr>
          <a:xfrm>
            <a:off x="3774753" y="1739248"/>
            <a:ext cx="82740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0xbfffeecc</a:t>
            </a:r>
          </a:p>
        </p:txBody>
      </p:sp>
      <p:sp>
        <p:nvSpPr>
          <p:cNvPr id="94" name="Rectangle 93"/>
          <p:cNvSpPr/>
          <p:nvPr/>
        </p:nvSpPr>
        <p:spPr>
          <a:xfrm>
            <a:off x="3750708" y="1394793"/>
            <a:ext cx="854658"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0xbfffeed0</a:t>
            </a:r>
          </a:p>
        </p:txBody>
      </p:sp>
      <p:sp>
        <p:nvSpPr>
          <p:cNvPr id="95" name="Rectangle 94"/>
          <p:cNvSpPr/>
          <p:nvPr/>
        </p:nvSpPr>
        <p:spPr>
          <a:xfrm>
            <a:off x="3750708" y="1050338"/>
            <a:ext cx="854658"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0xbfffeed4</a:t>
            </a:r>
          </a:p>
        </p:txBody>
      </p:sp>
      <p:sp>
        <p:nvSpPr>
          <p:cNvPr id="96" name="Rectangle 95"/>
          <p:cNvSpPr/>
          <p:nvPr/>
        </p:nvSpPr>
        <p:spPr>
          <a:xfrm>
            <a:off x="3750708" y="705883"/>
            <a:ext cx="854658"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0xbfffeed8</a:t>
            </a:r>
          </a:p>
        </p:txBody>
      </p:sp>
      <p:sp>
        <p:nvSpPr>
          <p:cNvPr id="97" name="Rectangle 96"/>
          <p:cNvSpPr/>
          <p:nvPr/>
        </p:nvSpPr>
        <p:spPr>
          <a:xfrm>
            <a:off x="3750708" y="6217160"/>
            <a:ext cx="853054"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0xbfffee98</a:t>
            </a:r>
          </a:p>
        </p:txBody>
      </p:sp>
      <p:sp>
        <p:nvSpPr>
          <p:cNvPr id="98" name="Rectangle 97"/>
          <p:cNvSpPr/>
          <p:nvPr/>
        </p:nvSpPr>
        <p:spPr>
          <a:xfrm>
            <a:off x="3750708" y="5872708"/>
            <a:ext cx="840230"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0xbfffee9c</a:t>
            </a:r>
          </a:p>
        </p:txBody>
      </p:sp>
      <p:sp>
        <p:nvSpPr>
          <p:cNvPr id="99" name="Rectangle 98"/>
          <p:cNvSpPr/>
          <p:nvPr/>
        </p:nvSpPr>
        <p:spPr>
          <a:xfrm>
            <a:off x="3769944" y="5528253"/>
            <a:ext cx="84824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0xbfffeea0</a:t>
            </a:r>
          </a:p>
        </p:txBody>
      </p:sp>
      <p:sp>
        <p:nvSpPr>
          <p:cNvPr id="100" name="Rectangle 99"/>
          <p:cNvSpPr/>
          <p:nvPr/>
        </p:nvSpPr>
        <p:spPr>
          <a:xfrm>
            <a:off x="3774753" y="5183798"/>
            <a:ext cx="84824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0xbfffeea4</a:t>
            </a:r>
          </a:p>
        </p:txBody>
      </p:sp>
      <p:sp>
        <p:nvSpPr>
          <p:cNvPr id="101" name="Rectangle 100"/>
          <p:cNvSpPr/>
          <p:nvPr/>
        </p:nvSpPr>
        <p:spPr>
          <a:xfrm>
            <a:off x="3774753" y="4839343"/>
            <a:ext cx="84824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0xbfffeea8</a:t>
            </a:r>
          </a:p>
        </p:txBody>
      </p:sp>
      <p:sp>
        <p:nvSpPr>
          <p:cNvPr id="102" name="Rectangle 101"/>
          <p:cNvSpPr/>
          <p:nvPr/>
        </p:nvSpPr>
        <p:spPr>
          <a:xfrm>
            <a:off x="3774753" y="4494888"/>
            <a:ext cx="835422"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0xbfffeeac</a:t>
            </a:r>
          </a:p>
        </p:txBody>
      </p:sp>
      <p:sp>
        <p:nvSpPr>
          <p:cNvPr id="103" name="AutoShape 135"/>
          <p:cNvSpPr>
            <a:spLocks noChangeArrowheads="1"/>
          </p:cNvSpPr>
          <p:nvPr/>
        </p:nvSpPr>
        <p:spPr bwMode="auto">
          <a:xfrm>
            <a:off x="6042985" y="5219977"/>
            <a:ext cx="276480" cy="207382"/>
          </a:xfrm>
          <a:prstGeom prst="leftArrow">
            <a:avLst>
              <a:gd name="adj1" fmla="val 50000"/>
              <a:gd name="adj2" fmla="val 33333"/>
            </a:avLst>
          </a:prstGeom>
          <a:solidFill>
            <a:srgbClr val="33CC33"/>
          </a:solidFill>
          <a:ln w="9525">
            <a:solidFill>
              <a:srgbClr val="008000"/>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104" name="TextBox 298"/>
          <p:cNvSpPr txBox="1"/>
          <p:nvPr/>
        </p:nvSpPr>
        <p:spPr>
          <a:xfrm>
            <a:off x="4817987" y="-48907"/>
            <a:ext cx="86023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dirty="0">
                <a:solidFill>
                  <a:srgbClr val="FF0000"/>
                </a:solidFill>
              </a:rPr>
              <a:t>4 bytes</a:t>
            </a:r>
          </a:p>
        </p:txBody>
      </p:sp>
      <mc:AlternateContent xmlns:mc="http://schemas.openxmlformats.org/markup-compatibility/2006" xmlns:p14="http://schemas.microsoft.com/office/powerpoint/2010/main">
        <mc:Choice Requires="p14">
          <p:contentPart p14:bwMode="auto" r:id="rId2">
            <p14:nvContentPartPr>
              <p14:cNvPr id="106" name="Ink 105"/>
              <p14:cNvContentPartPr>
                <a14:cpLocks xmlns:a14="http://schemas.microsoft.com/office/drawing/2010/main" noRot="1" noChangeAspect="1" noEditPoints="1" noChangeArrowheads="1" noChangeShapeType="1"/>
              </p14:cNvContentPartPr>
              <p14:nvPr/>
            </p14:nvContentPartPr>
            <p14:xfrm>
              <a:off x="5706365" y="-81266"/>
              <a:ext cx="6350" cy="4763"/>
            </p14:xfrm>
          </p:contentPart>
        </mc:Choice>
        <mc:Fallback xmlns="">
          <p:pic>
            <p:nvPicPr>
              <p:cNvPr id="106" name="Ink 105"/>
              <p:cNvPicPr>
                <a:picLocks noRot="1" noChangeAspect="1" noEditPoints="1" noChangeArrowheads="1" noChangeShapeType="1"/>
              </p:cNvPicPr>
              <p:nvPr/>
            </p:nvPicPr>
            <p:blipFill>
              <a:blip r:embed="rId3"/>
              <a:stretch>
                <a:fillRect/>
              </a:stretch>
            </p:blipFill>
            <p:spPr>
              <a:xfrm>
                <a:off x="5704601" y="-82967"/>
                <a:ext cx="9878" cy="8165"/>
              </a:xfrm>
              <a:prstGeom prst="rect">
                <a:avLst/>
              </a:prstGeom>
            </p:spPr>
          </p:pic>
        </mc:Fallback>
      </mc:AlternateContent>
      <p:sp>
        <p:nvSpPr>
          <p:cNvPr id="3" name="TextBox 2"/>
          <p:cNvSpPr txBox="1"/>
          <p:nvPr/>
        </p:nvSpPr>
        <p:spPr>
          <a:xfrm>
            <a:off x="175520" y="1509796"/>
            <a:ext cx="3236262" cy="369332"/>
          </a:xfrm>
          <a:prstGeom prst="rect">
            <a:avLst/>
          </a:prstGeom>
          <a:noFill/>
        </p:spPr>
        <p:txBody>
          <a:bodyPr wrap="square" rtlCol="0">
            <a:spAutoFit/>
          </a:bodyPr>
          <a:lstStyle/>
          <a:p>
            <a:r>
              <a:rPr lang="en-US" dirty="0" err="1"/>
              <a:t>getURL</a:t>
            </a:r>
            <a:r>
              <a:rPr lang="en-US" dirty="0"/>
              <a:t>() is about to call read()</a:t>
            </a:r>
            <a:endParaRPr lang="en-GB" dirty="0"/>
          </a:p>
        </p:txBody>
      </p:sp>
      <p:cxnSp>
        <p:nvCxnSpPr>
          <p:cNvPr id="8" name="Straight Arrow Connector 7"/>
          <p:cNvCxnSpPr>
            <a:stCxn id="48" idx="3"/>
          </p:cNvCxnSpPr>
          <p:nvPr/>
        </p:nvCxnSpPr>
        <p:spPr>
          <a:xfrm>
            <a:off x="5973865" y="495930"/>
            <a:ext cx="1295494" cy="29278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41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2242456"/>
            <a:ext cx="8229600" cy="4216517"/>
          </a:xfrm>
        </p:spPr>
        <p:txBody>
          <a:bodyPr>
            <a:normAutofit/>
          </a:bodyPr>
          <a:lstStyle/>
          <a:p>
            <a:pPr marL="0" indent="0" algn="ctr">
              <a:buNone/>
            </a:pPr>
            <a:r>
              <a:rPr lang="en-US" sz="6000" dirty="0">
                <a:solidFill>
                  <a:schemeClr val="accent1"/>
                </a:solidFill>
              </a:rPr>
              <a:t>And now the exploit</a:t>
            </a:r>
            <a:endParaRPr lang="en-GB" sz="6000"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26</a:t>
            </a:fld>
            <a:endParaRPr lang="en-US"/>
          </a:p>
        </p:txBody>
      </p:sp>
    </p:spTree>
    <p:extLst>
      <p:ext uri="{BB962C8B-B14F-4D97-AF65-F5344CB8AC3E}">
        <p14:creationId xmlns:p14="http://schemas.microsoft.com/office/powerpoint/2010/main" val="357314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Exploit</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27</a:t>
            </a:fld>
            <a:endParaRPr lang="en-US"/>
          </a:p>
        </p:txBody>
      </p:sp>
      <p:sp>
        <p:nvSpPr>
          <p:cNvPr id="6" name="Rectangle 5"/>
          <p:cNvSpPr>
            <a:spLocks noChangeArrowheads="1"/>
          </p:cNvSpPr>
          <p:nvPr/>
        </p:nvSpPr>
        <p:spPr bwMode="auto">
          <a:xfrm>
            <a:off x="6757560" y="1251492"/>
            <a:ext cx="1451520" cy="345636"/>
          </a:xfrm>
          <a:prstGeom prst="rect">
            <a:avLst/>
          </a:prstGeom>
          <a:no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7" name="Rectangle 6"/>
          <p:cNvSpPr>
            <a:spLocks noChangeArrowheads="1"/>
          </p:cNvSpPr>
          <p:nvPr/>
        </p:nvSpPr>
        <p:spPr bwMode="auto">
          <a:xfrm>
            <a:off x="6772680" y="1239618"/>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8" name="Rectangle 7"/>
          <p:cNvSpPr>
            <a:spLocks noChangeArrowheads="1"/>
          </p:cNvSpPr>
          <p:nvPr/>
        </p:nvSpPr>
        <p:spPr bwMode="auto">
          <a:xfrm>
            <a:off x="6772680" y="4744818"/>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9" name="Rectangle 8"/>
          <p:cNvSpPr>
            <a:spLocks noChangeArrowheads="1"/>
          </p:cNvSpPr>
          <p:nvPr/>
        </p:nvSpPr>
        <p:spPr bwMode="auto">
          <a:xfrm>
            <a:off x="6767640" y="4731344"/>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10" name="Rectangle 9"/>
          <p:cNvSpPr>
            <a:spLocks noGrp="1" noChangeArrowheads="1"/>
          </p:cNvSpPr>
          <p:nvPr/>
        </p:nvSpPr>
        <p:spPr>
          <a:xfrm>
            <a:off x="371880" y="4474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0000"/>
                </a:solidFill>
                <a:latin typeface="+mj-lt"/>
                <a:ea typeface="+mj-ea"/>
                <a:cs typeface="+mj-cs"/>
              </a:defRPr>
            </a:lvl1pPr>
          </a:lstStyle>
          <a:p>
            <a:endParaRPr lang="en-US" dirty="0">
              <a:solidFill>
                <a:srgbClr val="FF0000"/>
              </a:solidFill>
            </a:endParaRPr>
          </a:p>
        </p:txBody>
      </p:sp>
      <p:sp>
        <p:nvSpPr>
          <p:cNvPr id="11" name="Rectangle 10"/>
          <p:cNvSpPr>
            <a:spLocks noChangeArrowheads="1"/>
          </p:cNvSpPr>
          <p:nvPr/>
        </p:nvSpPr>
        <p:spPr bwMode="auto">
          <a:xfrm>
            <a:off x="6757560" y="928898"/>
            <a:ext cx="1451520" cy="345636"/>
          </a:xfrm>
          <a:prstGeom prst="rect">
            <a:avLst/>
          </a:prstGeom>
          <a:solidFill>
            <a:schemeClr val="accent2"/>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chemeClr val="bg1"/>
                </a:solidFill>
                <a:latin typeface="Arial" pitchFamily="34" charset="0"/>
              </a:rPr>
              <a:t>0x08048430</a:t>
            </a:r>
          </a:p>
        </p:txBody>
      </p:sp>
      <p:sp>
        <p:nvSpPr>
          <p:cNvPr id="14" name="Text Box 29"/>
          <p:cNvSpPr txBox="1">
            <a:spLocks noChangeArrowheads="1"/>
          </p:cNvSpPr>
          <p:nvPr/>
        </p:nvSpPr>
        <p:spPr bwMode="auto">
          <a:xfrm>
            <a:off x="7503480" y="547262"/>
            <a:ext cx="167040" cy="332675"/>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Arial" pitchFamily="34" charset="0"/>
            </a:endParaRPr>
          </a:p>
        </p:txBody>
      </p:sp>
      <p:sp>
        <p:nvSpPr>
          <p:cNvPr id="16" name="Text Box 49"/>
          <p:cNvSpPr txBox="1">
            <a:spLocks noChangeArrowheads="1"/>
          </p:cNvSpPr>
          <p:nvPr/>
        </p:nvSpPr>
        <p:spPr bwMode="auto">
          <a:xfrm>
            <a:off x="7448760" y="283710"/>
            <a:ext cx="167040" cy="332674"/>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solidFill>
                <a:schemeClr val="bg2"/>
              </a:solidFill>
              <a:latin typeface="Arial" pitchFamily="34" charset="0"/>
            </a:endParaRPr>
          </a:p>
        </p:txBody>
      </p:sp>
      <p:sp>
        <p:nvSpPr>
          <p:cNvPr id="17" name="Text Box 50"/>
          <p:cNvSpPr txBox="1">
            <a:spLocks noChangeArrowheads="1"/>
          </p:cNvSpPr>
          <p:nvPr/>
        </p:nvSpPr>
        <p:spPr bwMode="auto">
          <a:xfrm>
            <a:off x="7460280" y="629348"/>
            <a:ext cx="167040" cy="332674"/>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solidFill>
                <a:schemeClr val="bg2"/>
              </a:solidFill>
              <a:latin typeface="Arial" pitchFamily="34" charset="0"/>
            </a:endParaRPr>
          </a:p>
        </p:txBody>
      </p:sp>
      <p:sp>
        <p:nvSpPr>
          <p:cNvPr id="18" name="Text Box 51"/>
          <p:cNvSpPr txBox="1">
            <a:spLocks noChangeArrowheads="1"/>
          </p:cNvSpPr>
          <p:nvPr/>
        </p:nvSpPr>
        <p:spPr bwMode="auto">
          <a:xfrm>
            <a:off x="7425720" y="974987"/>
            <a:ext cx="167040" cy="332674"/>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solidFill>
                <a:schemeClr val="bg2"/>
              </a:solidFill>
              <a:latin typeface="Arial" pitchFamily="34" charset="0"/>
            </a:endParaRPr>
          </a:p>
        </p:txBody>
      </p:sp>
      <p:sp>
        <p:nvSpPr>
          <p:cNvPr id="19" name="Text Box 52"/>
          <p:cNvSpPr txBox="1">
            <a:spLocks noChangeArrowheads="1"/>
          </p:cNvSpPr>
          <p:nvPr/>
        </p:nvSpPr>
        <p:spPr bwMode="auto">
          <a:xfrm>
            <a:off x="7425720" y="1676785"/>
            <a:ext cx="167040" cy="332674"/>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solidFill>
                <a:schemeClr val="bg2"/>
              </a:solidFill>
              <a:latin typeface="Arial" pitchFamily="34" charset="0"/>
            </a:endParaRPr>
          </a:p>
        </p:txBody>
      </p:sp>
      <p:sp>
        <p:nvSpPr>
          <p:cNvPr id="20" name="Rectangle 19"/>
          <p:cNvSpPr>
            <a:spLocks noChangeArrowheads="1"/>
          </p:cNvSpPr>
          <p:nvPr/>
        </p:nvSpPr>
        <p:spPr bwMode="auto">
          <a:xfrm>
            <a:off x="6757560" y="1576966"/>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21" name="Text Box 57"/>
          <p:cNvSpPr txBox="1">
            <a:spLocks noChangeArrowheads="1"/>
          </p:cNvSpPr>
          <p:nvPr/>
        </p:nvSpPr>
        <p:spPr bwMode="auto">
          <a:xfrm>
            <a:off x="7448760" y="2355100"/>
            <a:ext cx="167040" cy="332675"/>
          </a:xfrm>
          <a:prstGeom prst="rect">
            <a:avLst/>
          </a:prstGeom>
          <a:no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22" name="Rectangle 21"/>
          <p:cNvSpPr>
            <a:spLocks noChangeArrowheads="1"/>
          </p:cNvSpPr>
          <p:nvPr/>
        </p:nvSpPr>
        <p:spPr bwMode="auto">
          <a:xfrm>
            <a:off x="6757560" y="1942764"/>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23" name="Rectangle 22"/>
          <p:cNvSpPr>
            <a:spLocks noChangeArrowheads="1"/>
          </p:cNvSpPr>
          <p:nvPr/>
        </p:nvSpPr>
        <p:spPr bwMode="auto">
          <a:xfrm>
            <a:off x="6757560" y="2288401"/>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24" name="Rectangle 23"/>
          <p:cNvSpPr>
            <a:spLocks noChangeArrowheads="1"/>
          </p:cNvSpPr>
          <p:nvPr/>
        </p:nvSpPr>
        <p:spPr bwMode="auto">
          <a:xfrm>
            <a:off x="6757560" y="2634037"/>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25" name="Rectangle 24"/>
          <p:cNvSpPr>
            <a:spLocks noChangeArrowheads="1"/>
          </p:cNvSpPr>
          <p:nvPr/>
        </p:nvSpPr>
        <p:spPr bwMode="auto">
          <a:xfrm>
            <a:off x="6757560" y="4029543"/>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26" name="Rectangle 25"/>
          <p:cNvSpPr>
            <a:spLocks noChangeArrowheads="1"/>
          </p:cNvSpPr>
          <p:nvPr/>
        </p:nvSpPr>
        <p:spPr bwMode="auto">
          <a:xfrm>
            <a:off x="6757560" y="437517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27" name="Rectangle 26"/>
          <p:cNvSpPr>
            <a:spLocks noChangeArrowheads="1"/>
          </p:cNvSpPr>
          <p:nvPr/>
        </p:nvSpPr>
        <p:spPr bwMode="auto">
          <a:xfrm>
            <a:off x="6757560" y="2992634"/>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28" name="Rectangle 27"/>
          <p:cNvSpPr>
            <a:spLocks noChangeArrowheads="1"/>
          </p:cNvSpPr>
          <p:nvPr/>
        </p:nvSpPr>
        <p:spPr bwMode="auto">
          <a:xfrm>
            <a:off x="6757560" y="3338270"/>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29" name="Rectangle 28"/>
          <p:cNvSpPr>
            <a:spLocks noChangeArrowheads="1"/>
          </p:cNvSpPr>
          <p:nvPr/>
        </p:nvSpPr>
        <p:spPr bwMode="auto">
          <a:xfrm>
            <a:off x="6757560" y="3683907"/>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30" name="Text Box 66"/>
          <p:cNvSpPr txBox="1">
            <a:spLocks noChangeArrowheads="1"/>
          </p:cNvSpPr>
          <p:nvPr/>
        </p:nvSpPr>
        <p:spPr bwMode="auto">
          <a:xfrm rot="16200000">
            <a:off x="7245060" y="2990587"/>
            <a:ext cx="488041" cy="360719"/>
          </a:xfrm>
          <a:prstGeom prst="rect">
            <a:avLst/>
          </a:prstGeom>
          <a:solidFill>
            <a:schemeClr val="bg1"/>
          </a:solidFill>
          <a:ln w="9525">
            <a:noFill/>
            <a:miter lim="800000"/>
            <a:headEnd/>
            <a:tailEnd/>
          </a:ln>
          <a:effectLst/>
        </p:spPr>
        <p:txBody>
          <a:bodyPr wrap="none" lIns="82910" tIns="41455" rIns="82910" bIns="4145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err="1">
                <a:latin typeface="Arial" pitchFamily="34" charset="0"/>
              </a:rPr>
              <a:t>buf</a:t>
            </a:r>
            <a:endParaRPr lang="en-US" dirty="0">
              <a:latin typeface="Arial" pitchFamily="34" charset="0"/>
            </a:endParaRPr>
          </a:p>
        </p:txBody>
      </p:sp>
      <p:sp>
        <p:nvSpPr>
          <p:cNvPr id="31" name="Line 67"/>
          <p:cNvSpPr>
            <a:spLocks noChangeShapeType="1"/>
          </p:cNvSpPr>
          <p:nvPr/>
        </p:nvSpPr>
        <p:spPr bwMode="auto">
          <a:xfrm flipV="1">
            <a:off x="7517880" y="1620618"/>
            <a:ext cx="0" cy="1244291"/>
          </a:xfrm>
          <a:prstGeom prst="line">
            <a:avLst/>
          </a:prstGeom>
          <a:noFill/>
          <a:ln w="9525">
            <a:solidFill>
              <a:schemeClr val="tx1"/>
            </a:solidFill>
            <a:round/>
            <a:headEnd/>
            <a:tailEnd type="triangle" w="med" len="med"/>
          </a:ln>
          <a:effectLst/>
        </p:spPr>
        <p:txBody>
          <a:bodyPr lIns="82910" tIns="41455" rIns="82910" bIns="41455"/>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2" name="Line 68"/>
          <p:cNvSpPr>
            <a:spLocks noChangeShapeType="1"/>
          </p:cNvSpPr>
          <p:nvPr/>
        </p:nvSpPr>
        <p:spPr bwMode="auto">
          <a:xfrm>
            <a:off x="7517880" y="3487055"/>
            <a:ext cx="0" cy="1589927"/>
          </a:xfrm>
          <a:prstGeom prst="line">
            <a:avLst/>
          </a:prstGeom>
          <a:noFill/>
          <a:ln w="9525">
            <a:solidFill>
              <a:schemeClr val="tx1"/>
            </a:solidFill>
            <a:round/>
            <a:headEnd/>
            <a:tailEnd type="triangle" w="med" len="med"/>
          </a:ln>
          <a:effectLst/>
        </p:spPr>
        <p:txBody>
          <a:bodyPr lIns="82910" tIns="41455" rIns="82910" bIns="41455"/>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3" name="Rectangle 32"/>
          <p:cNvSpPr>
            <a:spLocks noChangeArrowheads="1"/>
          </p:cNvSpPr>
          <p:nvPr/>
        </p:nvSpPr>
        <p:spPr bwMode="auto">
          <a:xfrm>
            <a:off x="6757560" y="5085174"/>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34" name="Rectangle 33"/>
          <p:cNvSpPr>
            <a:spLocks noChangeArrowheads="1"/>
          </p:cNvSpPr>
          <p:nvPr/>
        </p:nvSpPr>
        <p:spPr bwMode="auto">
          <a:xfrm>
            <a:off x="6757560" y="5399127"/>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35" name="Rectangle 34"/>
          <p:cNvSpPr>
            <a:spLocks noChangeArrowheads="1"/>
          </p:cNvSpPr>
          <p:nvPr/>
        </p:nvSpPr>
        <p:spPr bwMode="auto">
          <a:xfrm>
            <a:off x="6757560" y="5744764"/>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36" name="Rectangle 35"/>
          <p:cNvSpPr>
            <a:spLocks noGrp="1" noChangeArrowheads="1"/>
          </p:cNvSpPr>
          <p:nvPr/>
        </p:nvSpPr>
        <p:spPr>
          <a:xfrm>
            <a:off x="614520" y="1873637"/>
            <a:ext cx="5807520" cy="4039624"/>
          </a:xfrm>
          <a:prstGeom prst="rect">
            <a:avLst/>
          </a:prstGeom>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584" indent="-342584" defTabSz="914035">
              <a:lnSpc>
                <a:spcPct val="90000"/>
              </a:lnSpc>
              <a:buNone/>
            </a:pPr>
            <a:r>
              <a:rPr lang="en-US" sz="2200" dirty="0" err="1">
                <a:latin typeface="Courier New" pitchFamily="49" charset="0"/>
              </a:rPr>
              <a:t>getURL</a:t>
            </a:r>
            <a:r>
              <a:rPr lang="en-US" sz="2200" dirty="0">
                <a:latin typeface="Courier New" pitchFamily="49" charset="0"/>
              </a:rPr>
              <a:t> ()</a:t>
            </a:r>
          </a:p>
          <a:p>
            <a:pPr marL="342584" indent="-342584" defTabSz="914035">
              <a:lnSpc>
                <a:spcPct val="90000"/>
              </a:lnSpc>
              <a:buNone/>
            </a:pPr>
            <a:r>
              <a:rPr lang="en-US" sz="2200" dirty="0">
                <a:latin typeface="Courier New" pitchFamily="49" charset="0"/>
              </a:rPr>
              <a:t>{</a:t>
            </a:r>
          </a:p>
          <a:p>
            <a:pPr marL="342584" indent="-342584" defTabSz="914035">
              <a:lnSpc>
                <a:spcPct val="90000"/>
              </a:lnSpc>
              <a:buNone/>
            </a:pPr>
            <a:r>
              <a:rPr lang="en-US" sz="2200" dirty="0">
                <a:latin typeface="Courier New" pitchFamily="49" charset="0"/>
              </a:rPr>
              <a:t>	char </a:t>
            </a:r>
            <a:r>
              <a:rPr lang="en-US" sz="2200" dirty="0" err="1">
                <a:latin typeface="Courier New" pitchFamily="49" charset="0"/>
              </a:rPr>
              <a:t>buf</a:t>
            </a:r>
            <a:r>
              <a:rPr lang="en-US" sz="2200" dirty="0">
                <a:latin typeface="Courier New" pitchFamily="49" charset="0"/>
              </a:rPr>
              <a:t>[10]; </a:t>
            </a:r>
            <a:br>
              <a:rPr lang="en-US" sz="2200" dirty="0">
                <a:latin typeface="Courier New" pitchFamily="49" charset="0"/>
              </a:rPr>
            </a:br>
            <a:r>
              <a:rPr lang="en-US" sz="2200" dirty="0">
                <a:latin typeface="Courier New" pitchFamily="49" charset="0"/>
              </a:rPr>
              <a:t>read(</a:t>
            </a:r>
            <a:r>
              <a:rPr lang="en-US" sz="2200" dirty="0" err="1">
                <a:latin typeface="Courier New" pitchFamily="49" charset="0"/>
              </a:rPr>
              <a:t>fd</a:t>
            </a:r>
            <a:r>
              <a:rPr lang="en-US" sz="2200" dirty="0">
                <a:latin typeface="Courier New" pitchFamily="49" charset="0"/>
              </a:rPr>
              <a:t>, </a:t>
            </a:r>
            <a:r>
              <a:rPr lang="en-US" sz="2200" dirty="0" err="1">
                <a:latin typeface="Courier New" pitchFamily="49" charset="0"/>
              </a:rPr>
              <a:t>buf</a:t>
            </a:r>
            <a:r>
              <a:rPr lang="en-US" sz="2200" dirty="0">
                <a:latin typeface="Courier New" pitchFamily="49" charset="0"/>
              </a:rPr>
              <a:t>, 64);	</a:t>
            </a:r>
            <a:br>
              <a:rPr lang="en-US" sz="2200" dirty="0">
                <a:latin typeface="Courier New" pitchFamily="49" charset="0"/>
              </a:rPr>
            </a:br>
            <a:r>
              <a:rPr lang="en-US" sz="2200" dirty="0" err="1">
                <a:latin typeface="Courier New" pitchFamily="49" charset="0"/>
              </a:rPr>
              <a:t>get_webpage</a:t>
            </a:r>
            <a:r>
              <a:rPr lang="en-US" sz="2200" dirty="0">
                <a:latin typeface="Courier New" pitchFamily="49" charset="0"/>
              </a:rPr>
              <a:t> (</a:t>
            </a:r>
            <a:r>
              <a:rPr lang="en-US" sz="2200" dirty="0" err="1">
                <a:latin typeface="Courier New" pitchFamily="49" charset="0"/>
              </a:rPr>
              <a:t>buf</a:t>
            </a:r>
            <a:r>
              <a:rPr lang="en-US" sz="2200" dirty="0">
                <a:latin typeface="Courier New" pitchFamily="49" charset="0"/>
              </a:rPr>
              <a:t>);</a:t>
            </a:r>
          </a:p>
          <a:p>
            <a:pPr marL="342584" indent="-342584" defTabSz="914035">
              <a:lnSpc>
                <a:spcPct val="90000"/>
              </a:lnSpc>
              <a:buNone/>
            </a:pPr>
            <a:r>
              <a:rPr lang="en-US" sz="2200" dirty="0">
                <a:latin typeface="Courier New" pitchFamily="49" charset="0"/>
              </a:rPr>
              <a:t>}</a:t>
            </a:r>
          </a:p>
          <a:p>
            <a:pPr marL="342584" indent="-342584" defTabSz="914035">
              <a:lnSpc>
                <a:spcPct val="90000"/>
              </a:lnSpc>
              <a:buNone/>
            </a:pPr>
            <a:r>
              <a:rPr lang="en-US" sz="2200" dirty="0">
                <a:latin typeface="Courier New" pitchFamily="49" charset="0"/>
              </a:rPr>
              <a:t>IE ()</a:t>
            </a:r>
          </a:p>
          <a:p>
            <a:pPr marL="342584" indent="-342584" defTabSz="914035">
              <a:lnSpc>
                <a:spcPct val="90000"/>
              </a:lnSpc>
              <a:buNone/>
            </a:pPr>
            <a:r>
              <a:rPr lang="en-US" sz="2200" dirty="0">
                <a:latin typeface="Courier New" pitchFamily="49" charset="0"/>
              </a:rPr>
              <a:t>{</a:t>
            </a:r>
            <a:br>
              <a:rPr lang="en-US" sz="2200" dirty="0">
                <a:latin typeface="Courier New" pitchFamily="49" charset="0"/>
              </a:rPr>
            </a:br>
            <a:r>
              <a:rPr lang="en-US" sz="2200" dirty="0" err="1">
                <a:latin typeface="Courier New" pitchFamily="49" charset="0"/>
              </a:rPr>
              <a:t>getURL</a:t>
            </a:r>
            <a:r>
              <a:rPr lang="en-US" sz="2200" dirty="0">
                <a:latin typeface="Courier New" pitchFamily="49" charset="0"/>
              </a:rPr>
              <a:t> ();</a:t>
            </a:r>
          </a:p>
          <a:p>
            <a:pPr marL="342584" indent="-342584" defTabSz="914035">
              <a:lnSpc>
                <a:spcPct val="90000"/>
              </a:lnSpc>
              <a:buNone/>
            </a:pPr>
            <a:r>
              <a:rPr lang="en-US" sz="2200" dirty="0">
                <a:latin typeface="Courier New" pitchFamily="49" charset="0"/>
              </a:rPr>
              <a:t>}</a:t>
            </a:r>
          </a:p>
        </p:txBody>
      </p:sp>
      <p:sp>
        <p:nvSpPr>
          <p:cNvPr id="37" name="Rectangle 36"/>
          <p:cNvSpPr>
            <a:spLocks noChangeArrowheads="1"/>
          </p:cNvSpPr>
          <p:nvPr/>
        </p:nvSpPr>
        <p:spPr bwMode="auto">
          <a:xfrm>
            <a:off x="6767640" y="4385708"/>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38" name="Rectangle 37"/>
          <p:cNvSpPr>
            <a:spLocks noChangeArrowheads="1"/>
          </p:cNvSpPr>
          <p:nvPr/>
        </p:nvSpPr>
        <p:spPr bwMode="auto">
          <a:xfrm>
            <a:off x="6767640" y="4040072"/>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39" name="Rectangle 38"/>
          <p:cNvSpPr>
            <a:spLocks noChangeArrowheads="1"/>
          </p:cNvSpPr>
          <p:nvPr/>
        </p:nvSpPr>
        <p:spPr bwMode="auto">
          <a:xfrm>
            <a:off x="6767640" y="3694436"/>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40" name="Rectangle 39"/>
          <p:cNvSpPr>
            <a:spLocks noChangeArrowheads="1"/>
          </p:cNvSpPr>
          <p:nvPr/>
        </p:nvSpPr>
        <p:spPr bwMode="auto">
          <a:xfrm>
            <a:off x="6767640" y="3348799"/>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41" name="Rectangle 40"/>
          <p:cNvSpPr>
            <a:spLocks noChangeArrowheads="1"/>
          </p:cNvSpPr>
          <p:nvPr/>
        </p:nvSpPr>
        <p:spPr bwMode="auto">
          <a:xfrm>
            <a:off x="6767640" y="3003163"/>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42" name="Rectangle 41"/>
          <p:cNvSpPr>
            <a:spLocks noChangeArrowheads="1"/>
          </p:cNvSpPr>
          <p:nvPr/>
        </p:nvSpPr>
        <p:spPr bwMode="auto">
          <a:xfrm>
            <a:off x="6767640" y="2657527"/>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43" name="Rectangle 42"/>
          <p:cNvSpPr>
            <a:spLocks noChangeArrowheads="1"/>
          </p:cNvSpPr>
          <p:nvPr/>
        </p:nvSpPr>
        <p:spPr bwMode="auto">
          <a:xfrm>
            <a:off x="6767640" y="2311890"/>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44" name="Rectangle 43"/>
          <p:cNvSpPr>
            <a:spLocks noChangeArrowheads="1"/>
          </p:cNvSpPr>
          <p:nvPr/>
        </p:nvSpPr>
        <p:spPr bwMode="auto">
          <a:xfrm>
            <a:off x="6767640" y="1966254"/>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45" name="Rectangle 44"/>
          <p:cNvSpPr>
            <a:spLocks noChangeArrowheads="1"/>
          </p:cNvSpPr>
          <p:nvPr/>
        </p:nvSpPr>
        <p:spPr bwMode="auto">
          <a:xfrm>
            <a:off x="6767640" y="1620618"/>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46" name="Rectangle 45"/>
          <p:cNvSpPr>
            <a:spLocks noChangeArrowheads="1"/>
          </p:cNvSpPr>
          <p:nvPr/>
        </p:nvSpPr>
        <p:spPr bwMode="auto">
          <a:xfrm>
            <a:off x="6767640" y="905856"/>
            <a:ext cx="1451520" cy="345636"/>
          </a:xfrm>
          <a:prstGeom prst="rect">
            <a:avLst/>
          </a:prstGeom>
          <a:solidFill>
            <a:srgbClr val="FF0000">
              <a:alpha val="58000"/>
            </a:srgbClr>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47" name="Oval 46"/>
          <p:cNvSpPr>
            <a:spLocks noChangeArrowheads="1"/>
          </p:cNvSpPr>
          <p:nvPr/>
        </p:nvSpPr>
        <p:spPr bwMode="auto">
          <a:xfrm>
            <a:off x="6145560" y="767601"/>
            <a:ext cx="2626560" cy="622145"/>
          </a:xfrm>
          <a:prstGeom prst="ellipse">
            <a:avLst/>
          </a:prstGeom>
          <a:noFill/>
          <a:ln w="76200">
            <a:solidFill>
              <a:srgbClr val="00B050"/>
            </a:solidFill>
            <a:round/>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nvGrpSpPr>
          <p:cNvPr id="48" name="Group 47"/>
          <p:cNvGrpSpPr>
            <a:grpSpLocks/>
          </p:cNvGrpSpPr>
          <p:nvPr/>
        </p:nvGrpSpPr>
        <p:grpSpPr bwMode="auto">
          <a:xfrm>
            <a:off x="6767640" y="874172"/>
            <a:ext cx="1451520" cy="377320"/>
            <a:chOff x="5143" y="487"/>
            <a:chExt cx="1008" cy="262"/>
          </a:xfrm>
        </p:grpSpPr>
        <p:sp>
          <p:nvSpPr>
            <p:cNvPr id="66" name="Rectangle 65"/>
            <p:cNvSpPr>
              <a:spLocks noChangeArrowheads="1"/>
            </p:cNvSpPr>
            <p:nvPr/>
          </p:nvSpPr>
          <p:spPr bwMode="auto">
            <a:xfrm>
              <a:off x="5143" y="509"/>
              <a:ext cx="1008" cy="240"/>
            </a:xfrm>
            <a:prstGeom prst="rect">
              <a:avLst/>
            </a:prstGeom>
            <a:solidFill>
              <a:srgbClr val="FFFF66"/>
            </a:solidFill>
            <a:ln w="9525">
              <a:solidFill>
                <a:schemeClr val="tx1"/>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latin typeface="Arial" pitchFamily="34" charset="0"/>
              </a:endParaRPr>
            </a:p>
          </p:txBody>
        </p:sp>
        <p:sp>
          <p:nvSpPr>
            <p:cNvPr id="67" name="Text Box 97"/>
            <p:cNvSpPr txBox="1">
              <a:spLocks noChangeArrowheads="1"/>
            </p:cNvSpPr>
            <p:nvPr/>
          </p:nvSpPr>
          <p:spPr bwMode="auto">
            <a:xfrm>
              <a:off x="5218" y="487"/>
              <a:ext cx="828" cy="256"/>
            </a:xfrm>
            <a:prstGeom prst="rect">
              <a:avLst/>
            </a:prstGeom>
            <a:noFill/>
            <a:ln w="9525">
              <a:noFill/>
              <a:miter lim="800000"/>
              <a:headEnd/>
              <a:tailEnd/>
            </a:ln>
            <a:effec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0xbfffeeb0</a:t>
              </a:r>
            </a:p>
          </p:txBody>
        </p:sp>
      </p:grpSp>
      <p:cxnSp>
        <p:nvCxnSpPr>
          <p:cNvPr id="49" name="AutoShape 99"/>
          <p:cNvCxnSpPr>
            <a:cxnSpLocks noChangeShapeType="1"/>
            <a:stCxn id="66" idx="3"/>
            <a:endCxn id="9" idx="3"/>
          </p:cNvCxnSpPr>
          <p:nvPr/>
        </p:nvCxnSpPr>
        <p:spPr bwMode="auto">
          <a:xfrm>
            <a:off x="8219160" y="1078674"/>
            <a:ext cx="12700" cy="3825488"/>
          </a:xfrm>
          <a:prstGeom prst="bentConnector3">
            <a:avLst>
              <a:gd name="adj1" fmla="val 3365214"/>
            </a:avLst>
          </a:prstGeom>
          <a:noFill/>
          <a:ln w="76200">
            <a:solidFill>
              <a:srgbClr val="FF0000"/>
            </a:solidFill>
            <a:miter lim="800000"/>
            <a:headEnd/>
            <a:tailEnd type="triangle" w="med" len="med"/>
          </a:ln>
          <a:effectLst/>
        </p:spPr>
      </p:cxnSp>
      <p:sp>
        <p:nvSpPr>
          <p:cNvPr id="50" name="AutoShape 100"/>
          <p:cNvSpPr>
            <a:spLocks noChangeArrowheads="1"/>
          </p:cNvSpPr>
          <p:nvPr/>
        </p:nvSpPr>
        <p:spPr bwMode="auto">
          <a:xfrm>
            <a:off x="477720" y="3117929"/>
            <a:ext cx="414720" cy="276509"/>
          </a:xfrm>
          <a:prstGeom prst="rightArrow">
            <a:avLst>
              <a:gd name="adj1" fmla="val 50000"/>
              <a:gd name="adj2" fmla="val 37500"/>
            </a:avLst>
          </a:prstGeom>
          <a:solidFill>
            <a:srgbClr val="FF0000"/>
          </a:solidFill>
          <a:ln w="9525">
            <a:solidFill>
              <a:schemeClr val="tx1"/>
            </a:solidFill>
            <a:miter lim="800000"/>
            <a:headEnd/>
            <a:tailEnd/>
          </a:ln>
          <a:effectLst/>
        </p:spPr>
        <p:txBody>
          <a:bodyPr wrap="none" lIns="82910" tIns="41455" rIns="82910" bIns="4145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Rectangle 50"/>
          <p:cNvSpPr/>
          <p:nvPr/>
        </p:nvSpPr>
        <p:spPr>
          <a:xfrm>
            <a:off x="5705880" y="898087"/>
            <a:ext cx="841834"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0xbfffeedc</a:t>
            </a:r>
          </a:p>
        </p:txBody>
      </p:sp>
      <p:sp>
        <p:nvSpPr>
          <p:cNvPr id="52" name="Rectangle 51"/>
          <p:cNvSpPr/>
          <p:nvPr/>
        </p:nvSpPr>
        <p:spPr>
          <a:xfrm>
            <a:off x="5705880" y="4687092"/>
            <a:ext cx="854658"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0xbfffeeb0</a:t>
            </a:r>
          </a:p>
        </p:txBody>
      </p:sp>
      <p:sp>
        <p:nvSpPr>
          <p:cNvPr id="53" name="Rectangle 52"/>
          <p:cNvSpPr/>
          <p:nvPr/>
        </p:nvSpPr>
        <p:spPr>
          <a:xfrm>
            <a:off x="5705880" y="4342637"/>
            <a:ext cx="854658"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0xbfffeeb4</a:t>
            </a:r>
          </a:p>
        </p:txBody>
      </p:sp>
      <p:sp>
        <p:nvSpPr>
          <p:cNvPr id="54" name="Rectangle 53"/>
          <p:cNvSpPr/>
          <p:nvPr/>
        </p:nvSpPr>
        <p:spPr>
          <a:xfrm>
            <a:off x="5705880" y="3998182"/>
            <a:ext cx="854658"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0xbfffeeb8</a:t>
            </a:r>
          </a:p>
        </p:txBody>
      </p:sp>
      <p:sp>
        <p:nvSpPr>
          <p:cNvPr id="55" name="Rectangle 54"/>
          <p:cNvSpPr/>
          <p:nvPr/>
        </p:nvSpPr>
        <p:spPr>
          <a:xfrm>
            <a:off x="5705880" y="3653727"/>
            <a:ext cx="841834"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0xbfffeebc</a:t>
            </a:r>
          </a:p>
        </p:txBody>
      </p:sp>
      <p:sp>
        <p:nvSpPr>
          <p:cNvPr id="56" name="Rectangle 55"/>
          <p:cNvSpPr/>
          <p:nvPr/>
        </p:nvSpPr>
        <p:spPr>
          <a:xfrm>
            <a:off x="5725116" y="3309272"/>
            <a:ext cx="840230"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0xbfffeec0</a:t>
            </a:r>
          </a:p>
        </p:txBody>
      </p:sp>
      <p:sp>
        <p:nvSpPr>
          <p:cNvPr id="57" name="Rectangle 56"/>
          <p:cNvSpPr/>
          <p:nvPr/>
        </p:nvSpPr>
        <p:spPr>
          <a:xfrm>
            <a:off x="5729925" y="2964817"/>
            <a:ext cx="840230"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0xbfffeec4</a:t>
            </a:r>
          </a:p>
        </p:txBody>
      </p:sp>
      <p:sp>
        <p:nvSpPr>
          <p:cNvPr id="58" name="Rectangle 57"/>
          <p:cNvSpPr/>
          <p:nvPr/>
        </p:nvSpPr>
        <p:spPr>
          <a:xfrm>
            <a:off x="5729925" y="2620362"/>
            <a:ext cx="840230"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0xbfffeec8</a:t>
            </a:r>
          </a:p>
        </p:txBody>
      </p:sp>
      <p:sp>
        <p:nvSpPr>
          <p:cNvPr id="59" name="Rectangle 58"/>
          <p:cNvSpPr/>
          <p:nvPr/>
        </p:nvSpPr>
        <p:spPr>
          <a:xfrm>
            <a:off x="5729925" y="2275907"/>
            <a:ext cx="82740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0xbfffeecc</a:t>
            </a:r>
          </a:p>
        </p:txBody>
      </p:sp>
      <p:sp>
        <p:nvSpPr>
          <p:cNvPr id="60" name="Rectangle 59"/>
          <p:cNvSpPr/>
          <p:nvPr/>
        </p:nvSpPr>
        <p:spPr>
          <a:xfrm>
            <a:off x="5705880" y="1931452"/>
            <a:ext cx="854658"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0xbfffeed0</a:t>
            </a:r>
          </a:p>
        </p:txBody>
      </p:sp>
      <p:sp>
        <p:nvSpPr>
          <p:cNvPr id="61" name="Rectangle 60"/>
          <p:cNvSpPr/>
          <p:nvPr/>
        </p:nvSpPr>
        <p:spPr>
          <a:xfrm>
            <a:off x="5705880" y="1586997"/>
            <a:ext cx="854658"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0xbfffeed4</a:t>
            </a:r>
          </a:p>
        </p:txBody>
      </p:sp>
      <p:sp>
        <p:nvSpPr>
          <p:cNvPr id="62" name="Rectangle 61"/>
          <p:cNvSpPr/>
          <p:nvPr/>
        </p:nvSpPr>
        <p:spPr>
          <a:xfrm>
            <a:off x="5705880" y="1242542"/>
            <a:ext cx="854658"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0xbfffeed8</a:t>
            </a:r>
          </a:p>
        </p:txBody>
      </p:sp>
      <p:sp>
        <p:nvSpPr>
          <p:cNvPr id="63" name="Rectangle 62"/>
          <p:cNvSpPr/>
          <p:nvPr/>
        </p:nvSpPr>
        <p:spPr>
          <a:xfrm>
            <a:off x="5729925" y="5720457"/>
            <a:ext cx="84824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0xbfffeea4</a:t>
            </a:r>
          </a:p>
        </p:txBody>
      </p:sp>
      <p:sp>
        <p:nvSpPr>
          <p:cNvPr id="64" name="Rectangle 63"/>
          <p:cNvSpPr/>
          <p:nvPr/>
        </p:nvSpPr>
        <p:spPr>
          <a:xfrm>
            <a:off x="5729925" y="5376002"/>
            <a:ext cx="84824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0xbfffeea8</a:t>
            </a:r>
          </a:p>
        </p:txBody>
      </p:sp>
      <p:sp>
        <p:nvSpPr>
          <p:cNvPr id="65" name="Rectangle 64"/>
          <p:cNvSpPr/>
          <p:nvPr/>
        </p:nvSpPr>
        <p:spPr>
          <a:xfrm>
            <a:off x="5729925" y="5031547"/>
            <a:ext cx="835422"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1200" dirty="0"/>
              <a:t>0xbfffeeac</a:t>
            </a:r>
          </a:p>
        </p:txBody>
      </p:sp>
    </p:spTree>
    <p:extLst>
      <p:ext uri="{BB962C8B-B14F-4D97-AF65-F5344CB8AC3E}">
        <p14:creationId xmlns:p14="http://schemas.microsoft.com/office/powerpoint/2010/main" val="3960052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That’s it, really</a:t>
            </a:r>
            <a:endParaRPr lang="en-GB" dirty="0">
              <a:solidFill>
                <a:schemeClr val="accent1"/>
              </a:solidFill>
            </a:endParaRPr>
          </a:p>
        </p:txBody>
      </p:sp>
      <p:sp>
        <p:nvSpPr>
          <p:cNvPr id="3" name="Content Placeholder 2"/>
          <p:cNvSpPr>
            <a:spLocks noGrp="1"/>
          </p:cNvSpPr>
          <p:nvPr>
            <p:ph idx="1"/>
          </p:nvPr>
        </p:nvSpPr>
        <p:spPr>
          <a:xfrm>
            <a:off x="457200" y="1640264"/>
            <a:ext cx="8229600" cy="4818710"/>
          </a:xfrm>
        </p:spPr>
        <p:txBody>
          <a:bodyPr/>
          <a:lstStyle/>
          <a:p>
            <a:r>
              <a:rPr lang="en-US" dirty="0"/>
              <a:t>All we need to do is stick our program in the buffer</a:t>
            </a:r>
          </a:p>
          <a:p>
            <a:pPr marL="342900" lvl="1" indent="-342900">
              <a:buFont typeface="Arial" pitchFamily="34" charset="0"/>
              <a:buChar char="•"/>
            </a:pPr>
            <a:r>
              <a:rPr lang="en-US" sz="2400" dirty="0"/>
              <a:t>Easy to do: </a:t>
            </a:r>
            <a:r>
              <a:rPr lang="nl-NL" sz="2400" dirty="0"/>
              <a:t>attacker controls what goes in the buffer! </a:t>
            </a:r>
            <a:endParaRPr lang="en-US" sz="2400" dirty="0"/>
          </a:p>
          <a:p>
            <a:pPr lvl="1"/>
            <a:r>
              <a:rPr lang="en-US" sz="2400" dirty="0"/>
              <a:t>and that program simply consists of a few instructions </a:t>
            </a:r>
            <a:br>
              <a:rPr lang="en-US" sz="2400" dirty="0"/>
            </a:br>
            <a:endParaRPr lang="en-US" sz="2400" dirty="0"/>
          </a:p>
          <a:p>
            <a:pPr lvl="1"/>
            <a:endParaRPr lang="en-US" sz="2400" dirty="0"/>
          </a:p>
          <a:p>
            <a:pPr marL="57150" indent="0">
              <a:buNone/>
            </a:pPr>
            <a:endParaRPr lang="en-US" sz="2700" dirty="0">
              <a:solidFill>
                <a:schemeClr val="accent1"/>
              </a:solidFill>
            </a:endParaRPr>
          </a:p>
          <a:p>
            <a:pPr marL="57150" indent="0">
              <a:buNone/>
            </a:pPr>
            <a:endParaRPr lang="en-US" sz="2700" dirty="0">
              <a:solidFill>
                <a:schemeClr val="accent1"/>
              </a:solidFill>
            </a:endParaRPr>
          </a:p>
          <a:p>
            <a:pPr marL="57150" indent="0">
              <a:buNone/>
            </a:pPr>
            <a:r>
              <a:rPr lang="en-US" sz="2700" dirty="0">
                <a:solidFill>
                  <a:schemeClr val="accent1"/>
                </a:solidFill>
              </a:rPr>
              <a:t>But sometimes we don’t even need to change the return address or execute any code!</a:t>
            </a:r>
          </a:p>
          <a:p>
            <a:pPr marL="0" indent="0">
              <a:buNone/>
            </a:pPr>
            <a:endParaRPr lang="en-GB" dirty="0"/>
          </a:p>
        </p:txBody>
      </p:sp>
      <p:sp>
        <p:nvSpPr>
          <p:cNvPr id="5" name="Slide Number Placeholder 4"/>
          <p:cNvSpPr>
            <a:spLocks noGrp="1"/>
          </p:cNvSpPr>
          <p:nvPr>
            <p:ph type="sldNum" sz="quarter" idx="12"/>
          </p:nvPr>
        </p:nvSpPr>
        <p:spPr/>
        <p:txBody>
          <a:bodyPr/>
          <a:lstStyle/>
          <a:p>
            <a:fld id="{22459BEF-F704-A54B-987F-5EEE859E8FB1}" type="slidenum">
              <a:rPr lang="en-US" smtClean="0"/>
              <a:t>28</a:t>
            </a:fld>
            <a:endParaRPr lang="en-US"/>
          </a:p>
        </p:txBody>
      </p:sp>
    </p:spTree>
    <p:extLst>
      <p:ext uri="{BB962C8B-B14F-4D97-AF65-F5344CB8AC3E}">
        <p14:creationId xmlns:p14="http://schemas.microsoft.com/office/powerpoint/2010/main" val="3124485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Exploit against non control data</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29</a:t>
            </a:fld>
            <a:endParaRPr lang="en-US"/>
          </a:p>
        </p:txBody>
      </p:sp>
      <p:sp>
        <p:nvSpPr>
          <p:cNvPr id="7" name="Rectangle 6"/>
          <p:cNvSpPr>
            <a:spLocks noGrp="1" noChangeArrowheads="1"/>
          </p:cNvSpPr>
          <p:nvPr/>
        </p:nvSpPr>
        <p:spPr>
          <a:xfrm>
            <a:off x="183760" y="1000555"/>
            <a:ext cx="6382072" cy="4039624"/>
          </a:xfrm>
          <a:prstGeom prst="rect">
            <a:avLst/>
          </a:prstGeom>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584" indent="-342584" defTabSz="914035">
              <a:lnSpc>
                <a:spcPct val="90000"/>
              </a:lnSpc>
              <a:buNone/>
            </a:pPr>
            <a:r>
              <a:rPr lang="en-US" sz="2200" dirty="0" err="1">
                <a:latin typeface="Courier New" pitchFamily="49" charset="0"/>
              </a:rPr>
              <a:t>get_medical_info</a:t>
            </a:r>
            <a:r>
              <a:rPr lang="en-US" sz="2200" dirty="0">
                <a:latin typeface="Courier New" pitchFamily="49" charset="0"/>
              </a:rPr>
              <a:t>()</a:t>
            </a:r>
          </a:p>
          <a:p>
            <a:pPr marL="342584" indent="-342584" defTabSz="914035">
              <a:lnSpc>
                <a:spcPct val="90000"/>
              </a:lnSpc>
              <a:buNone/>
            </a:pPr>
            <a:r>
              <a:rPr lang="en-US" sz="2200" dirty="0">
                <a:latin typeface="Courier New" pitchFamily="49" charset="0"/>
              </a:rPr>
              <a:t>{</a:t>
            </a:r>
          </a:p>
          <a:p>
            <a:pPr marL="342584" indent="-342584" defTabSz="914035">
              <a:lnSpc>
                <a:spcPct val="90000"/>
              </a:lnSpc>
              <a:buNone/>
            </a:pPr>
            <a:r>
              <a:rPr lang="en-US" sz="2200" dirty="0">
                <a:latin typeface="Courier New" pitchFamily="49" charset="0"/>
              </a:rPr>
              <a:t>	</a:t>
            </a:r>
            <a:r>
              <a:rPr lang="en-US" sz="2200" b="1" dirty="0" err="1">
                <a:solidFill>
                  <a:schemeClr val="tx2">
                    <a:lumMod val="50000"/>
                    <a:lumOff val="50000"/>
                  </a:schemeClr>
                </a:solidFill>
                <a:latin typeface="Courier New" pitchFamily="49" charset="0"/>
              </a:rPr>
              <a:t>boolean</a:t>
            </a:r>
            <a:r>
              <a:rPr lang="en-US" sz="2200" b="1" dirty="0">
                <a:latin typeface="Courier New" pitchFamily="49" charset="0"/>
              </a:rPr>
              <a:t> </a:t>
            </a:r>
            <a:r>
              <a:rPr lang="en-US" sz="2200" b="1" dirty="0">
                <a:solidFill>
                  <a:schemeClr val="accent3"/>
                </a:solidFill>
                <a:latin typeface="Courier New" pitchFamily="49" charset="0"/>
              </a:rPr>
              <a:t>authorized</a:t>
            </a:r>
            <a:r>
              <a:rPr lang="en-US" sz="2200" b="1" dirty="0">
                <a:latin typeface="Courier New" pitchFamily="49" charset="0"/>
              </a:rPr>
              <a:t> = </a:t>
            </a:r>
            <a:r>
              <a:rPr lang="en-US" sz="2200" b="1" dirty="0">
                <a:solidFill>
                  <a:srgbClr val="00B050"/>
                </a:solidFill>
                <a:latin typeface="Courier New" pitchFamily="49" charset="0"/>
              </a:rPr>
              <a:t>false</a:t>
            </a:r>
            <a:r>
              <a:rPr lang="en-US" sz="2200" b="1" dirty="0">
                <a:latin typeface="Courier New" pitchFamily="49" charset="0"/>
              </a:rPr>
              <a:t>;</a:t>
            </a:r>
          </a:p>
          <a:p>
            <a:pPr marL="342584" indent="-342584" defTabSz="914035">
              <a:lnSpc>
                <a:spcPct val="90000"/>
              </a:lnSpc>
              <a:buNone/>
            </a:pPr>
            <a:r>
              <a:rPr lang="en-US" sz="2200" b="1" dirty="0">
                <a:latin typeface="Courier New" pitchFamily="49" charset="0"/>
              </a:rPr>
              <a:t>	</a:t>
            </a:r>
            <a:r>
              <a:rPr lang="en-US" sz="2200" b="1" dirty="0">
                <a:solidFill>
                  <a:schemeClr val="tx2">
                    <a:lumMod val="50000"/>
                    <a:lumOff val="50000"/>
                  </a:schemeClr>
                </a:solidFill>
                <a:latin typeface="Courier New" pitchFamily="49" charset="0"/>
              </a:rPr>
              <a:t>char </a:t>
            </a:r>
            <a:r>
              <a:rPr lang="en-US" sz="2200" b="1" dirty="0">
                <a:solidFill>
                  <a:schemeClr val="accent3"/>
                </a:solidFill>
                <a:latin typeface="Courier New" pitchFamily="49" charset="0"/>
              </a:rPr>
              <a:t>name</a:t>
            </a:r>
            <a:r>
              <a:rPr lang="en-US" sz="2200" b="1" dirty="0">
                <a:latin typeface="Courier New" pitchFamily="49" charset="0"/>
              </a:rPr>
              <a:t> [10];</a:t>
            </a:r>
          </a:p>
          <a:p>
            <a:pPr marL="342584" indent="-342584" defTabSz="914035">
              <a:lnSpc>
                <a:spcPct val="90000"/>
              </a:lnSpc>
              <a:buNone/>
            </a:pPr>
            <a:r>
              <a:rPr lang="en-US" sz="2200" b="1" dirty="0">
                <a:latin typeface="Courier New" pitchFamily="49" charset="0"/>
              </a:rPr>
              <a:t>	</a:t>
            </a:r>
            <a:r>
              <a:rPr lang="en-US" sz="2200" b="1" dirty="0">
                <a:solidFill>
                  <a:schemeClr val="accent3"/>
                </a:solidFill>
                <a:latin typeface="Courier New" pitchFamily="49" charset="0"/>
              </a:rPr>
              <a:t>authorized</a:t>
            </a:r>
            <a:r>
              <a:rPr lang="en-US" sz="2200" b="1" dirty="0">
                <a:latin typeface="Courier New" pitchFamily="49" charset="0"/>
              </a:rPr>
              <a:t> = check();</a:t>
            </a:r>
          </a:p>
          <a:p>
            <a:pPr marL="342584" indent="-342584" defTabSz="914035">
              <a:lnSpc>
                <a:spcPct val="90000"/>
              </a:lnSpc>
              <a:buNone/>
            </a:pPr>
            <a:r>
              <a:rPr lang="en-US" sz="2200" b="1" dirty="0">
                <a:latin typeface="Courier New" pitchFamily="49" charset="0"/>
              </a:rPr>
              <a:t>	</a:t>
            </a:r>
            <a:r>
              <a:rPr lang="en-US" sz="2200" b="1" dirty="0" err="1">
                <a:latin typeface="Courier New" pitchFamily="49" charset="0"/>
              </a:rPr>
              <a:t>read_from_network</a:t>
            </a:r>
            <a:r>
              <a:rPr lang="en-US" sz="2200" b="1" dirty="0">
                <a:latin typeface="Courier New" pitchFamily="49" charset="0"/>
              </a:rPr>
              <a:t> (</a:t>
            </a:r>
            <a:r>
              <a:rPr lang="en-US" sz="2200" b="1" dirty="0">
                <a:solidFill>
                  <a:schemeClr val="accent3"/>
                </a:solidFill>
                <a:latin typeface="Courier New" pitchFamily="49" charset="0"/>
              </a:rPr>
              <a:t>name</a:t>
            </a:r>
            <a:r>
              <a:rPr lang="en-US" sz="2200" b="1" dirty="0">
                <a:latin typeface="Courier New" pitchFamily="49" charset="0"/>
              </a:rPr>
              <a:t>);	</a:t>
            </a:r>
            <a:br>
              <a:rPr lang="en-US" sz="2200" b="1" dirty="0">
                <a:latin typeface="Courier New" pitchFamily="49" charset="0"/>
              </a:rPr>
            </a:br>
            <a:br>
              <a:rPr lang="en-US" sz="2200" b="1" dirty="0">
                <a:latin typeface="Courier New" pitchFamily="49" charset="0"/>
              </a:rPr>
            </a:br>
            <a:r>
              <a:rPr lang="en-US" sz="2200" b="1" dirty="0">
                <a:solidFill>
                  <a:srgbClr val="00B050"/>
                </a:solidFill>
                <a:latin typeface="Courier New" pitchFamily="49" charset="0"/>
              </a:rPr>
              <a:t>if</a:t>
            </a:r>
            <a:r>
              <a:rPr lang="en-US" sz="2200" b="1" dirty="0">
                <a:latin typeface="Courier New" pitchFamily="49" charset="0"/>
              </a:rPr>
              <a:t> (</a:t>
            </a:r>
            <a:r>
              <a:rPr lang="en-US" sz="2200" b="1" dirty="0">
                <a:solidFill>
                  <a:schemeClr val="accent3"/>
                </a:solidFill>
                <a:latin typeface="Courier New" pitchFamily="49" charset="0"/>
              </a:rPr>
              <a:t>authorized</a:t>
            </a:r>
            <a:r>
              <a:rPr lang="en-US" sz="2200" b="1" dirty="0">
                <a:latin typeface="Courier New" pitchFamily="49" charset="0"/>
              </a:rPr>
              <a:t>)</a:t>
            </a:r>
            <a:br>
              <a:rPr lang="en-US" sz="2200" b="1" dirty="0">
                <a:latin typeface="Courier New" pitchFamily="49" charset="0"/>
              </a:rPr>
            </a:br>
            <a:r>
              <a:rPr lang="en-US" sz="2200" b="1" dirty="0">
                <a:latin typeface="Courier New" pitchFamily="49" charset="0"/>
              </a:rPr>
              <a:t>	</a:t>
            </a:r>
            <a:r>
              <a:rPr lang="en-US" sz="2200" b="1" dirty="0" err="1">
                <a:latin typeface="Courier New" pitchFamily="49" charset="0"/>
              </a:rPr>
              <a:t>show_medical_info</a:t>
            </a:r>
            <a:r>
              <a:rPr lang="en-US" sz="2200" b="1" dirty="0">
                <a:latin typeface="Courier New" pitchFamily="49" charset="0"/>
              </a:rPr>
              <a:t> (</a:t>
            </a:r>
            <a:r>
              <a:rPr lang="en-US" sz="2200" b="1" dirty="0">
                <a:solidFill>
                  <a:schemeClr val="accent3"/>
                </a:solidFill>
                <a:latin typeface="Courier New" pitchFamily="49" charset="0"/>
              </a:rPr>
              <a:t>name</a:t>
            </a:r>
            <a:r>
              <a:rPr lang="en-US" sz="2200" b="1" dirty="0">
                <a:latin typeface="Courier New" pitchFamily="49" charset="0"/>
              </a:rPr>
              <a:t>);</a:t>
            </a:r>
            <a:br>
              <a:rPr lang="en-US" sz="2200" b="1" dirty="0">
                <a:latin typeface="Courier New" pitchFamily="49" charset="0"/>
              </a:rPr>
            </a:br>
            <a:r>
              <a:rPr lang="en-US" sz="2200" b="1" dirty="0">
                <a:solidFill>
                  <a:srgbClr val="00B050"/>
                </a:solidFill>
                <a:latin typeface="Courier New" pitchFamily="49" charset="0"/>
              </a:rPr>
              <a:t>else</a:t>
            </a:r>
            <a:br>
              <a:rPr lang="en-US" sz="2200" b="1" dirty="0">
                <a:latin typeface="Courier New" pitchFamily="49" charset="0"/>
              </a:rPr>
            </a:br>
            <a:r>
              <a:rPr lang="en-US" sz="2200" b="1" dirty="0">
                <a:latin typeface="Courier New" pitchFamily="49" charset="0"/>
              </a:rPr>
              <a:t>	</a:t>
            </a:r>
            <a:r>
              <a:rPr lang="en-US" sz="2200" b="1" dirty="0" err="1">
                <a:latin typeface="Courier New" pitchFamily="49" charset="0"/>
              </a:rPr>
              <a:t>printf</a:t>
            </a:r>
            <a:r>
              <a:rPr lang="en-US" sz="2200" b="1" dirty="0">
                <a:latin typeface="Courier New" pitchFamily="49" charset="0"/>
              </a:rPr>
              <a:t> (“</a:t>
            </a:r>
            <a:r>
              <a:rPr lang="en-US" sz="2200" b="1" dirty="0">
                <a:solidFill>
                  <a:srgbClr val="FFC000"/>
                </a:solidFill>
                <a:latin typeface="Courier New" pitchFamily="49" charset="0"/>
              </a:rPr>
              <a:t>sorry, not allowed</a:t>
            </a:r>
            <a:r>
              <a:rPr lang="en-US" sz="2200" b="1" dirty="0">
                <a:latin typeface="Courier New" pitchFamily="49" charset="0"/>
              </a:rPr>
              <a:t>”);</a:t>
            </a:r>
          </a:p>
          <a:p>
            <a:pPr marL="342584" indent="-342584" defTabSz="914035">
              <a:lnSpc>
                <a:spcPct val="90000"/>
              </a:lnSpc>
              <a:buNone/>
            </a:pPr>
            <a:r>
              <a:rPr lang="en-US" sz="2200" dirty="0">
                <a:latin typeface="Courier New" pitchFamily="49" charset="0"/>
              </a:rPr>
              <a:t>}</a:t>
            </a:r>
          </a:p>
        </p:txBody>
      </p:sp>
      <p:sp>
        <p:nvSpPr>
          <p:cNvPr id="8" name="TextBox 7"/>
          <p:cNvSpPr txBox="1"/>
          <p:nvPr/>
        </p:nvSpPr>
        <p:spPr>
          <a:xfrm>
            <a:off x="2342238" y="5241303"/>
            <a:ext cx="5302640" cy="830997"/>
          </a:xfrm>
          <a:prstGeom prst="rect">
            <a:avLst/>
          </a:prstGeom>
          <a:noFill/>
        </p:spPr>
        <p:txBody>
          <a:bodyPr wrap="square" rtlCol="0">
            <a:spAutoFit/>
          </a:bodyPr>
          <a:lstStyle/>
          <a:p>
            <a:r>
              <a:rPr lang="en-US" sz="2400" dirty="0"/>
              <a:t>The </a:t>
            </a:r>
            <a:r>
              <a:rPr lang="en-US" sz="2400" b="1" dirty="0">
                <a:solidFill>
                  <a:schemeClr val="accent1"/>
                </a:solidFill>
              </a:rPr>
              <a:t>authorized</a:t>
            </a:r>
            <a:r>
              <a:rPr lang="en-US" sz="2400" dirty="0"/>
              <a:t> variable is on the stack, therefore </a:t>
            </a:r>
            <a:r>
              <a:rPr lang="en-US" sz="2400" b="1" dirty="0">
                <a:solidFill>
                  <a:schemeClr val="accent1"/>
                </a:solidFill>
              </a:rPr>
              <a:t>we can overwrite it to true</a:t>
            </a:r>
            <a:r>
              <a:rPr lang="en-US" sz="2400" dirty="0"/>
              <a:t>!</a:t>
            </a:r>
            <a:endParaRPr lang="en-GB" sz="2400" dirty="0"/>
          </a:p>
        </p:txBody>
      </p:sp>
    </p:spTree>
    <p:extLst>
      <p:ext uri="{BB962C8B-B14F-4D97-AF65-F5344CB8AC3E}">
        <p14:creationId xmlns:p14="http://schemas.microsoft.com/office/powerpoint/2010/main" val="242687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Software</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3</a:t>
            </a:fld>
            <a:endParaRPr lang="en-US"/>
          </a:p>
        </p:txBody>
      </p:sp>
      <p:sp>
        <p:nvSpPr>
          <p:cNvPr id="6" name="Rectangle 3"/>
          <p:cNvSpPr txBox="1">
            <a:spLocks noChangeArrowheads="1"/>
          </p:cNvSpPr>
          <p:nvPr/>
        </p:nvSpPr>
        <p:spPr>
          <a:xfrm>
            <a:off x="457200" y="1808831"/>
            <a:ext cx="5807520" cy="40396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200"/>
              </a:spcBef>
              <a:buFont typeface="Arial"/>
              <a:buChar char="•"/>
              <a:defRPr sz="2800" b="0" i="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500" b="0" i="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300" b="0" i="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584" indent="-342584" defTabSz="914035">
              <a:lnSpc>
                <a:spcPct val="80000"/>
              </a:lnSpc>
            </a:pPr>
            <a:r>
              <a:rPr lang="en-US" sz="2500"/>
              <a:t>sequence of instructions in memory</a:t>
            </a:r>
          </a:p>
          <a:p>
            <a:pPr marL="342584" indent="-342584" defTabSz="914035">
              <a:lnSpc>
                <a:spcPct val="80000"/>
              </a:lnSpc>
            </a:pPr>
            <a:r>
              <a:rPr lang="en-US" sz="2500"/>
              <a:t>logically divided in functions that call each other</a:t>
            </a:r>
          </a:p>
          <a:p>
            <a:pPr marL="742743" lvl="1" indent="-286449" defTabSz="914035">
              <a:lnSpc>
                <a:spcPct val="80000"/>
              </a:lnSpc>
            </a:pPr>
            <a:r>
              <a:rPr lang="en-US" sz="2200"/>
              <a:t>function ‘IE’ calls function ‘getURL’ to read the corresponding page</a:t>
            </a:r>
          </a:p>
          <a:p>
            <a:pPr marL="342584" indent="-342584" defTabSz="914035">
              <a:lnSpc>
                <a:spcPct val="80000"/>
              </a:lnSpc>
            </a:pPr>
            <a:r>
              <a:rPr lang="en-US" sz="2500"/>
              <a:t>in CPU, the program counter contains the address in memory of the next instruction to execute</a:t>
            </a:r>
          </a:p>
          <a:p>
            <a:pPr marL="742743" lvl="1" indent="-286449" defTabSz="914035">
              <a:lnSpc>
                <a:spcPct val="80000"/>
              </a:lnSpc>
            </a:pPr>
            <a:r>
              <a:rPr lang="en-US" sz="2200"/>
              <a:t>normally this is the next address </a:t>
            </a:r>
            <a:br>
              <a:rPr lang="en-US" sz="2200"/>
            </a:br>
            <a:r>
              <a:rPr lang="en-US" sz="2200"/>
              <a:t>(instruction 100 is followed by instruction 101, etc)</a:t>
            </a:r>
          </a:p>
          <a:p>
            <a:pPr marL="742743" lvl="1" indent="-286449" defTabSz="914035">
              <a:lnSpc>
                <a:spcPct val="80000"/>
              </a:lnSpc>
            </a:pPr>
            <a:r>
              <a:rPr lang="en-US" sz="2200" b="1" i="1"/>
              <a:t>not so with function call</a:t>
            </a:r>
            <a:endParaRPr lang="en-US" sz="2200" b="1" i="1" dirty="0"/>
          </a:p>
        </p:txBody>
      </p:sp>
      <p:sp>
        <p:nvSpPr>
          <p:cNvPr id="7" name="Rectangle 4"/>
          <p:cNvSpPr>
            <a:spLocks noChangeArrowheads="1"/>
          </p:cNvSpPr>
          <p:nvPr/>
        </p:nvSpPr>
        <p:spPr bwMode="auto">
          <a:xfrm>
            <a:off x="7475040" y="239209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return result</a:t>
            </a:r>
          </a:p>
        </p:txBody>
      </p:sp>
      <p:sp>
        <p:nvSpPr>
          <p:cNvPr id="8" name="Rectangle 5"/>
          <p:cNvSpPr>
            <a:spLocks noChangeArrowheads="1"/>
          </p:cNvSpPr>
          <p:nvPr/>
        </p:nvSpPr>
        <p:spPr bwMode="auto">
          <a:xfrm>
            <a:off x="7475040" y="273772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9" name="Rectangle 6"/>
          <p:cNvSpPr>
            <a:spLocks noChangeArrowheads="1"/>
          </p:cNvSpPr>
          <p:nvPr/>
        </p:nvSpPr>
        <p:spPr bwMode="auto">
          <a:xfrm>
            <a:off x="7475040" y="30833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0" name="Rectangle 7"/>
          <p:cNvSpPr>
            <a:spLocks noChangeArrowheads="1"/>
          </p:cNvSpPr>
          <p:nvPr/>
        </p:nvSpPr>
        <p:spPr bwMode="auto">
          <a:xfrm>
            <a:off x="7475040" y="342900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1" name="Rectangle 8"/>
          <p:cNvSpPr>
            <a:spLocks noChangeArrowheads="1"/>
          </p:cNvSpPr>
          <p:nvPr/>
        </p:nvSpPr>
        <p:spPr bwMode="auto">
          <a:xfrm>
            <a:off x="7475040" y="377463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2" name="Rectangle 9"/>
          <p:cNvSpPr>
            <a:spLocks noChangeArrowheads="1"/>
          </p:cNvSpPr>
          <p:nvPr/>
        </p:nvSpPr>
        <p:spPr bwMode="auto">
          <a:xfrm>
            <a:off x="7475040" y="515718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 name="Rectangle 10"/>
          <p:cNvSpPr>
            <a:spLocks noChangeArrowheads="1"/>
          </p:cNvSpPr>
          <p:nvPr/>
        </p:nvSpPr>
        <p:spPr bwMode="auto">
          <a:xfrm>
            <a:off x="7475040" y="550281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call </a:t>
            </a:r>
            <a:r>
              <a:rPr lang="en-US" sz="1600" dirty="0" err="1">
                <a:latin typeface="Arial" pitchFamily="34" charset="0"/>
              </a:rPr>
              <a:t>getURL</a:t>
            </a:r>
            <a:endParaRPr lang="en-US" sz="1600" dirty="0">
              <a:latin typeface="Arial" pitchFamily="34" charset="0"/>
            </a:endParaRPr>
          </a:p>
        </p:txBody>
      </p:sp>
      <p:sp>
        <p:nvSpPr>
          <p:cNvPr id="14" name="Rectangle 11"/>
          <p:cNvSpPr>
            <a:spLocks noChangeArrowheads="1"/>
          </p:cNvSpPr>
          <p:nvPr/>
        </p:nvSpPr>
        <p:spPr bwMode="auto">
          <a:xfrm>
            <a:off x="7475040" y="5848455"/>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5" name="Rectangle 12"/>
          <p:cNvSpPr>
            <a:spLocks noChangeArrowheads="1"/>
          </p:cNvSpPr>
          <p:nvPr/>
        </p:nvSpPr>
        <p:spPr bwMode="auto">
          <a:xfrm>
            <a:off x="7475040" y="61940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6" name="Line 13"/>
          <p:cNvSpPr>
            <a:spLocks noChangeShapeType="1"/>
          </p:cNvSpPr>
          <p:nvPr/>
        </p:nvSpPr>
        <p:spPr bwMode="auto">
          <a:xfrm>
            <a:off x="7475040" y="1355185"/>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7" name="Line 14"/>
          <p:cNvSpPr>
            <a:spLocks noChangeShapeType="1"/>
          </p:cNvSpPr>
          <p:nvPr/>
        </p:nvSpPr>
        <p:spPr bwMode="auto">
          <a:xfrm>
            <a:off x="8926560" y="1355185"/>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8" name="Line 15"/>
          <p:cNvSpPr>
            <a:spLocks noChangeShapeType="1"/>
          </p:cNvSpPr>
          <p:nvPr/>
        </p:nvSpPr>
        <p:spPr bwMode="auto">
          <a:xfrm>
            <a:off x="892656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9" name="Line 16"/>
          <p:cNvSpPr>
            <a:spLocks noChangeShapeType="1"/>
          </p:cNvSpPr>
          <p:nvPr/>
        </p:nvSpPr>
        <p:spPr bwMode="auto">
          <a:xfrm>
            <a:off x="747504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grpSp>
        <p:nvGrpSpPr>
          <p:cNvPr id="20" name="Group 17"/>
          <p:cNvGrpSpPr>
            <a:grpSpLocks/>
          </p:cNvGrpSpPr>
          <p:nvPr/>
        </p:nvGrpSpPr>
        <p:grpSpPr bwMode="auto">
          <a:xfrm>
            <a:off x="7336800" y="4120273"/>
            <a:ext cx="276480" cy="760400"/>
            <a:chOff x="5095" y="3101"/>
            <a:chExt cx="192" cy="528"/>
          </a:xfrm>
        </p:grpSpPr>
        <p:sp>
          <p:nvSpPr>
            <p:cNvPr id="21" name="Line 18"/>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2" name="Line 19"/>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3" name="Line 20"/>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4" name="Line 21"/>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25" name="Line 22"/>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26" name="Line 23"/>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grpSp>
        <p:nvGrpSpPr>
          <p:cNvPr id="27" name="Group 24"/>
          <p:cNvGrpSpPr>
            <a:grpSpLocks/>
          </p:cNvGrpSpPr>
          <p:nvPr/>
        </p:nvGrpSpPr>
        <p:grpSpPr bwMode="auto">
          <a:xfrm>
            <a:off x="8788320" y="4120273"/>
            <a:ext cx="276480" cy="760400"/>
            <a:chOff x="5095" y="3101"/>
            <a:chExt cx="192" cy="528"/>
          </a:xfrm>
        </p:grpSpPr>
        <p:sp>
          <p:nvSpPr>
            <p:cNvPr id="28" name="Line 25"/>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9" name="Line 26"/>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30" name="Line 27"/>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31" name="Line 28"/>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32" name="Line 29"/>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33" name="Line 30"/>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sp>
        <p:nvSpPr>
          <p:cNvPr id="34" name="Text Box 31"/>
          <p:cNvSpPr txBox="1">
            <a:spLocks noChangeArrowheads="1"/>
          </p:cNvSpPr>
          <p:nvPr/>
        </p:nvSpPr>
        <p:spPr bwMode="auto">
          <a:xfrm>
            <a:off x="7031520" y="380776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200</a:t>
            </a:r>
          </a:p>
        </p:txBody>
      </p:sp>
      <p:sp>
        <p:nvSpPr>
          <p:cNvPr id="35" name="Text Box 32"/>
          <p:cNvSpPr txBox="1">
            <a:spLocks noChangeArrowheads="1"/>
          </p:cNvSpPr>
          <p:nvPr/>
        </p:nvSpPr>
        <p:spPr bwMode="auto">
          <a:xfrm>
            <a:off x="7017120" y="3429003"/>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201</a:t>
            </a:r>
          </a:p>
        </p:txBody>
      </p:sp>
      <p:sp>
        <p:nvSpPr>
          <p:cNvPr id="36" name="Text Box 33"/>
          <p:cNvSpPr txBox="1">
            <a:spLocks noChangeArrowheads="1"/>
          </p:cNvSpPr>
          <p:nvPr/>
        </p:nvSpPr>
        <p:spPr bwMode="auto">
          <a:xfrm>
            <a:off x="7017120" y="3096330"/>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202</a:t>
            </a:r>
          </a:p>
        </p:txBody>
      </p:sp>
      <p:sp>
        <p:nvSpPr>
          <p:cNvPr id="37" name="Text Box 34"/>
          <p:cNvSpPr txBox="1">
            <a:spLocks noChangeArrowheads="1"/>
          </p:cNvSpPr>
          <p:nvPr/>
        </p:nvSpPr>
        <p:spPr bwMode="auto">
          <a:xfrm>
            <a:off x="7017120" y="2737728"/>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203</a:t>
            </a:r>
          </a:p>
        </p:txBody>
      </p:sp>
      <p:sp>
        <p:nvSpPr>
          <p:cNvPr id="38" name="Text Box 35"/>
          <p:cNvSpPr txBox="1">
            <a:spLocks noChangeArrowheads="1"/>
          </p:cNvSpPr>
          <p:nvPr/>
        </p:nvSpPr>
        <p:spPr bwMode="auto">
          <a:xfrm>
            <a:off x="7017120" y="2392095"/>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204</a:t>
            </a:r>
          </a:p>
        </p:txBody>
      </p:sp>
      <p:sp>
        <p:nvSpPr>
          <p:cNvPr id="39" name="Text Box 36"/>
          <p:cNvSpPr txBox="1">
            <a:spLocks noChangeArrowheads="1"/>
          </p:cNvSpPr>
          <p:nvPr/>
        </p:nvSpPr>
        <p:spPr bwMode="auto">
          <a:xfrm>
            <a:off x="7031520" y="6227218"/>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a:t>
            </a:r>
          </a:p>
        </p:txBody>
      </p:sp>
      <p:sp>
        <p:nvSpPr>
          <p:cNvPr id="40" name="Text Box 37"/>
          <p:cNvSpPr txBox="1">
            <a:spLocks noChangeArrowheads="1"/>
          </p:cNvSpPr>
          <p:nvPr/>
        </p:nvSpPr>
        <p:spPr bwMode="auto">
          <a:xfrm>
            <a:off x="7017120" y="5848457"/>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a:t>
            </a:r>
          </a:p>
        </p:txBody>
      </p:sp>
      <p:sp>
        <p:nvSpPr>
          <p:cNvPr id="41" name="Text Box 38"/>
          <p:cNvSpPr txBox="1">
            <a:spLocks noChangeArrowheads="1"/>
          </p:cNvSpPr>
          <p:nvPr/>
        </p:nvSpPr>
        <p:spPr bwMode="auto">
          <a:xfrm>
            <a:off x="7017120" y="551578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a:t>
            </a:r>
          </a:p>
        </p:txBody>
      </p:sp>
      <p:sp>
        <p:nvSpPr>
          <p:cNvPr id="42" name="Text Box 39"/>
          <p:cNvSpPr txBox="1">
            <a:spLocks noChangeArrowheads="1"/>
          </p:cNvSpPr>
          <p:nvPr/>
        </p:nvSpPr>
        <p:spPr bwMode="auto">
          <a:xfrm>
            <a:off x="7017120" y="5157182"/>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103</a:t>
            </a:r>
          </a:p>
        </p:txBody>
      </p:sp>
      <p:sp>
        <p:nvSpPr>
          <p:cNvPr id="43" name="Text Box 40"/>
          <p:cNvSpPr txBox="1">
            <a:spLocks noChangeArrowheads="1"/>
          </p:cNvSpPr>
          <p:nvPr/>
        </p:nvSpPr>
        <p:spPr bwMode="auto">
          <a:xfrm>
            <a:off x="7195680" y="6227218"/>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44" name="Rectangle 44"/>
          <p:cNvSpPr>
            <a:spLocks noChangeArrowheads="1"/>
          </p:cNvSpPr>
          <p:nvPr/>
        </p:nvSpPr>
        <p:spPr bwMode="auto">
          <a:xfrm>
            <a:off x="7475040" y="4811546"/>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45" name="Text Box 45"/>
          <p:cNvSpPr txBox="1">
            <a:spLocks noChangeArrowheads="1"/>
          </p:cNvSpPr>
          <p:nvPr/>
        </p:nvSpPr>
        <p:spPr bwMode="auto">
          <a:xfrm>
            <a:off x="7017120" y="4811549"/>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104</a:t>
            </a:r>
          </a:p>
        </p:txBody>
      </p:sp>
      <p:grpSp>
        <p:nvGrpSpPr>
          <p:cNvPr id="46" name="Group 46"/>
          <p:cNvGrpSpPr>
            <a:grpSpLocks/>
          </p:cNvGrpSpPr>
          <p:nvPr/>
        </p:nvGrpSpPr>
        <p:grpSpPr bwMode="auto">
          <a:xfrm>
            <a:off x="6163202" y="6160968"/>
            <a:ext cx="1035360" cy="368679"/>
            <a:chOff x="4184" y="4278"/>
            <a:chExt cx="719" cy="256"/>
          </a:xfrm>
        </p:grpSpPr>
        <p:sp>
          <p:nvSpPr>
            <p:cNvPr id="47" name="Text Box 47"/>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48" name="Line 48"/>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grpSp>
        <p:nvGrpSpPr>
          <p:cNvPr id="49" name="Group 49"/>
          <p:cNvGrpSpPr>
            <a:grpSpLocks/>
          </p:cNvGrpSpPr>
          <p:nvPr/>
        </p:nvGrpSpPr>
        <p:grpSpPr bwMode="auto">
          <a:xfrm>
            <a:off x="6161760" y="5779325"/>
            <a:ext cx="1035360" cy="368679"/>
            <a:chOff x="4184" y="4278"/>
            <a:chExt cx="719" cy="256"/>
          </a:xfrm>
        </p:grpSpPr>
        <p:sp>
          <p:nvSpPr>
            <p:cNvPr id="50" name="Text Box 50"/>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51" name="Line 51"/>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grpSp>
        <p:nvGrpSpPr>
          <p:cNvPr id="52" name="Group 52"/>
          <p:cNvGrpSpPr>
            <a:grpSpLocks/>
          </p:cNvGrpSpPr>
          <p:nvPr/>
        </p:nvGrpSpPr>
        <p:grpSpPr bwMode="auto">
          <a:xfrm>
            <a:off x="6163202" y="5433693"/>
            <a:ext cx="1035360" cy="368679"/>
            <a:chOff x="4184" y="4278"/>
            <a:chExt cx="719" cy="256"/>
          </a:xfrm>
        </p:grpSpPr>
        <p:sp>
          <p:nvSpPr>
            <p:cNvPr id="53" name="Text Box 53"/>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54" name="Line 54"/>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grpSp>
        <p:nvGrpSpPr>
          <p:cNvPr id="55" name="Group 55"/>
          <p:cNvGrpSpPr>
            <a:grpSpLocks/>
          </p:cNvGrpSpPr>
          <p:nvPr/>
        </p:nvGrpSpPr>
        <p:grpSpPr bwMode="auto">
          <a:xfrm>
            <a:off x="6163202" y="3774638"/>
            <a:ext cx="1035360" cy="368679"/>
            <a:chOff x="4184" y="4278"/>
            <a:chExt cx="719" cy="256"/>
          </a:xfrm>
        </p:grpSpPr>
        <p:sp>
          <p:nvSpPr>
            <p:cNvPr id="56" name="Text Box 56"/>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57" name="Line 57"/>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grpSp>
        <p:nvGrpSpPr>
          <p:cNvPr id="58" name="Group 58"/>
          <p:cNvGrpSpPr>
            <a:grpSpLocks/>
          </p:cNvGrpSpPr>
          <p:nvPr/>
        </p:nvGrpSpPr>
        <p:grpSpPr bwMode="auto">
          <a:xfrm>
            <a:off x="6161760" y="3359871"/>
            <a:ext cx="1035360" cy="368679"/>
            <a:chOff x="4184" y="4278"/>
            <a:chExt cx="719" cy="256"/>
          </a:xfrm>
        </p:grpSpPr>
        <p:sp>
          <p:nvSpPr>
            <p:cNvPr id="59" name="Text Box 59"/>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60" name="Line 60"/>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grpSp>
        <p:nvGrpSpPr>
          <p:cNvPr id="61" name="Group 61"/>
          <p:cNvGrpSpPr>
            <a:grpSpLocks/>
          </p:cNvGrpSpPr>
          <p:nvPr/>
        </p:nvGrpSpPr>
        <p:grpSpPr bwMode="auto">
          <a:xfrm>
            <a:off x="6161760" y="3014239"/>
            <a:ext cx="1035360" cy="368679"/>
            <a:chOff x="4184" y="4278"/>
            <a:chExt cx="719" cy="256"/>
          </a:xfrm>
        </p:grpSpPr>
        <p:sp>
          <p:nvSpPr>
            <p:cNvPr id="62" name="Text Box 62"/>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63" name="Line 63"/>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grpSp>
        <p:nvGrpSpPr>
          <p:cNvPr id="64" name="Group 64"/>
          <p:cNvGrpSpPr>
            <a:grpSpLocks/>
          </p:cNvGrpSpPr>
          <p:nvPr/>
        </p:nvGrpSpPr>
        <p:grpSpPr bwMode="auto">
          <a:xfrm>
            <a:off x="6161760" y="2668600"/>
            <a:ext cx="1035360" cy="368679"/>
            <a:chOff x="4184" y="4278"/>
            <a:chExt cx="719" cy="256"/>
          </a:xfrm>
        </p:grpSpPr>
        <p:sp>
          <p:nvSpPr>
            <p:cNvPr id="65" name="Text Box 65"/>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66" name="Line 66"/>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grpSp>
        <p:nvGrpSpPr>
          <p:cNvPr id="67" name="Group 67"/>
          <p:cNvGrpSpPr>
            <a:grpSpLocks/>
          </p:cNvGrpSpPr>
          <p:nvPr/>
        </p:nvGrpSpPr>
        <p:grpSpPr bwMode="auto">
          <a:xfrm>
            <a:off x="6161760" y="2322962"/>
            <a:ext cx="1035360" cy="368679"/>
            <a:chOff x="4184" y="4278"/>
            <a:chExt cx="719" cy="256"/>
          </a:xfrm>
        </p:grpSpPr>
        <p:sp>
          <p:nvSpPr>
            <p:cNvPr id="68" name="Text Box 68"/>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69" name="Line 69"/>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grpSp>
        <p:nvGrpSpPr>
          <p:cNvPr id="70" name="Group 70"/>
          <p:cNvGrpSpPr>
            <a:grpSpLocks/>
          </p:cNvGrpSpPr>
          <p:nvPr/>
        </p:nvGrpSpPr>
        <p:grpSpPr bwMode="auto">
          <a:xfrm>
            <a:off x="6161760" y="5088054"/>
            <a:ext cx="1035360" cy="368679"/>
            <a:chOff x="4184" y="4278"/>
            <a:chExt cx="719" cy="256"/>
          </a:xfrm>
        </p:grpSpPr>
        <p:sp>
          <p:nvSpPr>
            <p:cNvPr id="71" name="Text Box 71"/>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72" name="Line 72"/>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grpSp>
        <p:nvGrpSpPr>
          <p:cNvPr id="73" name="Group 73"/>
          <p:cNvGrpSpPr>
            <a:grpSpLocks/>
          </p:cNvGrpSpPr>
          <p:nvPr/>
        </p:nvGrpSpPr>
        <p:grpSpPr bwMode="auto">
          <a:xfrm>
            <a:off x="6161760" y="4742416"/>
            <a:ext cx="1035360" cy="368679"/>
            <a:chOff x="4184" y="4278"/>
            <a:chExt cx="719" cy="256"/>
          </a:xfrm>
        </p:grpSpPr>
        <p:sp>
          <p:nvSpPr>
            <p:cNvPr id="74" name="Text Box 74"/>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75" name="Line 75"/>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sp>
        <p:nvSpPr>
          <p:cNvPr id="76" name="Text Box 76"/>
          <p:cNvSpPr txBox="1">
            <a:spLocks noChangeArrowheads="1"/>
          </p:cNvSpPr>
          <p:nvPr/>
        </p:nvSpPr>
        <p:spPr bwMode="auto">
          <a:xfrm rot="16200000">
            <a:off x="6660201" y="5536307"/>
            <a:ext cx="385518"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IE</a:t>
            </a:r>
          </a:p>
        </p:txBody>
      </p:sp>
      <p:sp>
        <p:nvSpPr>
          <p:cNvPr id="77" name="Text Box 77"/>
          <p:cNvSpPr txBox="1">
            <a:spLocks noChangeArrowheads="1"/>
          </p:cNvSpPr>
          <p:nvPr/>
        </p:nvSpPr>
        <p:spPr bwMode="auto">
          <a:xfrm rot="16200000">
            <a:off x="6378076" y="3247186"/>
            <a:ext cx="949775"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getURL</a:t>
            </a:r>
          </a:p>
        </p:txBody>
      </p:sp>
    </p:spTree>
    <p:extLst>
      <p:ext uri="{BB962C8B-B14F-4D97-AF65-F5344CB8AC3E}">
        <p14:creationId xmlns:p14="http://schemas.microsoft.com/office/powerpoint/2010/main" val="41403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subTnLst>
                                    <p:set>
                                      <p:cBhvr override="childStyle">
                                        <p:cTn dur="1" fill="hold" display="0" masterRel="nextClick" afterEffect="1"/>
                                        <p:tgtEl>
                                          <p:spTgt spid="5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Possible return targets on the stack</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30</a:t>
            </a:fld>
            <a:endParaRPr lang="en-US"/>
          </a:p>
        </p:txBody>
      </p:sp>
      <p:sp>
        <p:nvSpPr>
          <p:cNvPr id="6" name="Rectangle 5"/>
          <p:cNvSpPr/>
          <p:nvPr/>
        </p:nvSpPr>
        <p:spPr>
          <a:xfrm>
            <a:off x="3124200" y="1234911"/>
            <a:ext cx="2956089" cy="3959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ENV/ARG strings</a:t>
            </a:r>
            <a:endParaRPr lang="en-GB" dirty="0"/>
          </a:p>
        </p:txBody>
      </p:sp>
      <p:sp>
        <p:nvSpPr>
          <p:cNvPr id="7" name="Rectangle 6"/>
          <p:cNvSpPr/>
          <p:nvPr/>
        </p:nvSpPr>
        <p:spPr>
          <a:xfrm>
            <a:off x="3124199" y="1667230"/>
            <a:ext cx="2956089" cy="3959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argc</a:t>
            </a:r>
            <a:endParaRPr lang="en-GB" dirty="0"/>
          </a:p>
        </p:txBody>
      </p:sp>
      <p:sp>
        <p:nvSpPr>
          <p:cNvPr id="8" name="Rectangle 7"/>
          <p:cNvSpPr/>
          <p:nvPr/>
        </p:nvSpPr>
        <p:spPr>
          <a:xfrm>
            <a:off x="3124200" y="2099549"/>
            <a:ext cx="2956089" cy="3959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
        <p:nvSpPr>
          <p:cNvPr id="9" name="Rectangle 8"/>
          <p:cNvSpPr/>
          <p:nvPr/>
        </p:nvSpPr>
        <p:spPr>
          <a:xfrm>
            <a:off x="3124200" y="2531868"/>
            <a:ext cx="2956089" cy="3959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
        <p:nvSpPr>
          <p:cNvPr id="13" name="Rectangle 12"/>
          <p:cNvSpPr/>
          <p:nvPr/>
        </p:nvSpPr>
        <p:spPr>
          <a:xfrm>
            <a:off x="3124200" y="2980340"/>
            <a:ext cx="2956089" cy="39592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15" name="Rectangle 14"/>
          <p:cNvSpPr/>
          <p:nvPr/>
        </p:nvSpPr>
        <p:spPr>
          <a:xfrm>
            <a:off x="3124197" y="3425526"/>
            <a:ext cx="2956089" cy="39592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16" name="Rectangle 15"/>
          <p:cNvSpPr/>
          <p:nvPr/>
        </p:nvSpPr>
        <p:spPr>
          <a:xfrm>
            <a:off x="3124200" y="3857845"/>
            <a:ext cx="2956089" cy="39592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21" name="Rectangle 20"/>
          <p:cNvSpPr/>
          <p:nvPr/>
        </p:nvSpPr>
        <p:spPr>
          <a:xfrm>
            <a:off x="3124196" y="4303031"/>
            <a:ext cx="2956089" cy="39592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dirty="0"/>
          </a:p>
        </p:txBody>
      </p:sp>
      <p:sp>
        <p:nvSpPr>
          <p:cNvPr id="22" name="Rectangle 21"/>
          <p:cNvSpPr/>
          <p:nvPr/>
        </p:nvSpPr>
        <p:spPr>
          <a:xfrm>
            <a:off x="3124200" y="4728516"/>
            <a:ext cx="2956089" cy="39592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dirty="0"/>
          </a:p>
        </p:txBody>
      </p:sp>
      <p:sp>
        <p:nvSpPr>
          <p:cNvPr id="25" name="Rectangle 24"/>
          <p:cNvSpPr/>
          <p:nvPr/>
        </p:nvSpPr>
        <p:spPr>
          <a:xfrm>
            <a:off x="3124200" y="5182948"/>
            <a:ext cx="2956089" cy="39592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dirty="0"/>
          </a:p>
        </p:txBody>
      </p:sp>
      <p:sp>
        <p:nvSpPr>
          <p:cNvPr id="28" name="TextBox 27"/>
          <p:cNvSpPr txBox="1"/>
          <p:nvPr/>
        </p:nvSpPr>
        <p:spPr>
          <a:xfrm>
            <a:off x="5786063" y="875263"/>
            <a:ext cx="1001236" cy="369332"/>
          </a:xfrm>
          <a:prstGeom prst="rect">
            <a:avLst/>
          </a:prstGeom>
          <a:noFill/>
        </p:spPr>
        <p:txBody>
          <a:bodyPr wrap="none" rtlCol="0">
            <a:spAutoFit/>
          </a:bodyPr>
          <a:lstStyle/>
          <a:p>
            <a:r>
              <a:rPr lang="en-US" dirty="0"/>
              <a:t>0xbfffffff</a:t>
            </a:r>
            <a:endParaRPr lang="en-GB" dirty="0"/>
          </a:p>
        </p:txBody>
      </p:sp>
      <p:sp>
        <p:nvSpPr>
          <p:cNvPr id="3" name="Curved Left Arrow 2"/>
          <p:cNvSpPr/>
          <p:nvPr/>
        </p:nvSpPr>
        <p:spPr>
          <a:xfrm>
            <a:off x="6128838" y="2247823"/>
            <a:ext cx="309669" cy="571560"/>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0" name="TextBox 9"/>
          <p:cNvSpPr txBox="1"/>
          <p:nvPr/>
        </p:nvSpPr>
        <p:spPr>
          <a:xfrm>
            <a:off x="6487056" y="2089555"/>
            <a:ext cx="2366128" cy="923330"/>
          </a:xfrm>
          <a:prstGeom prst="rect">
            <a:avLst/>
          </a:prstGeom>
          <a:noFill/>
        </p:spPr>
        <p:txBody>
          <a:bodyPr wrap="square" rtlCol="0">
            <a:spAutoFit/>
          </a:bodyPr>
          <a:lstStyle/>
          <a:p>
            <a:r>
              <a:rPr lang="en-US" dirty="0"/>
              <a:t>Jump to variable in the stack (what we have done in the example)</a:t>
            </a:r>
            <a:endParaRPr lang="en-GB" dirty="0"/>
          </a:p>
        </p:txBody>
      </p:sp>
      <p:sp>
        <p:nvSpPr>
          <p:cNvPr id="27" name="Curved Left Arrow 26"/>
          <p:cNvSpPr/>
          <p:nvPr/>
        </p:nvSpPr>
        <p:spPr>
          <a:xfrm flipH="1" flipV="1">
            <a:off x="2761815" y="1366887"/>
            <a:ext cx="317999" cy="1054450"/>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4" name="TextBox 13"/>
          <p:cNvSpPr txBox="1"/>
          <p:nvPr/>
        </p:nvSpPr>
        <p:spPr>
          <a:xfrm>
            <a:off x="339365" y="2318904"/>
            <a:ext cx="2860245" cy="1200329"/>
          </a:xfrm>
          <a:prstGeom prst="rect">
            <a:avLst/>
          </a:prstGeom>
          <a:noFill/>
        </p:spPr>
        <p:txBody>
          <a:bodyPr wrap="square" rtlCol="0">
            <a:spAutoFit/>
          </a:bodyPr>
          <a:lstStyle/>
          <a:p>
            <a:r>
              <a:rPr lang="en-US" dirty="0"/>
              <a:t>Jump to environment variable – if we called the program ourselves, we control the environment too</a:t>
            </a:r>
            <a:endParaRPr lang="en-GB" dirty="0"/>
          </a:p>
        </p:txBody>
      </p:sp>
      <p:sp>
        <p:nvSpPr>
          <p:cNvPr id="18" name="TextBox 17"/>
          <p:cNvSpPr txBox="1"/>
          <p:nvPr/>
        </p:nvSpPr>
        <p:spPr>
          <a:xfrm>
            <a:off x="179108" y="5685535"/>
            <a:ext cx="8267307" cy="830997"/>
          </a:xfrm>
          <a:prstGeom prst="rect">
            <a:avLst/>
          </a:prstGeom>
          <a:noFill/>
        </p:spPr>
        <p:txBody>
          <a:bodyPr wrap="square" rtlCol="0">
            <a:spAutoFit/>
          </a:bodyPr>
          <a:lstStyle/>
          <a:p>
            <a:r>
              <a:rPr lang="en-US" sz="2400" dirty="0"/>
              <a:t>What the attacker needs to do is putting code of his choice in one of these two locations and have the program jump to it</a:t>
            </a:r>
            <a:endParaRPr lang="en-GB" sz="2400" dirty="0"/>
          </a:p>
        </p:txBody>
      </p:sp>
    </p:spTree>
    <p:extLst>
      <p:ext uri="{BB962C8B-B14F-4D97-AF65-F5344CB8AC3E}">
        <p14:creationId xmlns:p14="http://schemas.microsoft.com/office/powerpoint/2010/main" val="152690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27" grpId="0" animBg="1"/>
      <p:bldP spid="14"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Typical injection vector</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31</a:t>
            </a:fld>
            <a:endParaRPr lang="en-US"/>
          </a:p>
        </p:txBody>
      </p:sp>
      <p:sp>
        <p:nvSpPr>
          <p:cNvPr id="6" name="Rectangle 5"/>
          <p:cNvSpPr/>
          <p:nvPr/>
        </p:nvSpPr>
        <p:spPr>
          <a:xfrm>
            <a:off x="136689" y="1367609"/>
            <a:ext cx="4180788" cy="50832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NOP sled</a:t>
            </a:r>
            <a:endParaRPr lang="en-GB" dirty="0"/>
          </a:p>
        </p:txBody>
      </p:sp>
      <p:sp>
        <p:nvSpPr>
          <p:cNvPr id="7" name="Rectangle 6"/>
          <p:cNvSpPr/>
          <p:nvPr/>
        </p:nvSpPr>
        <p:spPr>
          <a:xfrm>
            <a:off x="4362254" y="1367609"/>
            <a:ext cx="2443886" cy="50832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err="1"/>
              <a:t>shellcode</a:t>
            </a:r>
            <a:endParaRPr lang="en-GB" dirty="0"/>
          </a:p>
        </p:txBody>
      </p:sp>
      <p:sp>
        <p:nvSpPr>
          <p:cNvPr id="8" name="Rectangle 7"/>
          <p:cNvSpPr/>
          <p:nvPr/>
        </p:nvSpPr>
        <p:spPr>
          <a:xfrm>
            <a:off x="6850917" y="1367609"/>
            <a:ext cx="1835883" cy="50832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address of vector</a:t>
            </a:r>
            <a:endParaRPr lang="en-GB" dirty="0"/>
          </a:p>
        </p:txBody>
      </p:sp>
      <p:sp>
        <p:nvSpPr>
          <p:cNvPr id="9" name="TextBox 8"/>
          <p:cNvSpPr txBox="1"/>
          <p:nvPr/>
        </p:nvSpPr>
        <p:spPr>
          <a:xfrm>
            <a:off x="136689" y="2064470"/>
            <a:ext cx="8625525" cy="4401205"/>
          </a:xfrm>
          <a:prstGeom prst="rect">
            <a:avLst/>
          </a:prstGeom>
          <a:noFill/>
        </p:spPr>
        <p:txBody>
          <a:bodyPr wrap="square" rtlCol="0">
            <a:spAutoFit/>
          </a:bodyPr>
          <a:lstStyle/>
          <a:p>
            <a:r>
              <a:rPr lang="en-US" sz="2800" dirty="0">
                <a:solidFill>
                  <a:schemeClr val="accent6"/>
                </a:solidFill>
              </a:rPr>
              <a:t>Address of vector </a:t>
            </a:r>
            <a:r>
              <a:rPr lang="en-US" sz="2800" dirty="0"/>
              <a:t>– the address of the memory region that contains the </a:t>
            </a:r>
            <a:r>
              <a:rPr lang="en-US" sz="2800" dirty="0" err="1"/>
              <a:t>shellcode</a:t>
            </a:r>
            <a:endParaRPr lang="en-US" sz="2800" dirty="0"/>
          </a:p>
          <a:p>
            <a:endParaRPr lang="en-US" sz="2800" dirty="0"/>
          </a:p>
          <a:p>
            <a:r>
              <a:rPr lang="en-US" sz="2800" dirty="0" err="1">
                <a:solidFill>
                  <a:schemeClr val="accent5"/>
                </a:solidFill>
              </a:rPr>
              <a:t>Shellcode</a:t>
            </a:r>
            <a:r>
              <a:rPr lang="en-US" sz="2800" dirty="0">
                <a:solidFill>
                  <a:schemeClr val="accent5"/>
                </a:solidFill>
              </a:rPr>
              <a:t> </a:t>
            </a:r>
            <a:r>
              <a:rPr lang="en-US" sz="2800" dirty="0"/>
              <a:t>– a sequence of machine instructions to be executed (e.g., </a:t>
            </a:r>
            <a:r>
              <a:rPr lang="en-US" sz="2800" dirty="0" err="1">
                <a:solidFill>
                  <a:schemeClr val="accent3"/>
                </a:solidFill>
              </a:rPr>
              <a:t>execve</a:t>
            </a:r>
            <a:r>
              <a:rPr lang="en-US" sz="2800" dirty="0">
                <a:solidFill>
                  <a:schemeClr val="accent3"/>
                </a:solidFill>
              </a:rPr>
              <a:t>(“/bin/</a:t>
            </a:r>
            <a:r>
              <a:rPr lang="en-US" sz="2800" dirty="0" err="1">
                <a:solidFill>
                  <a:schemeClr val="accent3"/>
                </a:solidFill>
              </a:rPr>
              <a:t>sh</a:t>
            </a:r>
            <a:r>
              <a:rPr lang="en-US" sz="2800" dirty="0">
                <a:solidFill>
                  <a:schemeClr val="accent3"/>
                </a:solidFill>
              </a:rPr>
              <a:t>”)</a:t>
            </a:r>
            <a:r>
              <a:rPr lang="en-US" sz="2800" dirty="0"/>
              <a:t>)</a:t>
            </a:r>
            <a:endParaRPr lang="en-GB" sz="2800" dirty="0"/>
          </a:p>
          <a:p>
            <a:endParaRPr lang="en-US" sz="2800" dirty="0"/>
          </a:p>
          <a:p>
            <a:r>
              <a:rPr lang="en-US" sz="2800" dirty="0">
                <a:solidFill>
                  <a:schemeClr val="accent4"/>
                </a:solidFill>
              </a:rPr>
              <a:t>NOP sled </a:t>
            </a:r>
            <a:r>
              <a:rPr lang="en-US" sz="2800" dirty="0"/>
              <a:t>– a sequence of do-nothing instructions (NOPs). It is used to ease the exploitation: the attacker can jump anywhere in this region, and will eventually reach the </a:t>
            </a:r>
            <a:r>
              <a:rPr lang="en-US" sz="2800" dirty="0" err="1"/>
              <a:t>shellcode</a:t>
            </a:r>
            <a:r>
              <a:rPr lang="en-US" sz="2800" dirty="0"/>
              <a:t> (optional)</a:t>
            </a:r>
            <a:endParaRPr lang="en-GB" sz="2800" dirty="0"/>
          </a:p>
        </p:txBody>
      </p:sp>
    </p:spTree>
    <p:extLst>
      <p:ext uri="{BB962C8B-B14F-4D97-AF65-F5344CB8AC3E}">
        <p14:creationId xmlns:p14="http://schemas.microsoft.com/office/powerpoint/2010/main" val="495570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Typical </a:t>
            </a:r>
            <a:r>
              <a:rPr lang="en-US" dirty="0" err="1">
                <a:solidFill>
                  <a:schemeClr val="accent1"/>
                </a:solidFill>
              </a:rPr>
              <a:t>shellcodes</a:t>
            </a:r>
            <a:endParaRPr lang="en-GB" dirty="0">
              <a:solidFill>
                <a:schemeClr val="accent1"/>
              </a:solidFill>
            </a:endParaRPr>
          </a:p>
        </p:txBody>
      </p:sp>
      <p:sp>
        <p:nvSpPr>
          <p:cNvPr id="3" name="Content Placeholder 2"/>
          <p:cNvSpPr>
            <a:spLocks noGrp="1"/>
          </p:cNvSpPr>
          <p:nvPr>
            <p:ph idx="1"/>
          </p:nvPr>
        </p:nvSpPr>
        <p:spPr/>
        <p:txBody>
          <a:bodyPr>
            <a:normAutofit/>
          </a:bodyPr>
          <a:lstStyle/>
          <a:p>
            <a:pPr marL="0" indent="0">
              <a:buNone/>
            </a:pPr>
            <a:r>
              <a:rPr lang="en-US" sz="2400" dirty="0"/>
              <a:t>By injecting code of his choice, the attacker can make the program do whatever he wants</a:t>
            </a:r>
          </a:p>
          <a:p>
            <a:pPr marL="0" indent="0">
              <a:buNone/>
            </a:pPr>
            <a:endParaRPr lang="en-US" sz="2400" dirty="0"/>
          </a:p>
          <a:p>
            <a:pPr marL="0" indent="0">
              <a:buNone/>
            </a:pPr>
            <a:r>
              <a:rPr lang="en-US" sz="2400" dirty="0"/>
              <a:t>Typical </a:t>
            </a:r>
            <a:r>
              <a:rPr lang="en-US" sz="2400" dirty="0" err="1"/>
              <a:t>shellcodes</a:t>
            </a:r>
            <a:r>
              <a:rPr lang="en-US" sz="2400" dirty="0"/>
              <a:t> include</a:t>
            </a:r>
          </a:p>
          <a:p>
            <a:r>
              <a:rPr lang="en-US" sz="2400" dirty="0"/>
              <a:t>Opening a shell (“/bin/</a:t>
            </a:r>
            <a:r>
              <a:rPr lang="en-US" sz="2400" dirty="0" err="1"/>
              <a:t>sh</a:t>
            </a:r>
            <a:r>
              <a:rPr lang="en-US" sz="2400" dirty="0"/>
              <a:t>”) – good for local programs</a:t>
            </a:r>
          </a:p>
          <a:p>
            <a:r>
              <a:rPr lang="en-US" sz="2400" dirty="0"/>
              <a:t>Binding a shell to a network port – good for remote programs</a:t>
            </a:r>
          </a:p>
          <a:p>
            <a:r>
              <a:rPr lang="en-US" sz="2400" dirty="0"/>
              <a:t>Opening a </a:t>
            </a:r>
            <a:r>
              <a:rPr lang="en-US" sz="2400" b="1" dirty="0">
                <a:solidFill>
                  <a:schemeClr val="accent1"/>
                </a:solidFill>
              </a:rPr>
              <a:t>reverse shell </a:t>
            </a:r>
            <a:r>
              <a:rPr lang="en-US" sz="2400" dirty="0"/>
              <a:t>that connects to the attacker computer – useful in the presence of firewalls or NATs</a:t>
            </a:r>
          </a:p>
          <a:p>
            <a:r>
              <a:rPr lang="en-US" sz="2400" dirty="0"/>
              <a:t>Read a password file and email it to the attacker through the </a:t>
            </a:r>
            <a:r>
              <a:rPr lang="en-US" sz="2400" b="1" dirty="0">
                <a:solidFill>
                  <a:schemeClr val="accent1"/>
                </a:solidFill>
              </a:rPr>
              <a:t>mail command</a:t>
            </a:r>
          </a:p>
          <a:p>
            <a:endParaRPr lang="en-US" sz="2400" dirty="0"/>
          </a:p>
          <a:p>
            <a:endParaRPr lang="en-GB" sz="2400" dirty="0"/>
          </a:p>
        </p:txBody>
      </p:sp>
      <p:sp>
        <p:nvSpPr>
          <p:cNvPr id="5" name="Slide Number Placeholder 4"/>
          <p:cNvSpPr>
            <a:spLocks noGrp="1"/>
          </p:cNvSpPr>
          <p:nvPr>
            <p:ph type="sldNum" sz="quarter" idx="12"/>
          </p:nvPr>
        </p:nvSpPr>
        <p:spPr/>
        <p:txBody>
          <a:bodyPr/>
          <a:lstStyle/>
          <a:p>
            <a:fld id="{22459BEF-F704-A54B-987F-5EEE859E8FB1}" type="slidenum">
              <a:rPr lang="en-US" smtClean="0"/>
              <a:t>32</a:t>
            </a:fld>
            <a:endParaRPr lang="en-US"/>
          </a:p>
        </p:txBody>
      </p:sp>
    </p:spTree>
    <p:extLst>
      <p:ext uri="{BB962C8B-B14F-4D97-AF65-F5344CB8AC3E}">
        <p14:creationId xmlns:p14="http://schemas.microsoft.com/office/powerpoint/2010/main" val="3948986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How do you create the vector?</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33</a:t>
            </a:fld>
            <a:endParaRPr lang="en-US"/>
          </a:p>
        </p:txBody>
      </p:sp>
      <p:sp>
        <p:nvSpPr>
          <p:cNvPr id="6" name="Content Placeholder 2"/>
          <p:cNvSpPr>
            <a:spLocks noGrp="1"/>
          </p:cNvSpPr>
          <p:nvPr/>
        </p:nvSpPr>
        <p:spPr>
          <a:xfrm>
            <a:off x="221530" y="2223412"/>
            <a:ext cx="8229600" cy="414570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sz="2800" dirty="0"/>
              <a:t>Create the </a:t>
            </a:r>
            <a:r>
              <a:rPr lang="en-US" sz="2800" dirty="0" err="1"/>
              <a:t>shellcode</a:t>
            </a:r>
            <a:endParaRPr lang="en-US" sz="2800" dirty="0"/>
          </a:p>
          <a:p>
            <a:pPr marL="514350" indent="-514350">
              <a:buFont typeface="+mj-lt"/>
              <a:buAutoNum type="arabicPeriod"/>
            </a:pPr>
            <a:r>
              <a:rPr lang="en-US" sz="2800" dirty="0" err="1"/>
              <a:t>Prepend</a:t>
            </a:r>
            <a:r>
              <a:rPr lang="en-US" sz="2800" dirty="0"/>
              <a:t> the NOP sled:</a:t>
            </a:r>
          </a:p>
          <a:p>
            <a:pPr marL="447675" lvl="1" indent="9525">
              <a:buNone/>
            </a:pPr>
            <a:r>
              <a:rPr lang="fr-FR" sz="1600" dirty="0"/>
              <a:t>python -c '</a:t>
            </a:r>
            <a:r>
              <a:rPr lang="fr-FR" sz="1600" dirty="0" err="1"/>
              <a:t>print</a:t>
            </a:r>
            <a:r>
              <a:rPr lang="fr-FR" sz="1600" dirty="0"/>
              <a:t> "\x90"*100'</a:t>
            </a:r>
            <a:endParaRPr lang="en-US" sz="1600" dirty="0">
              <a:latin typeface="Courier New" pitchFamily="49" charset="0"/>
              <a:cs typeface="Courier New" pitchFamily="49" charset="0"/>
            </a:endParaRPr>
          </a:p>
          <a:p>
            <a:pPr marL="514350" indent="-514350">
              <a:buFont typeface="+mj-lt"/>
              <a:buAutoNum type="arabicPeriod"/>
            </a:pPr>
            <a:r>
              <a:rPr lang="en-US" sz="2800" dirty="0"/>
              <a:t>Add the address</a:t>
            </a:r>
          </a:p>
          <a:p>
            <a:pPr lvl="1">
              <a:buNone/>
            </a:pPr>
            <a:r>
              <a:rPr lang="en-US" sz="1600" b="1" dirty="0">
                <a:latin typeface="Courier New" pitchFamily="49" charset="0"/>
                <a:cs typeface="Courier New" pitchFamily="49" charset="0"/>
              </a:rPr>
              <a:t>0xbfffeeb0 (keep in mind that x86 is a</a:t>
            </a:r>
          </a:p>
          <a:p>
            <a:pPr lvl="1">
              <a:buNone/>
            </a:pPr>
            <a:r>
              <a:rPr lang="en-US" sz="1600" b="1" dirty="0">
                <a:latin typeface="Courier New" pitchFamily="49" charset="0"/>
                <a:cs typeface="Courier New" pitchFamily="49" charset="0"/>
              </a:rPr>
              <a:t>little </a:t>
            </a:r>
            <a:r>
              <a:rPr lang="en-US" sz="1600" b="1">
                <a:latin typeface="Courier New" pitchFamily="49" charset="0"/>
                <a:cs typeface="Courier New" pitchFamily="49" charset="0"/>
              </a:rPr>
              <a:t>endian architecture)</a:t>
            </a:r>
            <a:endParaRPr lang="en-US" sz="1600" b="1" dirty="0">
              <a:latin typeface="Courier New" pitchFamily="49" charset="0"/>
              <a:cs typeface="Courier New" pitchFamily="49" charset="0"/>
            </a:endParaRPr>
          </a:p>
          <a:p>
            <a:pPr lvl="1"/>
            <a:endParaRPr lang="en-US" dirty="0"/>
          </a:p>
          <a:p>
            <a:endParaRPr lang="en-US" sz="3600" dirty="0"/>
          </a:p>
        </p:txBody>
      </p:sp>
      <p:sp>
        <p:nvSpPr>
          <p:cNvPr id="7" name="Rectangle 6"/>
          <p:cNvSpPr/>
          <p:nvPr/>
        </p:nvSpPr>
        <p:spPr>
          <a:xfrm>
            <a:off x="221530" y="1000555"/>
            <a:ext cx="4180788" cy="50832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NOP sled</a:t>
            </a:r>
            <a:endParaRPr lang="en-GB" dirty="0"/>
          </a:p>
        </p:txBody>
      </p:sp>
      <p:sp>
        <p:nvSpPr>
          <p:cNvPr id="8" name="Rectangle 7"/>
          <p:cNvSpPr/>
          <p:nvPr/>
        </p:nvSpPr>
        <p:spPr>
          <a:xfrm>
            <a:off x="4447095" y="1000555"/>
            <a:ext cx="2443886" cy="50832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err="1"/>
              <a:t>shellcode</a:t>
            </a:r>
            <a:endParaRPr lang="en-GB" dirty="0"/>
          </a:p>
        </p:txBody>
      </p:sp>
      <p:sp>
        <p:nvSpPr>
          <p:cNvPr id="9" name="Rectangle 8"/>
          <p:cNvSpPr/>
          <p:nvPr/>
        </p:nvSpPr>
        <p:spPr>
          <a:xfrm>
            <a:off x="6935758" y="1000555"/>
            <a:ext cx="1835883" cy="50832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address of vector</a:t>
            </a:r>
            <a:endParaRPr lang="en-GB" dirty="0"/>
          </a:p>
        </p:txBody>
      </p:sp>
      <p:pic>
        <p:nvPicPr>
          <p:cNvPr id="10" name="Picture 9"/>
          <p:cNvPicPr>
            <a:picLocks noChangeAspect="1" noChangeArrowheads="1"/>
          </p:cNvPicPr>
          <p:nvPr/>
        </p:nvPicPr>
        <p:blipFill>
          <a:blip r:embed="rId2" cstate="print"/>
          <a:srcRect/>
          <a:stretch>
            <a:fillRect/>
          </a:stretch>
        </p:blipFill>
        <p:spPr bwMode="auto">
          <a:xfrm>
            <a:off x="6157543" y="1698947"/>
            <a:ext cx="2760681" cy="4652560"/>
          </a:xfrm>
          <a:prstGeom prst="rect">
            <a:avLst/>
          </a:prstGeom>
          <a:noFill/>
          <a:ln w="28575">
            <a:solidFill>
              <a:schemeClr val="tx1"/>
            </a:solidFill>
            <a:miter lim="800000"/>
            <a:headEnd/>
            <a:tailEnd/>
          </a:ln>
          <a:effectLst>
            <a:outerShdw blurRad="50800" dist="38100" dir="2700000" algn="tl" rotWithShape="0">
              <a:prstClr val="black">
                <a:alpha val="40000"/>
              </a:prstClr>
            </a:outerShdw>
          </a:effectLst>
        </p:spPr>
      </p:pic>
      <p:sp>
        <p:nvSpPr>
          <p:cNvPr id="11" name="Rectangle 10"/>
          <p:cNvSpPr/>
          <p:nvPr/>
        </p:nvSpPr>
        <p:spPr>
          <a:xfrm>
            <a:off x="457200" y="4749772"/>
            <a:ext cx="5311080" cy="1600438"/>
          </a:xfrm>
          <a:prstGeom prst="rect">
            <a:avLst/>
          </a:prstGeom>
          <a:ln w="28575">
            <a:solidFill>
              <a:schemeClr val="tx1"/>
            </a:solidFill>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0B050"/>
                </a:solidFill>
                <a:latin typeface="Courier New" pitchFamily="49" charset="0"/>
                <a:cs typeface="Courier New" pitchFamily="49" charset="0"/>
              </a:rPr>
              <a:t>00000000</a:t>
            </a:r>
            <a:r>
              <a:rPr lang="en-US" sz="1400" b="1" dirty="0">
                <a:latin typeface="Courier New" pitchFamily="49" charset="0"/>
                <a:cs typeface="Courier New" pitchFamily="49" charset="0"/>
              </a:rPr>
              <a:t>   31 C0 B0 46  31 DB 31 C9  </a:t>
            </a:r>
            <a:r>
              <a:rPr lang="en-US" sz="1400" b="1" dirty="0">
                <a:solidFill>
                  <a:schemeClr val="accent1"/>
                </a:solidFill>
                <a:latin typeface="Courier New" pitchFamily="49" charset="0"/>
                <a:cs typeface="Courier New" pitchFamily="49" charset="0"/>
              </a:rPr>
              <a:t>1..F1.1.</a:t>
            </a:r>
          </a:p>
          <a:p>
            <a:r>
              <a:rPr lang="en-US" sz="1400" b="1" dirty="0">
                <a:solidFill>
                  <a:srgbClr val="00B050"/>
                </a:solidFill>
                <a:latin typeface="Courier New" pitchFamily="49" charset="0"/>
                <a:cs typeface="Courier New" pitchFamily="49" charset="0"/>
              </a:rPr>
              <a:t>00000008</a:t>
            </a:r>
            <a:r>
              <a:rPr lang="en-US" sz="1400" b="1" dirty="0">
                <a:latin typeface="Courier New" pitchFamily="49" charset="0"/>
                <a:cs typeface="Courier New" pitchFamily="49" charset="0"/>
              </a:rPr>
              <a:t>   CD 80 EB 16  5B 31 C0 88  </a:t>
            </a:r>
            <a:r>
              <a:rPr lang="en-US" sz="1400" b="1" dirty="0">
                <a:solidFill>
                  <a:schemeClr val="accent1"/>
                </a:solidFill>
                <a:latin typeface="Courier New" pitchFamily="49" charset="0"/>
                <a:cs typeface="Courier New" pitchFamily="49" charset="0"/>
              </a:rPr>
              <a:t>....[1..</a:t>
            </a:r>
          </a:p>
          <a:p>
            <a:r>
              <a:rPr lang="en-US" sz="1400" b="1" dirty="0">
                <a:solidFill>
                  <a:srgbClr val="00B050"/>
                </a:solidFill>
                <a:latin typeface="Courier New" pitchFamily="49" charset="0"/>
                <a:cs typeface="Courier New" pitchFamily="49" charset="0"/>
              </a:rPr>
              <a:t>00000010</a:t>
            </a:r>
            <a:r>
              <a:rPr lang="en-US" sz="1400" b="1" dirty="0">
                <a:latin typeface="Courier New" pitchFamily="49" charset="0"/>
                <a:cs typeface="Courier New" pitchFamily="49" charset="0"/>
              </a:rPr>
              <a:t>   43 07 89 5B  08 89 43 0C  </a:t>
            </a:r>
            <a:r>
              <a:rPr lang="en-US" sz="1400" b="1" dirty="0">
                <a:solidFill>
                  <a:schemeClr val="accent1"/>
                </a:solidFill>
                <a:latin typeface="Courier New" pitchFamily="49" charset="0"/>
                <a:cs typeface="Courier New" pitchFamily="49" charset="0"/>
              </a:rPr>
              <a:t>C..[..C.</a:t>
            </a:r>
          </a:p>
          <a:p>
            <a:r>
              <a:rPr lang="en-US" sz="1400" b="1" dirty="0">
                <a:solidFill>
                  <a:srgbClr val="00B050"/>
                </a:solidFill>
                <a:latin typeface="Courier New" pitchFamily="49" charset="0"/>
                <a:cs typeface="Courier New" pitchFamily="49" charset="0"/>
              </a:rPr>
              <a:t>00000018</a:t>
            </a:r>
            <a:r>
              <a:rPr lang="en-US" sz="1400" b="1" dirty="0">
                <a:latin typeface="Courier New" pitchFamily="49" charset="0"/>
                <a:cs typeface="Courier New" pitchFamily="49" charset="0"/>
              </a:rPr>
              <a:t>   B0 0B 8D 4B  08 8D 53 0C  </a:t>
            </a:r>
            <a:r>
              <a:rPr lang="en-US" sz="1400" b="1" dirty="0">
                <a:solidFill>
                  <a:schemeClr val="accent1"/>
                </a:solidFill>
                <a:latin typeface="Courier New" pitchFamily="49" charset="0"/>
                <a:cs typeface="Courier New" pitchFamily="49" charset="0"/>
              </a:rPr>
              <a:t>...K..S.</a:t>
            </a:r>
          </a:p>
          <a:p>
            <a:r>
              <a:rPr lang="en-US" sz="1400" b="1" dirty="0">
                <a:solidFill>
                  <a:srgbClr val="00B050"/>
                </a:solidFill>
                <a:latin typeface="Courier New" pitchFamily="49" charset="0"/>
                <a:cs typeface="Courier New" pitchFamily="49" charset="0"/>
              </a:rPr>
              <a:t>00000020</a:t>
            </a:r>
            <a:r>
              <a:rPr lang="en-US" sz="1400" b="1" dirty="0">
                <a:latin typeface="Courier New" pitchFamily="49" charset="0"/>
                <a:cs typeface="Courier New" pitchFamily="49" charset="0"/>
              </a:rPr>
              <a:t>   CD 80 E8 E5  FF </a:t>
            </a:r>
            <a:r>
              <a:rPr lang="en-US" sz="1400" b="1" dirty="0" err="1">
                <a:latin typeface="Courier New" pitchFamily="49" charset="0"/>
                <a:cs typeface="Courier New" pitchFamily="49" charset="0"/>
              </a:rPr>
              <a:t>FF</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FF</a:t>
            </a:r>
            <a:r>
              <a:rPr lang="en-US" sz="1400" b="1" dirty="0">
                <a:latin typeface="Courier New" pitchFamily="49" charset="0"/>
                <a:cs typeface="Courier New" pitchFamily="49" charset="0"/>
              </a:rPr>
              <a:t> 2F  </a:t>
            </a:r>
            <a:r>
              <a:rPr lang="en-US" sz="1400" b="1" dirty="0">
                <a:solidFill>
                  <a:schemeClr val="accent1"/>
                </a:solidFill>
                <a:latin typeface="Courier New" pitchFamily="49" charset="0"/>
                <a:cs typeface="Courier New" pitchFamily="49" charset="0"/>
              </a:rPr>
              <a:t>......./</a:t>
            </a:r>
          </a:p>
          <a:p>
            <a:r>
              <a:rPr lang="en-US" sz="1400" b="1" dirty="0">
                <a:solidFill>
                  <a:srgbClr val="00B050"/>
                </a:solidFill>
                <a:latin typeface="Courier New" pitchFamily="49" charset="0"/>
                <a:cs typeface="Courier New" pitchFamily="49" charset="0"/>
              </a:rPr>
              <a:t>00000028</a:t>
            </a:r>
            <a:r>
              <a:rPr lang="en-US" sz="1400" b="1" dirty="0">
                <a:latin typeface="Courier New" pitchFamily="49" charset="0"/>
                <a:cs typeface="Courier New" pitchFamily="49" charset="0"/>
              </a:rPr>
              <a:t>   62 69 6E 2F  73 68 4E 41  </a:t>
            </a:r>
            <a:r>
              <a:rPr lang="en-US" sz="1400" b="1" dirty="0">
                <a:solidFill>
                  <a:schemeClr val="accent1"/>
                </a:solidFill>
                <a:latin typeface="Courier New" pitchFamily="49" charset="0"/>
                <a:cs typeface="Courier New" pitchFamily="49" charset="0"/>
              </a:rPr>
              <a:t>bin/</a:t>
            </a:r>
            <a:r>
              <a:rPr lang="en-US" sz="1400" b="1" dirty="0" err="1">
                <a:solidFill>
                  <a:schemeClr val="accent1"/>
                </a:solidFill>
                <a:latin typeface="Courier New" pitchFamily="49" charset="0"/>
                <a:cs typeface="Courier New" pitchFamily="49" charset="0"/>
              </a:rPr>
              <a:t>shNA</a:t>
            </a:r>
            <a:endParaRPr lang="en-US" sz="1400" b="1" dirty="0">
              <a:solidFill>
                <a:schemeClr val="accent1"/>
              </a:solidFill>
              <a:latin typeface="Courier New" pitchFamily="49" charset="0"/>
              <a:cs typeface="Courier New" pitchFamily="49" charset="0"/>
            </a:endParaRPr>
          </a:p>
          <a:p>
            <a:r>
              <a:rPr lang="en-US" sz="1400" b="1" dirty="0">
                <a:solidFill>
                  <a:srgbClr val="00B050"/>
                </a:solidFill>
                <a:latin typeface="Courier New" pitchFamily="49" charset="0"/>
                <a:cs typeface="Courier New" pitchFamily="49" charset="0"/>
              </a:rPr>
              <a:t>00000030</a:t>
            </a:r>
            <a:r>
              <a:rPr lang="en-US" sz="1400" b="1" dirty="0">
                <a:latin typeface="Courier New" pitchFamily="49" charset="0"/>
                <a:cs typeface="Courier New" pitchFamily="49" charset="0"/>
              </a:rPr>
              <a:t>   41 41 41 42  42 42 42 00  </a:t>
            </a:r>
            <a:r>
              <a:rPr lang="en-US" sz="1400" b="1" dirty="0">
                <a:solidFill>
                  <a:schemeClr val="accent1"/>
                </a:solidFill>
                <a:latin typeface="Courier New" pitchFamily="49" charset="0"/>
                <a:cs typeface="Courier New" pitchFamily="49" charset="0"/>
              </a:rPr>
              <a:t>AAABBBB.</a:t>
            </a:r>
          </a:p>
        </p:txBody>
      </p:sp>
    </p:spTree>
    <p:extLst>
      <p:ext uri="{BB962C8B-B14F-4D97-AF65-F5344CB8AC3E}">
        <p14:creationId xmlns:p14="http://schemas.microsoft.com/office/powerpoint/2010/main" val="151700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In reality, things are more complicated</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34</a:t>
            </a:fld>
            <a:endParaRPr lang="en-US"/>
          </a:p>
        </p:txBody>
      </p:sp>
      <p:sp>
        <p:nvSpPr>
          <p:cNvPr id="6" name="TextBox 5"/>
          <p:cNvSpPr txBox="1"/>
          <p:nvPr/>
        </p:nvSpPr>
        <p:spPr>
          <a:xfrm>
            <a:off x="362931" y="1753385"/>
            <a:ext cx="8686800" cy="4431983"/>
          </a:xfrm>
          <a:prstGeom prst="rect">
            <a:avLst/>
          </a:prstGeom>
          <a:noFill/>
        </p:spPr>
        <p:txBody>
          <a:bodyPr wrap="square" rtlCol="0">
            <a:spAutoFit/>
          </a:bodyPr>
          <a:lstStyle/>
          <a:p>
            <a:r>
              <a:rPr lang="nl-NL" sz="2400" dirty="0"/>
              <a:t>If </a:t>
            </a:r>
            <a:r>
              <a:rPr lang="nl-NL" sz="2400" b="1" dirty="0">
                <a:solidFill>
                  <a:schemeClr val="accent1"/>
                </a:solidFill>
              </a:rPr>
              <a:t>strcpy() </a:t>
            </a:r>
            <a:r>
              <a:rPr lang="nl-NL" sz="2400" dirty="0"/>
              <a:t>is used to overflow the buffer, it will stop when it encounters the null byte. So if the shellcode contains a null byte, the attacker has a problem. So the attacker may have to </a:t>
            </a:r>
            <a:r>
              <a:rPr lang="nl-NL" sz="2400" b="1" dirty="0">
                <a:solidFill>
                  <a:schemeClr val="accent1"/>
                </a:solidFill>
              </a:rPr>
              <a:t>encode</a:t>
            </a:r>
            <a:r>
              <a:rPr lang="nl-NL" sz="2400" dirty="0"/>
              <a:t> the shellcode to remove null bytes and then generate them dynamically</a:t>
            </a:r>
          </a:p>
          <a:p>
            <a:endParaRPr lang="nl-NL" sz="2400" dirty="0"/>
          </a:p>
          <a:p>
            <a:endParaRPr lang="nl-NL" sz="2400" dirty="0"/>
          </a:p>
          <a:p>
            <a:endParaRPr lang="nl-NL" sz="2400" dirty="0"/>
          </a:p>
          <a:p>
            <a:endParaRPr lang="nl-NL" sz="2400" dirty="0"/>
          </a:p>
          <a:p>
            <a:endParaRPr lang="nl-NL" sz="2400" dirty="0"/>
          </a:p>
          <a:p>
            <a:r>
              <a:rPr lang="nl-NL" sz="2400" dirty="0"/>
              <a:t>There are tools (</a:t>
            </a:r>
            <a:r>
              <a:rPr lang="nl-NL" sz="2400" b="1" dirty="0">
                <a:solidFill>
                  <a:schemeClr val="accent1"/>
                </a:solidFill>
              </a:rPr>
              <a:t>metasploit</a:t>
            </a:r>
            <a:r>
              <a:rPr lang="nl-NL" sz="2400" dirty="0"/>
              <a:t>, </a:t>
            </a:r>
            <a:r>
              <a:rPr lang="nl-NL" sz="2400" b="1" dirty="0">
                <a:solidFill>
                  <a:schemeClr val="accent1"/>
                </a:solidFill>
              </a:rPr>
              <a:t>shellnoob</a:t>
            </a:r>
            <a:r>
              <a:rPr lang="nl-NL" sz="2400" dirty="0"/>
              <a:t>) that can create custom shellcode and avoid using forbidden characters</a:t>
            </a:r>
          </a:p>
          <a:p>
            <a:endParaRPr lang="en-GB" dirty="0"/>
          </a:p>
        </p:txBody>
      </p:sp>
    </p:spTree>
    <p:extLst>
      <p:ext uri="{BB962C8B-B14F-4D97-AF65-F5344CB8AC3E}">
        <p14:creationId xmlns:p14="http://schemas.microsoft.com/office/powerpoint/2010/main" val="3326041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2242456"/>
            <a:ext cx="8229600" cy="4216517"/>
          </a:xfrm>
        </p:spPr>
        <p:txBody>
          <a:bodyPr>
            <a:normAutofit/>
          </a:bodyPr>
          <a:lstStyle/>
          <a:p>
            <a:pPr marL="0" indent="0" algn="ctr">
              <a:buNone/>
            </a:pPr>
            <a:r>
              <a:rPr lang="en-US" sz="6000" dirty="0">
                <a:solidFill>
                  <a:schemeClr val="accent1"/>
                </a:solidFill>
              </a:rPr>
              <a:t>Countermeasures</a:t>
            </a:r>
            <a:endParaRPr lang="en-GB" sz="6000"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35</a:t>
            </a:fld>
            <a:endParaRPr lang="en-US"/>
          </a:p>
        </p:txBody>
      </p:sp>
    </p:spTree>
    <p:extLst>
      <p:ext uri="{BB962C8B-B14F-4D97-AF65-F5344CB8AC3E}">
        <p14:creationId xmlns:p14="http://schemas.microsoft.com/office/powerpoint/2010/main" val="1853545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046"/>
            <a:ext cx="9144000" cy="905509"/>
          </a:xfrm>
        </p:spPr>
        <p:txBody>
          <a:bodyPr>
            <a:normAutofit/>
          </a:bodyPr>
          <a:lstStyle/>
          <a:p>
            <a:r>
              <a:rPr lang="en-US" dirty="0">
                <a:solidFill>
                  <a:schemeClr val="accent1"/>
                </a:solidFill>
              </a:rPr>
              <a:t>How do we defend from buffer overflows?</a:t>
            </a:r>
            <a:endParaRPr lang="en-GB" dirty="0">
              <a:solidFill>
                <a:schemeClr val="accent1"/>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a:t>Best defense: </a:t>
            </a:r>
            <a:r>
              <a:rPr lang="en-US" b="1" dirty="0">
                <a:solidFill>
                  <a:schemeClr val="accent1"/>
                </a:solidFill>
              </a:rPr>
              <a:t>bound checking</a:t>
            </a:r>
          </a:p>
          <a:p>
            <a:pPr marL="0" indent="0">
              <a:buNone/>
            </a:pPr>
            <a:r>
              <a:rPr lang="en-US" dirty="0"/>
              <a:t>Example: using </a:t>
            </a:r>
            <a:r>
              <a:rPr lang="en-US" b="1" dirty="0" err="1">
                <a:solidFill>
                  <a:schemeClr val="accent1"/>
                </a:solidFill>
              </a:rPr>
              <a:t>strncpy</a:t>
            </a:r>
            <a:r>
              <a:rPr lang="en-US" b="1" dirty="0">
                <a:solidFill>
                  <a:schemeClr val="accent1"/>
                </a:solidFill>
              </a:rPr>
              <a:t>() </a:t>
            </a:r>
            <a:r>
              <a:rPr lang="en-US" dirty="0"/>
              <a:t>instead of </a:t>
            </a:r>
            <a:r>
              <a:rPr lang="en-US" b="1" dirty="0" err="1">
                <a:solidFill>
                  <a:schemeClr val="accent1"/>
                </a:solidFill>
              </a:rPr>
              <a:t>strcpy</a:t>
            </a:r>
            <a:r>
              <a:rPr lang="en-US" b="1" dirty="0">
                <a:solidFill>
                  <a:schemeClr val="accent1"/>
                </a:solidFill>
              </a:rPr>
              <a:t>()</a:t>
            </a:r>
          </a:p>
          <a:p>
            <a:pPr marL="0" indent="0">
              <a:buNone/>
            </a:pPr>
            <a:endParaRPr lang="en-US" b="1" dirty="0">
              <a:solidFill>
                <a:schemeClr val="accent1"/>
              </a:solidFill>
            </a:endParaRPr>
          </a:p>
          <a:p>
            <a:pPr marL="0" indent="0">
              <a:buNone/>
            </a:pPr>
            <a:r>
              <a:rPr lang="en-US" b="1" dirty="0">
                <a:solidFill>
                  <a:schemeClr val="accent1"/>
                </a:solidFill>
              </a:rPr>
              <a:t>Many modern programming languages are memory safe </a:t>
            </a:r>
            <a:r>
              <a:rPr lang="en-US" dirty="0"/>
              <a:t>(e.g., Java) – no buffer </a:t>
            </a:r>
            <a:r>
              <a:rPr lang="en-US"/>
              <a:t>overflows possible</a:t>
            </a:r>
            <a:endParaRPr lang="en-US" dirty="0"/>
          </a:p>
          <a:p>
            <a:pPr marL="0" indent="0">
              <a:buNone/>
            </a:pPr>
            <a:endParaRPr lang="en-US" b="1" dirty="0">
              <a:solidFill>
                <a:schemeClr val="accent1"/>
              </a:solidFill>
            </a:endParaRPr>
          </a:p>
          <a:p>
            <a:pPr marL="0" indent="0">
              <a:buNone/>
            </a:pPr>
            <a:r>
              <a:rPr lang="en-US" b="1" dirty="0">
                <a:solidFill>
                  <a:schemeClr val="accent1"/>
                </a:solidFill>
              </a:rPr>
              <a:t>System level countermeasures are also provided</a:t>
            </a:r>
          </a:p>
          <a:p>
            <a:r>
              <a:rPr lang="en-US" dirty="0"/>
              <a:t>Stack canaries</a:t>
            </a:r>
          </a:p>
          <a:p>
            <a:r>
              <a:rPr lang="en-US" dirty="0"/>
              <a:t>Non-executable stack</a:t>
            </a:r>
          </a:p>
          <a:p>
            <a:r>
              <a:rPr lang="en-US" dirty="0"/>
              <a:t>Address Space Layout Randomization (ASLR)</a:t>
            </a:r>
            <a:endParaRPr lang="en-GB" dirty="0"/>
          </a:p>
        </p:txBody>
      </p:sp>
      <p:sp>
        <p:nvSpPr>
          <p:cNvPr id="5" name="Slide Number Placeholder 4"/>
          <p:cNvSpPr>
            <a:spLocks noGrp="1"/>
          </p:cNvSpPr>
          <p:nvPr>
            <p:ph type="sldNum" sz="quarter" idx="12"/>
          </p:nvPr>
        </p:nvSpPr>
        <p:spPr/>
        <p:txBody>
          <a:bodyPr/>
          <a:lstStyle/>
          <a:p>
            <a:fld id="{22459BEF-F704-A54B-987F-5EEE859E8FB1}" type="slidenum">
              <a:rPr lang="en-US" smtClean="0"/>
              <a:t>36</a:t>
            </a:fld>
            <a:endParaRPr lang="en-US"/>
          </a:p>
        </p:txBody>
      </p:sp>
    </p:spTree>
    <p:extLst>
      <p:ext uri="{BB962C8B-B14F-4D97-AF65-F5344CB8AC3E}">
        <p14:creationId xmlns:p14="http://schemas.microsoft.com/office/powerpoint/2010/main" val="2439431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Stack Canaries</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37</a:t>
            </a:fld>
            <a:endParaRPr lang="en-US"/>
          </a:p>
        </p:txBody>
      </p:sp>
      <p:sp>
        <p:nvSpPr>
          <p:cNvPr id="6" name="Rectangle 5"/>
          <p:cNvSpPr/>
          <p:nvPr/>
        </p:nvSpPr>
        <p:spPr>
          <a:xfrm>
            <a:off x="6623302" y="968658"/>
            <a:ext cx="2063494" cy="4040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7" name="Rectangle 6"/>
          <p:cNvSpPr/>
          <p:nvPr/>
        </p:nvSpPr>
        <p:spPr>
          <a:xfrm>
            <a:off x="6623303" y="1372695"/>
            <a:ext cx="2063494" cy="40403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Return address</a:t>
            </a:r>
            <a:endParaRPr lang="en-GB" dirty="0"/>
          </a:p>
        </p:txBody>
      </p:sp>
      <p:sp>
        <p:nvSpPr>
          <p:cNvPr id="8" name="Rectangle 7"/>
          <p:cNvSpPr/>
          <p:nvPr/>
        </p:nvSpPr>
        <p:spPr>
          <a:xfrm>
            <a:off x="6623303" y="968658"/>
            <a:ext cx="2063494" cy="4040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9" name="Rectangle 8"/>
          <p:cNvSpPr/>
          <p:nvPr/>
        </p:nvSpPr>
        <p:spPr>
          <a:xfrm>
            <a:off x="6623301" y="1776732"/>
            <a:ext cx="2063494" cy="40403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Frame pointer</a:t>
            </a:r>
            <a:endParaRPr lang="en-GB" dirty="0"/>
          </a:p>
        </p:txBody>
      </p:sp>
      <p:sp>
        <p:nvSpPr>
          <p:cNvPr id="10" name="Rectangle 9"/>
          <p:cNvSpPr/>
          <p:nvPr/>
        </p:nvSpPr>
        <p:spPr>
          <a:xfrm>
            <a:off x="6623300" y="2190307"/>
            <a:ext cx="2063494" cy="40403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Canary</a:t>
            </a:r>
            <a:endParaRPr lang="en-GB" dirty="0"/>
          </a:p>
        </p:txBody>
      </p:sp>
      <p:sp>
        <p:nvSpPr>
          <p:cNvPr id="11" name="Rectangle 10"/>
          <p:cNvSpPr/>
          <p:nvPr/>
        </p:nvSpPr>
        <p:spPr>
          <a:xfrm>
            <a:off x="6623303" y="2603882"/>
            <a:ext cx="2063494" cy="4040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2" name="Rectangle 11"/>
          <p:cNvSpPr/>
          <p:nvPr/>
        </p:nvSpPr>
        <p:spPr>
          <a:xfrm>
            <a:off x="6623303" y="3014172"/>
            <a:ext cx="2063494" cy="4040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238" y="1957288"/>
            <a:ext cx="895953" cy="909084"/>
          </a:xfrm>
          <a:prstGeom prst="rect">
            <a:avLst/>
          </a:prstGeom>
        </p:spPr>
      </p:pic>
      <p:cxnSp>
        <p:nvCxnSpPr>
          <p:cNvPr id="15" name="Straight Arrow Connector 14"/>
          <p:cNvCxnSpPr>
            <a:endCxn id="10" idx="1"/>
          </p:cNvCxnSpPr>
          <p:nvPr/>
        </p:nvCxnSpPr>
        <p:spPr>
          <a:xfrm>
            <a:off x="6071191" y="2392326"/>
            <a:ext cx="552109" cy="0"/>
          </a:xfrm>
          <a:prstGeom prst="straightConnector1">
            <a:avLst/>
          </a:prstGeom>
          <a:ln w="41275">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23283" y="759146"/>
            <a:ext cx="5039833" cy="2862322"/>
          </a:xfrm>
          <a:prstGeom prst="rect">
            <a:avLst/>
          </a:prstGeom>
          <a:noFill/>
        </p:spPr>
        <p:txBody>
          <a:bodyPr wrap="square" rtlCol="0">
            <a:spAutoFit/>
          </a:bodyPr>
          <a:lstStyle/>
          <a:p>
            <a:r>
              <a:rPr lang="en-US" dirty="0"/>
              <a:t>Compiler-based countermeasures: </a:t>
            </a:r>
            <a:r>
              <a:rPr lang="en-US" b="1" dirty="0">
                <a:solidFill>
                  <a:schemeClr val="accent1"/>
                </a:solidFill>
              </a:rPr>
              <a:t>requires recompilation of programs</a:t>
            </a:r>
          </a:p>
          <a:p>
            <a:endParaRPr lang="en-US" b="1" dirty="0">
              <a:solidFill>
                <a:schemeClr val="accent1"/>
              </a:solidFill>
            </a:endParaRPr>
          </a:p>
          <a:p>
            <a:r>
              <a:rPr lang="en-US" dirty="0"/>
              <a:t>The function’s prologue inserts a canary on the stack</a:t>
            </a:r>
          </a:p>
          <a:p>
            <a:r>
              <a:rPr lang="en-US" dirty="0"/>
              <a:t>The function’s epilogue checks that the canary value is still there before returning</a:t>
            </a:r>
          </a:p>
          <a:p>
            <a:endParaRPr lang="en-US" dirty="0"/>
          </a:p>
          <a:p>
            <a:r>
              <a:rPr lang="en-US" dirty="0"/>
              <a:t>Does not prevent the overflow, just </a:t>
            </a:r>
            <a:r>
              <a:rPr lang="en-US" b="1" dirty="0">
                <a:solidFill>
                  <a:schemeClr val="accent1"/>
                </a:solidFill>
              </a:rPr>
              <a:t>makes it more difficult to overwrite the return address</a:t>
            </a:r>
            <a:endParaRPr lang="en-GB" b="1" dirty="0">
              <a:solidFill>
                <a:schemeClr val="accent1"/>
              </a:solidFill>
            </a:endParaRPr>
          </a:p>
        </p:txBody>
      </p:sp>
      <p:sp>
        <p:nvSpPr>
          <p:cNvPr id="18" name="TextBox 17"/>
          <p:cNvSpPr txBox="1"/>
          <p:nvPr/>
        </p:nvSpPr>
        <p:spPr>
          <a:xfrm>
            <a:off x="143539" y="3593747"/>
            <a:ext cx="8856921" cy="2308324"/>
          </a:xfrm>
          <a:prstGeom prst="rect">
            <a:avLst/>
          </a:prstGeom>
          <a:noFill/>
        </p:spPr>
        <p:txBody>
          <a:bodyPr wrap="square" rtlCol="0">
            <a:spAutoFit/>
          </a:bodyPr>
          <a:lstStyle/>
          <a:p>
            <a:r>
              <a:rPr lang="en-US" dirty="0"/>
              <a:t>Types of canaries:</a:t>
            </a:r>
          </a:p>
          <a:p>
            <a:pPr marL="285750" indent="-285750">
              <a:buFont typeface="Arial" panose="020B0604020202020204" pitchFamily="34" charset="0"/>
              <a:buChar char="•"/>
            </a:pPr>
            <a:r>
              <a:rPr lang="en-US" b="1" dirty="0">
                <a:solidFill>
                  <a:schemeClr val="accent1"/>
                </a:solidFill>
              </a:rPr>
              <a:t>Terminator (deterministic) </a:t>
            </a:r>
            <a:endParaRPr lang="en-US" dirty="0"/>
          </a:p>
          <a:p>
            <a:pPr lvl="1"/>
            <a:r>
              <a:rPr lang="en-US" b="1" dirty="0"/>
              <a:t>Evasion:</a:t>
            </a:r>
            <a:r>
              <a:rPr lang="en-US" dirty="0"/>
              <a:t> an attacker can insert the canary back as part of the attack</a:t>
            </a:r>
          </a:p>
          <a:p>
            <a:pPr marL="285750" indent="-285750">
              <a:buFont typeface="Arial" panose="020B0604020202020204" pitchFamily="34" charset="0"/>
              <a:buChar char="•"/>
            </a:pPr>
            <a:r>
              <a:rPr lang="en-US" b="1" dirty="0">
                <a:solidFill>
                  <a:schemeClr val="accent1"/>
                </a:solidFill>
              </a:rPr>
              <a:t>Random value</a:t>
            </a:r>
          </a:p>
          <a:p>
            <a:pPr lvl="1"/>
            <a:r>
              <a:rPr lang="en-US" b="1" dirty="0"/>
              <a:t>Evasion: </a:t>
            </a:r>
            <a:r>
              <a:rPr lang="en-US" dirty="0"/>
              <a:t>an attacker can exploit a pointer used as a destination of a </a:t>
            </a:r>
            <a:r>
              <a:rPr lang="en-US" dirty="0" err="1"/>
              <a:t>strcpy</a:t>
            </a:r>
            <a:r>
              <a:rPr lang="en-US" dirty="0"/>
              <a:t>()-like function and overwrite the return address without touching the canary</a:t>
            </a:r>
          </a:p>
          <a:p>
            <a:pPr marL="285750" indent="-285750">
              <a:buFont typeface="Arial" panose="020B0604020202020204" pitchFamily="34" charset="0"/>
              <a:buChar char="•"/>
            </a:pPr>
            <a:r>
              <a:rPr lang="en-US" b="1" dirty="0">
                <a:solidFill>
                  <a:schemeClr val="accent1"/>
                </a:solidFill>
              </a:rPr>
              <a:t>XOR: random value ^ return address</a:t>
            </a:r>
          </a:p>
          <a:p>
            <a:pPr lvl="1"/>
            <a:r>
              <a:rPr lang="en-US" b="1" dirty="0"/>
              <a:t>Evasion: </a:t>
            </a:r>
            <a:r>
              <a:rPr lang="en-US" dirty="0"/>
              <a:t>an attacker can still overwrite pointers in the function’s stack frame</a:t>
            </a:r>
            <a:endParaRPr lang="en-GB" dirty="0"/>
          </a:p>
        </p:txBody>
      </p:sp>
      <p:sp>
        <p:nvSpPr>
          <p:cNvPr id="19" name="TextBox 18"/>
          <p:cNvSpPr txBox="1"/>
          <p:nvPr/>
        </p:nvSpPr>
        <p:spPr>
          <a:xfrm>
            <a:off x="143539" y="5943031"/>
            <a:ext cx="8856921" cy="646331"/>
          </a:xfrm>
          <a:prstGeom prst="rect">
            <a:avLst/>
          </a:prstGeom>
          <a:noFill/>
        </p:spPr>
        <p:txBody>
          <a:bodyPr wrap="square" rtlCol="0">
            <a:spAutoFit/>
          </a:bodyPr>
          <a:lstStyle/>
          <a:p>
            <a:r>
              <a:rPr lang="en-US" dirty="0"/>
              <a:t>If the canary value doesn’t match, an exception is raised – attackers could </a:t>
            </a:r>
            <a:r>
              <a:rPr lang="en-US" b="1" dirty="0">
                <a:solidFill>
                  <a:schemeClr val="accent1"/>
                </a:solidFill>
              </a:rPr>
              <a:t>overwrite the pointer to the </a:t>
            </a:r>
            <a:r>
              <a:rPr lang="en-US" b="1">
                <a:solidFill>
                  <a:schemeClr val="accent1"/>
                </a:solidFill>
              </a:rPr>
              <a:t>exception handler (SEH)</a:t>
            </a:r>
            <a:r>
              <a:rPr lang="en-US"/>
              <a:t> </a:t>
            </a:r>
            <a:r>
              <a:rPr lang="en-US" dirty="0"/>
              <a:t>and make it point to their own function! </a:t>
            </a:r>
            <a:endParaRPr lang="en-GB" dirty="0"/>
          </a:p>
        </p:txBody>
      </p:sp>
    </p:spTree>
    <p:extLst>
      <p:ext uri="{BB962C8B-B14F-4D97-AF65-F5344CB8AC3E}">
        <p14:creationId xmlns:p14="http://schemas.microsoft.com/office/powerpoint/2010/main" val="1644405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Non-executable stack</a:t>
            </a:r>
            <a:endParaRPr lang="en-GB" dirty="0">
              <a:solidFill>
                <a:schemeClr val="accent1"/>
              </a:solidFill>
            </a:endParaRPr>
          </a:p>
        </p:txBody>
      </p:sp>
      <p:sp>
        <p:nvSpPr>
          <p:cNvPr id="3" name="Content Placeholder 2"/>
          <p:cNvSpPr>
            <a:spLocks noGrp="1"/>
          </p:cNvSpPr>
          <p:nvPr>
            <p:ph idx="1"/>
          </p:nvPr>
        </p:nvSpPr>
        <p:spPr/>
        <p:txBody>
          <a:bodyPr>
            <a:normAutofit/>
          </a:bodyPr>
          <a:lstStyle/>
          <a:p>
            <a:pPr marL="0" indent="0">
              <a:buNone/>
            </a:pPr>
            <a:r>
              <a:rPr lang="en-US" sz="2000" dirty="0"/>
              <a:t>The buffer overflow example that we used earlier stores executable code on the stack and jumps to it – we could force the stack to only contain data and not code</a:t>
            </a:r>
            <a:endParaRPr lang="en-US" sz="2000" b="1" dirty="0">
              <a:solidFill>
                <a:schemeClr val="accent1"/>
              </a:solidFill>
            </a:endParaRPr>
          </a:p>
          <a:p>
            <a:pPr marL="0" indent="0">
              <a:buNone/>
            </a:pPr>
            <a:r>
              <a:rPr lang="en-US" sz="2000" b="1" dirty="0">
                <a:solidFill>
                  <a:schemeClr val="accent1"/>
                </a:solidFill>
              </a:rPr>
              <a:t>Data Execution Prevention (DEP): </a:t>
            </a:r>
            <a:r>
              <a:rPr lang="en-US" sz="2000" dirty="0"/>
              <a:t>separate executable memory locations from writable ones – a memory page cannot be both writable and executable at the same time.</a:t>
            </a:r>
          </a:p>
          <a:p>
            <a:pPr marL="0" indent="0">
              <a:buNone/>
            </a:pPr>
            <a:r>
              <a:rPr lang="en-US" sz="2000" dirty="0"/>
              <a:t>Modern computer architectures (x86_64) provide a </a:t>
            </a:r>
            <a:r>
              <a:rPr lang="en-US" sz="2000" b="1" dirty="0">
                <a:solidFill>
                  <a:schemeClr val="accent1"/>
                </a:solidFill>
              </a:rPr>
              <a:t>NX bit </a:t>
            </a:r>
            <a:r>
              <a:rPr lang="en-US" sz="2000" dirty="0"/>
              <a:t>in hardware to specify which memory pages contain non-executable data</a:t>
            </a:r>
          </a:p>
          <a:p>
            <a:pPr marL="0" indent="0">
              <a:buNone/>
            </a:pPr>
            <a:endParaRPr lang="en-US" sz="2000" dirty="0"/>
          </a:p>
          <a:p>
            <a:pPr marL="0" indent="0">
              <a:buNone/>
            </a:pPr>
            <a:r>
              <a:rPr lang="en-US" sz="2000" dirty="0"/>
              <a:t>DEP prevents attackers from storing the </a:t>
            </a:r>
            <a:r>
              <a:rPr lang="en-US" sz="2000" dirty="0" err="1"/>
              <a:t>shellcode</a:t>
            </a:r>
            <a:r>
              <a:rPr lang="en-US" sz="2000" dirty="0"/>
              <a:t> on the stack, does not prevent them from overwriting the return address → </a:t>
            </a:r>
            <a:r>
              <a:rPr lang="en-US" sz="2000" b="1" dirty="0">
                <a:solidFill>
                  <a:schemeClr val="accent1"/>
                </a:solidFill>
              </a:rPr>
              <a:t>return into </a:t>
            </a:r>
            <a:r>
              <a:rPr lang="en-US" sz="2000" b="1" dirty="0" err="1">
                <a:solidFill>
                  <a:schemeClr val="accent1"/>
                </a:solidFill>
              </a:rPr>
              <a:t>libc</a:t>
            </a:r>
            <a:r>
              <a:rPr lang="en-US" sz="2000" b="1" dirty="0">
                <a:solidFill>
                  <a:schemeClr val="accent1"/>
                </a:solidFill>
              </a:rPr>
              <a:t> </a:t>
            </a:r>
            <a:r>
              <a:rPr lang="en-US" sz="2000" dirty="0"/>
              <a:t>attacks are possible</a:t>
            </a:r>
          </a:p>
        </p:txBody>
      </p:sp>
      <p:sp>
        <p:nvSpPr>
          <p:cNvPr id="5" name="Slide Number Placeholder 4"/>
          <p:cNvSpPr>
            <a:spLocks noGrp="1"/>
          </p:cNvSpPr>
          <p:nvPr>
            <p:ph type="sldNum" sz="quarter" idx="12"/>
          </p:nvPr>
        </p:nvSpPr>
        <p:spPr/>
        <p:txBody>
          <a:bodyPr/>
          <a:lstStyle/>
          <a:p>
            <a:fld id="{22459BEF-F704-A54B-987F-5EEE859E8FB1}" type="slidenum">
              <a:rPr lang="en-US" smtClean="0"/>
              <a:t>38</a:t>
            </a:fld>
            <a:endParaRPr lang="en-US"/>
          </a:p>
        </p:txBody>
      </p:sp>
    </p:spTree>
    <p:extLst>
      <p:ext uri="{BB962C8B-B14F-4D97-AF65-F5344CB8AC3E}">
        <p14:creationId xmlns:p14="http://schemas.microsoft.com/office/powerpoint/2010/main" val="2088177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Return into </a:t>
            </a:r>
            <a:r>
              <a:rPr lang="en-US" dirty="0" err="1">
                <a:solidFill>
                  <a:schemeClr val="accent1"/>
                </a:solidFill>
              </a:rPr>
              <a:t>libc</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39</a:t>
            </a:fld>
            <a:endParaRPr lang="en-US"/>
          </a:p>
        </p:txBody>
      </p:sp>
      <p:sp>
        <p:nvSpPr>
          <p:cNvPr id="6" name="TextBox 5"/>
          <p:cNvSpPr txBox="1"/>
          <p:nvPr/>
        </p:nvSpPr>
        <p:spPr>
          <a:xfrm>
            <a:off x="265814" y="861235"/>
            <a:ext cx="8580474" cy="5632311"/>
          </a:xfrm>
          <a:prstGeom prst="rect">
            <a:avLst/>
          </a:prstGeom>
          <a:noFill/>
        </p:spPr>
        <p:txBody>
          <a:bodyPr wrap="square" rtlCol="0">
            <a:spAutoFit/>
          </a:bodyPr>
          <a:lstStyle/>
          <a:p>
            <a:r>
              <a:rPr lang="en-US" dirty="0"/>
              <a:t>UNIX programs are linked to binary functions to make them portable – in particular, if </a:t>
            </a:r>
            <a:r>
              <a:rPr lang="en-US" dirty="0" err="1"/>
              <a:t>libc</a:t>
            </a:r>
            <a:r>
              <a:rPr lang="en-US" dirty="0"/>
              <a:t> is included, a number of handy functions are available to an attacker (e.g., </a:t>
            </a:r>
            <a:r>
              <a:rPr lang="en-US" b="1" dirty="0">
                <a:solidFill>
                  <a:schemeClr val="accent1"/>
                </a:solidFill>
              </a:rPr>
              <a:t>system()</a:t>
            </a:r>
            <a:r>
              <a:rPr lang="en-US" dirty="0"/>
              <a:t>)</a:t>
            </a:r>
          </a:p>
          <a:p>
            <a:endParaRPr lang="en-US" dirty="0"/>
          </a:p>
          <a:p>
            <a:r>
              <a:rPr lang="en-US" dirty="0"/>
              <a:t>The attacker can then exploit a buffer overflow to set a fake function call frame for the </a:t>
            </a:r>
            <a:r>
              <a:rPr lang="en-US" b="1" dirty="0">
                <a:solidFill>
                  <a:schemeClr val="accent1"/>
                </a:solidFill>
              </a:rPr>
              <a:t>system() </a:t>
            </a:r>
            <a:r>
              <a:rPr lang="en-US" dirty="0"/>
              <a:t>function and have the program jump to </a:t>
            </a:r>
            <a:r>
              <a:rPr lang="en-US" b="1" dirty="0">
                <a:solidFill>
                  <a:schemeClr val="accent1"/>
                </a:solidFill>
              </a:rPr>
              <a:t>system() </a:t>
            </a:r>
            <a:r>
              <a:rPr lang="en-US" dirty="0"/>
              <a:t>after the function terminates</a:t>
            </a:r>
          </a:p>
          <a:p>
            <a:r>
              <a:rPr lang="en-US" b="1" dirty="0">
                <a:solidFill>
                  <a:schemeClr val="accent1"/>
                </a:solidFill>
              </a:rPr>
              <a:t>No executable code on the stack </a:t>
            </a:r>
            <a:r>
              <a:rPr lang="en-US" dirty="0"/>
              <a:t>was used!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attacker could </a:t>
            </a:r>
            <a:r>
              <a:rPr lang="en-US" b="1" dirty="0">
                <a:solidFill>
                  <a:schemeClr val="accent1"/>
                </a:solidFill>
              </a:rPr>
              <a:t>chain function calls</a:t>
            </a:r>
            <a:r>
              <a:rPr lang="en-US" dirty="0"/>
              <a:t>, by setting up multiple function frames in the stack and achieving more complex effects</a:t>
            </a:r>
            <a:endParaRPr lang="en-GB" dirty="0"/>
          </a:p>
        </p:txBody>
      </p:sp>
      <p:sp>
        <p:nvSpPr>
          <p:cNvPr id="7" name="Rectangle 6"/>
          <p:cNvSpPr/>
          <p:nvPr/>
        </p:nvSpPr>
        <p:spPr>
          <a:xfrm>
            <a:off x="4805131" y="4170540"/>
            <a:ext cx="2935370" cy="41357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Address of system()</a:t>
            </a:r>
            <a:endParaRPr lang="en-GB" dirty="0"/>
          </a:p>
        </p:txBody>
      </p:sp>
      <p:sp>
        <p:nvSpPr>
          <p:cNvPr id="8" name="Rectangle 7"/>
          <p:cNvSpPr/>
          <p:nvPr/>
        </p:nvSpPr>
        <p:spPr>
          <a:xfrm>
            <a:off x="4805131" y="2538601"/>
            <a:ext cx="2935370" cy="4135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2" name="Rectangle 11"/>
          <p:cNvSpPr/>
          <p:nvPr/>
        </p:nvSpPr>
        <p:spPr>
          <a:xfrm>
            <a:off x="4805131" y="4584115"/>
            <a:ext cx="2935370" cy="86193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a:t>Overflown buffer</a:t>
            </a:r>
          </a:p>
        </p:txBody>
      </p:sp>
      <p:grpSp>
        <p:nvGrpSpPr>
          <p:cNvPr id="3" name="Group 2"/>
          <p:cNvGrpSpPr/>
          <p:nvPr/>
        </p:nvGrpSpPr>
        <p:grpSpPr>
          <a:xfrm>
            <a:off x="1637411" y="2968411"/>
            <a:ext cx="6103090" cy="1232609"/>
            <a:chOff x="1637414" y="3760250"/>
            <a:chExt cx="6103090" cy="1232609"/>
          </a:xfrm>
        </p:grpSpPr>
        <p:sp>
          <p:nvSpPr>
            <p:cNvPr id="9" name="Rectangle 8"/>
            <p:cNvSpPr/>
            <p:nvPr/>
          </p:nvSpPr>
          <p:spPr>
            <a:xfrm>
              <a:off x="4805132" y="3760250"/>
              <a:ext cx="2935370" cy="41357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Dummy return address</a:t>
              </a:r>
              <a:endParaRPr lang="en-GB" dirty="0"/>
            </a:p>
          </p:txBody>
        </p:sp>
        <p:sp>
          <p:nvSpPr>
            <p:cNvPr id="10" name="Rectangle 9"/>
            <p:cNvSpPr/>
            <p:nvPr/>
          </p:nvSpPr>
          <p:spPr>
            <a:xfrm>
              <a:off x="4805131" y="4579284"/>
              <a:ext cx="2935370" cy="41357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Address of “/bin/</a:t>
              </a:r>
              <a:r>
                <a:rPr lang="en-US" dirty="0" err="1"/>
                <a:t>sh</a:t>
              </a:r>
              <a:r>
                <a:rPr lang="en-US" dirty="0"/>
                <a:t>”</a:t>
              </a:r>
              <a:endParaRPr lang="en-GB" dirty="0"/>
            </a:p>
          </p:txBody>
        </p:sp>
        <p:sp>
          <p:nvSpPr>
            <p:cNvPr id="11" name="Rectangle 10"/>
            <p:cNvSpPr/>
            <p:nvPr/>
          </p:nvSpPr>
          <p:spPr>
            <a:xfrm>
              <a:off x="4805134" y="4173825"/>
              <a:ext cx="2935370" cy="41357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Dummy stack frame pointer</a:t>
              </a:r>
              <a:endParaRPr lang="en-GB" dirty="0"/>
            </a:p>
          </p:txBody>
        </p:sp>
        <p:sp>
          <p:nvSpPr>
            <p:cNvPr id="14" name="Left Brace 13"/>
            <p:cNvSpPr/>
            <p:nvPr/>
          </p:nvSpPr>
          <p:spPr>
            <a:xfrm>
              <a:off x="4093535" y="3760250"/>
              <a:ext cx="531628" cy="12326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5" name="Rounded Rectangle 14"/>
            <p:cNvSpPr/>
            <p:nvPr/>
          </p:nvSpPr>
          <p:spPr>
            <a:xfrm>
              <a:off x="1637414" y="4040372"/>
              <a:ext cx="2317897" cy="701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Fake stack frame for system()</a:t>
              </a:r>
              <a:endParaRPr lang="en-GB" dirty="0"/>
            </a:p>
          </p:txBody>
        </p:sp>
      </p:grpSp>
      <p:cxnSp>
        <p:nvCxnSpPr>
          <p:cNvPr id="23" name="Straight Arrow Connector 22"/>
          <p:cNvCxnSpPr/>
          <p:nvPr/>
        </p:nvCxnSpPr>
        <p:spPr>
          <a:xfrm>
            <a:off x="4083948" y="4377327"/>
            <a:ext cx="57593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1637411" y="4071914"/>
            <a:ext cx="2317897" cy="61082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Overwritten return address</a:t>
            </a:r>
            <a:endParaRPr lang="en-GB" dirty="0"/>
          </a:p>
        </p:txBody>
      </p:sp>
    </p:spTree>
    <p:extLst>
      <p:ext uri="{BB962C8B-B14F-4D97-AF65-F5344CB8AC3E}">
        <p14:creationId xmlns:p14="http://schemas.microsoft.com/office/powerpoint/2010/main" val="392172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49" y="95046"/>
            <a:ext cx="8229600" cy="905509"/>
          </a:xfrm>
        </p:spPr>
        <p:txBody>
          <a:bodyPr/>
          <a:lstStyle/>
          <a:p>
            <a:r>
              <a:rPr lang="en-US" dirty="0">
                <a:solidFill>
                  <a:schemeClr val="accent1"/>
                </a:solidFill>
              </a:rPr>
              <a:t>Software</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4</a:t>
            </a:fld>
            <a:endParaRPr lang="en-US"/>
          </a:p>
        </p:txBody>
      </p:sp>
      <p:sp>
        <p:nvSpPr>
          <p:cNvPr id="98" name="Rectangle 97"/>
          <p:cNvSpPr/>
          <p:nvPr/>
        </p:nvSpPr>
        <p:spPr>
          <a:xfrm>
            <a:off x="7017120" y="8745"/>
            <a:ext cx="2094570" cy="22741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99" name="Group 110"/>
          <p:cNvGrpSpPr/>
          <p:nvPr/>
        </p:nvGrpSpPr>
        <p:grpSpPr>
          <a:xfrm>
            <a:off x="6916320" y="8745"/>
            <a:ext cx="2010615" cy="2093595"/>
            <a:chOff x="6916320" y="-228600"/>
            <a:chExt cx="2010615" cy="2093595"/>
          </a:xfrm>
        </p:grpSpPr>
        <p:sp>
          <p:nvSpPr>
            <p:cNvPr id="100" name="Rectangle 45"/>
            <p:cNvSpPr>
              <a:spLocks noChangeArrowheads="1"/>
            </p:cNvSpPr>
            <p:nvPr/>
          </p:nvSpPr>
          <p:spPr bwMode="auto">
            <a:xfrm>
              <a:off x="7475040" y="456528"/>
              <a:ext cx="1451520" cy="345636"/>
            </a:xfrm>
            <a:prstGeom prst="rect">
              <a:avLst/>
            </a:prstGeom>
            <a:noFill/>
            <a:ln w="9525">
              <a:solidFill>
                <a:schemeClr val="tx1"/>
              </a:solidFill>
              <a:miter lim="800000"/>
              <a:headEnd/>
              <a:tailEnd/>
            </a:ln>
            <a:effectLst/>
          </p:spPr>
          <p:txBody>
            <a:bodyPr wrap="none" anchor="ctr"/>
            <a:lstStyle/>
            <a:p>
              <a:endParaRPr lang="nl-NL"/>
            </a:p>
          </p:txBody>
        </p:sp>
        <p:sp>
          <p:nvSpPr>
            <p:cNvPr id="101" name="Rectangle 46"/>
            <p:cNvSpPr>
              <a:spLocks noChangeArrowheads="1"/>
            </p:cNvSpPr>
            <p:nvPr/>
          </p:nvSpPr>
          <p:spPr bwMode="auto">
            <a:xfrm>
              <a:off x="7475040" y="802165"/>
              <a:ext cx="1451520" cy="345636"/>
            </a:xfrm>
            <a:prstGeom prst="rect">
              <a:avLst/>
            </a:prstGeom>
            <a:noFill/>
            <a:ln w="9525">
              <a:solidFill>
                <a:schemeClr val="tx1"/>
              </a:solidFill>
              <a:miter lim="800000"/>
              <a:headEnd/>
              <a:tailEnd/>
            </a:ln>
            <a:effectLst/>
          </p:spPr>
          <p:txBody>
            <a:bodyPr wrap="none" anchor="ctr"/>
            <a:lstStyle/>
            <a:p>
              <a:pPr algn="ctr"/>
              <a:endParaRPr lang="en-US" sz="1600" dirty="0">
                <a:latin typeface="Arial" pitchFamily="34" charset="0"/>
              </a:endParaRPr>
            </a:p>
          </p:txBody>
        </p:sp>
        <p:sp>
          <p:nvSpPr>
            <p:cNvPr id="102" name="Rectangle 47"/>
            <p:cNvSpPr>
              <a:spLocks noChangeArrowheads="1"/>
            </p:cNvSpPr>
            <p:nvPr/>
          </p:nvSpPr>
          <p:spPr bwMode="auto">
            <a:xfrm>
              <a:off x="7475040" y="1147801"/>
              <a:ext cx="1451520" cy="345636"/>
            </a:xfrm>
            <a:prstGeom prst="rect">
              <a:avLst/>
            </a:prstGeom>
            <a:noFill/>
            <a:ln w="9525">
              <a:solidFill>
                <a:schemeClr val="tx1"/>
              </a:solidFill>
              <a:miter lim="800000"/>
              <a:headEnd/>
              <a:tailEnd/>
            </a:ln>
            <a:effectLst/>
          </p:spPr>
          <p:txBody>
            <a:bodyPr wrap="none" anchor="ctr"/>
            <a:lstStyle/>
            <a:p>
              <a:pPr algn="ctr"/>
              <a:endParaRPr lang="en-US" sz="1600" dirty="0">
                <a:latin typeface="Arial" pitchFamily="34" charset="0"/>
              </a:endParaRPr>
            </a:p>
          </p:txBody>
        </p:sp>
        <p:sp>
          <p:nvSpPr>
            <p:cNvPr id="103" name="Text Box 49"/>
            <p:cNvSpPr txBox="1">
              <a:spLocks noChangeArrowheads="1"/>
            </p:cNvSpPr>
            <p:nvPr/>
          </p:nvSpPr>
          <p:spPr bwMode="auto">
            <a:xfrm>
              <a:off x="6916320" y="1526560"/>
              <a:ext cx="639360" cy="338435"/>
            </a:xfrm>
            <a:prstGeom prst="rect">
              <a:avLst/>
            </a:prstGeom>
            <a:noFill/>
            <a:ln w="9525">
              <a:noFill/>
              <a:miter lim="800000"/>
              <a:headEnd/>
              <a:tailEnd/>
            </a:ln>
            <a:effectLst/>
          </p:spPr>
          <p:txBody>
            <a:bodyPr wrap="none">
              <a:spAutoFit/>
            </a:bodyPr>
            <a:lstStyle/>
            <a:p>
              <a:r>
                <a:rPr lang="en-US" sz="1600" dirty="0">
                  <a:latin typeface="Arial" pitchFamily="34" charset="0"/>
                </a:rPr>
                <a:t>1020</a:t>
              </a:r>
            </a:p>
          </p:txBody>
        </p:sp>
        <p:sp>
          <p:nvSpPr>
            <p:cNvPr id="104" name="Rectangle 48"/>
            <p:cNvSpPr>
              <a:spLocks noChangeArrowheads="1"/>
            </p:cNvSpPr>
            <p:nvPr/>
          </p:nvSpPr>
          <p:spPr bwMode="auto">
            <a:xfrm>
              <a:off x="7475040" y="1493437"/>
              <a:ext cx="1451520" cy="345636"/>
            </a:xfrm>
            <a:prstGeom prst="rect">
              <a:avLst/>
            </a:prstGeom>
            <a:noFill/>
            <a:ln w="9525">
              <a:solidFill>
                <a:schemeClr val="tx1"/>
              </a:solidFill>
              <a:prstDash val="sysDot"/>
              <a:miter lim="800000"/>
              <a:headEnd/>
              <a:tailEnd/>
            </a:ln>
            <a:effectLst/>
          </p:spPr>
          <p:txBody>
            <a:bodyPr wrap="none" anchor="ctr"/>
            <a:lstStyle/>
            <a:p>
              <a:pPr algn="ctr"/>
              <a:endParaRPr lang="en-US" sz="1600" dirty="0">
                <a:latin typeface="Arial" pitchFamily="34" charset="0"/>
              </a:endParaRPr>
            </a:p>
          </p:txBody>
        </p:sp>
        <p:sp>
          <p:nvSpPr>
            <p:cNvPr id="105" name="Text Box 50"/>
            <p:cNvSpPr txBox="1">
              <a:spLocks noChangeArrowheads="1"/>
            </p:cNvSpPr>
            <p:nvPr/>
          </p:nvSpPr>
          <p:spPr bwMode="auto">
            <a:xfrm>
              <a:off x="6922080" y="1147801"/>
              <a:ext cx="639360" cy="338435"/>
            </a:xfrm>
            <a:prstGeom prst="rect">
              <a:avLst/>
            </a:prstGeom>
            <a:noFill/>
            <a:ln w="9525">
              <a:noFill/>
              <a:miter lim="800000"/>
              <a:headEnd/>
              <a:tailEnd/>
            </a:ln>
            <a:effectLst/>
          </p:spPr>
          <p:txBody>
            <a:bodyPr wrap="none">
              <a:spAutoFit/>
            </a:bodyPr>
            <a:lstStyle/>
            <a:p>
              <a:r>
                <a:rPr lang="en-US" sz="1600" dirty="0">
                  <a:latin typeface="Arial" pitchFamily="34" charset="0"/>
                </a:rPr>
                <a:t>1021</a:t>
              </a:r>
            </a:p>
          </p:txBody>
        </p:sp>
        <p:sp>
          <p:nvSpPr>
            <p:cNvPr id="106" name="Text Box 51"/>
            <p:cNvSpPr txBox="1">
              <a:spLocks noChangeArrowheads="1"/>
            </p:cNvSpPr>
            <p:nvPr/>
          </p:nvSpPr>
          <p:spPr bwMode="auto">
            <a:xfrm>
              <a:off x="6922080" y="815126"/>
              <a:ext cx="639360" cy="338435"/>
            </a:xfrm>
            <a:prstGeom prst="rect">
              <a:avLst/>
            </a:prstGeom>
            <a:noFill/>
            <a:ln w="9525">
              <a:noFill/>
              <a:miter lim="800000"/>
              <a:headEnd/>
              <a:tailEnd/>
            </a:ln>
            <a:effectLst/>
          </p:spPr>
          <p:txBody>
            <a:bodyPr wrap="none">
              <a:spAutoFit/>
            </a:bodyPr>
            <a:lstStyle/>
            <a:p>
              <a:r>
                <a:rPr lang="en-US" sz="1600" dirty="0">
                  <a:latin typeface="Arial" pitchFamily="34" charset="0"/>
                </a:rPr>
                <a:t>1022</a:t>
              </a:r>
            </a:p>
          </p:txBody>
        </p:sp>
        <p:sp>
          <p:nvSpPr>
            <p:cNvPr id="107" name="Text Box 52"/>
            <p:cNvSpPr txBox="1">
              <a:spLocks noChangeArrowheads="1"/>
            </p:cNvSpPr>
            <p:nvPr/>
          </p:nvSpPr>
          <p:spPr bwMode="auto">
            <a:xfrm>
              <a:off x="6922080" y="456528"/>
              <a:ext cx="639360" cy="338435"/>
            </a:xfrm>
            <a:prstGeom prst="rect">
              <a:avLst/>
            </a:prstGeom>
            <a:noFill/>
            <a:ln w="9525">
              <a:noFill/>
              <a:miter lim="800000"/>
              <a:headEnd/>
              <a:tailEnd/>
            </a:ln>
            <a:effectLst/>
          </p:spPr>
          <p:txBody>
            <a:bodyPr wrap="none">
              <a:spAutoFit/>
            </a:bodyPr>
            <a:lstStyle/>
            <a:p>
              <a:r>
                <a:rPr lang="en-US" sz="1600" dirty="0">
                  <a:latin typeface="Arial" pitchFamily="34" charset="0"/>
                </a:rPr>
                <a:t>1023</a:t>
              </a:r>
            </a:p>
          </p:txBody>
        </p:sp>
        <p:sp>
          <p:nvSpPr>
            <p:cNvPr id="108" name="Text Box 53"/>
            <p:cNvSpPr txBox="1">
              <a:spLocks noChangeArrowheads="1"/>
            </p:cNvSpPr>
            <p:nvPr/>
          </p:nvSpPr>
          <p:spPr bwMode="auto">
            <a:xfrm>
              <a:off x="7195680" y="1526560"/>
              <a:ext cx="184320" cy="338435"/>
            </a:xfrm>
            <a:prstGeom prst="rect">
              <a:avLst/>
            </a:prstGeom>
            <a:noFill/>
            <a:ln w="9525">
              <a:noFill/>
              <a:miter lim="800000"/>
              <a:headEnd/>
              <a:tailEnd/>
            </a:ln>
            <a:effectLst/>
          </p:spPr>
          <p:txBody>
            <a:bodyPr wrap="none">
              <a:spAutoFit/>
            </a:bodyPr>
            <a:lstStyle/>
            <a:p>
              <a:endParaRPr lang="en-US" sz="1600" dirty="0">
                <a:latin typeface="Arial" pitchFamily="34" charset="0"/>
              </a:endParaRPr>
            </a:p>
          </p:txBody>
        </p:sp>
        <p:sp>
          <p:nvSpPr>
            <p:cNvPr id="109" name="Rectangle 54"/>
            <p:cNvSpPr>
              <a:spLocks noChangeArrowheads="1"/>
            </p:cNvSpPr>
            <p:nvPr/>
          </p:nvSpPr>
          <p:spPr bwMode="auto">
            <a:xfrm>
              <a:off x="7475040" y="110892"/>
              <a:ext cx="1451520" cy="345636"/>
            </a:xfrm>
            <a:prstGeom prst="rect">
              <a:avLst/>
            </a:prstGeom>
            <a:noFill/>
            <a:ln w="9525">
              <a:solidFill>
                <a:schemeClr val="tx1"/>
              </a:solidFill>
              <a:miter lim="800000"/>
              <a:headEnd/>
              <a:tailEnd/>
            </a:ln>
            <a:effectLst/>
          </p:spPr>
          <p:txBody>
            <a:bodyPr wrap="none" anchor="ctr"/>
            <a:lstStyle/>
            <a:p>
              <a:endParaRPr lang="nl-NL"/>
            </a:p>
          </p:txBody>
        </p:sp>
        <p:sp>
          <p:nvSpPr>
            <p:cNvPr id="110" name="Text Box 55"/>
            <p:cNvSpPr txBox="1">
              <a:spLocks noChangeArrowheads="1"/>
            </p:cNvSpPr>
            <p:nvPr/>
          </p:nvSpPr>
          <p:spPr bwMode="auto">
            <a:xfrm>
              <a:off x="6922080" y="110892"/>
              <a:ext cx="639360" cy="338435"/>
            </a:xfrm>
            <a:prstGeom prst="rect">
              <a:avLst/>
            </a:prstGeom>
            <a:noFill/>
            <a:ln w="9525">
              <a:noFill/>
              <a:miter lim="800000"/>
              <a:headEnd/>
              <a:tailEnd/>
            </a:ln>
            <a:effectLst/>
          </p:spPr>
          <p:txBody>
            <a:bodyPr wrap="none">
              <a:spAutoFit/>
            </a:bodyPr>
            <a:lstStyle/>
            <a:p>
              <a:r>
                <a:rPr lang="en-US" sz="1600" dirty="0">
                  <a:latin typeface="Arial" pitchFamily="34" charset="0"/>
                </a:rPr>
                <a:t>1024</a:t>
              </a:r>
            </a:p>
          </p:txBody>
        </p:sp>
        <p:sp>
          <p:nvSpPr>
            <p:cNvPr id="111" name="Rectangle 7"/>
            <p:cNvSpPr>
              <a:spLocks noChangeArrowheads="1"/>
            </p:cNvSpPr>
            <p:nvPr/>
          </p:nvSpPr>
          <p:spPr bwMode="auto">
            <a:xfrm>
              <a:off x="7475415" y="-228600"/>
              <a:ext cx="1451520" cy="345636"/>
            </a:xfrm>
            <a:prstGeom prst="rect">
              <a:avLst/>
            </a:prstGeom>
            <a:solidFill>
              <a:srgbClr val="00B050"/>
            </a:solidFill>
            <a:ln w="9525">
              <a:solidFill>
                <a:schemeClr val="tx1"/>
              </a:solidFill>
              <a:miter lim="800000"/>
              <a:headEnd/>
              <a:tailEnd/>
            </a:ln>
            <a:effectLst/>
          </p:spPr>
          <p:txBody>
            <a:bodyPr wrap="none" lIns="82910" tIns="41455" rIns="82910" bIns="41455" anchor="ctr"/>
            <a:lstStyle/>
            <a:p>
              <a:endParaRPr lang="nl-NL"/>
            </a:p>
          </p:txBody>
        </p:sp>
      </p:grpSp>
      <p:sp>
        <p:nvSpPr>
          <p:cNvPr id="112" name="Rectangle 3"/>
          <p:cNvSpPr txBox="1">
            <a:spLocks noChangeArrowheads="1"/>
          </p:cNvSpPr>
          <p:nvPr/>
        </p:nvSpPr>
        <p:spPr>
          <a:xfrm>
            <a:off x="838080" y="2361850"/>
            <a:ext cx="5807520" cy="4039625"/>
          </a:xfrm>
          <a:prstGeom prst="rect">
            <a:avLst/>
          </a:prstGeom>
        </p:spPr>
        <p:txBody>
          <a:bodyPr vert="horz" lIns="91440" tIns="45720" rIns="91440" bIns="45720" rtlCol="0">
            <a:normAutofit/>
          </a:bodyPr>
          <a:lstStyle>
            <a:lvl1pPr marL="342900" indent="-342900" algn="l" defTabSz="457200" rtl="0" eaLnBrk="1" latinLnBrk="0" hangingPunct="1">
              <a:spcBef>
                <a:spcPts val="1200"/>
              </a:spcBef>
              <a:buFont typeface="Arial"/>
              <a:buChar char="•"/>
              <a:defRPr sz="2800" b="0" i="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500" b="0" i="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300" b="0" i="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584" indent="-342584" defTabSz="914035"/>
            <a:r>
              <a:rPr lang="en-US"/>
              <a:t>so how does our CPU know where to return?</a:t>
            </a:r>
          </a:p>
          <a:p>
            <a:pPr marL="742743" lvl="1" indent="-286449" defTabSz="914035"/>
            <a:r>
              <a:rPr lang="en-US"/>
              <a:t>it keeps administration</a:t>
            </a:r>
          </a:p>
          <a:p>
            <a:pPr marL="742743" lvl="1" indent="-286449" defTabSz="914035"/>
            <a:r>
              <a:rPr lang="en-US"/>
              <a:t>on a ‘stack’</a:t>
            </a:r>
            <a:endParaRPr lang="en-US" dirty="0"/>
          </a:p>
        </p:txBody>
      </p:sp>
      <p:sp>
        <p:nvSpPr>
          <p:cNvPr id="113" name="Rectangle 4"/>
          <p:cNvSpPr>
            <a:spLocks noChangeArrowheads="1"/>
          </p:cNvSpPr>
          <p:nvPr/>
        </p:nvSpPr>
        <p:spPr bwMode="auto">
          <a:xfrm>
            <a:off x="7475040" y="239209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14" name="Rectangle 5"/>
          <p:cNvSpPr>
            <a:spLocks noChangeArrowheads="1"/>
          </p:cNvSpPr>
          <p:nvPr/>
        </p:nvSpPr>
        <p:spPr bwMode="auto">
          <a:xfrm>
            <a:off x="7475040" y="273772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15" name="Rectangle 6"/>
          <p:cNvSpPr>
            <a:spLocks noChangeArrowheads="1"/>
          </p:cNvSpPr>
          <p:nvPr/>
        </p:nvSpPr>
        <p:spPr bwMode="auto">
          <a:xfrm>
            <a:off x="7475040" y="30833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16" name="Rectangle 7"/>
          <p:cNvSpPr>
            <a:spLocks noChangeArrowheads="1"/>
          </p:cNvSpPr>
          <p:nvPr/>
        </p:nvSpPr>
        <p:spPr bwMode="auto">
          <a:xfrm>
            <a:off x="7475040" y="342900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17" name="Rectangle 8"/>
          <p:cNvSpPr>
            <a:spLocks noChangeArrowheads="1"/>
          </p:cNvSpPr>
          <p:nvPr/>
        </p:nvSpPr>
        <p:spPr bwMode="auto">
          <a:xfrm>
            <a:off x="7475040" y="377463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18" name="Rectangle 9"/>
          <p:cNvSpPr>
            <a:spLocks noChangeArrowheads="1"/>
          </p:cNvSpPr>
          <p:nvPr/>
        </p:nvSpPr>
        <p:spPr bwMode="auto">
          <a:xfrm>
            <a:off x="7475040" y="515718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19" name="Rectangle 10"/>
          <p:cNvSpPr>
            <a:spLocks noChangeArrowheads="1"/>
          </p:cNvSpPr>
          <p:nvPr/>
        </p:nvSpPr>
        <p:spPr bwMode="auto">
          <a:xfrm>
            <a:off x="7475040" y="550281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0" name="Rectangle 11"/>
          <p:cNvSpPr>
            <a:spLocks noChangeArrowheads="1"/>
          </p:cNvSpPr>
          <p:nvPr/>
        </p:nvSpPr>
        <p:spPr bwMode="auto">
          <a:xfrm>
            <a:off x="7475040" y="5848455"/>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1" name="Rectangle 12"/>
          <p:cNvSpPr>
            <a:spLocks noChangeArrowheads="1"/>
          </p:cNvSpPr>
          <p:nvPr/>
        </p:nvSpPr>
        <p:spPr bwMode="auto">
          <a:xfrm>
            <a:off x="7475040" y="61940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2" name="Line 13"/>
          <p:cNvSpPr>
            <a:spLocks noChangeShapeType="1"/>
          </p:cNvSpPr>
          <p:nvPr/>
        </p:nvSpPr>
        <p:spPr bwMode="auto">
          <a:xfrm>
            <a:off x="892656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23" name="Line 14"/>
          <p:cNvSpPr>
            <a:spLocks noChangeShapeType="1"/>
          </p:cNvSpPr>
          <p:nvPr/>
        </p:nvSpPr>
        <p:spPr bwMode="auto">
          <a:xfrm>
            <a:off x="747504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grpSp>
        <p:nvGrpSpPr>
          <p:cNvPr id="124" name="Group 15"/>
          <p:cNvGrpSpPr>
            <a:grpSpLocks/>
          </p:cNvGrpSpPr>
          <p:nvPr/>
        </p:nvGrpSpPr>
        <p:grpSpPr bwMode="auto">
          <a:xfrm>
            <a:off x="7336800" y="4120273"/>
            <a:ext cx="276480" cy="760400"/>
            <a:chOff x="5095" y="3101"/>
            <a:chExt cx="192" cy="528"/>
          </a:xfrm>
        </p:grpSpPr>
        <p:sp>
          <p:nvSpPr>
            <p:cNvPr id="125" name="Line 16"/>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126" name="Line 17"/>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127" name="Line 18"/>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128" name="Line 19"/>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129" name="Line 20"/>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130" name="Line 21"/>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grpSp>
        <p:nvGrpSpPr>
          <p:cNvPr id="131" name="Group 22"/>
          <p:cNvGrpSpPr>
            <a:grpSpLocks/>
          </p:cNvGrpSpPr>
          <p:nvPr/>
        </p:nvGrpSpPr>
        <p:grpSpPr bwMode="auto">
          <a:xfrm>
            <a:off x="8788320" y="4120273"/>
            <a:ext cx="276480" cy="760400"/>
            <a:chOff x="5095" y="3101"/>
            <a:chExt cx="192" cy="528"/>
          </a:xfrm>
        </p:grpSpPr>
        <p:sp>
          <p:nvSpPr>
            <p:cNvPr id="132" name="Line 23"/>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133" name="Line 24"/>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134" name="Line 25"/>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135" name="Line 26"/>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136" name="Line 27"/>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137" name="Line 28"/>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sp>
        <p:nvSpPr>
          <p:cNvPr id="138" name="Text Box 29"/>
          <p:cNvSpPr txBox="1">
            <a:spLocks noChangeArrowheads="1"/>
          </p:cNvSpPr>
          <p:nvPr/>
        </p:nvSpPr>
        <p:spPr bwMode="auto">
          <a:xfrm>
            <a:off x="7031520" y="380776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200</a:t>
            </a:r>
          </a:p>
        </p:txBody>
      </p:sp>
      <p:sp>
        <p:nvSpPr>
          <p:cNvPr id="139" name="Text Box 30"/>
          <p:cNvSpPr txBox="1">
            <a:spLocks noChangeArrowheads="1"/>
          </p:cNvSpPr>
          <p:nvPr/>
        </p:nvSpPr>
        <p:spPr bwMode="auto">
          <a:xfrm>
            <a:off x="7017120" y="3429003"/>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201</a:t>
            </a:r>
          </a:p>
        </p:txBody>
      </p:sp>
      <p:sp>
        <p:nvSpPr>
          <p:cNvPr id="140" name="Text Box 31"/>
          <p:cNvSpPr txBox="1">
            <a:spLocks noChangeArrowheads="1"/>
          </p:cNvSpPr>
          <p:nvPr/>
        </p:nvSpPr>
        <p:spPr bwMode="auto">
          <a:xfrm>
            <a:off x="7017120" y="3096330"/>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202</a:t>
            </a:r>
          </a:p>
        </p:txBody>
      </p:sp>
      <p:sp>
        <p:nvSpPr>
          <p:cNvPr id="141" name="Text Box 32"/>
          <p:cNvSpPr txBox="1">
            <a:spLocks noChangeArrowheads="1"/>
          </p:cNvSpPr>
          <p:nvPr/>
        </p:nvSpPr>
        <p:spPr bwMode="auto">
          <a:xfrm>
            <a:off x="7017120" y="2737728"/>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203</a:t>
            </a:r>
          </a:p>
        </p:txBody>
      </p:sp>
      <p:sp>
        <p:nvSpPr>
          <p:cNvPr id="142" name="Text Box 33"/>
          <p:cNvSpPr txBox="1">
            <a:spLocks noChangeArrowheads="1"/>
          </p:cNvSpPr>
          <p:nvPr/>
        </p:nvSpPr>
        <p:spPr bwMode="auto">
          <a:xfrm>
            <a:off x="7017120" y="2392095"/>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204</a:t>
            </a:r>
          </a:p>
        </p:txBody>
      </p:sp>
      <p:sp>
        <p:nvSpPr>
          <p:cNvPr id="143" name="Text Box 34"/>
          <p:cNvSpPr txBox="1">
            <a:spLocks noChangeArrowheads="1"/>
          </p:cNvSpPr>
          <p:nvPr/>
        </p:nvSpPr>
        <p:spPr bwMode="auto">
          <a:xfrm>
            <a:off x="7031520" y="6227218"/>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a:t>
            </a:r>
          </a:p>
        </p:txBody>
      </p:sp>
      <p:sp>
        <p:nvSpPr>
          <p:cNvPr id="144" name="Text Box 35"/>
          <p:cNvSpPr txBox="1">
            <a:spLocks noChangeArrowheads="1"/>
          </p:cNvSpPr>
          <p:nvPr/>
        </p:nvSpPr>
        <p:spPr bwMode="auto">
          <a:xfrm>
            <a:off x="7017120" y="5848457"/>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a:t>
            </a:r>
          </a:p>
        </p:txBody>
      </p:sp>
      <p:sp>
        <p:nvSpPr>
          <p:cNvPr id="145" name="Text Box 36"/>
          <p:cNvSpPr txBox="1">
            <a:spLocks noChangeArrowheads="1"/>
          </p:cNvSpPr>
          <p:nvPr/>
        </p:nvSpPr>
        <p:spPr bwMode="auto">
          <a:xfrm>
            <a:off x="7017120" y="551578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a:t>
            </a:r>
          </a:p>
        </p:txBody>
      </p:sp>
      <p:sp>
        <p:nvSpPr>
          <p:cNvPr id="146" name="Text Box 37"/>
          <p:cNvSpPr txBox="1">
            <a:spLocks noChangeArrowheads="1"/>
          </p:cNvSpPr>
          <p:nvPr/>
        </p:nvSpPr>
        <p:spPr bwMode="auto">
          <a:xfrm>
            <a:off x="7017120" y="5157182"/>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103</a:t>
            </a:r>
          </a:p>
        </p:txBody>
      </p:sp>
      <p:sp>
        <p:nvSpPr>
          <p:cNvPr id="147" name="Text Box 38"/>
          <p:cNvSpPr txBox="1">
            <a:spLocks noChangeArrowheads="1"/>
          </p:cNvSpPr>
          <p:nvPr/>
        </p:nvSpPr>
        <p:spPr bwMode="auto">
          <a:xfrm>
            <a:off x="7195680" y="6227218"/>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148" name="Rectangle 41"/>
          <p:cNvSpPr>
            <a:spLocks noChangeArrowheads="1"/>
          </p:cNvSpPr>
          <p:nvPr/>
        </p:nvSpPr>
        <p:spPr bwMode="auto">
          <a:xfrm>
            <a:off x="7475040" y="4811546"/>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49" name="Text Box 42"/>
          <p:cNvSpPr txBox="1">
            <a:spLocks noChangeArrowheads="1"/>
          </p:cNvSpPr>
          <p:nvPr/>
        </p:nvSpPr>
        <p:spPr bwMode="auto">
          <a:xfrm>
            <a:off x="7017120" y="4811549"/>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104</a:t>
            </a:r>
          </a:p>
        </p:txBody>
      </p:sp>
      <p:sp>
        <p:nvSpPr>
          <p:cNvPr id="150" name="Text Box 44"/>
          <p:cNvSpPr txBox="1">
            <a:spLocks noChangeArrowheads="1"/>
          </p:cNvSpPr>
          <p:nvPr/>
        </p:nvSpPr>
        <p:spPr bwMode="auto">
          <a:xfrm rot="16200000">
            <a:off x="5881954" y="922660"/>
            <a:ext cx="1502334" cy="769441"/>
          </a:xfrm>
          <a:prstGeom prst="rect">
            <a:avLst/>
          </a:prstGeom>
          <a:noFill/>
          <a:ln w="9525">
            <a:noFill/>
            <a:miter lim="800000"/>
            <a:headEnd/>
            <a:tailEnd/>
          </a:ln>
          <a:effectLst/>
        </p:spPr>
        <p:txBody>
          <a:bodyPr wrap="none">
            <a:spAutoFit/>
          </a:bodyPr>
          <a:lstStyle/>
          <a:p>
            <a:r>
              <a:rPr lang="en-US" sz="4400" b="0" dirty="0">
                <a:solidFill>
                  <a:srgbClr val="FF0000"/>
                </a:solidFill>
                <a:latin typeface="Arial" pitchFamily="34" charset="0"/>
              </a:rPr>
              <a:t>stack</a:t>
            </a:r>
          </a:p>
        </p:txBody>
      </p:sp>
      <p:grpSp>
        <p:nvGrpSpPr>
          <p:cNvPr id="151" name="Group 56"/>
          <p:cNvGrpSpPr>
            <a:grpSpLocks/>
          </p:cNvGrpSpPr>
          <p:nvPr/>
        </p:nvGrpSpPr>
        <p:grpSpPr bwMode="auto">
          <a:xfrm>
            <a:off x="8778240" y="1981200"/>
            <a:ext cx="286560" cy="553018"/>
            <a:chOff x="5095" y="3101"/>
            <a:chExt cx="192" cy="528"/>
          </a:xfrm>
        </p:grpSpPr>
        <p:sp>
          <p:nvSpPr>
            <p:cNvPr id="152" name="Line 57"/>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53" name="Line 58"/>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54" name="Line 59"/>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55" name="Line 60"/>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56" name="Line 61"/>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57" name="Line 62"/>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158" name="Group 64"/>
          <p:cNvGrpSpPr>
            <a:grpSpLocks/>
          </p:cNvGrpSpPr>
          <p:nvPr/>
        </p:nvGrpSpPr>
        <p:grpSpPr bwMode="auto">
          <a:xfrm>
            <a:off x="7326720" y="1981200"/>
            <a:ext cx="286560" cy="553018"/>
            <a:chOff x="5095" y="3101"/>
            <a:chExt cx="192" cy="528"/>
          </a:xfrm>
        </p:grpSpPr>
        <p:sp>
          <p:nvSpPr>
            <p:cNvPr id="159" name="Line 65"/>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60" name="Line 66"/>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61" name="Line 67"/>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62" name="Line 68"/>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63" name="Line 69"/>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64" name="Line 70"/>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165" name="Group 71"/>
          <p:cNvGrpSpPr>
            <a:grpSpLocks/>
          </p:cNvGrpSpPr>
          <p:nvPr/>
        </p:nvGrpSpPr>
        <p:grpSpPr bwMode="auto">
          <a:xfrm>
            <a:off x="6024962" y="6160968"/>
            <a:ext cx="1035360" cy="368679"/>
            <a:chOff x="4184" y="4278"/>
            <a:chExt cx="719" cy="256"/>
          </a:xfrm>
        </p:grpSpPr>
        <p:sp>
          <p:nvSpPr>
            <p:cNvPr id="166" name="Text Box 72"/>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167" name="Line 73"/>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grpSp>
        <p:nvGrpSpPr>
          <p:cNvPr id="168" name="Group 74"/>
          <p:cNvGrpSpPr>
            <a:grpSpLocks/>
          </p:cNvGrpSpPr>
          <p:nvPr/>
        </p:nvGrpSpPr>
        <p:grpSpPr bwMode="auto">
          <a:xfrm>
            <a:off x="6023520" y="5779325"/>
            <a:ext cx="1035360" cy="368679"/>
            <a:chOff x="4184" y="4278"/>
            <a:chExt cx="719" cy="256"/>
          </a:xfrm>
        </p:grpSpPr>
        <p:sp>
          <p:nvSpPr>
            <p:cNvPr id="169" name="Text Box 75"/>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170" name="Line 76"/>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sp>
        <p:nvSpPr>
          <p:cNvPr id="171" name="Rectangle 77"/>
          <p:cNvSpPr>
            <a:spLocks noChangeArrowheads="1"/>
          </p:cNvSpPr>
          <p:nvPr/>
        </p:nvSpPr>
        <p:spPr bwMode="auto">
          <a:xfrm>
            <a:off x="7538400" y="5515780"/>
            <a:ext cx="1225421"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call </a:t>
            </a:r>
            <a:r>
              <a:rPr lang="en-US" sz="1600" dirty="0" err="1">
                <a:latin typeface="Arial" pitchFamily="34" charset="0"/>
              </a:rPr>
              <a:t>getURL</a:t>
            </a:r>
            <a:endParaRPr lang="en-US" sz="1600" dirty="0">
              <a:latin typeface="Arial" pitchFamily="34" charset="0"/>
            </a:endParaRPr>
          </a:p>
        </p:txBody>
      </p:sp>
      <p:sp>
        <p:nvSpPr>
          <p:cNvPr id="172" name="Rectangle 78"/>
          <p:cNvSpPr>
            <a:spLocks noChangeArrowheads="1"/>
          </p:cNvSpPr>
          <p:nvPr/>
        </p:nvSpPr>
        <p:spPr bwMode="auto">
          <a:xfrm>
            <a:off x="7526879" y="2392093"/>
            <a:ext cx="1284210" cy="33504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 result</a:t>
            </a:r>
          </a:p>
        </p:txBody>
      </p:sp>
      <p:sp>
        <p:nvSpPr>
          <p:cNvPr id="173" name="Rectangle 83"/>
          <p:cNvSpPr>
            <a:spLocks noChangeArrowheads="1"/>
          </p:cNvSpPr>
          <p:nvPr/>
        </p:nvSpPr>
        <p:spPr bwMode="auto">
          <a:xfrm>
            <a:off x="7930081" y="381000"/>
            <a:ext cx="525600" cy="338435"/>
          </a:xfrm>
          <a:prstGeom prst="rect">
            <a:avLst/>
          </a:prstGeom>
          <a:noFill/>
          <a:ln w="9525">
            <a:noFill/>
            <a:miter lim="800000"/>
            <a:headEnd/>
            <a:tailEnd/>
          </a:ln>
          <a:effectLst/>
        </p:spPr>
        <p:txBody>
          <a:bodyPr wrap="none">
            <a:spAutoFit/>
          </a:bodyPr>
          <a:lstStyle/>
          <a:p>
            <a:r>
              <a:rPr lang="en-US" sz="1600" dirty="0">
                <a:latin typeface="Arial" pitchFamily="34" charset="0"/>
              </a:rPr>
              <a:t>103</a:t>
            </a:r>
          </a:p>
        </p:txBody>
      </p:sp>
      <p:grpSp>
        <p:nvGrpSpPr>
          <p:cNvPr id="174" name="Group 84"/>
          <p:cNvGrpSpPr>
            <a:grpSpLocks/>
          </p:cNvGrpSpPr>
          <p:nvPr/>
        </p:nvGrpSpPr>
        <p:grpSpPr bwMode="auto">
          <a:xfrm>
            <a:off x="6023520" y="3359871"/>
            <a:ext cx="1035360" cy="368679"/>
            <a:chOff x="4184" y="4278"/>
            <a:chExt cx="719" cy="256"/>
          </a:xfrm>
        </p:grpSpPr>
        <p:sp>
          <p:nvSpPr>
            <p:cNvPr id="175" name="Text Box 85"/>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b="0">
                  <a:solidFill>
                    <a:schemeClr val="tx1"/>
                  </a:solidFill>
                  <a:latin typeface="Arial" pitchFamily="34" charset="0"/>
                </a:rPr>
                <a:t>PC</a:t>
              </a:r>
            </a:p>
          </p:txBody>
        </p:sp>
        <p:sp>
          <p:nvSpPr>
            <p:cNvPr id="176" name="Line 86"/>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grpSp>
        <p:nvGrpSpPr>
          <p:cNvPr id="177" name="Group 87"/>
          <p:cNvGrpSpPr>
            <a:grpSpLocks/>
          </p:cNvGrpSpPr>
          <p:nvPr/>
        </p:nvGrpSpPr>
        <p:grpSpPr bwMode="auto">
          <a:xfrm>
            <a:off x="6023520" y="3014239"/>
            <a:ext cx="1035360" cy="368679"/>
            <a:chOff x="4184" y="4278"/>
            <a:chExt cx="719" cy="256"/>
          </a:xfrm>
        </p:grpSpPr>
        <p:sp>
          <p:nvSpPr>
            <p:cNvPr id="178" name="Text Box 88"/>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179" name="Line 89"/>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grpSp>
        <p:nvGrpSpPr>
          <p:cNvPr id="180" name="Group 90"/>
          <p:cNvGrpSpPr>
            <a:grpSpLocks/>
          </p:cNvGrpSpPr>
          <p:nvPr/>
        </p:nvGrpSpPr>
        <p:grpSpPr bwMode="auto">
          <a:xfrm>
            <a:off x="6023520" y="2668600"/>
            <a:ext cx="1035360" cy="368679"/>
            <a:chOff x="4184" y="4278"/>
            <a:chExt cx="719" cy="256"/>
          </a:xfrm>
        </p:grpSpPr>
        <p:sp>
          <p:nvSpPr>
            <p:cNvPr id="181" name="Text Box 91"/>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182" name="Line 92"/>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grpSp>
        <p:nvGrpSpPr>
          <p:cNvPr id="183" name="Group 93"/>
          <p:cNvGrpSpPr>
            <a:grpSpLocks/>
          </p:cNvGrpSpPr>
          <p:nvPr/>
        </p:nvGrpSpPr>
        <p:grpSpPr bwMode="auto">
          <a:xfrm>
            <a:off x="6023520" y="2322962"/>
            <a:ext cx="1035360" cy="368679"/>
            <a:chOff x="4184" y="4278"/>
            <a:chExt cx="719" cy="256"/>
          </a:xfrm>
        </p:grpSpPr>
        <p:sp>
          <p:nvSpPr>
            <p:cNvPr id="184" name="Text Box 94"/>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185" name="Line 95"/>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grpSp>
        <p:nvGrpSpPr>
          <p:cNvPr id="186" name="Group 96"/>
          <p:cNvGrpSpPr>
            <a:grpSpLocks/>
          </p:cNvGrpSpPr>
          <p:nvPr/>
        </p:nvGrpSpPr>
        <p:grpSpPr bwMode="auto">
          <a:xfrm>
            <a:off x="6024962" y="5088054"/>
            <a:ext cx="1035360" cy="368679"/>
            <a:chOff x="4184" y="4278"/>
            <a:chExt cx="719" cy="256"/>
          </a:xfrm>
        </p:grpSpPr>
        <p:sp>
          <p:nvSpPr>
            <p:cNvPr id="187" name="Text Box 97"/>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188" name="Line 98"/>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grpSp>
        <p:nvGrpSpPr>
          <p:cNvPr id="189" name="Group 100"/>
          <p:cNvGrpSpPr>
            <a:grpSpLocks/>
          </p:cNvGrpSpPr>
          <p:nvPr/>
        </p:nvGrpSpPr>
        <p:grpSpPr bwMode="auto">
          <a:xfrm>
            <a:off x="6023520" y="3774638"/>
            <a:ext cx="1035360" cy="368679"/>
            <a:chOff x="4184" y="4278"/>
            <a:chExt cx="719" cy="256"/>
          </a:xfrm>
        </p:grpSpPr>
        <p:sp>
          <p:nvSpPr>
            <p:cNvPr id="190" name="Text Box 101"/>
            <p:cNvSpPr txBox="1">
              <a:spLocks noChangeArrowheads="1"/>
            </p:cNvSpPr>
            <p:nvPr/>
          </p:nvSpPr>
          <p:spPr bwMode="auto">
            <a:xfrm>
              <a:off x="4184" y="4278"/>
              <a:ext cx="351" cy="256"/>
            </a:xfrm>
            <a:prstGeom prst="rect">
              <a:avLst/>
            </a:prstGeom>
            <a:solidFill>
              <a:schemeClr val="bg1">
                <a:alpha val="38000"/>
              </a:schemeClr>
            </a:solidFill>
            <a:ln w="9525">
              <a:noFill/>
              <a:miter lim="800000"/>
              <a:headEnd/>
              <a:tailEnd/>
            </a:ln>
            <a:effectLst/>
          </p:spPr>
          <p:txBody>
            <a:bodyPr wrap="none">
              <a:spAutoFit/>
            </a:bodyPr>
            <a:lstStyle/>
            <a:p>
              <a:r>
                <a:rPr lang="en-US">
                  <a:solidFill>
                    <a:schemeClr val="tx1"/>
                  </a:solidFill>
                  <a:latin typeface="Arial" pitchFamily="34" charset="0"/>
                </a:rPr>
                <a:t>PC</a:t>
              </a:r>
            </a:p>
          </p:txBody>
        </p:sp>
        <p:sp>
          <p:nvSpPr>
            <p:cNvPr id="191" name="Line 102"/>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grpSp>
        <p:nvGrpSpPr>
          <p:cNvPr id="192" name="Group 103"/>
          <p:cNvGrpSpPr>
            <a:grpSpLocks/>
          </p:cNvGrpSpPr>
          <p:nvPr/>
        </p:nvGrpSpPr>
        <p:grpSpPr bwMode="auto">
          <a:xfrm>
            <a:off x="6012160" y="5433689"/>
            <a:ext cx="1035360" cy="368678"/>
            <a:chOff x="4184" y="4278"/>
            <a:chExt cx="719" cy="256"/>
          </a:xfrm>
        </p:grpSpPr>
        <p:sp>
          <p:nvSpPr>
            <p:cNvPr id="193" name="Text Box 104"/>
            <p:cNvSpPr txBox="1">
              <a:spLocks noChangeArrowheads="1"/>
            </p:cNvSpPr>
            <p:nvPr/>
          </p:nvSpPr>
          <p:spPr bwMode="auto">
            <a:xfrm>
              <a:off x="4184" y="4278"/>
              <a:ext cx="351" cy="256"/>
            </a:xfrm>
            <a:prstGeom prst="rect">
              <a:avLst/>
            </a:prstGeom>
            <a:solidFill>
              <a:schemeClr val="bg1">
                <a:alpha val="38000"/>
              </a:schemeClr>
            </a:solidFill>
            <a:ln w="9525">
              <a:solidFill>
                <a:schemeClr val="bg1"/>
              </a:solidFill>
              <a:miter lim="800000"/>
              <a:headEnd/>
              <a:tailEnd/>
            </a:ln>
            <a:effectLst/>
          </p:spPr>
          <p:txBody>
            <a:bodyPr wrap="none">
              <a:spAutoFit/>
            </a:bodyPr>
            <a:lstStyle/>
            <a:p>
              <a:r>
                <a:rPr lang="en-US" dirty="0">
                  <a:latin typeface="Arial" pitchFamily="34" charset="0"/>
                </a:rPr>
                <a:t>PC</a:t>
              </a:r>
            </a:p>
          </p:txBody>
        </p:sp>
        <p:sp>
          <p:nvSpPr>
            <p:cNvPr id="194" name="Line 105"/>
            <p:cNvSpPr>
              <a:spLocks noChangeShapeType="1"/>
            </p:cNvSpPr>
            <p:nvPr/>
          </p:nvSpPr>
          <p:spPr bwMode="auto">
            <a:xfrm>
              <a:off x="4519" y="4445"/>
              <a:ext cx="384" cy="0"/>
            </a:xfrm>
            <a:prstGeom prst="line">
              <a:avLst/>
            </a:prstGeom>
            <a:noFill/>
            <a:ln w="76200">
              <a:solidFill>
                <a:schemeClr val="tx1"/>
              </a:solidFill>
              <a:round/>
              <a:headEnd/>
              <a:tailEnd type="triangle" w="med" len="med"/>
            </a:ln>
            <a:effectLst/>
          </p:spPr>
          <p:txBody>
            <a:bodyPr/>
            <a:lstStyle/>
            <a:p>
              <a:endParaRPr lang="nl-NL"/>
            </a:p>
          </p:txBody>
        </p:sp>
      </p:grpSp>
      <p:sp>
        <p:nvSpPr>
          <p:cNvPr id="195" name="Text Box 106"/>
          <p:cNvSpPr txBox="1">
            <a:spLocks noChangeArrowheads="1"/>
          </p:cNvSpPr>
          <p:nvPr/>
        </p:nvSpPr>
        <p:spPr bwMode="auto">
          <a:xfrm rot="16200000">
            <a:off x="6660201" y="5536307"/>
            <a:ext cx="385518" cy="360755"/>
          </a:xfrm>
          <a:prstGeom prst="rect">
            <a:avLst/>
          </a:prstGeom>
          <a:noFill/>
          <a:ln w="9525">
            <a:noFill/>
            <a:miter lim="800000"/>
            <a:headEnd/>
            <a:tailEnd/>
          </a:ln>
          <a:effectLst/>
        </p:spPr>
        <p:txBody>
          <a:bodyPr wrap="none" lIns="82910" tIns="41455" rIns="82910" bIns="41455">
            <a:spAutoFit/>
          </a:bodyPr>
          <a:lstStyle/>
          <a:p>
            <a:r>
              <a:rPr lang="en-US" b="0" dirty="0">
                <a:solidFill>
                  <a:srgbClr val="FF0000"/>
                </a:solidFill>
                <a:latin typeface="Arial" pitchFamily="34" charset="0"/>
              </a:rPr>
              <a:t>IE</a:t>
            </a:r>
          </a:p>
        </p:txBody>
      </p:sp>
      <p:sp>
        <p:nvSpPr>
          <p:cNvPr id="196" name="Text Box 107"/>
          <p:cNvSpPr txBox="1">
            <a:spLocks noChangeArrowheads="1"/>
          </p:cNvSpPr>
          <p:nvPr/>
        </p:nvSpPr>
        <p:spPr bwMode="auto">
          <a:xfrm rot="16200000">
            <a:off x="6378076" y="3247186"/>
            <a:ext cx="949775"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getURL</a:t>
            </a:r>
          </a:p>
        </p:txBody>
      </p:sp>
      <p:sp>
        <p:nvSpPr>
          <p:cNvPr id="197" name="Line 108"/>
          <p:cNvSpPr>
            <a:spLocks noChangeShapeType="1"/>
          </p:cNvSpPr>
          <p:nvPr/>
        </p:nvSpPr>
        <p:spPr bwMode="auto">
          <a:xfrm>
            <a:off x="7475040" y="1355185"/>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98" name="Line 109"/>
          <p:cNvSpPr>
            <a:spLocks noChangeShapeType="1"/>
          </p:cNvSpPr>
          <p:nvPr/>
        </p:nvSpPr>
        <p:spPr bwMode="auto">
          <a:xfrm>
            <a:off x="8926560" y="1355185"/>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99" name="AutoShape 110"/>
          <p:cNvSpPr>
            <a:spLocks noChangeArrowheads="1"/>
          </p:cNvSpPr>
          <p:nvPr/>
        </p:nvSpPr>
        <p:spPr bwMode="auto">
          <a:xfrm flipH="1">
            <a:off x="6657720" y="161145"/>
            <a:ext cx="276480" cy="207382"/>
          </a:xfrm>
          <a:prstGeom prst="leftArrow">
            <a:avLst>
              <a:gd name="adj1" fmla="val 50000"/>
              <a:gd name="adj2" fmla="val 33333"/>
            </a:avLst>
          </a:prstGeom>
          <a:solidFill>
            <a:srgbClr val="33CC33"/>
          </a:solidFill>
          <a:ln w="9525">
            <a:solidFill>
              <a:srgbClr val="008000"/>
            </a:solidFill>
            <a:miter lim="800000"/>
            <a:headEnd/>
            <a:tailEnd/>
          </a:ln>
          <a:effectLst/>
        </p:spPr>
        <p:txBody>
          <a:bodyPr wrap="none" lIns="82910" tIns="41455" rIns="82910" bIns="41455" anchor="ctr"/>
          <a:lstStyle/>
          <a:p>
            <a:endParaRPr lang="nl-NL"/>
          </a:p>
        </p:txBody>
      </p:sp>
      <p:grpSp>
        <p:nvGrpSpPr>
          <p:cNvPr id="200" name="Group 110"/>
          <p:cNvGrpSpPr/>
          <p:nvPr/>
        </p:nvGrpSpPr>
        <p:grpSpPr>
          <a:xfrm>
            <a:off x="3893909" y="313545"/>
            <a:ext cx="2354491" cy="1760189"/>
            <a:chOff x="3769426" y="304800"/>
            <a:chExt cx="2354491" cy="1760189"/>
          </a:xfrm>
        </p:grpSpPr>
        <p:sp>
          <p:nvSpPr>
            <p:cNvPr id="201" name="TextBox 200"/>
            <p:cNvSpPr txBox="1"/>
            <p:nvPr/>
          </p:nvSpPr>
          <p:spPr>
            <a:xfrm rot="20820921">
              <a:off x="3769426" y="803105"/>
              <a:ext cx="2354491" cy="1261884"/>
            </a:xfrm>
            <a:prstGeom prst="rect">
              <a:avLst/>
            </a:prstGeom>
            <a:noFill/>
          </p:spPr>
          <p:txBody>
            <a:bodyPr wrap="none" rtlCol="0">
              <a:spAutoFit/>
            </a:bodyPr>
            <a:lstStyle/>
            <a:p>
              <a:r>
                <a:rPr lang="en-US" sz="2400" dirty="0">
                  <a:solidFill>
                    <a:srgbClr val="00B050"/>
                  </a:solidFill>
                </a:rPr>
                <a:t>stack pointer (SP)</a:t>
              </a:r>
            </a:p>
            <a:p>
              <a:pPr>
                <a:buFont typeface="Wingdings"/>
                <a:buChar char="è"/>
              </a:pPr>
              <a:r>
                <a:rPr lang="en-US" sz="1400" dirty="0">
                  <a:solidFill>
                    <a:srgbClr val="00B050"/>
                  </a:solidFill>
                  <a:sym typeface="Wingdings" pitchFamily="2" charset="2"/>
                </a:rPr>
                <a:t>Points to last added entry</a:t>
              </a:r>
            </a:p>
            <a:p>
              <a:r>
                <a:rPr lang="en-US" sz="1400" dirty="0">
                  <a:solidFill>
                    <a:srgbClr val="00B050"/>
                  </a:solidFill>
                  <a:sym typeface="Wingdings" pitchFamily="2" charset="2"/>
                </a:rPr>
                <a:t>      on the stack</a:t>
              </a:r>
            </a:p>
            <a:p>
              <a:pPr>
                <a:buFont typeface="Wingdings"/>
                <a:buChar char="è"/>
              </a:pPr>
              <a:endParaRPr lang="en-US" sz="2400" dirty="0">
                <a:solidFill>
                  <a:srgbClr val="00B050"/>
                </a:solidFill>
              </a:endParaRPr>
            </a:p>
          </p:txBody>
        </p:sp>
        <p:sp>
          <p:nvSpPr>
            <p:cNvPr id="202" name="Freeform 201"/>
            <p:cNvSpPr/>
            <p:nvPr/>
          </p:nvSpPr>
          <p:spPr>
            <a:xfrm>
              <a:off x="4861815" y="304800"/>
              <a:ext cx="1167924" cy="610427"/>
            </a:xfrm>
            <a:custGeom>
              <a:avLst/>
              <a:gdLst>
                <a:gd name="connsiteX0" fmla="*/ 28237 w 1167924"/>
                <a:gd name="connsiteY0" fmla="*/ 610427 h 610427"/>
                <a:gd name="connsiteX1" fmla="*/ 1733 w 1167924"/>
                <a:gd name="connsiteY1" fmla="*/ 544166 h 610427"/>
                <a:gd name="connsiteX2" fmla="*/ 14985 w 1167924"/>
                <a:gd name="connsiteY2" fmla="*/ 504410 h 610427"/>
                <a:gd name="connsiteX3" fmla="*/ 41489 w 1167924"/>
                <a:gd name="connsiteY3" fmla="*/ 411644 h 610427"/>
                <a:gd name="connsiteX4" fmla="*/ 67994 w 1167924"/>
                <a:gd name="connsiteY4" fmla="*/ 385140 h 610427"/>
                <a:gd name="connsiteX5" fmla="*/ 94498 w 1167924"/>
                <a:gd name="connsiteY5" fmla="*/ 345383 h 610427"/>
                <a:gd name="connsiteX6" fmla="*/ 174011 w 1167924"/>
                <a:gd name="connsiteY6" fmla="*/ 279123 h 610427"/>
                <a:gd name="connsiteX7" fmla="*/ 240272 w 1167924"/>
                <a:gd name="connsiteY7" fmla="*/ 239366 h 610427"/>
                <a:gd name="connsiteX8" fmla="*/ 333037 w 1167924"/>
                <a:gd name="connsiteY8" fmla="*/ 186357 h 610427"/>
                <a:gd name="connsiteX9" fmla="*/ 412550 w 1167924"/>
                <a:gd name="connsiteY9" fmla="*/ 146601 h 610427"/>
                <a:gd name="connsiteX10" fmla="*/ 439055 w 1167924"/>
                <a:gd name="connsiteY10" fmla="*/ 120096 h 610427"/>
                <a:gd name="connsiteX11" fmla="*/ 518568 w 1167924"/>
                <a:gd name="connsiteY11" fmla="*/ 93592 h 610427"/>
                <a:gd name="connsiteX12" fmla="*/ 558324 w 1167924"/>
                <a:gd name="connsiteY12" fmla="*/ 80340 h 610427"/>
                <a:gd name="connsiteX13" fmla="*/ 704098 w 1167924"/>
                <a:gd name="connsiteY13" fmla="*/ 40583 h 610427"/>
                <a:gd name="connsiteX14" fmla="*/ 916133 w 1167924"/>
                <a:gd name="connsiteY14" fmla="*/ 14079 h 610427"/>
                <a:gd name="connsiteX15" fmla="*/ 1167924 w 1167924"/>
                <a:gd name="connsiteY15" fmla="*/ 827 h 610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67924" h="610427">
                  <a:moveTo>
                    <a:pt x="28237" y="610427"/>
                  </a:moveTo>
                  <a:cubicBezTo>
                    <a:pt x="19402" y="588340"/>
                    <a:pt x="4684" y="567771"/>
                    <a:pt x="1733" y="544166"/>
                  </a:cubicBezTo>
                  <a:cubicBezTo>
                    <a:pt x="0" y="530305"/>
                    <a:pt x="11148" y="517841"/>
                    <a:pt x="14985" y="504410"/>
                  </a:cubicBezTo>
                  <a:cubicBezTo>
                    <a:pt x="18135" y="493384"/>
                    <a:pt x="32824" y="426086"/>
                    <a:pt x="41489" y="411644"/>
                  </a:cubicBezTo>
                  <a:cubicBezTo>
                    <a:pt x="47917" y="400930"/>
                    <a:pt x="60189" y="394896"/>
                    <a:pt x="67994" y="385140"/>
                  </a:cubicBezTo>
                  <a:cubicBezTo>
                    <a:pt x="77944" y="372703"/>
                    <a:pt x="84302" y="357619"/>
                    <a:pt x="94498" y="345383"/>
                  </a:cubicBezTo>
                  <a:cubicBezTo>
                    <a:pt x="141717" y="288720"/>
                    <a:pt x="121890" y="320820"/>
                    <a:pt x="174011" y="279123"/>
                  </a:cubicBezTo>
                  <a:cubicBezTo>
                    <a:pt x="225986" y="237543"/>
                    <a:pt x="171228" y="262380"/>
                    <a:pt x="240272" y="239366"/>
                  </a:cubicBezTo>
                  <a:cubicBezTo>
                    <a:pt x="337124" y="174798"/>
                    <a:pt x="215350" y="253606"/>
                    <a:pt x="333037" y="186357"/>
                  </a:cubicBezTo>
                  <a:cubicBezTo>
                    <a:pt x="404966" y="145255"/>
                    <a:pt x="339662" y="170897"/>
                    <a:pt x="412550" y="146601"/>
                  </a:cubicBezTo>
                  <a:cubicBezTo>
                    <a:pt x="421385" y="137766"/>
                    <a:pt x="427880" y="125684"/>
                    <a:pt x="439055" y="120096"/>
                  </a:cubicBezTo>
                  <a:cubicBezTo>
                    <a:pt x="464043" y="107602"/>
                    <a:pt x="492064" y="102427"/>
                    <a:pt x="518568" y="93592"/>
                  </a:cubicBezTo>
                  <a:lnTo>
                    <a:pt x="558324" y="80340"/>
                  </a:lnTo>
                  <a:cubicBezTo>
                    <a:pt x="606842" y="64168"/>
                    <a:pt x="651797" y="48054"/>
                    <a:pt x="704098" y="40583"/>
                  </a:cubicBezTo>
                  <a:cubicBezTo>
                    <a:pt x="778368" y="29973"/>
                    <a:pt x="840215" y="20152"/>
                    <a:pt x="916133" y="14079"/>
                  </a:cubicBezTo>
                  <a:cubicBezTo>
                    <a:pt x="1092118" y="0"/>
                    <a:pt x="1066573" y="827"/>
                    <a:pt x="1167924" y="827"/>
                  </a:cubicBezTo>
                </a:path>
              </a:pathLst>
            </a:custGeom>
            <a:ln w="571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9370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0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65"/>
                                        </p:tgtEl>
                                        <p:attrNameLst>
                                          <p:attrName>style.visibility</p:attrName>
                                        </p:attrNameLst>
                                      </p:cBhvr>
                                      <p:to>
                                        <p:strVal val="visible"/>
                                      </p:to>
                                    </p:set>
                                  </p:childTnLst>
                                  <p:subTnLst>
                                    <p:set>
                                      <p:cBhvr override="childStyle">
                                        <p:cTn dur="1" fill="hold" display="0" masterRel="nextClick" afterEffect="1"/>
                                        <p:tgtEl>
                                          <p:spTgt spid="165"/>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68"/>
                                        </p:tgtEl>
                                        <p:attrNameLst>
                                          <p:attrName>style.visibility</p:attrName>
                                        </p:attrNameLst>
                                      </p:cBhvr>
                                      <p:to>
                                        <p:strVal val="visible"/>
                                      </p:to>
                                    </p:set>
                                  </p:childTnLst>
                                  <p:subTnLst>
                                    <p:set>
                                      <p:cBhvr override="childStyle">
                                        <p:cTn dur="1" fill="hold" display="0" masterRel="nextClick" afterEffect="1"/>
                                        <p:tgtEl>
                                          <p:spTgt spid="168"/>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9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1" nodeType="clickEffect">
                                  <p:stCondLst>
                                    <p:cond delay="0"/>
                                  </p:stCondLst>
                                  <p:childTnLst>
                                    <p:animMotion origin="layout" path="M 8.33333E-7 -0.00047 L -0.00156 0.04004 " pathEditMode="relative" rAng="0" ptsTypes="AA">
                                      <p:cBhvr>
                                        <p:cTn id="35" dur="2000" fill="hold"/>
                                        <p:tgtEl>
                                          <p:spTgt spid="199"/>
                                        </p:tgtEl>
                                        <p:attrNameLst>
                                          <p:attrName>ppt_x</p:attrName>
                                          <p:attrName>ppt_y</p:attrName>
                                        </p:attrNameLst>
                                      </p:cBhvr>
                                      <p:rCtr x="-87" y="2014"/>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type="lt">
                                    <p:tmAbs val="0"/>
                                  </p:iterate>
                                  <p:childTnLst>
                                    <p:set>
                                      <p:cBhvr>
                                        <p:cTn id="39" dur="1" fill="hold">
                                          <p:stCondLst>
                                            <p:cond delay="0"/>
                                          </p:stCondLst>
                                        </p:cTn>
                                        <p:tgtEl>
                                          <p:spTgt spid="17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192"/>
                                        </p:tgtEl>
                                        <p:attrNameLst>
                                          <p:attrName>style.visibility</p:attrName>
                                        </p:attrNameLst>
                                      </p:cBhvr>
                                      <p:to>
                                        <p:strVal val="hidden"/>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189"/>
                                        </p:tgtEl>
                                        <p:attrNameLst>
                                          <p:attrName>style.visibility</p:attrName>
                                        </p:attrNameLst>
                                      </p:cBhvr>
                                      <p:to>
                                        <p:strVal val="visible"/>
                                      </p:to>
                                    </p:set>
                                  </p:childTnLst>
                                  <p:subTnLst>
                                    <p:set>
                                      <p:cBhvr override="childStyle">
                                        <p:cTn dur="1" fill="hold" display="0" masterRel="nextClick" afterEffect="1"/>
                                        <p:tgtEl>
                                          <p:spTgt spid="189"/>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
                                        </p:tgtEl>
                                        <p:attrNameLst>
                                          <p:attrName>style.visibility</p:attrName>
                                        </p:attrNameLst>
                                      </p:cBhvr>
                                      <p:to>
                                        <p:strVal val="visible"/>
                                      </p:to>
                                    </p:set>
                                  </p:childTnLst>
                                  <p:subTnLst>
                                    <p:set>
                                      <p:cBhvr override="childStyle">
                                        <p:cTn dur="1" fill="hold" display="0" masterRel="nextClick" afterEffect="1"/>
                                        <p:tgtEl>
                                          <p:spTgt spid="17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7"/>
                                        </p:tgtEl>
                                        <p:attrNameLst>
                                          <p:attrName>style.visibility</p:attrName>
                                        </p:attrNameLst>
                                      </p:cBhvr>
                                      <p:to>
                                        <p:strVal val="visible"/>
                                      </p:to>
                                    </p:set>
                                  </p:childTnLst>
                                  <p:subTnLst>
                                    <p:set>
                                      <p:cBhvr override="childStyle">
                                        <p:cTn dur="1" fill="hold" display="0" masterRel="nextClick" afterEffect="1"/>
                                        <p:tgtEl>
                                          <p:spTgt spid="177"/>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0"/>
                                        </p:tgtEl>
                                        <p:attrNameLst>
                                          <p:attrName>style.visibility</p:attrName>
                                        </p:attrNameLst>
                                      </p:cBhvr>
                                      <p:to>
                                        <p:strVal val="visible"/>
                                      </p:to>
                                    </p:set>
                                  </p:childTnLst>
                                  <p:subTnLst>
                                    <p:set>
                                      <p:cBhvr override="childStyle">
                                        <p:cTn dur="1" fill="hold" display="0" masterRel="nextClick" afterEffect="1"/>
                                        <p:tgtEl>
                                          <p:spTgt spid="180"/>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83"/>
                                        </p:tgtEl>
                                        <p:attrNameLst>
                                          <p:attrName>style.visibility</p:attrName>
                                        </p:attrNameLst>
                                      </p:cBhvr>
                                      <p:to>
                                        <p:strVal val="visible"/>
                                      </p:to>
                                    </p:set>
                                  </p:childTnLst>
                                  <p:subTnLst>
                                    <p:set>
                                      <p:cBhvr override="childStyle">
                                        <p:cTn dur="1" fill="hold" display="0" masterRel="nextClick" afterEffect="1"/>
                                        <p:tgtEl>
                                          <p:spTgt spid="183"/>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3" presetClass="emph" presetSubtype="2" fill="hold" grpId="1" nodeType="clickEffect">
                                  <p:stCondLst>
                                    <p:cond delay="0"/>
                                  </p:stCondLst>
                                  <p:iterate type="lt">
                                    <p:tmPct val="0"/>
                                  </p:iterate>
                                  <p:childTnLst>
                                    <p:animClr clrSpc="rgb" dir="cw">
                                      <p:cBhvr override="childStyle">
                                        <p:cTn id="66" dur="2000" fill="hold"/>
                                        <p:tgtEl>
                                          <p:spTgt spid="173"/>
                                        </p:tgtEl>
                                        <p:attrNameLst>
                                          <p:attrName>style.color</p:attrName>
                                        </p:attrNameLst>
                                      </p:cBhvr>
                                      <p:to>
                                        <a:schemeClr val="bg2"/>
                                      </p:to>
                                    </p:animClr>
                                  </p:childTnLst>
                                </p:cTn>
                              </p:par>
                            </p:childTnLst>
                          </p:cTn>
                        </p:par>
                      </p:childTnLst>
                    </p:cTn>
                  </p:par>
                  <p:par>
                    <p:cTn id="67" fill="hold">
                      <p:stCondLst>
                        <p:cond delay="indefinite"/>
                      </p:stCondLst>
                      <p:childTnLst>
                        <p:par>
                          <p:cTn id="68" fill="hold">
                            <p:stCondLst>
                              <p:cond delay="0"/>
                            </p:stCondLst>
                            <p:childTnLst>
                              <p:par>
                                <p:cTn id="69" presetID="64" presetClass="path" presetSubtype="0" accel="50000" decel="50000" fill="hold" nodeType="clickEffect">
                                  <p:stCondLst>
                                    <p:cond delay="0"/>
                                  </p:stCondLst>
                                  <p:childTnLst>
                                    <p:animMotion origin="layout" path="M 8.33333E-7 2.59259E-6 L 8.33333E-7 -0.00047 " pathEditMode="relative" rAng="0" ptsTypes="AA">
                                      <p:cBhvr>
                                        <p:cTn id="70" dur="2000" fill="hold"/>
                                        <p:tgtEl>
                                          <p:spTgt spid="199"/>
                                        </p:tgtEl>
                                        <p:attrNameLst>
                                          <p:attrName>ppt_x</p:attrName>
                                          <p:attrName>ppt_y</p:attrName>
                                        </p:attrNameLst>
                                      </p:cBhvr>
                                      <p:rCtr x="0" y="-23"/>
                                    </p:animMotion>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0" grpId="0"/>
      <p:bldP spid="173" grpId="0"/>
      <p:bldP spid="173" grpId="1"/>
      <p:bldP spid="199" grpId="0" animBg="1"/>
      <p:bldP spid="199"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Return oriented programming (ROP)</a:t>
            </a:r>
            <a:endParaRPr lang="en-GB" dirty="0">
              <a:solidFill>
                <a:schemeClr val="accent1"/>
              </a:solidFill>
            </a:endParaRPr>
          </a:p>
        </p:txBody>
      </p:sp>
      <p:sp>
        <p:nvSpPr>
          <p:cNvPr id="5" name="Slide Number Placeholder 4"/>
          <p:cNvSpPr>
            <a:spLocks noGrp="1"/>
          </p:cNvSpPr>
          <p:nvPr>
            <p:ph type="sldNum" sz="quarter" idx="12"/>
          </p:nvPr>
        </p:nvSpPr>
        <p:spPr/>
        <p:txBody>
          <a:bodyPr/>
          <a:lstStyle/>
          <a:p>
            <a:fld id="{22459BEF-F704-A54B-987F-5EEE859E8FB1}" type="slidenum">
              <a:rPr lang="en-US" smtClean="0"/>
              <a:t>40</a:t>
            </a:fld>
            <a:endParaRPr lang="en-US"/>
          </a:p>
        </p:txBody>
      </p:sp>
      <p:sp>
        <p:nvSpPr>
          <p:cNvPr id="6" name="Rectangle 5"/>
          <p:cNvSpPr/>
          <p:nvPr/>
        </p:nvSpPr>
        <p:spPr>
          <a:xfrm>
            <a:off x="6039293" y="1648047"/>
            <a:ext cx="2519916" cy="47846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7" name="Rectangle 6"/>
          <p:cNvSpPr/>
          <p:nvPr/>
        </p:nvSpPr>
        <p:spPr>
          <a:xfrm>
            <a:off x="6039293" y="2126512"/>
            <a:ext cx="2519916" cy="4784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&amp;gadget1</a:t>
            </a:r>
            <a:endParaRPr lang="en-GB" dirty="0"/>
          </a:p>
        </p:txBody>
      </p:sp>
      <p:sp>
        <p:nvSpPr>
          <p:cNvPr id="8" name="Rectangle 7"/>
          <p:cNvSpPr/>
          <p:nvPr/>
        </p:nvSpPr>
        <p:spPr>
          <a:xfrm>
            <a:off x="6039293" y="2600339"/>
            <a:ext cx="2519916" cy="47846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9" name="Rectangle 8"/>
          <p:cNvSpPr/>
          <p:nvPr/>
        </p:nvSpPr>
        <p:spPr>
          <a:xfrm>
            <a:off x="6039293" y="3102043"/>
            <a:ext cx="2519916" cy="4784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&amp;gadget2</a:t>
            </a:r>
            <a:endParaRPr lang="en-GB" dirty="0"/>
          </a:p>
        </p:txBody>
      </p:sp>
      <p:sp>
        <p:nvSpPr>
          <p:cNvPr id="10" name="Rectangle 9"/>
          <p:cNvSpPr/>
          <p:nvPr/>
        </p:nvSpPr>
        <p:spPr>
          <a:xfrm>
            <a:off x="6039293" y="3580508"/>
            <a:ext cx="2519916" cy="47846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1" name="Rectangle 10"/>
          <p:cNvSpPr/>
          <p:nvPr/>
        </p:nvSpPr>
        <p:spPr>
          <a:xfrm>
            <a:off x="6039293" y="4073767"/>
            <a:ext cx="2519916" cy="47846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2" name="TextBox 11"/>
          <p:cNvSpPr txBox="1"/>
          <p:nvPr/>
        </p:nvSpPr>
        <p:spPr>
          <a:xfrm>
            <a:off x="3912782" y="1777050"/>
            <a:ext cx="1743740" cy="120032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eax,ebx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ret</a:t>
            </a:r>
          </a:p>
          <a:p>
            <a:r>
              <a:rPr lang="en-US"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sp>
        <p:nvSpPr>
          <p:cNvPr id="13" name="TextBox 12"/>
          <p:cNvSpPr txBox="1"/>
          <p:nvPr/>
        </p:nvSpPr>
        <p:spPr>
          <a:xfrm>
            <a:off x="3912782" y="3490707"/>
            <a:ext cx="1743740" cy="120032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inc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eax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ret</a:t>
            </a:r>
          </a:p>
          <a:p>
            <a:r>
              <a:rPr lang="en-US"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cxnSp>
        <p:nvCxnSpPr>
          <p:cNvPr id="15" name="Straight Arrow Connector 14"/>
          <p:cNvCxnSpPr>
            <a:stCxn id="7" idx="1"/>
          </p:cNvCxnSpPr>
          <p:nvPr/>
        </p:nvCxnSpPr>
        <p:spPr>
          <a:xfrm flipH="1" flipV="1">
            <a:off x="5555511" y="2215319"/>
            <a:ext cx="483782" cy="1504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9" idx="1"/>
          </p:cNvCxnSpPr>
          <p:nvPr/>
        </p:nvCxnSpPr>
        <p:spPr>
          <a:xfrm flipH="1">
            <a:off x="4993558" y="3341276"/>
            <a:ext cx="1045735" cy="60782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02019" y="1407414"/>
            <a:ext cx="3710763" cy="3785652"/>
          </a:xfrm>
          <a:prstGeom prst="rect">
            <a:avLst/>
          </a:prstGeom>
          <a:noFill/>
        </p:spPr>
        <p:txBody>
          <a:bodyPr wrap="square" rtlCol="0">
            <a:spAutoFit/>
          </a:bodyPr>
          <a:lstStyle/>
          <a:p>
            <a:r>
              <a:rPr lang="en-US" sz="2000" dirty="0"/>
              <a:t>Return-to-</a:t>
            </a:r>
            <a:r>
              <a:rPr lang="en-US" sz="2000" dirty="0" err="1"/>
              <a:t>libc</a:t>
            </a:r>
            <a:r>
              <a:rPr lang="en-US" sz="2000"/>
              <a:t> attacks are </a:t>
            </a:r>
            <a:r>
              <a:rPr lang="en-US" sz="2000" dirty="0"/>
              <a:t>fairly versatile, but sometimes the functionalities needed by an attacker cannot be found in library functions</a:t>
            </a:r>
          </a:p>
          <a:p>
            <a:endParaRPr lang="en-US" sz="2000" dirty="0"/>
          </a:p>
          <a:p>
            <a:r>
              <a:rPr lang="en-US" sz="2000" dirty="0"/>
              <a:t>Return oriented programming allows the attacker to build his own functions, by repeatedly jumping to small snippets of code (</a:t>
            </a:r>
            <a:r>
              <a:rPr lang="en-US" sz="2000" b="1" dirty="0">
                <a:solidFill>
                  <a:schemeClr val="accent1"/>
                </a:solidFill>
              </a:rPr>
              <a:t>gadgets</a:t>
            </a:r>
            <a:r>
              <a:rPr lang="en-US" sz="2000" dirty="0"/>
              <a:t>) located near return instructions</a:t>
            </a:r>
            <a:endParaRPr lang="en-GB" sz="2000" dirty="0"/>
          </a:p>
        </p:txBody>
      </p:sp>
      <p:sp>
        <p:nvSpPr>
          <p:cNvPr id="29" name="TextBox 28"/>
          <p:cNvSpPr txBox="1"/>
          <p:nvPr/>
        </p:nvSpPr>
        <p:spPr>
          <a:xfrm>
            <a:off x="202019" y="5213055"/>
            <a:ext cx="8484781" cy="923330"/>
          </a:xfrm>
          <a:prstGeom prst="rect">
            <a:avLst/>
          </a:prstGeom>
          <a:noFill/>
        </p:spPr>
        <p:txBody>
          <a:bodyPr wrap="square" rtlCol="0">
            <a:spAutoFit/>
          </a:bodyPr>
          <a:lstStyle/>
          <a:p>
            <a:r>
              <a:rPr lang="en-US" dirty="0"/>
              <a:t>It is surprisingly easy to find gadgets that allow an attacker to do whatever he wants by chaining them</a:t>
            </a:r>
          </a:p>
          <a:p>
            <a:r>
              <a:rPr lang="en-US" dirty="0"/>
              <a:t>If you think about it, you don’t need that many gadgets to achieve Turing completeness</a:t>
            </a:r>
            <a:endParaRPr lang="en-GB" dirty="0"/>
          </a:p>
        </p:txBody>
      </p:sp>
    </p:spTree>
    <p:extLst>
      <p:ext uri="{BB962C8B-B14F-4D97-AF65-F5344CB8AC3E}">
        <p14:creationId xmlns:p14="http://schemas.microsoft.com/office/powerpoint/2010/main" val="2956884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Other locations that </a:t>
            </a:r>
            <a:br>
              <a:rPr lang="en-US" dirty="0">
                <a:solidFill>
                  <a:schemeClr val="accent1"/>
                </a:solidFill>
              </a:rPr>
            </a:br>
            <a:r>
              <a:rPr lang="en-US" dirty="0">
                <a:solidFill>
                  <a:schemeClr val="accent1"/>
                </a:solidFill>
              </a:rPr>
              <a:t>attackers can overwrite</a:t>
            </a:r>
            <a:endParaRPr lang="en-GB" dirty="0">
              <a:solidFill>
                <a:schemeClr val="accent1"/>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sz="2400" b="1" dirty="0">
                <a:solidFill>
                  <a:schemeClr val="accent1"/>
                </a:solidFill>
              </a:rPr>
              <a:t>Global Offset Table (GOT) </a:t>
            </a:r>
            <a:r>
              <a:rPr lang="en-US" sz="2400" dirty="0"/>
              <a:t>– used by the linker to keep the addresses of the functions called in a program. The GOT is writable, therefore an attacker can overwrite the address to a function (for example </a:t>
            </a:r>
            <a:r>
              <a:rPr lang="en-US" sz="2400" dirty="0" err="1">
                <a:latin typeface="Courier" pitchFamily="49" charset="0"/>
              </a:rPr>
              <a:t>printf</a:t>
            </a:r>
            <a:r>
              <a:rPr lang="en-US" sz="2400" dirty="0"/>
              <a:t>) and have a function of his choice executed instead next time </a:t>
            </a:r>
            <a:r>
              <a:rPr lang="en-US" sz="2400" dirty="0" err="1">
                <a:latin typeface="Courier" pitchFamily="49" charset="0"/>
              </a:rPr>
              <a:t>printf</a:t>
            </a:r>
            <a:r>
              <a:rPr lang="en-US" sz="2400" dirty="0"/>
              <a:t> is called </a:t>
            </a:r>
          </a:p>
          <a:p>
            <a:pPr marL="0" indent="0">
              <a:buNone/>
            </a:pPr>
            <a:endParaRPr lang="en-US" sz="2400" dirty="0"/>
          </a:p>
          <a:p>
            <a:pPr marL="0" indent="0">
              <a:buNone/>
            </a:pPr>
            <a:r>
              <a:rPr lang="en-US" sz="2400" b="1" dirty="0">
                <a:solidFill>
                  <a:schemeClr val="accent1"/>
                </a:solidFill>
              </a:rPr>
              <a:t>The .</a:t>
            </a:r>
            <a:r>
              <a:rPr lang="en-US" sz="2400" b="1" dirty="0" err="1">
                <a:solidFill>
                  <a:schemeClr val="accent1"/>
                </a:solidFill>
              </a:rPr>
              <a:t>dtors</a:t>
            </a:r>
            <a:r>
              <a:rPr lang="en-US" sz="2400" b="1" dirty="0">
                <a:solidFill>
                  <a:schemeClr val="accent1"/>
                </a:solidFill>
              </a:rPr>
              <a:t> Section </a:t>
            </a:r>
            <a:r>
              <a:rPr lang="en-US" sz="2400" dirty="0"/>
              <a:t>– contains code to be executed after the actual program code (stands for destructors). This section is writable too, and the attacker can use it to point to code that will be run when the program is terminating</a:t>
            </a:r>
          </a:p>
          <a:p>
            <a:pPr marL="0" indent="0">
              <a:buNone/>
            </a:pPr>
            <a:endParaRPr lang="en-US" sz="2400" dirty="0"/>
          </a:p>
          <a:p>
            <a:pPr marL="0" indent="0">
              <a:buNone/>
            </a:pPr>
            <a:r>
              <a:rPr lang="en-US" sz="2400" b="1" dirty="0">
                <a:solidFill>
                  <a:schemeClr val="accent1"/>
                </a:solidFill>
              </a:rPr>
              <a:t>Off by one overflows </a:t>
            </a:r>
            <a:r>
              <a:rPr lang="en-US" sz="2400" dirty="0"/>
              <a:t>– programs start counting from 0, humans from 1 – this can cause code to allow writing </a:t>
            </a:r>
            <a:r>
              <a:rPr lang="en-US" sz="2400" b="1" dirty="0">
                <a:solidFill>
                  <a:schemeClr val="accent1"/>
                </a:solidFill>
              </a:rPr>
              <a:t>one byte too much</a:t>
            </a:r>
            <a:r>
              <a:rPr lang="en-US" sz="2400" dirty="0"/>
              <a:t> in memory!</a:t>
            </a:r>
          </a:p>
          <a:p>
            <a:pPr marL="0" indent="0">
              <a:buNone/>
            </a:pPr>
            <a:r>
              <a:rPr lang="en-US" sz="2400" dirty="0"/>
              <a:t>Attackers can use this to overwrite the least significant byte in the previous contiguous memory address → overwrite the least significant byte of </a:t>
            </a:r>
            <a:r>
              <a:rPr lang="en-US" sz="2400"/>
              <a:t>an address</a:t>
            </a:r>
            <a:endParaRPr lang="en-GB" sz="2400" dirty="0"/>
          </a:p>
        </p:txBody>
      </p:sp>
      <p:sp>
        <p:nvSpPr>
          <p:cNvPr id="5" name="Slide Number Placeholder 4"/>
          <p:cNvSpPr>
            <a:spLocks noGrp="1"/>
          </p:cNvSpPr>
          <p:nvPr>
            <p:ph type="sldNum" sz="quarter" idx="12"/>
          </p:nvPr>
        </p:nvSpPr>
        <p:spPr/>
        <p:txBody>
          <a:bodyPr/>
          <a:lstStyle/>
          <a:p>
            <a:fld id="{22459BEF-F704-A54B-987F-5EEE859E8FB1}" type="slidenum">
              <a:rPr lang="en-US" smtClean="0"/>
              <a:t>41</a:t>
            </a:fld>
            <a:endParaRPr lang="en-US"/>
          </a:p>
        </p:txBody>
      </p:sp>
    </p:spTree>
    <p:extLst>
      <p:ext uri="{BB962C8B-B14F-4D97-AF65-F5344CB8AC3E}">
        <p14:creationId xmlns:p14="http://schemas.microsoft.com/office/powerpoint/2010/main" val="389308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284" y="95046"/>
            <a:ext cx="8463516" cy="905509"/>
          </a:xfrm>
        </p:spPr>
        <p:txBody>
          <a:bodyPr>
            <a:normAutofit fontScale="90000"/>
          </a:bodyPr>
          <a:lstStyle/>
          <a:p>
            <a:r>
              <a:rPr lang="en-US" dirty="0">
                <a:solidFill>
                  <a:schemeClr val="accent1"/>
                </a:solidFill>
              </a:rPr>
              <a:t>Address space layout randomization (ASLR)</a:t>
            </a:r>
            <a:endParaRPr lang="en-GB" dirty="0">
              <a:solidFill>
                <a:schemeClr val="accent1"/>
              </a:solidFill>
            </a:endParaRPr>
          </a:p>
        </p:txBody>
      </p:sp>
      <p:sp>
        <p:nvSpPr>
          <p:cNvPr id="3" name="Content Placeholder 2"/>
          <p:cNvSpPr>
            <a:spLocks noGrp="1"/>
          </p:cNvSpPr>
          <p:nvPr>
            <p:ph idx="1"/>
          </p:nvPr>
        </p:nvSpPr>
        <p:spPr/>
        <p:txBody>
          <a:bodyPr>
            <a:normAutofit lnSpcReduction="10000"/>
          </a:bodyPr>
          <a:lstStyle/>
          <a:p>
            <a:pPr marL="0" indent="0">
              <a:buNone/>
            </a:pPr>
            <a:r>
              <a:rPr lang="en-US" sz="1800" b="1" dirty="0"/>
              <a:t>Idea</a:t>
            </a:r>
            <a:r>
              <a:rPr lang="en-US" sz="1800" dirty="0"/>
              <a:t>: re-arrange the position of key data areas randomly (stack, code, shared libraries)</a:t>
            </a:r>
          </a:p>
          <a:p>
            <a:pPr marL="0" indent="0">
              <a:buNone/>
            </a:pPr>
            <a:endParaRPr lang="en-US" sz="1800" dirty="0"/>
          </a:p>
          <a:p>
            <a:pPr marL="0" indent="0">
              <a:buNone/>
            </a:pPr>
            <a:r>
              <a:rPr lang="en-US" sz="1800" dirty="0"/>
              <a:t>Effect on exploits:</a:t>
            </a:r>
          </a:p>
          <a:p>
            <a:r>
              <a:rPr lang="en-US" sz="1800" dirty="0"/>
              <a:t>Buffer overflow: the attacker does not know the address of the </a:t>
            </a:r>
            <a:r>
              <a:rPr lang="en-US" sz="1800" dirty="0" err="1"/>
              <a:t>shellcode</a:t>
            </a:r>
            <a:endParaRPr lang="en-US" sz="1800" dirty="0"/>
          </a:p>
          <a:p>
            <a:r>
              <a:rPr lang="en-US" sz="1800" dirty="0"/>
              <a:t>Return-into-</a:t>
            </a:r>
            <a:r>
              <a:rPr lang="en-US" sz="1800" dirty="0" err="1"/>
              <a:t>libc</a:t>
            </a:r>
            <a:r>
              <a:rPr lang="en-US" sz="1800" dirty="0"/>
              <a:t>: the attacker cannot predict the address of the library function</a:t>
            </a:r>
          </a:p>
          <a:p>
            <a:r>
              <a:rPr lang="en-US" sz="1800" dirty="0"/>
              <a:t>ROP: the attacker cannot predict the address of the code gadgets</a:t>
            </a:r>
          </a:p>
          <a:p>
            <a:endParaRPr lang="en-US" sz="1800" dirty="0"/>
          </a:p>
          <a:p>
            <a:pPr marL="0" indent="0">
              <a:buNone/>
            </a:pPr>
            <a:r>
              <a:rPr lang="en-US" sz="1800" dirty="0"/>
              <a:t>Natively implemented on Linux &gt; 2.6.11, Windows Vista or later, …</a:t>
            </a:r>
          </a:p>
          <a:p>
            <a:pPr marL="0" indent="0">
              <a:buNone/>
            </a:pPr>
            <a:endParaRPr lang="en-US" sz="1800" dirty="0"/>
          </a:p>
          <a:p>
            <a:pPr marL="0" indent="0">
              <a:buNone/>
            </a:pPr>
            <a:r>
              <a:rPr lang="en-US" sz="1800" dirty="0"/>
              <a:t>Problems:</a:t>
            </a:r>
          </a:p>
          <a:p>
            <a:r>
              <a:rPr lang="en-US" sz="1800" dirty="0"/>
              <a:t>32-bit implementations use few randomization bits (</a:t>
            </a:r>
            <a:r>
              <a:rPr lang="en-US" sz="1800" dirty="0" err="1"/>
              <a:t>bruteforce</a:t>
            </a:r>
            <a:r>
              <a:rPr lang="en-US" sz="1800" dirty="0"/>
              <a:t> possible)</a:t>
            </a:r>
          </a:p>
          <a:p>
            <a:r>
              <a:rPr lang="en-US" sz="1800" dirty="0"/>
              <a:t>If an attacker can read an address at runtime (through memory leakage) she can adjust her exploits accordingly</a:t>
            </a:r>
            <a:endParaRPr lang="en-GB" sz="1800" dirty="0"/>
          </a:p>
        </p:txBody>
      </p:sp>
      <p:sp>
        <p:nvSpPr>
          <p:cNvPr id="5" name="Slide Number Placeholder 4"/>
          <p:cNvSpPr>
            <a:spLocks noGrp="1"/>
          </p:cNvSpPr>
          <p:nvPr>
            <p:ph type="sldNum" sz="quarter" idx="12"/>
          </p:nvPr>
        </p:nvSpPr>
        <p:spPr/>
        <p:txBody>
          <a:bodyPr/>
          <a:lstStyle/>
          <a:p>
            <a:fld id="{22459BEF-F704-A54B-987F-5EEE859E8FB1}" type="slidenum">
              <a:rPr lang="en-US" smtClean="0"/>
              <a:t>42</a:t>
            </a:fld>
            <a:endParaRPr lang="en-US"/>
          </a:p>
        </p:txBody>
      </p:sp>
    </p:spTree>
    <p:extLst>
      <p:ext uri="{BB962C8B-B14F-4D97-AF65-F5344CB8AC3E}">
        <p14:creationId xmlns:p14="http://schemas.microsoft.com/office/powerpoint/2010/main" val="2280017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ASLR can be defeated</a:t>
            </a:r>
          </a:p>
        </p:txBody>
      </p:sp>
      <p:sp>
        <p:nvSpPr>
          <p:cNvPr id="3" name="Content Placeholder 2"/>
          <p:cNvSpPr>
            <a:spLocks noGrp="1"/>
          </p:cNvSpPr>
          <p:nvPr>
            <p:ph idx="1"/>
          </p:nvPr>
        </p:nvSpPr>
        <p:spPr/>
        <p:txBody>
          <a:bodyPr/>
          <a:lstStyle/>
          <a:p>
            <a:pPr marL="0" indent="0">
              <a:buNone/>
            </a:pPr>
            <a:r>
              <a:rPr lang="en-US" dirty="0"/>
              <a:t>In a paper titled “</a:t>
            </a:r>
            <a:r>
              <a:rPr lang="en-GB" dirty="0"/>
              <a:t>ASLR on the Line: Practical Cache Attacks on the MMU” researchers from VU Amsterdam show that the Cache mechanism of modern systems can be used as a side channel to retrieve the memory offset at which programs are loaded.</a:t>
            </a:r>
          </a:p>
          <a:p>
            <a:pPr marL="0" indent="0">
              <a:buNone/>
            </a:pPr>
            <a:endParaRPr lang="en-GB" dirty="0"/>
          </a:p>
          <a:p>
            <a:pPr marL="0" indent="0">
              <a:buNone/>
            </a:pPr>
            <a:r>
              <a:rPr lang="en-GB" dirty="0"/>
              <a:t>They provide a JavaScript proof of concept, meaning that ASLR can be defeated in your browser!</a:t>
            </a:r>
            <a:endParaRPr lang="en-US" dirty="0"/>
          </a:p>
        </p:txBody>
      </p:sp>
      <p:sp>
        <p:nvSpPr>
          <p:cNvPr id="5" name="Slide Number Placeholder 4"/>
          <p:cNvSpPr>
            <a:spLocks noGrp="1"/>
          </p:cNvSpPr>
          <p:nvPr>
            <p:ph type="sldNum" sz="quarter" idx="12"/>
          </p:nvPr>
        </p:nvSpPr>
        <p:spPr/>
        <p:txBody>
          <a:bodyPr/>
          <a:lstStyle/>
          <a:p>
            <a:fld id="{22459BEF-F704-A54B-987F-5EEE859E8FB1}" type="slidenum">
              <a:rPr lang="en-US" smtClean="0"/>
              <a:t>43</a:t>
            </a:fld>
            <a:endParaRPr lang="en-US"/>
          </a:p>
        </p:txBody>
      </p:sp>
    </p:spTree>
    <p:extLst>
      <p:ext uri="{BB962C8B-B14F-4D97-AF65-F5344CB8AC3E}">
        <p14:creationId xmlns:p14="http://schemas.microsoft.com/office/powerpoint/2010/main" val="2582914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Additional Countermeasures:</a:t>
            </a:r>
            <a:br>
              <a:rPr lang="en-US" dirty="0"/>
            </a:br>
            <a:r>
              <a:rPr lang="en-GB" dirty="0"/>
              <a:t>Control Flow Integrity</a:t>
            </a:r>
          </a:p>
        </p:txBody>
      </p:sp>
      <p:sp>
        <p:nvSpPr>
          <p:cNvPr id="3" name="Content Placeholder 2"/>
          <p:cNvSpPr>
            <a:spLocks noGrp="1"/>
          </p:cNvSpPr>
          <p:nvPr>
            <p:ph idx="1"/>
          </p:nvPr>
        </p:nvSpPr>
        <p:spPr>
          <a:xfrm>
            <a:off x="457200" y="1819326"/>
            <a:ext cx="5533159" cy="3882155"/>
          </a:xfrm>
        </p:spPr>
        <p:txBody>
          <a:bodyPr>
            <a:normAutofit fontScale="62500" lnSpcReduction="20000"/>
          </a:bodyPr>
          <a:lstStyle/>
          <a:p>
            <a:pPr marL="0" indent="0">
              <a:buNone/>
            </a:pPr>
            <a:r>
              <a:rPr lang="en-US" dirty="0"/>
              <a:t>Can we make sure that a program follows the expected flow?</a:t>
            </a:r>
          </a:p>
          <a:p>
            <a:pPr marL="0" indent="0">
              <a:buNone/>
            </a:pPr>
            <a:endParaRPr lang="en-US" dirty="0"/>
          </a:p>
          <a:p>
            <a:pPr marL="0" indent="0">
              <a:buNone/>
            </a:pPr>
            <a:r>
              <a:rPr lang="en-US" dirty="0"/>
              <a:t>The Control Flow Integrity security policy dictates that </a:t>
            </a:r>
            <a:r>
              <a:rPr lang="en-US" b="1" dirty="0">
                <a:solidFill>
                  <a:schemeClr val="accent1"/>
                </a:solidFill>
              </a:rPr>
              <a:t>software execution must follow a path that is determined ahead of time</a:t>
            </a:r>
          </a:p>
          <a:p>
            <a:pPr marL="0" indent="0">
              <a:buNone/>
            </a:pPr>
            <a:endParaRPr lang="en-US" b="1" dirty="0">
              <a:solidFill>
                <a:schemeClr val="accent1"/>
              </a:solidFill>
            </a:endParaRPr>
          </a:p>
          <a:p>
            <a:pPr marL="0" indent="0">
              <a:buNone/>
            </a:pPr>
            <a:r>
              <a:rPr lang="en-US" dirty="0"/>
              <a:t>Typical implementation:</a:t>
            </a:r>
          </a:p>
          <a:p>
            <a:r>
              <a:rPr lang="en-US" dirty="0"/>
              <a:t>Static analysis to determine the expected control flow graph (CFG)</a:t>
            </a:r>
          </a:p>
          <a:p>
            <a:r>
              <a:rPr lang="en-US" dirty="0"/>
              <a:t>Code rewriting to enforce the program flow + runtime checks</a:t>
            </a:r>
            <a:endParaRPr lang="en-GB" dirty="0"/>
          </a:p>
        </p:txBody>
      </p:sp>
      <p:sp>
        <p:nvSpPr>
          <p:cNvPr id="5" name="Slide Number Placeholder 4"/>
          <p:cNvSpPr>
            <a:spLocks noGrp="1"/>
          </p:cNvSpPr>
          <p:nvPr>
            <p:ph type="sldNum" sz="quarter" idx="12"/>
          </p:nvPr>
        </p:nvSpPr>
        <p:spPr/>
        <p:txBody>
          <a:bodyPr/>
          <a:lstStyle/>
          <a:p>
            <a:fld id="{22459BEF-F704-A54B-987F-5EEE859E8FB1}" type="slidenum">
              <a:rPr lang="en-US" smtClean="0"/>
              <a:t>44</a:t>
            </a:fld>
            <a:endParaRPr lang="en-US"/>
          </a:p>
        </p:txBody>
      </p:sp>
      <p:sp>
        <p:nvSpPr>
          <p:cNvPr id="6" name="Rectangle 5"/>
          <p:cNvSpPr/>
          <p:nvPr/>
        </p:nvSpPr>
        <p:spPr>
          <a:xfrm>
            <a:off x="6281305" y="1859973"/>
            <a:ext cx="2015837" cy="6234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main()</a:t>
            </a:r>
            <a:endParaRPr lang="en-GB" sz="1350" dirty="0"/>
          </a:p>
        </p:txBody>
      </p:sp>
      <p:sp>
        <p:nvSpPr>
          <p:cNvPr id="7" name="Rectangle 6"/>
          <p:cNvSpPr/>
          <p:nvPr/>
        </p:nvSpPr>
        <p:spPr>
          <a:xfrm>
            <a:off x="6281305" y="3183554"/>
            <a:ext cx="2015837" cy="6234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function()</a:t>
            </a:r>
            <a:endParaRPr lang="en-GB" sz="1350" dirty="0"/>
          </a:p>
        </p:txBody>
      </p:sp>
      <p:cxnSp>
        <p:nvCxnSpPr>
          <p:cNvPr id="9" name="Straight Arrow Connector 8"/>
          <p:cNvCxnSpPr/>
          <p:nvPr/>
        </p:nvCxnSpPr>
        <p:spPr>
          <a:xfrm>
            <a:off x="6748895" y="2483427"/>
            <a:ext cx="5196" cy="700127"/>
          </a:xfrm>
          <a:prstGeom prst="straightConnector1">
            <a:avLst/>
          </a:prstGeom>
          <a:ln w="41275">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7743553" y="2483427"/>
            <a:ext cx="0" cy="700127"/>
          </a:xfrm>
          <a:prstGeom prst="straightConnector1">
            <a:avLst/>
          </a:prstGeom>
          <a:ln w="41275">
            <a:tailEnd type="triangle"/>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281305" y="4507134"/>
            <a:ext cx="2072393" cy="67273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Shellcode</a:t>
            </a:r>
            <a:endParaRPr lang="en-GB" sz="1350" dirty="0"/>
          </a:p>
        </p:txBody>
      </p:sp>
      <p:cxnSp>
        <p:nvCxnSpPr>
          <p:cNvPr id="15" name="Straight Arrow Connector 14"/>
          <p:cNvCxnSpPr/>
          <p:nvPr/>
        </p:nvCxnSpPr>
        <p:spPr>
          <a:xfrm>
            <a:off x="7283509" y="3793714"/>
            <a:ext cx="5196" cy="700127"/>
          </a:xfrm>
          <a:prstGeom prst="straightConnector1">
            <a:avLst/>
          </a:prstGeom>
          <a:ln w="41275">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471955" y="4024993"/>
            <a:ext cx="1280160" cy="300082"/>
          </a:xfrm>
          <a:prstGeom prst="rect">
            <a:avLst/>
          </a:prstGeom>
          <a:noFill/>
        </p:spPr>
        <p:txBody>
          <a:bodyPr wrap="square" rtlCol="0">
            <a:spAutoFit/>
          </a:bodyPr>
          <a:lstStyle/>
          <a:p>
            <a:r>
              <a:rPr lang="en-US" sz="1350" dirty="0">
                <a:solidFill>
                  <a:srgbClr val="FF0000"/>
                </a:solidFill>
              </a:rPr>
              <a:t>Error!</a:t>
            </a:r>
            <a:endParaRPr lang="en-GB" sz="1350" dirty="0">
              <a:solidFill>
                <a:srgbClr val="FF0000"/>
              </a:solidFill>
            </a:endParaRPr>
          </a:p>
        </p:txBody>
      </p:sp>
    </p:spTree>
    <p:extLst>
      <p:ext uri="{BB962C8B-B14F-4D97-AF65-F5344CB8AC3E}">
        <p14:creationId xmlns:p14="http://schemas.microsoft.com/office/powerpoint/2010/main" val="15022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integrity: issues</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US" dirty="0"/>
              <a:t>CFI presents multiple challenges</a:t>
            </a:r>
          </a:p>
          <a:p>
            <a:r>
              <a:rPr lang="en-US" dirty="0"/>
              <a:t>The control flow of a program is not deterministic – needs to take into account dynamic checks</a:t>
            </a:r>
          </a:p>
          <a:p>
            <a:r>
              <a:rPr lang="en-US" dirty="0"/>
              <a:t>Static analysis is not perfect, especially in the case of pointer analysis and if no source code is present – needs to allow a somewhat “flexible” control flow</a:t>
            </a:r>
          </a:p>
          <a:p>
            <a:r>
              <a:rPr lang="en-US" dirty="0"/>
              <a:t>Enforcing CFI has performance implications (5-10% usually)</a:t>
            </a:r>
          </a:p>
          <a:p>
            <a:endParaRPr lang="en-US" dirty="0"/>
          </a:p>
          <a:p>
            <a:pPr marL="0" indent="0">
              <a:buNone/>
            </a:pPr>
            <a:r>
              <a:rPr lang="en-US" dirty="0"/>
              <a:t>Researchers keep breaking CFI schemes and coming up with improved ones</a:t>
            </a:r>
          </a:p>
          <a:p>
            <a:endParaRPr lang="en-GB" dirty="0"/>
          </a:p>
        </p:txBody>
      </p:sp>
      <p:sp>
        <p:nvSpPr>
          <p:cNvPr id="5" name="Slide Number Placeholder 4"/>
          <p:cNvSpPr>
            <a:spLocks noGrp="1"/>
          </p:cNvSpPr>
          <p:nvPr>
            <p:ph type="sldNum" sz="quarter" idx="12"/>
          </p:nvPr>
        </p:nvSpPr>
        <p:spPr/>
        <p:txBody>
          <a:bodyPr/>
          <a:lstStyle/>
          <a:p>
            <a:fld id="{22459BEF-F704-A54B-987F-5EEE859E8FB1}" type="slidenum">
              <a:rPr lang="en-US" smtClean="0"/>
              <a:t>45</a:t>
            </a:fld>
            <a:endParaRPr lang="en-US"/>
          </a:p>
        </p:txBody>
      </p:sp>
    </p:spTree>
    <p:extLst>
      <p:ext uri="{BB962C8B-B14F-4D97-AF65-F5344CB8AC3E}">
        <p14:creationId xmlns:p14="http://schemas.microsoft.com/office/powerpoint/2010/main" val="777190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Some reading</a:t>
            </a:r>
            <a:endParaRPr lang="en-GB" dirty="0">
              <a:solidFill>
                <a:schemeClr val="accent1"/>
              </a:solidFill>
            </a:endParaRP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“Smashing the Stack for Fun and Profit” by Aleph One</a:t>
            </a:r>
          </a:p>
          <a:p>
            <a:pPr marL="0" indent="0">
              <a:buNone/>
            </a:pPr>
            <a:endParaRPr lang="en-US" dirty="0"/>
          </a:p>
          <a:p>
            <a:pPr marL="0" indent="0">
              <a:buNone/>
            </a:pPr>
            <a:r>
              <a:rPr lang="en-US" dirty="0"/>
              <a:t>“The Geometry of Innocent Flesh on the Bone: Return-into-</a:t>
            </a:r>
            <a:r>
              <a:rPr lang="en-US" dirty="0" err="1"/>
              <a:t>libc</a:t>
            </a:r>
            <a:r>
              <a:rPr lang="en-US" dirty="0"/>
              <a:t> without functions calls (on the x86)” by H. </a:t>
            </a:r>
            <a:r>
              <a:rPr lang="en-US" dirty="0" err="1"/>
              <a:t>Shacham</a:t>
            </a:r>
            <a:endParaRPr lang="en-GB" dirty="0"/>
          </a:p>
        </p:txBody>
      </p:sp>
      <p:sp>
        <p:nvSpPr>
          <p:cNvPr id="5" name="Slide Number Placeholder 4"/>
          <p:cNvSpPr>
            <a:spLocks noGrp="1"/>
          </p:cNvSpPr>
          <p:nvPr>
            <p:ph type="sldNum" sz="quarter" idx="12"/>
          </p:nvPr>
        </p:nvSpPr>
        <p:spPr/>
        <p:txBody>
          <a:bodyPr/>
          <a:lstStyle/>
          <a:p>
            <a:fld id="{22459BEF-F704-A54B-987F-5EEE859E8FB1}" type="slidenum">
              <a:rPr lang="en-US" smtClean="0"/>
              <a:t>46</a:t>
            </a:fld>
            <a:endParaRPr lang="en-US"/>
          </a:p>
        </p:txBody>
      </p:sp>
    </p:spTree>
    <p:extLst>
      <p:ext uri="{BB962C8B-B14F-4D97-AF65-F5344CB8AC3E}">
        <p14:creationId xmlns:p14="http://schemas.microsoft.com/office/powerpoint/2010/main" val="73772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2459BEF-F704-A54B-987F-5EEE859E8FB1}" type="slidenum">
              <a:rPr lang="en-US" smtClean="0"/>
              <a:t>5</a:t>
            </a:fld>
            <a:endParaRPr lang="en-US"/>
          </a:p>
        </p:txBody>
      </p:sp>
      <p:sp>
        <p:nvSpPr>
          <p:cNvPr id="6" name="Rectangle 138"/>
          <p:cNvSpPr txBox="1">
            <a:spLocks noChangeArrowheads="1"/>
          </p:cNvSpPr>
          <p:nvPr/>
        </p:nvSpPr>
        <p:spPr>
          <a:xfrm>
            <a:off x="76200" y="1700819"/>
            <a:ext cx="5807520" cy="4039624"/>
          </a:xfrm>
          <a:prstGeom prst="rect">
            <a:avLst/>
          </a:prstGeom>
          <a:ln/>
        </p:spPr>
        <p:txBody>
          <a:bodyPr vert="horz" lIns="91440" tIns="45720" rIns="91440" bIns="45720" rtlCol="0">
            <a:normAutofit/>
          </a:bodyPr>
          <a:lstStyle/>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err="1">
                <a:ln>
                  <a:noFill/>
                </a:ln>
                <a:solidFill>
                  <a:schemeClr val="accent1"/>
                </a:solidFill>
                <a:effectLst/>
                <a:uLnTx/>
                <a:uFillTx/>
                <a:latin typeface="Courier New" pitchFamily="49" charset="0"/>
                <a:ea typeface="+mn-ea"/>
                <a:cs typeface="+mn-cs"/>
              </a:rPr>
              <a:t>getURL</a:t>
            </a:r>
            <a:r>
              <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rPr>
              <a:t> ()</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rPr>
              <a:t>{</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rPr>
              <a:t>	char </a:t>
            </a:r>
            <a:r>
              <a:rPr kumimoji="0" lang="en-US" sz="2200" b="0" i="0" u="none" strike="noStrike" kern="1200" cap="none" spc="0" normalizeH="0" baseline="0" noProof="0" dirty="0" err="1">
                <a:ln>
                  <a:noFill/>
                </a:ln>
                <a:solidFill>
                  <a:schemeClr val="accent1"/>
                </a:solidFill>
                <a:effectLst/>
                <a:uLnTx/>
                <a:uFillTx/>
                <a:latin typeface="Courier New" pitchFamily="49" charset="0"/>
                <a:ea typeface="+mn-ea"/>
                <a:cs typeface="+mn-cs"/>
              </a:rPr>
              <a:t>buf</a:t>
            </a:r>
            <a:r>
              <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rPr>
              <a:t>[</a:t>
            </a:r>
            <a:r>
              <a:rPr kumimoji="0" lang="en-US" sz="2200" b="1" i="0" u="none" strike="noStrike" kern="1200" cap="none" spc="0" normalizeH="0" baseline="0" noProof="0" dirty="0">
                <a:ln>
                  <a:noFill/>
                </a:ln>
                <a:solidFill>
                  <a:srgbClr val="FF0000"/>
                </a:solidFill>
                <a:effectLst/>
                <a:uLnTx/>
                <a:uFillTx/>
                <a:latin typeface="Courier New" pitchFamily="49" charset="0"/>
                <a:ea typeface="+mn-ea"/>
                <a:cs typeface="+mn-cs"/>
              </a:rPr>
              <a:t>10</a:t>
            </a:r>
            <a:r>
              <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rPr>
              <a:t>]; </a:t>
            </a:r>
            <a:br>
              <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rPr>
            </a:br>
            <a:r>
              <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rPr>
              <a:t>read(keyboard,buf,64);	</a:t>
            </a:r>
            <a:br>
              <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rPr>
            </a:br>
            <a:r>
              <a:rPr kumimoji="0" lang="en-US" sz="2200" b="0" i="0" u="none" strike="noStrike" kern="1200" cap="none" spc="0" normalizeH="0" baseline="0" noProof="0" dirty="0" err="1">
                <a:ln>
                  <a:noFill/>
                </a:ln>
                <a:solidFill>
                  <a:schemeClr val="accent1"/>
                </a:solidFill>
                <a:effectLst/>
                <a:uLnTx/>
                <a:uFillTx/>
                <a:latin typeface="Courier New" pitchFamily="49" charset="0"/>
                <a:ea typeface="+mn-ea"/>
                <a:cs typeface="+mn-cs"/>
              </a:rPr>
              <a:t>get_webpage</a:t>
            </a:r>
            <a:r>
              <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rPr>
              <a:t> (</a:t>
            </a:r>
            <a:r>
              <a:rPr kumimoji="0" lang="en-US" sz="2200" b="0" i="0" u="none" strike="noStrike" kern="1200" cap="none" spc="0" normalizeH="0" baseline="0" noProof="0" dirty="0" err="1">
                <a:ln>
                  <a:noFill/>
                </a:ln>
                <a:solidFill>
                  <a:schemeClr val="accent1"/>
                </a:solidFill>
                <a:effectLst/>
                <a:uLnTx/>
                <a:uFillTx/>
                <a:latin typeface="Courier New" pitchFamily="49" charset="0"/>
                <a:ea typeface="+mn-ea"/>
                <a:cs typeface="+mn-cs"/>
              </a:rPr>
              <a:t>buf</a:t>
            </a:r>
            <a:r>
              <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rPr>
              <a:t>);</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rPr>
              <a:t>}</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rPr>
              <a:t>IE ()</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rPr>
              <a:t>{</a:t>
            </a:r>
            <a:br>
              <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rPr>
            </a:br>
            <a:r>
              <a:rPr kumimoji="0" lang="en-US" sz="2200" b="0" i="0" u="none" strike="noStrike" kern="1200" cap="none" spc="0" normalizeH="0" baseline="0" noProof="0" dirty="0" err="1">
                <a:ln>
                  <a:noFill/>
                </a:ln>
                <a:solidFill>
                  <a:schemeClr val="accent1"/>
                </a:solidFill>
                <a:effectLst/>
                <a:uLnTx/>
                <a:uFillTx/>
                <a:latin typeface="Courier New" pitchFamily="49" charset="0"/>
                <a:ea typeface="+mn-ea"/>
                <a:cs typeface="+mn-cs"/>
              </a:rPr>
              <a:t>getURL</a:t>
            </a:r>
            <a:r>
              <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rPr>
              <a:t> ();</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rPr>
              <a:t>}</a:t>
            </a:r>
          </a:p>
        </p:txBody>
      </p:sp>
      <p:sp>
        <p:nvSpPr>
          <p:cNvPr id="7" name="Title 1"/>
          <p:cNvSpPr txBox="1">
            <a:spLocks/>
          </p:cNvSpPr>
          <p:nvPr/>
        </p:nvSpPr>
        <p:spPr>
          <a:xfrm>
            <a:off x="-1557018" y="-43464"/>
            <a:ext cx="8229600" cy="90550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100" kern="1200">
                <a:solidFill>
                  <a:schemeClr val="tx1"/>
                </a:solidFill>
                <a:latin typeface="+mj-lt"/>
                <a:ea typeface="+mj-ea"/>
                <a:cs typeface="+mj-cs"/>
              </a:defRPr>
            </a:lvl1pPr>
          </a:lstStyle>
          <a:p>
            <a:r>
              <a:rPr lang="en-US" dirty="0">
                <a:solidFill>
                  <a:schemeClr val="accent1"/>
                </a:solidFill>
              </a:rPr>
              <a:t>Real Functions</a:t>
            </a:r>
            <a:endParaRPr lang="en-GB" dirty="0">
              <a:solidFill>
                <a:schemeClr val="accent1"/>
              </a:solidFill>
            </a:endParaRPr>
          </a:p>
        </p:txBody>
      </p:sp>
    </p:spTree>
    <p:extLst>
      <p:ext uri="{BB962C8B-B14F-4D97-AF65-F5344CB8AC3E}">
        <p14:creationId xmlns:p14="http://schemas.microsoft.com/office/powerpoint/2010/main" val="78143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2459BEF-F704-A54B-987F-5EEE859E8FB1}" type="slidenum">
              <a:rPr lang="en-US" smtClean="0"/>
              <a:t>6</a:t>
            </a:fld>
            <a:endParaRPr lang="en-US"/>
          </a:p>
        </p:txBody>
      </p:sp>
      <p:sp>
        <p:nvSpPr>
          <p:cNvPr id="7" name="Rectangle 138"/>
          <p:cNvSpPr txBox="1">
            <a:spLocks noChangeArrowheads="1"/>
          </p:cNvSpPr>
          <p:nvPr/>
        </p:nvSpPr>
        <p:spPr>
          <a:xfrm>
            <a:off x="76200" y="1700819"/>
            <a:ext cx="5807520" cy="4039624"/>
          </a:xfrm>
          <a:prstGeom prst="rect">
            <a:avLst/>
          </a:prstGeom>
          <a:ln/>
        </p:spPr>
        <p:txBody>
          <a:bodyPr vert="horz" lIns="91440" tIns="45720" rIns="91440" bIns="45720" rtlCol="0">
            <a:normAutofit/>
          </a:bodyPr>
          <a:lstStyle/>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a:ln>
                  <a:noFill/>
                </a:ln>
                <a:solidFill>
                  <a:schemeClr val="accent1"/>
                </a:solidFill>
                <a:effectLst/>
                <a:uLnTx/>
                <a:uFillTx/>
                <a:latin typeface="Courier New" pitchFamily="49" charset="0"/>
                <a:ea typeface="+mn-ea"/>
                <a:cs typeface="+mn-cs"/>
              </a:rPr>
              <a:t>getURL ()</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a:ln>
                  <a:noFill/>
                </a:ln>
                <a:solidFill>
                  <a:schemeClr val="accent1"/>
                </a:solidFill>
                <a:effectLst/>
                <a:uLnTx/>
                <a:uFillTx/>
                <a:latin typeface="Courier New" pitchFamily="49" charset="0"/>
                <a:ea typeface="+mn-ea"/>
                <a:cs typeface="+mn-cs"/>
              </a:rPr>
              <a:t>{</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a:ln>
                  <a:noFill/>
                </a:ln>
                <a:solidFill>
                  <a:schemeClr val="accent1"/>
                </a:solidFill>
                <a:effectLst/>
                <a:uLnTx/>
                <a:uFillTx/>
                <a:latin typeface="Courier New" pitchFamily="49" charset="0"/>
                <a:ea typeface="+mn-ea"/>
                <a:cs typeface="+mn-cs"/>
              </a:rPr>
              <a:t>	char buf[</a:t>
            </a:r>
            <a:r>
              <a:rPr kumimoji="0" lang="en-US" sz="2200" b="1" i="0" u="none" strike="noStrike" kern="1200" cap="none" spc="0" normalizeH="0" baseline="0" noProof="0">
                <a:ln>
                  <a:noFill/>
                </a:ln>
                <a:solidFill>
                  <a:srgbClr val="FF0000"/>
                </a:solidFill>
                <a:effectLst/>
                <a:uLnTx/>
                <a:uFillTx/>
                <a:latin typeface="Courier New" pitchFamily="49" charset="0"/>
                <a:ea typeface="+mn-ea"/>
                <a:cs typeface="+mn-cs"/>
              </a:rPr>
              <a:t>10</a:t>
            </a:r>
            <a:r>
              <a:rPr kumimoji="0" lang="en-US" sz="2200" b="0" i="0" u="none" strike="noStrike" kern="1200" cap="none" spc="0" normalizeH="0" baseline="0" noProof="0">
                <a:ln>
                  <a:noFill/>
                </a:ln>
                <a:solidFill>
                  <a:schemeClr val="accent1"/>
                </a:solidFill>
                <a:effectLst/>
                <a:uLnTx/>
                <a:uFillTx/>
                <a:latin typeface="Courier New" pitchFamily="49" charset="0"/>
                <a:ea typeface="+mn-ea"/>
                <a:cs typeface="+mn-cs"/>
              </a:rPr>
              <a:t>]; </a:t>
            </a:r>
            <a:br>
              <a:rPr kumimoji="0" lang="en-US" sz="2200" b="0" i="0" u="none" strike="noStrike" kern="1200" cap="none" spc="0" normalizeH="0" baseline="0" noProof="0">
                <a:ln>
                  <a:noFill/>
                </a:ln>
                <a:solidFill>
                  <a:schemeClr val="accent1"/>
                </a:solidFill>
                <a:effectLst/>
                <a:uLnTx/>
                <a:uFillTx/>
                <a:latin typeface="Courier New" pitchFamily="49" charset="0"/>
                <a:ea typeface="+mn-ea"/>
                <a:cs typeface="+mn-cs"/>
              </a:rPr>
            </a:br>
            <a:r>
              <a:rPr kumimoji="0" lang="en-US" sz="2200" b="0" i="0" u="none" strike="noStrike" kern="1200" cap="none" spc="0" normalizeH="0" baseline="0" noProof="0">
                <a:ln>
                  <a:noFill/>
                </a:ln>
                <a:solidFill>
                  <a:schemeClr val="accent1"/>
                </a:solidFill>
                <a:effectLst/>
                <a:uLnTx/>
                <a:uFillTx/>
                <a:latin typeface="Courier New" pitchFamily="49" charset="0"/>
                <a:ea typeface="+mn-ea"/>
                <a:cs typeface="+mn-cs"/>
              </a:rPr>
              <a:t>read(keyboard,buf,64);	</a:t>
            </a:r>
            <a:br>
              <a:rPr kumimoji="0" lang="en-US" sz="2200" b="0" i="0" u="none" strike="noStrike" kern="1200" cap="none" spc="0" normalizeH="0" baseline="0" noProof="0">
                <a:ln>
                  <a:noFill/>
                </a:ln>
                <a:solidFill>
                  <a:schemeClr val="accent1"/>
                </a:solidFill>
                <a:effectLst/>
                <a:uLnTx/>
                <a:uFillTx/>
                <a:latin typeface="Courier New" pitchFamily="49" charset="0"/>
                <a:ea typeface="+mn-ea"/>
                <a:cs typeface="+mn-cs"/>
              </a:rPr>
            </a:br>
            <a:r>
              <a:rPr kumimoji="0" lang="en-US" sz="2200" b="0" i="0" u="none" strike="noStrike" kern="1200" cap="none" spc="0" normalizeH="0" baseline="0" noProof="0">
                <a:ln>
                  <a:noFill/>
                </a:ln>
                <a:solidFill>
                  <a:schemeClr val="accent1"/>
                </a:solidFill>
                <a:effectLst/>
                <a:uLnTx/>
                <a:uFillTx/>
                <a:latin typeface="Courier New" pitchFamily="49" charset="0"/>
                <a:ea typeface="+mn-ea"/>
                <a:cs typeface="+mn-cs"/>
              </a:rPr>
              <a:t>get_webpage (buf);</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a:ln>
                  <a:noFill/>
                </a:ln>
                <a:solidFill>
                  <a:schemeClr val="accent1"/>
                </a:solidFill>
                <a:effectLst/>
                <a:uLnTx/>
                <a:uFillTx/>
                <a:latin typeface="Courier New" pitchFamily="49" charset="0"/>
                <a:ea typeface="+mn-ea"/>
                <a:cs typeface="+mn-cs"/>
              </a:rPr>
              <a:t>}</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a:ln>
                  <a:noFill/>
                </a:ln>
                <a:solidFill>
                  <a:schemeClr val="accent1"/>
                </a:solidFill>
                <a:effectLst/>
                <a:uLnTx/>
                <a:uFillTx/>
                <a:latin typeface="Courier New" pitchFamily="49" charset="0"/>
                <a:ea typeface="+mn-ea"/>
                <a:cs typeface="+mn-cs"/>
              </a:rPr>
              <a:t>IE ()</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a:ln>
                  <a:noFill/>
                </a:ln>
                <a:solidFill>
                  <a:schemeClr val="accent1"/>
                </a:solidFill>
                <a:effectLst/>
                <a:uLnTx/>
                <a:uFillTx/>
                <a:latin typeface="Courier New" pitchFamily="49" charset="0"/>
                <a:ea typeface="+mn-ea"/>
                <a:cs typeface="+mn-cs"/>
              </a:rPr>
              <a:t>{</a:t>
            </a:r>
            <a:br>
              <a:rPr kumimoji="0" lang="en-US" sz="2200" b="0" i="0" u="none" strike="noStrike" kern="1200" cap="none" spc="0" normalizeH="0" baseline="0" noProof="0">
                <a:ln>
                  <a:noFill/>
                </a:ln>
                <a:solidFill>
                  <a:schemeClr val="accent1"/>
                </a:solidFill>
                <a:effectLst/>
                <a:uLnTx/>
                <a:uFillTx/>
                <a:latin typeface="Courier New" pitchFamily="49" charset="0"/>
                <a:ea typeface="+mn-ea"/>
                <a:cs typeface="+mn-cs"/>
              </a:rPr>
            </a:br>
            <a:r>
              <a:rPr kumimoji="0" lang="en-US" sz="2200" b="0" i="0" u="none" strike="noStrike" kern="1200" cap="none" spc="0" normalizeH="0" baseline="0" noProof="0">
                <a:ln>
                  <a:noFill/>
                </a:ln>
                <a:solidFill>
                  <a:schemeClr val="accent1"/>
                </a:solidFill>
                <a:effectLst/>
                <a:uLnTx/>
                <a:uFillTx/>
                <a:latin typeface="Courier New" pitchFamily="49" charset="0"/>
                <a:ea typeface="+mn-ea"/>
                <a:cs typeface="+mn-cs"/>
              </a:rPr>
              <a:t>getURL ();</a:t>
            </a:r>
          </a:p>
          <a:p>
            <a:pPr marL="342584" marR="0" lvl="0" indent="-342584" algn="l" defTabSz="914035"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a:ln>
                  <a:noFill/>
                </a:ln>
                <a:solidFill>
                  <a:schemeClr val="accent1"/>
                </a:solidFill>
                <a:effectLst/>
                <a:uLnTx/>
                <a:uFillTx/>
                <a:latin typeface="Courier New" pitchFamily="49" charset="0"/>
                <a:ea typeface="+mn-ea"/>
                <a:cs typeface="+mn-cs"/>
              </a:rPr>
              <a:t>}</a:t>
            </a:r>
            <a:endParaRPr kumimoji="0" lang="en-US" sz="2200" b="0" i="0" u="none" strike="noStrike" kern="1200" cap="none" spc="0" normalizeH="0" baseline="0" noProof="0" dirty="0">
              <a:ln>
                <a:noFill/>
              </a:ln>
              <a:solidFill>
                <a:schemeClr val="accent1"/>
              </a:solidFill>
              <a:effectLst/>
              <a:uLnTx/>
              <a:uFillTx/>
              <a:latin typeface="Courier New" pitchFamily="49" charset="0"/>
              <a:ea typeface="+mn-ea"/>
              <a:cs typeface="+mn-cs"/>
            </a:endParaRPr>
          </a:p>
        </p:txBody>
      </p:sp>
      <p:sp>
        <p:nvSpPr>
          <p:cNvPr id="8" name="Rectangle 4"/>
          <p:cNvSpPr>
            <a:spLocks noChangeArrowheads="1"/>
          </p:cNvSpPr>
          <p:nvPr/>
        </p:nvSpPr>
        <p:spPr bwMode="auto">
          <a:xfrm>
            <a:off x="7475040" y="273772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9" name="Rectangle 5"/>
          <p:cNvSpPr>
            <a:spLocks noChangeArrowheads="1"/>
          </p:cNvSpPr>
          <p:nvPr/>
        </p:nvSpPr>
        <p:spPr bwMode="auto">
          <a:xfrm>
            <a:off x="7475040" y="30833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0" name="Rectangle 6"/>
          <p:cNvSpPr>
            <a:spLocks noChangeArrowheads="1"/>
          </p:cNvSpPr>
          <p:nvPr/>
        </p:nvSpPr>
        <p:spPr bwMode="auto">
          <a:xfrm>
            <a:off x="7475040" y="342900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r>
              <a:rPr lang="en-US" dirty="0">
                <a:latin typeface="Arial" pitchFamily="34" charset="0"/>
              </a:rPr>
              <a:t>call read</a:t>
            </a:r>
          </a:p>
        </p:txBody>
      </p:sp>
      <p:sp>
        <p:nvSpPr>
          <p:cNvPr id="11" name="Rectangle 7"/>
          <p:cNvSpPr>
            <a:spLocks noChangeArrowheads="1"/>
          </p:cNvSpPr>
          <p:nvPr/>
        </p:nvSpPr>
        <p:spPr bwMode="auto">
          <a:xfrm>
            <a:off x="7475040" y="377463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2" name="Rectangle 8"/>
          <p:cNvSpPr>
            <a:spLocks noChangeArrowheads="1"/>
          </p:cNvSpPr>
          <p:nvPr/>
        </p:nvSpPr>
        <p:spPr bwMode="auto">
          <a:xfrm>
            <a:off x="7475040" y="515718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 name="Rectangle 9"/>
          <p:cNvSpPr>
            <a:spLocks noChangeArrowheads="1"/>
          </p:cNvSpPr>
          <p:nvPr/>
        </p:nvSpPr>
        <p:spPr bwMode="auto">
          <a:xfrm>
            <a:off x="7475040" y="550281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4" name="Rectangle 10"/>
          <p:cNvSpPr>
            <a:spLocks noChangeArrowheads="1"/>
          </p:cNvSpPr>
          <p:nvPr/>
        </p:nvSpPr>
        <p:spPr bwMode="auto">
          <a:xfrm>
            <a:off x="7475040" y="5848455"/>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5" name="Rectangle 11"/>
          <p:cNvSpPr>
            <a:spLocks noChangeArrowheads="1"/>
          </p:cNvSpPr>
          <p:nvPr/>
        </p:nvSpPr>
        <p:spPr bwMode="auto">
          <a:xfrm>
            <a:off x="7475040" y="61940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6" name="Line 12"/>
          <p:cNvSpPr>
            <a:spLocks noChangeShapeType="1"/>
          </p:cNvSpPr>
          <p:nvPr/>
        </p:nvSpPr>
        <p:spPr bwMode="auto">
          <a:xfrm>
            <a:off x="892656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7" name="Line 13"/>
          <p:cNvSpPr>
            <a:spLocks noChangeShapeType="1"/>
          </p:cNvSpPr>
          <p:nvPr/>
        </p:nvSpPr>
        <p:spPr bwMode="auto">
          <a:xfrm>
            <a:off x="747504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grpSp>
        <p:nvGrpSpPr>
          <p:cNvPr id="18" name="Group 14"/>
          <p:cNvGrpSpPr>
            <a:grpSpLocks/>
          </p:cNvGrpSpPr>
          <p:nvPr/>
        </p:nvGrpSpPr>
        <p:grpSpPr bwMode="auto">
          <a:xfrm>
            <a:off x="7336800" y="4120273"/>
            <a:ext cx="276480" cy="760400"/>
            <a:chOff x="5095" y="3101"/>
            <a:chExt cx="192" cy="528"/>
          </a:xfrm>
        </p:grpSpPr>
        <p:sp>
          <p:nvSpPr>
            <p:cNvPr id="19" name="Line 15"/>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0" name="Line 16"/>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1" name="Line 17"/>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2" name="Line 18"/>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23" name="Line 19"/>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24" name="Line 20"/>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grpSp>
        <p:nvGrpSpPr>
          <p:cNvPr id="25" name="Group 21"/>
          <p:cNvGrpSpPr>
            <a:grpSpLocks/>
          </p:cNvGrpSpPr>
          <p:nvPr/>
        </p:nvGrpSpPr>
        <p:grpSpPr bwMode="auto">
          <a:xfrm>
            <a:off x="8788320" y="4120273"/>
            <a:ext cx="276480" cy="760400"/>
            <a:chOff x="5095" y="3101"/>
            <a:chExt cx="192" cy="528"/>
          </a:xfrm>
        </p:grpSpPr>
        <p:sp>
          <p:nvSpPr>
            <p:cNvPr id="26" name="Line 22"/>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7" name="Line 23"/>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8" name="Line 24"/>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9" name="Line 25"/>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30" name="Line 26"/>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31" name="Line 27"/>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sp>
        <p:nvSpPr>
          <p:cNvPr id="32" name="Text Box 28"/>
          <p:cNvSpPr txBox="1">
            <a:spLocks noChangeArrowheads="1"/>
          </p:cNvSpPr>
          <p:nvPr/>
        </p:nvSpPr>
        <p:spPr bwMode="auto">
          <a:xfrm>
            <a:off x="7031520" y="380776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200</a:t>
            </a:r>
          </a:p>
        </p:txBody>
      </p:sp>
      <p:sp>
        <p:nvSpPr>
          <p:cNvPr id="33" name="Text Box 29"/>
          <p:cNvSpPr txBox="1">
            <a:spLocks noChangeArrowheads="1"/>
          </p:cNvSpPr>
          <p:nvPr/>
        </p:nvSpPr>
        <p:spPr bwMode="auto">
          <a:xfrm>
            <a:off x="7017120" y="3429003"/>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201</a:t>
            </a:r>
          </a:p>
        </p:txBody>
      </p:sp>
      <p:sp>
        <p:nvSpPr>
          <p:cNvPr id="34" name="Text Box 30"/>
          <p:cNvSpPr txBox="1">
            <a:spLocks noChangeArrowheads="1"/>
          </p:cNvSpPr>
          <p:nvPr/>
        </p:nvSpPr>
        <p:spPr bwMode="auto">
          <a:xfrm>
            <a:off x="7017120" y="3096330"/>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202</a:t>
            </a:r>
          </a:p>
        </p:txBody>
      </p:sp>
      <p:sp>
        <p:nvSpPr>
          <p:cNvPr id="35" name="Text Box 31"/>
          <p:cNvSpPr txBox="1">
            <a:spLocks noChangeArrowheads="1"/>
          </p:cNvSpPr>
          <p:nvPr/>
        </p:nvSpPr>
        <p:spPr bwMode="auto">
          <a:xfrm>
            <a:off x="7017120" y="2737728"/>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203</a:t>
            </a:r>
          </a:p>
        </p:txBody>
      </p:sp>
      <p:sp>
        <p:nvSpPr>
          <p:cNvPr id="36" name="Text Box 32"/>
          <p:cNvSpPr txBox="1">
            <a:spLocks noChangeArrowheads="1"/>
          </p:cNvSpPr>
          <p:nvPr/>
        </p:nvSpPr>
        <p:spPr bwMode="auto">
          <a:xfrm>
            <a:off x="7031520" y="6227218"/>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a:t>
            </a:r>
          </a:p>
        </p:txBody>
      </p:sp>
      <p:sp>
        <p:nvSpPr>
          <p:cNvPr id="37" name="Text Box 33"/>
          <p:cNvSpPr txBox="1">
            <a:spLocks noChangeArrowheads="1"/>
          </p:cNvSpPr>
          <p:nvPr/>
        </p:nvSpPr>
        <p:spPr bwMode="auto">
          <a:xfrm>
            <a:off x="7017120" y="5848457"/>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a:t>
            </a:r>
          </a:p>
        </p:txBody>
      </p:sp>
      <p:sp>
        <p:nvSpPr>
          <p:cNvPr id="38" name="Text Box 34"/>
          <p:cNvSpPr txBox="1">
            <a:spLocks noChangeArrowheads="1"/>
          </p:cNvSpPr>
          <p:nvPr/>
        </p:nvSpPr>
        <p:spPr bwMode="auto">
          <a:xfrm>
            <a:off x="7017120" y="551578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a:t>
            </a:r>
          </a:p>
        </p:txBody>
      </p:sp>
      <p:sp>
        <p:nvSpPr>
          <p:cNvPr id="39" name="Text Box 35"/>
          <p:cNvSpPr txBox="1">
            <a:spLocks noChangeArrowheads="1"/>
          </p:cNvSpPr>
          <p:nvPr/>
        </p:nvSpPr>
        <p:spPr bwMode="auto">
          <a:xfrm>
            <a:off x="7017120" y="5157182"/>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103</a:t>
            </a:r>
          </a:p>
        </p:txBody>
      </p:sp>
      <p:sp>
        <p:nvSpPr>
          <p:cNvPr id="40" name="Text Box 36"/>
          <p:cNvSpPr txBox="1">
            <a:spLocks noChangeArrowheads="1"/>
          </p:cNvSpPr>
          <p:nvPr/>
        </p:nvSpPr>
        <p:spPr bwMode="auto">
          <a:xfrm>
            <a:off x="7195680" y="6227218"/>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41" name="Text Box 37"/>
          <p:cNvSpPr txBox="1">
            <a:spLocks noChangeArrowheads="1"/>
          </p:cNvSpPr>
          <p:nvPr/>
        </p:nvSpPr>
        <p:spPr bwMode="auto">
          <a:xfrm rot="16200000">
            <a:off x="6660201" y="5938109"/>
            <a:ext cx="385518"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IE</a:t>
            </a:r>
          </a:p>
        </p:txBody>
      </p:sp>
      <p:sp>
        <p:nvSpPr>
          <p:cNvPr id="42" name="Text Box 38"/>
          <p:cNvSpPr txBox="1">
            <a:spLocks noChangeArrowheads="1"/>
          </p:cNvSpPr>
          <p:nvPr/>
        </p:nvSpPr>
        <p:spPr bwMode="auto">
          <a:xfrm rot="16200000">
            <a:off x="6507588" y="3263766"/>
            <a:ext cx="949705" cy="360719"/>
          </a:xfrm>
          <a:prstGeom prst="rect">
            <a:avLst/>
          </a:prstGeom>
          <a:noFill/>
          <a:ln w="9525">
            <a:noFill/>
            <a:miter lim="800000"/>
            <a:headEnd/>
            <a:tailEnd/>
          </a:ln>
          <a:effectLst/>
        </p:spPr>
        <p:txBody>
          <a:bodyPr wrap="none" lIns="82910" tIns="41455" rIns="82910" bIns="41455">
            <a:spAutoFit/>
          </a:bodyPr>
          <a:lstStyle/>
          <a:p>
            <a:r>
              <a:rPr lang="en-US" dirty="0" err="1">
                <a:solidFill>
                  <a:srgbClr val="FF0000"/>
                </a:solidFill>
                <a:latin typeface="Arial" pitchFamily="34" charset="0"/>
              </a:rPr>
              <a:t>get</a:t>
            </a:r>
            <a:r>
              <a:rPr lang="en-US" b="0" dirty="0" err="1">
                <a:solidFill>
                  <a:srgbClr val="FF0000"/>
                </a:solidFill>
                <a:latin typeface="Arial" pitchFamily="34" charset="0"/>
              </a:rPr>
              <a:t>URL</a:t>
            </a:r>
            <a:endParaRPr lang="en-US" b="0" dirty="0">
              <a:solidFill>
                <a:srgbClr val="FF0000"/>
              </a:solidFill>
              <a:latin typeface="Arial" pitchFamily="34" charset="0"/>
            </a:endParaRPr>
          </a:p>
        </p:txBody>
      </p:sp>
      <p:sp>
        <p:nvSpPr>
          <p:cNvPr id="43" name="Rectangle 39"/>
          <p:cNvSpPr>
            <a:spLocks noChangeArrowheads="1"/>
          </p:cNvSpPr>
          <p:nvPr/>
        </p:nvSpPr>
        <p:spPr bwMode="auto">
          <a:xfrm>
            <a:off x="7475040" y="4811546"/>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44" name="Text Box 40"/>
          <p:cNvSpPr txBox="1">
            <a:spLocks noChangeArrowheads="1"/>
          </p:cNvSpPr>
          <p:nvPr/>
        </p:nvSpPr>
        <p:spPr bwMode="auto">
          <a:xfrm>
            <a:off x="7017120" y="4811549"/>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104</a:t>
            </a:r>
          </a:p>
        </p:txBody>
      </p:sp>
      <p:sp>
        <p:nvSpPr>
          <p:cNvPr id="45" name="Rectangle 41"/>
          <p:cNvSpPr>
            <a:spLocks noChangeArrowheads="1"/>
          </p:cNvSpPr>
          <p:nvPr/>
        </p:nvSpPr>
        <p:spPr bwMode="auto">
          <a:xfrm>
            <a:off x="7538400" y="5515780"/>
            <a:ext cx="1225421"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call </a:t>
            </a:r>
            <a:r>
              <a:rPr lang="en-US" sz="1600" dirty="0" err="1">
                <a:latin typeface="Arial" pitchFamily="34" charset="0"/>
              </a:rPr>
              <a:t>getURL</a:t>
            </a:r>
            <a:endParaRPr lang="en-US" sz="1600" dirty="0">
              <a:latin typeface="Arial" pitchFamily="34" charset="0"/>
            </a:endParaRPr>
          </a:p>
        </p:txBody>
      </p:sp>
      <p:sp>
        <p:nvSpPr>
          <p:cNvPr id="46" name="Rectangle 42"/>
          <p:cNvSpPr>
            <a:spLocks noChangeArrowheads="1"/>
          </p:cNvSpPr>
          <p:nvPr/>
        </p:nvSpPr>
        <p:spPr bwMode="auto">
          <a:xfrm>
            <a:off x="7526879" y="2737728"/>
            <a:ext cx="1284210" cy="33504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 result</a:t>
            </a:r>
          </a:p>
        </p:txBody>
      </p:sp>
      <p:grpSp>
        <p:nvGrpSpPr>
          <p:cNvPr id="47" name="Group 43"/>
          <p:cNvGrpSpPr>
            <a:grpSpLocks/>
          </p:cNvGrpSpPr>
          <p:nvPr/>
        </p:nvGrpSpPr>
        <p:grpSpPr bwMode="auto">
          <a:xfrm>
            <a:off x="8778242" y="2253837"/>
            <a:ext cx="286560" cy="553018"/>
            <a:chOff x="5095" y="3101"/>
            <a:chExt cx="192" cy="528"/>
          </a:xfrm>
        </p:grpSpPr>
        <p:sp>
          <p:nvSpPr>
            <p:cNvPr id="48" name="Line 44"/>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49" name="Line 45"/>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50" name="Line 46"/>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1" name="Line 47"/>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2" name="Line 48"/>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3" name="Line 49"/>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54" name="Group 50"/>
          <p:cNvGrpSpPr>
            <a:grpSpLocks/>
          </p:cNvGrpSpPr>
          <p:nvPr/>
        </p:nvGrpSpPr>
        <p:grpSpPr bwMode="auto">
          <a:xfrm>
            <a:off x="7326722" y="2253837"/>
            <a:ext cx="286560" cy="553018"/>
            <a:chOff x="5095" y="3101"/>
            <a:chExt cx="192" cy="528"/>
          </a:xfrm>
        </p:grpSpPr>
        <p:sp>
          <p:nvSpPr>
            <p:cNvPr id="55" name="Line 51"/>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56" name="Line 52"/>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57" name="Line 53"/>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8" name="Line 54"/>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9" name="Line 55"/>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60" name="Line 56"/>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3" name="Title 2"/>
          <p:cNvSpPr>
            <a:spLocks noGrp="1"/>
          </p:cNvSpPr>
          <p:nvPr>
            <p:ph type="title"/>
          </p:nvPr>
        </p:nvSpPr>
        <p:spPr/>
        <p:txBody>
          <a:bodyPr/>
          <a:lstStyle/>
          <a:p>
            <a:endParaRPr lang="en-GB"/>
          </a:p>
        </p:txBody>
      </p:sp>
      <p:sp>
        <p:nvSpPr>
          <p:cNvPr id="61" name="Title 1"/>
          <p:cNvSpPr txBox="1">
            <a:spLocks/>
          </p:cNvSpPr>
          <p:nvPr/>
        </p:nvSpPr>
        <p:spPr>
          <a:xfrm>
            <a:off x="-1557018" y="-43464"/>
            <a:ext cx="8229600" cy="90550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100" kern="1200">
                <a:solidFill>
                  <a:schemeClr val="tx1"/>
                </a:solidFill>
                <a:latin typeface="+mj-lt"/>
                <a:ea typeface="+mj-ea"/>
                <a:cs typeface="+mj-cs"/>
              </a:defRPr>
            </a:lvl1pPr>
          </a:lstStyle>
          <a:p>
            <a:r>
              <a:rPr lang="en-US" dirty="0">
                <a:solidFill>
                  <a:schemeClr val="accent1"/>
                </a:solidFill>
              </a:rPr>
              <a:t>Real Functions</a:t>
            </a:r>
            <a:endParaRPr lang="en-GB" dirty="0">
              <a:solidFill>
                <a:schemeClr val="accent1"/>
              </a:solidFill>
            </a:endParaRPr>
          </a:p>
        </p:txBody>
      </p:sp>
    </p:spTree>
    <p:extLst>
      <p:ext uri="{BB962C8B-B14F-4D97-AF65-F5344CB8AC3E}">
        <p14:creationId xmlns:p14="http://schemas.microsoft.com/office/powerpoint/2010/main" val="75149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018" y="-43464"/>
            <a:ext cx="8229600" cy="905509"/>
          </a:xfrm>
        </p:spPr>
        <p:txBody>
          <a:bodyPr/>
          <a:lstStyle/>
          <a:p>
            <a:r>
              <a:rPr lang="en-US" dirty="0">
                <a:solidFill>
                  <a:schemeClr val="accent1"/>
                </a:solidFill>
              </a:rPr>
              <a:t>Real Functions</a:t>
            </a:r>
            <a:endParaRPr lang="en-GB" dirty="0">
              <a:solidFill>
                <a:schemeClr val="accent1"/>
              </a:solidFill>
            </a:endParaRPr>
          </a:p>
        </p:txBody>
      </p:sp>
      <p:sp>
        <p:nvSpPr>
          <p:cNvPr id="3" name="Content Placeholder 2"/>
          <p:cNvSpPr>
            <a:spLocks noGrp="1"/>
          </p:cNvSpPr>
          <p:nvPr>
            <p:ph idx="1"/>
          </p:nvPr>
        </p:nvSpPr>
        <p:spPr/>
        <p:txBody>
          <a:bodyPr/>
          <a:lstStyle/>
          <a:p>
            <a:endParaRPr lang="en-GB"/>
          </a:p>
        </p:txBody>
      </p:sp>
      <p:sp>
        <p:nvSpPr>
          <p:cNvPr id="5" name="Slide Number Placeholder 4"/>
          <p:cNvSpPr>
            <a:spLocks noGrp="1"/>
          </p:cNvSpPr>
          <p:nvPr>
            <p:ph type="sldNum" sz="quarter" idx="12"/>
          </p:nvPr>
        </p:nvSpPr>
        <p:spPr/>
        <p:txBody>
          <a:bodyPr/>
          <a:lstStyle/>
          <a:p>
            <a:fld id="{22459BEF-F704-A54B-987F-5EEE859E8FB1}" type="slidenum">
              <a:rPr lang="en-US" smtClean="0"/>
              <a:t>7</a:t>
            </a:fld>
            <a:endParaRPr lang="en-US"/>
          </a:p>
        </p:txBody>
      </p:sp>
      <p:sp>
        <p:nvSpPr>
          <p:cNvPr id="6" name="Rectangle 7"/>
          <p:cNvSpPr>
            <a:spLocks noChangeArrowheads="1"/>
          </p:cNvSpPr>
          <p:nvPr/>
        </p:nvSpPr>
        <p:spPr bwMode="auto">
          <a:xfrm>
            <a:off x="4873080" y="0"/>
            <a:ext cx="1451520" cy="685800"/>
          </a:xfrm>
          <a:prstGeom prst="rect">
            <a:avLst/>
          </a:prstGeom>
          <a:solidFill>
            <a:srgbClr val="00B050"/>
          </a:solidFill>
          <a:ln w="9525">
            <a:solidFill>
              <a:schemeClr val="tx1"/>
            </a:solidFill>
            <a:miter lim="800000"/>
            <a:headEnd/>
            <a:tailEnd/>
          </a:ln>
          <a:effectLst/>
        </p:spPr>
        <p:txBody>
          <a:bodyPr wrap="none" lIns="82910" tIns="41455" rIns="82910" bIns="41455" anchor="ctr"/>
          <a:lstStyle/>
          <a:p>
            <a:endParaRPr lang="nl-NL"/>
          </a:p>
        </p:txBody>
      </p:sp>
      <p:sp>
        <p:nvSpPr>
          <p:cNvPr id="7" name="Rectangle 2"/>
          <p:cNvSpPr txBox="1">
            <a:spLocks noChangeArrowheads="1"/>
          </p:cNvSpPr>
          <p:nvPr/>
        </p:nvSpPr>
        <p:spPr>
          <a:xfrm>
            <a:off x="-1833720" y="83535"/>
            <a:ext cx="6678720" cy="1142039"/>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100" kern="1200">
                <a:solidFill>
                  <a:schemeClr val="tx1"/>
                </a:solidFill>
                <a:latin typeface="+mj-lt"/>
                <a:ea typeface="+mj-ea"/>
                <a:cs typeface="+mj-cs"/>
              </a:defRPr>
            </a:lvl1pPr>
          </a:lstStyle>
          <a:p>
            <a:pPr algn="l" defTabSz="914035"/>
            <a:endParaRPr lang="en-US" sz="3600" dirty="0">
              <a:solidFill>
                <a:srgbClr val="FF0000"/>
              </a:solidFill>
            </a:endParaRPr>
          </a:p>
        </p:txBody>
      </p:sp>
      <p:sp>
        <p:nvSpPr>
          <p:cNvPr id="8" name="Rectangle 4"/>
          <p:cNvSpPr>
            <a:spLocks noChangeArrowheads="1"/>
          </p:cNvSpPr>
          <p:nvPr/>
        </p:nvSpPr>
        <p:spPr bwMode="auto">
          <a:xfrm>
            <a:off x="7475040" y="273772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9" name="Rectangle 5"/>
          <p:cNvSpPr>
            <a:spLocks noChangeArrowheads="1"/>
          </p:cNvSpPr>
          <p:nvPr/>
        </p:nvSpPr>
        <p:spPr bwMode="auto">
          <a:xfrm>
            <a:off x="7475040" y="30833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0" name="Rectangle 6"/>
          <p:cNvSpPr>
            <a:spLocks noChangeArrowheads="1"/>
          </p:cNvSpPr>
          <p:nvPr/>
        </p:nvSpPr>
        <p:spPr bwMode="auto">
          <a:xfrm>
            <a:off x="7475040" y="342900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r>
              <a:rPr lang="en-US" dirty="0">
                <a:latin typeface="Arial" pitchFamily="34" charset="0"/>
              </a:rPr>
              <a:t>call read</a:t>
            </a:r>
          </a:p>
        </p:txBody>
      </p:sp>
      <p:sp>
        <p:nvSpPr>
          <p:cNvPr id="11" name="Rectangle 7"/>
          <p:cNvSpPr>
            <a:spLocks noChangeArrowheads="1"/>
          </p:cNvSpPr>
          <p:nvPr/>
        </p:nvSpPr>
        <p:spPr bwMode="auto">
          <a:xfrm>
            <a:off x="7475040" y="377463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2" name="Rectangle 8"/>
          <p:cNvSpPr>
            <a:spLocks noChangeArrowheads="1"/>
          </p:cNvSpPr>
          <p:nvPr/>
        </p:nvSpPr>
        <p:spPr bwMode="auto">
          <a:xfrm>
            <a:off x="7475040" y="515718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 name="Rectangle 9"/>
          <p:cNvSpPr>
            <a:spLocks noChangeArrowheads="1"/>
          </p:cNvSpPr>
          <p:nvPr/>
        </p:nvSpPr>
        <p:spPr bwMode="auto">
          <a:xfrm>
            <a:off x="7475040" y="550281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4" name="Rectangle 10"/>
          <p:cNvSpPr>
            <a:spLocks noChangeArrowheads="1"/>
          </p:cNvSpPr>
          <p:nvPr/>
        </p:nvSpPr>
        <p:spPr bwMode="auto">
          <a:xfrm>
            <a:off x="7475040" y="5848455"/>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5" name="Rectangle 11"/>
          <p:cNvSpPr>
            <a:spLocks noChangeArrowheads="1"/>
          </p:cNvSpPr>
          <p:nvPr/>
        </p:nvSpPr>
        <p:spPr bwMode="auto">
          <a:xfrm>
            <a:off x="7475040" y="61940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6" name="Line 12"/>
          <p:cNvSpPr>
            <a:spLocks noChangeShapeType="1"/>
          </p:cNvSpPr>
          <p:nvPr/>
        </p:nvSpPr>
        <p:spPr bwMode="auto">
          <a:xfrm>
            <a:off x="892656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7" name="Line 13"/>
          <p:cNvSpPr>
            <a:spLocks noChangeShapeType="1"/>
          </p:cNvSpPr>
          <p:nvPr/>
        </p:nvSpPr>
        <p:spPr bwMode="auto">
          <a:xfrm>
            <a:off x="747504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grpSp>
        <p:nvGrpSpPr>
          <p:cNvPr id="18" name="Group 14"/>
          <p:cNvGrpSpPr>
            <a:grpSpLocks/>
          </p:cNvGrpSpPr>
          <p:nvPr/>
        </p:nvGrpSpPr>
        <p:grpSpPr bwMode="auto">
          <a:xfrm>
            <a:off x="7336800" y="4120273"/>
            <a:ext cx="276480" cy="760400"/>
            <a:chOff x="5095" y="3101"/>
            <a:chExt cx="192" cy="528"/>
          </a:xfrm>
        </p:grpSpPr>
        <p:sp>
          <p:nvSpPr>
            <p:cNvPr id="19" name="Line 15"/>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0" name="Line 16"/>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1" name="Line 17"/>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2" name="Line 18"/>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23" name="Line 19"/>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24" name="Line 20"/>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grpSp>
        <p:nvGrpSpPr>
          <p:cNvPr id="25" name="Group 21"/>
          <p:cNvGrpSpPr>
            <a:grpSpLocks/>
          </p:cNvGrpSpPr>
          <p:nvPr/>
        </p:nvGrpSpPr>
        <p:grpSpPr bwMode="auto">
          <a:xfrm>
            <a:off x="8788320" y="4120273"/>
            <a:ext cx="276480" cy="760400"/>
            <a:chOff x="5095" y="3101"/>
            <a:chExt cx="192" cy="528"/>
          </a:xfrm>
        </p:grpSpPr>
        <p:sp>
          <p:nvSpPr>
            <p:cNvPr id="26" name="Line 22"/>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7" name="Line 23"/>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8" name="Line 24"/>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9" name="Line 25"/>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30" name="Line 26"/>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31" name="Line 27"/>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sp>
        <p:nvSpPr>
          <p:cNvPr id="32" name="Text Box 28"/>
          <p:cNvSpPr txBox="1">
            <a:spLocks noChangeArrowheads="1"/>
          </p:cNvSpPr>
          <p:nvPr/>
        </p:nvSpPr>
        <p:spPr bwMode="auto">
          <a:xfrm>
            <a:off x="7031520" y="380776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200</a:t>
            </a:r>
          </a:p>
        </p:txBody>
      </p:sp>
      <p:sp>
        <p:nvSpPr>
          <p:cNvPr id="33" name="Text Box 29"/>
          <p:cNvSpPr txBox="1">
            <a:spLocks noChangeArrowheads="1"/>
          </p:cNvSpPr>
          <p:nvPr/>
        </p:nvSpPr>
        <p:spPr bwMode="auto">
          <a:xfrm>
            <a:off x="7017120" y="3429003"/>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201</a:t>
            </a:r>
          </a:p>
        </p:txBody>
      </p:sp>
      <p:sp>
        <p:nvSpPr>
          <p:cNvPr id="34" name="Text Box 30"/>
          <p:cNvSpPr txBox="1">
            <a:spLocks noChangeArrowheads="1"/>
          </p:cNvSpPr>
          <p:nvPr/>
        </p:nvSpPr>
        <p:spPr bwMode="auto">
          <a:xfrm>
            <a:off x="7017120" y="3096330"/>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202</a:t>
            </a:r>
          </a:p>
        </p:txBody>
      </p:sp>
      <p:sp>
        <p:nvSpPr>
          <p:cNvPr id="35" name="Text Box 31"/>
          <p:cNvSpPr txBox="1">
            <a:spLocks noChangeArrowheads="1"/>
          </p:cNvSpPr>
          <p:nvPr/>
        </p:nvSpPr>
        <p:spPr bwMode="auto">
          <a:xfrm>
            <a:off x="7017120" y="2737728"/>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203</a:t>
            </a:r>
          </a:p>
        </p:txBody>
      </p:sp>
      <p:sp>
        <p:nvSpPr>
          <p:cNvPr id="36" name="Text Box 32"/>
          <p:cNvSpPr txBox="1">
            <a:spLocks noChangeArrowheads="1"/>
          </p:cNvSpPr>
          <p:nvPr/>
        </p:nvSpPr>
        <p:spPr bwMode="auto">
          <a:xfrm>
            <a:off x="7031520" y="6227218"/>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a:t>
            </a:r>
          </a:p>
        </p:txBody>
      </p:sp>
      <p:sp>
        <p:nvSpPr>
          <p:cNvPr id="37" name="Text Box 33"/>
          <p:cNvSpPr txBox="1">
            <a:spLocks noChangeArrowheads="1"/>
          </p:cNvSpPr>
          <p:nvPr/>
        </p:nvSpPr>
        <p:spPr bwMode="auto">
          <a:xfrm>
            <a:off x="7017120" y="5848457"/>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a:t>
            </a:r>
          </a:p>
        </p:txBody>
      </p:sp>
      <p:sp>
        <p:nvSpPr>
          <p:cNvPr id="38" name="Text Box 34"/>
          <p:cNvSpPr txBox="1">
            <a:spLocks noChangeArrowheads="1"/>
          </p:cNvSpPr>
          <p:nvPr/>
        </p:nvSpPr>
        <p:spPr bwMode="auto">
          <a:xfrm>
            <a:off x="7017120" y="551578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a:t>
            </a:r>
          </a:p>
        </p:txBody>
      </p:sp>
      <p:sp>
        <p:nvSpPr>
          <p:cNvPr id="39" name="Text Box 35"/>
          <p:cNvSpPr txBox="1">
            <a:spLocks noChangeArrowheads="1"/>
          </p:cNvSpPr>
          <p:nvPr/>
        </p:nvSpPr>
        <p:spPr bwMode="auto">
          <a:xfrm>
            <a:off x="7017120" y="5157182"/>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103</a:t>
            </a:r>
          </a:p>
        </p:txBody>
      </p:sp>
      <p:sp>
        <p:nvSpPr>
          <p:cNvPr id="40" name="Text Box 36"/>
          <p:cNvSpPr txBox="1">
            <a:spLocks noChangeArrowheads="1"/>
          </p:cNvSpPr>
          <p:nvPr/>
        </p:nvSpPr>
        <p:spPr bwMode="auto">
          <a:xfrm>
            <a:off x="7195680" y="6227218"/>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41" name="Text Box 37"/>
          <p:cNvSpPr txBox="1">
            <a:spLocks noChangeArrowheads="1"/>
          </p:cNvSpPr>
          <p:nvPr/>
        </p:nvSpPr>
        <p:spPr bwMode="auto">
          <a:xfrm rot="16200000">
            <a:off x="6660201" y="5938109"/>
            <a:ext cx="385518"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IE</a:t>
            </a:r>
          </a:p>
        </p:txBody>
      </p:sp>
      <p:sp>
        <p:nvSpPr>
          <p:cNvPr id="42" name="Text Box 38"/>
          <p:cNvSpPr txBox="1">
            <a:spLocks noChangeArrowheads="1"/>
          </p:cNvSpPr>
          <p:nvPr/>
        </p:nvSpPr>
        <p:spPr bwMode="auto">
          <a:xfrm rot="16200000">
            <a:off x="6507588" y="3263766"/>
            <a:ext cx="949705" cy="360719"/>
          </a:xfrm>
          <a:prstGeom prst="rect">
            <a:avLst/>
          </a:prstGeom>
          <a:noFill/>
          <a:ln w="9525">
            <a:noFill/>
            <a:miter lim="800000"/>
            <a:headEnd/>
            <a:tailEnd/>
          </a:ln>
          <a:effectLst/>
        </p:spPr>
        <p:txBody>
          <a:bodyPr wrap="none" lIns="82910" tIns="41455" rIns="82910" bIns="41455">
            <a:spAutoFit/>
          </a:bodyPr>
          <a:lstStyle/>
          <a:p>
            <a:r>
              <a:rPr lang="en-US" dirty="0" err="1">
                <a:solidFill>
                  <a:srgbClr val="FF0000"/>
                </a:solidFill>
                <a:latin typeface="Arial" pitchFamily="34" charset="0"/>
              </a:rPr>
              <a:t>get</a:t>
            </a:r>
            <a:r>
              <a:rPr lang="en-US" b="0" dirty="0" err="1">
                <a:solidFill>
                  <a:srgbClr val="FF0000"/>
                </a:solidFill>
                <a:latin typeface="Arial" pitchFamily="34" charset="0"/>
              </a:rPr>
              <a:t>URL</a:t>
            </a:r>
            <a:endParaRPr lang="en-US" b="0" dirty="0">
              <a:solidFill>
                <a:srgbClr val="FF0000"/>
              </a:solidFill>
              <a:latin typeface="Arial" pitchFamily="34" charset="0"/>
            </a:endParaRPr>
          </a:p>
        </p:txBody>
      </p:sp>
      <p:sp>
        <p:nvSpPr>
          <p:cNvPr id="43" name="Rectangle 39"/>
          <p:cNvSpPr>
            <a:spLocks noChangeArrowheads="1"/>
          </p:cNvSpPr>
          <p:nvPr/>
        </p:nvSpPr>
        <p:spPr bwMode="auto">
          <a:xfrm>
            <a:off x="7475040" y="4811546"/>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44" name="Text Box 40"/>
          <p:cNvSpPr txBox="1">
            <a:spLocks noChangeArrowheads="1"/>
          </p:cNvSpPr>
          <p:nvPr/>
        </p:nvSpPr>
        <p:spPr bwMode="auto">
          <a:xfrm>
            <a:off x="7017120" y="4811549"/>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104</a:t>
            </a:r>
          </a:p>
        </p:txBody>
      </p:sp>
      <p:sp>
        <p:nvSpPr>
          <p:cNvPr id="45" name="Rectangle 41"/>
          <p:cNvSpPr>
            <a:spLocks noChangeArrowheads="1"/>
          </p:cNvSpPr>
          <p:nvPr/>
        </p:nvSpPr>
        <p:spPr bwMode="auto">
          <a:xfrm>
            <a:off x="7538400" y="5515780"/>
            <a:ext cx="1225421"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call </a:t>
            </a:r>
            <a:r>
              <a:rPr lang="en-US" sz="1600" dirty="0" err="1">
                <a:latin typeface="Arial" pitchFamily="34" charset="0"/>
              </a:rPr>
              <a:t>getURL</a:t>
            </a:r>
            <a:endParaRPr lang="en-US" sz="1600" dirty="0">
              <a:latin typeface="Arial" pitchFamily="34" charset="0"/>
            </a:endParaRPr>
          </a:p>
        </p:txBody>
      </p:sp>
      <p:sp>
        <p:nvSpPr>
          <p:cNvPr id="46" name="Rectangle 42"/>
          <p:cNvSpPr>
            <a:spLocks noChangeArrowheads="1"/>
          </p:cNvSpPr>
          <p:nvPr/>
        </p:nvSpPr>
        <p:spPr bwMode="auto">
          <a:xfrm>
            <a:off x="7526879" y="2737728"/>
            <a:ext cx="1284210" cy="33504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 result</a:t>
            </a:r>
          </a:p>
        </p:txBody>
      </p:sp>
      <p:grpSp>
        <p:nvGrpSpPr>
          <p:cNvPr id="47" name="Group 43"/>
          <p:cNvGrpSpPr>
            <a:grpSpLocks/>
          </p:cNvGrpSpPr>
          <p:nvPr/>
        </p:nvGrpSpPr>
        <p:grpSpPr bwMode="auto">
          <a:xfrm>
            <a:off x="8778242" y="2253837"/>
            <a:ext cx="286560" cy="553018"/>
            <a:chOff x="5095" y="3101"/>
            <a:chExt cx="192" cy="528"/>
          </a:xfrm>
        </p:grpSpPr>
        <p:sp>
          <p:nvSpPr>
            <p:cNvPr id="48" name="Line 44"/>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49" name="Line 45"/>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50" name="Line 46"/>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1" name="Line 47"/>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2" name="Line 48"/>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3" name="Line 49"/>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54" name="Group 50"/>
          <p:cNvGrpSpPr>
            <a:grpSpLocks/>
          </p:cNvGrpSpPr>
          <p:nvPr/>
        </p:nvGrpSpPr>
        <p:grpSpPr bwMode="auto">
          <a:xfrm>
            <a:off x="7326722" y="2253837"/>
            <a:ext cx="286560" cy="553018"/>
            <a:chOff x="5095" y="3101"/>
            <a:chExt cx="192" cy="528"/>
          </a:xfrm>
        </p:grpSpPr>
        <p:sp>
          <p:nvSpPr>
            <p:cNvPr id="55" name="Line 51"/>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56" name="Line 52"/>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57" name="Line 53"/>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8" name="Line 54"/>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9" name="Line 55"/>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60" name="Line 56"/>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61" name="Rectangle 111"/>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62" name="Rectangle 138"/>
          <p:cNvSpPr txBox="1">
            <a:spLocks noChangeArrowheads="1"/>
          </p:cNvSpPr>
          <p:nvPr/>
        </p:nvSpPr>
        <p:spPr>
          <a:xfrm>
            <a:off x="76200" y="1700819"/>
            <a:ext cx="5807520" cy="4039624"/>
          </a:xfrm>
          <a:prstGeom prst="rect">
            <a:avLst/>
          </a:prstGeom>
          <a:ln/>
        </p:spPr>
        <p:txBody>
          <a:bodyPr vert="horz" lIns="91440" tIns="45720" rIns="91440" bIns="45720" rtlCol="0">
            <a:normAutofit/>
          </a:bodyPr>
          <a:lstStyle>
            <a:lvl1pPr marL="342900" indent="-342900" algn="l" defTabSz="457200" rtl="0" eaLnBrk="1" latinLnBrk="0" hangingPunct="1">
              <a:spcBef>
                <a:spcPts val="1200"/>
              </a:spcBef>
              <a:buFont typeface="Arial"/>
              <a:buChar char="•"/>
              <a:defRPr sz="2800" b="0" i="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500" b="0" i="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300" b="0" i="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584" indent="-342584" defTabSz="914035">
              <a:lnSpc>
                <a:spcPct val="90000"/>
              </a:lnSpc>
              <a:buFont typeface="Arial"/>
              <a:buNone/>
            </a:pP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	char buf[</a:t>
            </a:r>
            <a:r>
              <a:rPr lang="en-US" sz="2200" b="1">
                <a:solidFill>
                  <a:srgbClr val="FF0000"/>
                </a:solidFill>
                <a:latin typeface="Courier New" pitchFamily="49" charset="0"/>
              </a:rPr>
              <a:t>10</a:t>
            </a:r>
            <a:r>
              <a:rPr lang="en-US" sz="2200">
                <a:latin typeface="Courier New" pitchFamily="49" charset="0"/>
              </a:rPr>
              <a:t>]; </a:t>
            </a:r>
            <a:br>
              <a:rPr lang="en-US" sz="2200">
                <a:latin typeface="Courier New" pitchFamily="49" charset="0"/>
              </a:rPr>
            </a:br>
            <a:r>
              <a:rPr lang="en-US" sz="2200">
                <a:latin typeface="Courier New" pitchFamily="49" charset="0"/>
              </a:rPr>
              <a:t>read(keyboard,buf,64);	</a:t>
            </a:r>
            <a:br>
              <a:rPr lang="en-US" sz="2200">
                <a:latin typeface="Courier New" pitchFamily="49" charset="0"/>
              </a:rPr>
            </a:br>
            <a:r>
              <a:rPr lang="en-US" sz="2200">
                <a:latin typeface="Courier New" pitchFamily="49" charset="0"/>
              </a:rPr>
              <a:t>get_webpage (buf);</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IE ()</a:t>
            </a:r>
          </a:p>
          <a:p>
            <a:pPr marL="342584" indent="-342584" defTabSz="914035">
              <a:lnSpc>
                <a:spcPct val="90000"/>
              </a:lnSpc>
              <a:buFont typeface="Arial"/>
              <a:buNone/>
            </a:pPr>
            <a:r>
              <a:rPr lang="en-US" sz="2200">
                <a:latin typeface="Courier New" pitchFamily="49" charset="0"/>
              </a:rPr>
              <a:t>{</a:t>
            </a:r>
            <a:br>
              <a:rPr lang="en-US" sz="2200">
                <a:latin typeface="Courier New" pitchFamily="49" charset="0"/>
              </a:rPr>
            </a:b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endParaRPr lang="en-US" sz="2200" dirty="0">
              <a:latin typeface="Courier New" pitchFamily="49" charset="0"/>
            </a:endParaRPr>
          </a:p>
        </p:txBody>
      </p:sp>
      <p:sp>
        <p:nvSpPr>
          <p:cNvPr id="63" name="Text Box 139"/>
          <p:cNvSpPr txBox="1">
            <a:spLocks noChangeArrowheads="1"/>
          </p:cNvSpPr>
          <p:nvPr/>
        </p:nvSpPr>
        <p:spPr bwMode="auto">
          <a:xfrm rot="16200000">
            <a:off x="3735105" y="774447"/>
            <a:ext cx="706119"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stack</a:t>
            </a:r>
          </a:p>
        </p:txBody>
      </p:sp>
      <p:sp>
        <p:nvSpPr>
          <p:cNvPr id="64" name="Rectangle 140"/>
          <p:cNvSpPr>
            <a:spLocks noChangeArrowheads="1"/>
          </p:cNvSpPr>
          <p:nvPr/>
        </p:nvSpPr>
        <p:spPr bwMode="auto">
          <a:xfrm>
            <a:off x="4848480" y="686953"/>
            <a:ext cx="1451520" cy="345636"/>
          </a:xfrm>
          <a:prstGeom prst="rect">
            <a:avLst/>
          </a:prstGeom>
          <a:solidFill>
            <a:schemeClr val="accent2"/>
          </a:solidFill>
          <a:ln w="9525">
            <a:solidFill>
              <a:schemeClr val="tx1"/>
            </a:solidFill>
            <a:miter lim="800000"/>
            <a:headEnd/>
            <a:tailEnd/>
          </a:ln>
          <a:effectLst/>
        </p:spPr>
        <p:txBody>
          <a:bodyPr wrap="none" lIns="82910" tIns="41455" rIns="82910" bIns="41455" anchor="ctr"/>
          <a:lstStyle/>
          <a:p>
            <a:pPr algn="ctr"/>
            <a:r>
              <a:rPr lang="en-US" sz="1600" dirty="0">
                <a:solidFill>
                  <a:schemeClr val="bg1"/>
                </a:solidFill>
                <a:latin typeface="Arial" pitchFamily="34" charset="0"/>
              </a:rPr>
              <a:t>103</a:t>
            </a:r>
          </a:p>
        </p:txBody>
      </p:sp>
      <p:sp>
        <p:nvSpPr>
          <p:cNvPr id="65" name="Text Box 141"/>
          <p:cNvSpPr txBox="1">
            <a:spLocks noChangeArrowheads="1"/>
          </p:cNvSpPr>
          <p:nvPr/>
        </p:nvSpPr>
        <p:spPr bwMode="auto">
          <a:xfrm>
            <a:off x="4289760" y="1411353"/>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1022</a:t>
            </a:r>
          </a:p>
        </p:txBody>
      </p:sp>
      <p:sp>
        <p:nvSpPr>
          <p:cNvPr id="66" name="Text Box 142"/>
          <p:cNvSpPr txBox="1">
            <a:spLocks noChangeArrowheads="1"/>
          </p:cNvSpPr>
          <p:nvPr/>
        </p:nvSpPr>
        <p:spPr bwMode="auto">
          <a:xfrm>
            <a:off x="4289760" y="1032589"/>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1023</a:t>
            </a:r>
          </a:p>
        </p:txBody>
      </p:sp>
      <p:sp>
        <p:nvSpPr>
          <p:cNvPr id="67" name="Text Box 143"/>
          <p:cNvSpPr txBox="1">
            <a:spLocks noChangeArrowheads="1"/>
          </p:cNvSpPr>
          <p:nvPr/>
        </p:nvSpPr>
        <p:spPr bwMode="auto">
          <a:xfrm>
            <a:off x="4289760" y="69991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1024</a:t>
            </a:r>
          </a:p>
        </p:txBody>
      </p:sp>
      <p:sp>
        <p:nvSpPr>
          <p:cNvPr id="68" name="Text Box 144"/>
          <p:cNvSpPr txBox="1">
            <a:spLocks noChangeArrowheads="1"/>
          </p:cNvSpPr>
          <p:nvPr/>
        </p:nvSpPr>
        <p:spPr bwMode="auto">
          <a:xfrm>
            <a:off x="4569120" y="1411353"/>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9" name="Rectangle 145"/>
          <p:cNvSpPr>
            <a:spLocks noChangeArrowheads="1"/>
          </p:cNvSpPr>
          <p:nvPr/>
        </p:nvSpPr>
        <p:spPr bwMode="auto">
          <a:xfrm>
            <a:off x="4900320" y="1562567"/>
            <a:ext cx="167040" cy="332674"/>
          </a:xfrm>
          <a:prstGeom prst="rect">
            <a:avLst/>
          </a:prstGeom>
          <a:solidFill>
            <a:schemeClr val="bg1"/>
          </a:solid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0" name="Rectangle 146"/>
          <p:cNvSpPr>
            <a:spLocks noChangeArrowheads="1"/>
          </p:cNvSpPr>
          <p:nvPr/>
        </p:nvSpPr>
        <p:spPr bwMode="auto">
          <a:xfrm>
            <a:off x="4848480" y="1009547"/>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71" name="Text Box 147"/>
          <p:cNvSpPr txBox="1">
            <a:spLocks noChangeArrowheads="1"/>
          </p:cNvSpPr>
          <p:nvPr/>
        </p:nvSpPr>
        <p:spPr bwMode="auto">
          <a:xfrm>
            <a:off x="4289760" y="2481381"/>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1019</a:t>
            </a:r>
          </a:p>
        </p:txBody>
      </p:sp>
      <p:sp>
        <p:nvSpPr>
          <p:cNvPr id="72" name="Text Box 148"/>
          <p:cNvSpPr txBox="1">
            <a:spLocks noChangeArrowheads="1"/>
          </p:cNvSpPr>
          <p:nvPr/>
        </p:nvSpPr>
        <p:spPr bwMode="auto">
          <a:xfrm>
            <a:off x="4574880" y="2481381"/>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grpSp>
        <p:nvGrpSpPr>
          <p:cNvPr id="73" name="Group 149"/>
          <p:cNvGrpSpPr>
            <a:grpSpLocks/>
          </p:cNvGrpSpPr>
          <p:nvPr/>
        </p:nvGrpSpPr>
        <p:grpSpPr bwMode="auto">
          <a:xfrm>
            <a:off x="6157442" y="5779327"/>
            <a:ext cx="286560" cy="553018"/>
            <a:chOff x="5095" y="3101"/>
            <a:chExt cx="192" cy="528"/>
          </a:xfrm>
        </p:grpSpPr>
        <p:sp>
          <p:nvSpPr>
            <p:cNvPr id="74" name="Line 1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75" name="Line 1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76" name="Line 1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77" name="Line 1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78" name="Line 1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79" name="Line 1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80" name="Group 156"/>
          <p:cNvGrpSpPr>
            <a:grpSpLocks/>
          </p:cNvGrpSpPr>
          <p:nvPr/>
        </p:nvGrpSpPr>
        <p:grpSpPr bwMode="auto">
          <a:xfrm>
            <a:off x="4705922" y="5779327"/>
            <a:ext cx="286560" cy="553018"/>
            <a:chOff x="5095" y="3101"/>
            <a:chExt cx="192" cy="528"/>
          </a:xfrm>
        </p:grpSpPr>
        <p:sp>
          <p:nvSpPr>
            <p:cNvPr id="81" name="Line 157"/>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82" name="Line 158"/>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3" name="Line 159"/>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4" name="Line 160"/>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5" name="Line 161"/>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86" name="Line 162"/>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87" name="Text Box 163"/>
          <p:cNvSpPr txBox="1">
            <a:spLocks noChangeArrowheads="1"/>
          </p:cNvSpPr>
          <p:nvPr/>
        </p:nvSpPr>
        <p:spPr bwMode="auto">
          <a:xfrm>
            <a:off x="4557600" y="2550508"/>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88" name="Text Box 164"/>
          <p:cNvSpPr txBox="1">
            <a:spLocks noChangeArrowheads="1"/>
          </p:cNvSpPr>
          <p:nvPr/>
        </p:nvSpPr>
        <p:spPr bwMode="auto">
          <a:xfrm>
            <a:off x="5594400" y="305317"/>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89" name="Text Box 165"/>
          <p:cNvSpPr txBox="1">
            <a:spLocks noChangeArrowheads="1"/>
          </p:cNvSpPr>
          <p:nvPr/>
        </p:nvSpPr>
        <p:spPr bwMode="auto">
          <a:xfrm>
            <a:off x="4295520" y="1769947"/>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1021</a:t>
            </a:r>
          </a:p>
        </p:txBody>
      </p:sp>
      <p:sp>
        <p:nvSpPr>
          <p:cNvPr id="90" name="Text Box 166"/>
          <p:cNvSpPr txBox="1">
            <a:spLocks noChangeArrowheads="1"/>
          </p:cNvSpPr>
          <p:nvPr/>
        </p:nvSpPr>
        <p:spPr bwMode="auto">
          <a:xfrm>
            <a:off x="4574880" y="176994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1" name="Text Box 167"/>
          <p:cNvSpPr txBox="1">
            <a:spLocks noChangeArrowheads="1"/>
          </p:cNvSpPr>
          <p:nvPr/>
        </p:nvSpPr>
        <p:spPr bwMode="auto">
          <a:xfrm>
            <a:off x="4289760" y="2115586"/>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1020</a:t>
            </a:r>
          </a:p>
        </p:txBody>
      </p:sp>
      <p:sp>
        <p:nvSpPr>
          <p:cNvPr id="92" name="Text Box 168"/>
          <p:cNvSpPr txBox="1">
            <a:spLocks noChangeArrowheads="1"/>
          </p:cNvSpPr>
          <p:nvPr/>
        </p:nvSpPr>
        <p:spPr bwMode="auto">
          <a:xfrm>
            <a:off x="4569120" y="2115586"/>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3" name="Rectangle 169"/>
          <p:cNvSpPr>
            <a:spLocks noChangeArrowheads="1"/>
          </p:cNvSpPr>
          <p:nvPr/>
        </p:nvSpPr>
        <p:spPr bwMode="auto">
          <a:xfrm>
            <a:off x="4904640" y="391726"/>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grpSp>
        <p:nvGrpSpPr>
          <p:cNvPr id="94" name="Group 170"/>
          <p:cNvGrpSpPr>
            <a:grpSpLocks/>
          </p:cNvGrpSpPr>
          <p:nvPr/>
        </p:nvGrpSpPr>
        <p:grpSpPr bwMode="auto">
          <a:xfrm>
            <a:off x="6161760" y="115212"/>
            <a:ext cx="286560" cy="553018"/>
            <a:chOff x="5095" y="3101"/>
            <a:chExt cx="192" cy="528"/>
          </a:xfrm>
        </p:grpSpPr>
        <p:sp>
          <p:nvSpPr>
            <p:cNvPr id="95" name="Line 171"/>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96" name="Line 172"/>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97" name="Line 173"/>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98" name="Line 174"/>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99" name="Line 175"/>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00" name="Line 176"/>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101" name="Group 177"/>
          <p:cNvGrpSpPr>
            <a:grpSpLocks/>
          </p:cNvGrpSpPr>
          <p:nvPr/>
        </p:nvGrpSpPr>
        <p:grpSpPr bwMode="auto">
          <a:xfrm>
            <a:off x="4710240" y="115212"/>
            <a:ext cx="286560" cy="553018"/>
            <a:chOff x="5095" y="3101"/>
            <a:chExt cx="192" cy="528"/>
          </a:xfrm>
        </p:grpSpPr>
        <p:sp>
          <p:nvSpPr>
            <p:cNvPr id="102" name="Line 178"/>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03" name="Line 179"/>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04" name="Line 180"/>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05" name="Line 181"/>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06" name="Line 182"/>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07" name="Line 183"/>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108" name="Text Box 184"/>
          <p:cNvSpPr txBox="1">
            <a:spLocks noChangeArrowheads="1"/>
          </p:cNvSpPr>
          <p:nvPr/>
        </p:nvSpPr>
        <p:spPr bwMode="auto">
          <a:xfrm>
            <a:off x="5539680" y="41765"/>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109" name="Text Box 185"/>
          <p:cNvSpPr txBox="1">
            <a:spLocks noChangeArrowheads="1"/>
          </p:cNvSpPr>
          <p:nvPr/>
        </p:nvSpPr>
        <p:spPr bwMode="auto">
          <a:xfrm>
            <a:off x="5551200" y="387401"/>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110" name="Text Box 186"/>
          <p:cNvSpPr txBox="1">
            <a:spLocks noChangeArrowheads="1"/>
          </p:cNvSpPr>
          <p:nvPr/>
        </p:nvSpPr>
        <p:spPr bwMode="auto">
          <a:xfrm>
            <a:off x="5516640" y="733039"/>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111" name="Text Box 187"/>
          <p:cNvSpPr txBox="1">
            <a:spLocks noChangeArrowheads="1"/>
          </p:cNvSpPr>
          <p:nvPr/>
        </p:nvSpPr>
        <p:spPr bwMode="auto">
          <a:xfrm>
            <a:off x="5220687" y="1041659"/>
            <a:ext cx="758948" cy="329941"/>
          </a:xfrm>
          <a:prstGeom prst="rect">
            <a:avLst/>
          </a:prstGeom>
          <a:solidFill>
            <a:schemeClr val="bg1"/>
          </a:solidFill>
          <a:ln w="9525">
            <a:noFill/>
            <a:miter lim="800000"/>
            <a:headEnd/>
            <a:tailEnd/>
          </a:ln>
          <a:effectLst/>
        </p:spPr>
        <p:txBody>
          <a:bodyPr wrap="none" lIns="82910" tIns="41455" rIns="82910" bIns="41455">
            <a:spAutoFit/>
          </a:bodyPr>
          <a:lstStyle/>
          <a:p>
            <a:pPr algn="ctr"/>
            <a:r>
              <a:rPr lang="en-US" sz="1600" dirty="0">
                <a:solidFill>
                  <a:srgbClr val="FF0000"/>
                </a:solidFill>
                <a:latin typeface="Arial" pitchFamily="34" charset="0"/>
              </a:rPr>
              <a:t>old FP</a:t>
            </a:r>
          </a:p>
        </p:txBody>
      </p:sp>
      <p:sp>
        <p:nvSpPr>
          <p:cNvPr id="112" name="Rectangle 188"/>
          <p:cNvSpPr>
            <a:spLocks noChangeArrowheads="1"/>
          </p:cNvSpPr>
          <p:nvPr/>
        </p:nvSpPr>
        <p:spPr bwMode="auto">
          <a:xfrm>
            <a:off x="4848480" y="1335021"/>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3" name="Text Box 189"/>
          <p:cNvSpPr txBox="1">
            <a:spLocks noChangeArrowheads="1"/>
          </p:cNvSpPr>
          <p:nvPr/>
        </p:nvSpPr>
        <p:spPr bwMode="auto">
          <a:xfrm>
            <a:off x="4295520" y="2806855"/>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1018</a:t>
            </a:r>
          </a:p>
        </p:txBody>
      </p:sp>
      <p:sp>
        <p:nvSpPr>
          <p:cNvPr id="114" name="Text Box 190"/>
          <p:cNvSpPr txBox="1">
            <a:spLocks noChangeArrowheads="1"/>
          </p:cNvSpPr>
          <p:nvPr/>
        </p:nvSpPr>
        <p:spPr bwMode="auto">
          <a:xfrm>
            <a:off x="4569120" y="2806855"/>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115" name="Text Box 191"/>
          <p:cNvSpPr txBox="1">
            <a:spLocks noChangeArrowheads="1"/>
          </p:cNvSpPr>
          <p:nvPr/>
        </p:nvSpPr>
        <p:spPr bwMode="auto">
          <a:xfrm>
            <a:off x="4551840" y="2875984"/>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116" name="Text Box 192"/>
          <p:cNvSpPr txBox="1">
            <a:spLocks noChangeArrowheads="1"/>
          </p:cNvSpPr>
          <p:nvPr/>
        </p:nvSpPr>
        <p:spPr bwMode="auto">
          <a:xfrm>
            <a:off x="5539680" y="1756989"/>
            <a:ext cx="167040" cy="332675"/>
          </a:xfrm>
          <a:prstGeom prst="rect">
            <a:avLst/>
          </a:prstGeom>
          <a:solidFill>
            <a:schemeClr val="bg1"/>
          </a:solidFill>
          <a:ln w="9525">
            <a:noFill/>
            <a:miter lim="800000"/>
            <a:headEnd/>
            <a:tailEnd/>
          </a:ln>
          <a:effectLst/>
        </p:spPr>
        <p:txBody>
          <a:bodyPr wrap="none" lIns="82910" tIns="41455" rIns="82910" bIns="41455">
            <a:spAutoFit/>
          </a:bodyPr>
          <a:lstStyle/>
          <a:p>
            <a:pPr algn="ctr"/>
            <a:endParaRPr lang="en-US" sz="1600" dirty="0">
              <a:latin typeface="Arial" pitchFamily="34" charset="0"/>
            </a:endParaRPr>
          </a:p>
        </p:txBody>
      </p:sp>
      <p:sp>
        <p:nvSpPr>
          <p:cNvPr id="117" name="Rectangle 193"/>
          <p:cNvSpPr>
            <a:spLocks noChangeArrowheads="1"/>
          </p:cNvSpPr>
          <p:nvPr/>
        </p:nvSpPr>
        <p:spPr bwMode="auto">
          <a:xfrm>
            <a:off x="4848480" y="170081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8" name="Rectangle 194"/>
          <p:cNvSpPr>
            <a:spLocks noChangeArrowheads="1"/>
          </p:cNvSpPr>
          <p:nvPr/>
        </p:nvSpPr>
        <p:spPr bwMode="auto">
          <a:xfrm>
            <a:off x="4848480" y="2046455"/>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9" name="Rectangle 195"/>
          <p:cNvSpPr>
            <a:spLocks noChangeArrowheads="1"/>
          </p:cNvSpPr>
          <p:nvPr/>
        </p:nvSpPr>
        <p:spPr bwMode="auto">
          <a:xfrm>
            <a:off x="4848480" y="2392092"/>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0" name="Rectangle 196"/>
          <p:cNvSpPr>
            <a:spLocks noChangeArrowheads="1"/>
          </p:cNvSpPr>
          <p:nvPr/>
        </p:nvSpPr>
        <p:spPr bwMode="auto">
          <a:xfrm>
            <a:off x="4848480" y="3787598"/>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1" name="Rectangle 197"/>
          <p:cNvSpPr>
            <a:spLocks noChangeArrowheads="1"/>
          </p:cNvSpPr>
          <p:nvPr/>
        </p:nvSpPr>
        <p:spPr bwMode="auto">
          <a:xfrm>
            <a:off x="4848480" y="4133234"/>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2" name="Rectangle 198"/>
          <p:cNvSpPr>
            <a:spLocks noChangeArrowheads="1"/>
          </p:cNvSpPr>
          <p:nvPr/>
        </p:nvSpPr>
        <p:spPr bwMode="auto">
          <a:xfrm>
            <a:off x="4848480" y="275068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3" name="Rectangle 199"/>
          <p:cNvSpPr>
            <a:spLocks noChangeArrowheads="1"/>
          </p:cNvSpPr>
          <p:nvPr/>
        </p:nvSpPr>
        <p:spPr bwMode="auto">
          <a:xfrm>
            <a:off x="4848480" y="3096325"/>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4" name="Rectangle 200"/>
          <p:cNvSpPr>
            <a:spLocks noChangeArrowheads="1"/>
          </p:cNvSpPr>
          <p:nvPr/>
        </p:nvSpPr>
        <p:spPr bwMode="auto">
          <a:xfrm>
            <a:off x="4848480" y="3441962"/>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5" name="Text Box 201"/>
          <p:cNvSpPr txBox="1">
            <a:spLocks noChangeArrowheads="1"/>
          </p:cNvSpPr>
          <p:nvPr/>
        </p:nvSpPr>
        <p:spPr bwMode="auto">
          <a:xfrm>
            <a:off x="4295520" y="3152493"/>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1017</a:t>
            </a:r>
          </a:p>
        </p:txBody>
      </p:sp>
      <p:sp>
        <p:nvSpPr>
          <p:cNvPr id="126" name="Text Box 202"/>
          <p:cNvSpPr txBox="1">
            <a:spLocks noChangeArrowheads="1"/>
          </p:cNvSpPr>
          <p:nvPr/>
        </p:nvSpPr>
        <p:spPr bwMode="auto">
          <a:xfrm>
            <a:off x="4295520" y="3498132"/>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1016</a:t>
            </a:r>
          </a:p>
        </p:txBody>
      </p:sp>
      <p:sp>
        <p:nvSpPr>
          <p:cNvPr id="127" name="Text Box 203"/>
          <p:cNvSpPr txBox="1">
            <a:spLocks noChangeArrowheads="1"/>
          </p:cNvSpPr>
          <p:nvPr/>
        </p:nvSpPr>
        <p:spPr bwMode="auto">
          <a:xfrm>
            <a:off x="4295520" y="3856730"/>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1015</a:t>
            </a:r>
          </a:p>
        </p:txBody>
      </p:sp>
      <p:sp>
        <p:nvSpPr>
          <p:cNvPr id="128" name="Text Box 204"/>
          <p:cNvSpPr txBox="1">
            <a:spLocks noChangeArrowheads="1"/>
          </p:cNvSpPr>
          <p:nvPr/>
        </p:nvSpPr>
        <p:spPr bwMode="auto">
          <a:xfrm>
            <a:off x="4295520" y="4202366"/>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1014</a:t>
            </a:r>
          </a:p>
        </p:txBody>
      </p:sp>
      <p:sp>
        <p:nvSpPr>
          <p:cNvPr id="129" name="Text Box 205"/>
          <p:cNvSpPr txBox="1">
            <a:spLocks noChangeArrowheads="1"/>
          </p:cNvSpPr>
          <p:nvPr/>
        </p:nvSpPr>
        <p:spPr bwMode="auto">
          <a:xfrm>
            <a:off x="4289760" y="4548002"/>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1013</a:t>
            </a:r>
          </a:p>
        </p:txBody>
      </p:sp>
      <p:sp>
        <p:nvSpPr>
          <p:cNvPr id="130" name="Text Box 206"/>
          <p:cNvSpPr txBox="1">
            <a:spLocks noChangeArrowheads="1"/>
          </p:cNvSpPr>
          <p:nvPr/>
        </p:nvSpPr>
        <p:spPr bwMode="auto">
          <a:xfrm>
            <a:off x="4289760" y="489363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1012</a:t>
            </a:r>
          </a:p>
        </p:txBody>
      </p:sp>
      <p:sp>
        <p:nvSpPr>
          <p:cNvPr id="131" name="Text Box 207"/>
          <p:cNvSpPr txBox="1">
            <a:spLocks noChangeArrowheads="1"/>
          </p:cNvSpPr>
          <p:nvPr/>
        </p:nvSpPr>
        <p:spPr bwMode="auto">
          <a:xfrm>
            <a:off x="4295520" y="5239275"/>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1011</a:t>
            </a:r>
          </a:p>
        </p:txBody>
      </p:sp>
      <p:sp>
        <p:nvSpPr>
          <p:cNvPr id="132" name="Text Box 208"/>
          <p:cNvSpPr txBox="1">
            <a:spLocks noChangeArrowheads="1"/>
          </p:cNvSpPr>
          <p:nvPr/>
        </p:nvSpPr>
        <p:spPr bwMode="auto">
          <a:xfrm>
            <a:off x="4295520" y="5584911"/>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1010</a:t>
            </a:r>
          </a:p>
        </p:txBody>
      </p:sp>
      <p:sp>
        <p:nvSpPr>
          <p:cNvPr id="133" name="Rectangle 209"/>
          <p:cNvSpPr>
            <a:spLocks noChangeArrowheads="1"/>
          </p:cNvSpPr>
          <p:nvPr/>
        </p:nvSpPr>
        <p:spPr bwMode="auto">
          <a:xfrm>
            <a:off x="4848480" y="484322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34" name="Rectangle 210"/>
          <p:cNvSpPr>
            <a:spLocks noChangeArrowheads="1"/>
          </p:cNvSpPr>
          <p:nvPr/>
        </p:nvSpPr>
        <p:spPr bwMode="auto">
          <a:xfrm>
            <a:off x="4848480" y="4497593"/>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35" name="Rectangle 211"/>
          <p:cNvSpPr>
            <a:spLocks noChangeArrowheads="1"/>
          </p:cNvSpPr>
          <p:nvPr/>
        </p:nvSpPr>
        <p:spPr bwMode="auto">
          <a:xfrm>
            <a:off x="4848480" y="5157182"/>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36" name="Rectangle 212"/>
          <p:cNvSpPr>
            <a:spLocks noChangeArrowheads="1"/>
          </p:cNvSpPr>
          <p:nvPr/>
        </p:nvSpPr>
        <p:spPr bwMode="auto">
          <a:xfrm>
            <a:off x="4848480" y="5502818"/>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37" name="AutoShape 213"/>
          <p:cNvSpPr>
            <a:spLocks noChangeArrowheads="1"/>
          </p:cNvSpPr>
          <p:nvPr/>
        </p:nvSpPr>
        <p:spPr bwMode="auto">
          <a:xfrm>
            <a:off x="6369120" y="1066800"/>
            <a:ext cx="276480" cy="207382"/>
          </a:xfrm>
          <a:prstGeom prst="leftArrow">
            <a:avLst>
              <a:gd name="adj1" fmla="val 50000"/>
              <a:gd name="adj2" fmla="val 33333"/>
            </a:avLst>
          </a:prstGeom>
          <a:solidFill>
            <a:srgbClr val="33CC33"/>
          </a:solidFill>
          <a:ln w="9525">
            <a:solidFill>
              <a:srgbClr val="008000"/>
            </a:solidFill>
            <a:miter lim="800000"/>
            <a:headEnd/>
            <a:tailEnd/>
          </a:ln>
          <a:effectLst/>
        </p:spPr>
        <p:txBody>
          <a:bodyPr wrap="none" lIns="82910" tIns="41455" rIns="82910" bIns="41455" anchor="ctr"/>
          <a:lstStyle/>
          <a:p>
            <a:endParaRPr lang="nl-NL"/>
          </a:p>
        </p:txBody>
      </p:sp>
      <p:sp>
        <p:nvSpPr>
          <p:cNvPr id="138" name="AutoShape 135"/>
          <p:cNvSpPr>
            <a:spLocks noChangeArrowheads="1"/>
          </p:cNvSpPr>
          <p:nvPr/>
        </p:nvSpPr>
        <p:spPr bwMode="auto">
          <a:xfrm flipH="1">
            <a:off x="4010280" y="1040160"/>
            <a:ext cx="256920" cy="228600"/>
          </a:xfrm>
          <a:prstGeom prst="leftArrow">
            <a:avLst>
              <a:gd name="adj1" fmla="val 50000"/>
              <a:gd name="adj2" fmla="val 33333"/>
            </a:avLst>
          </a:prstGeom>
          <a:solidFill>
            <a:srgbClr val="FF0000"/>
          </a:solidFill>
          <a:ln w="9525">
            <a:solidFill>
              <a:srgbClr val="008000"/>
            </a:solidFill>
            <a:miter lim="800000"/>
            <a:headEnd/>
            <a:tailEnd/>
          </a:ln>
          <a:effectLst/>
        </p:spPr>
        <p:txBody>
          <a:bodyPr wrap="none" lIns="82910" tIns="41455" rIns="82910" bIns="41455" anchor="ctr"/>
          <a:lstStyle/>
          <a:p>
            <a:endParaRPr lang="nl-NL"/>
          </a:p>
        </p:txBody>
      </p:sp>
      <p:grpSp>
        <p:nvGrpSpPr>
          <p:cNvPr id="139" name="Group 150"/>
          <p:cNvGrpSpPr/>
          <p:nvPr/>
        </p:nvGrpSpPr>
        <p:grpSpPr>
          <a:xfrm>
            <a:off x="1772963" y="1086147"/>
            <a:ext cx="2464457" cy="1334741"/>
            <a:chOff x="3789264" y="304800"/>
            <a:chExt cx="2464457" cy="1334741"/>
          </a:xfrm>
        </p:grpSpPr>
        <p:sp>
          <p:nvSpPr>
            <p:cNvPr id="140" name="TextBox 139"/>
            <p:cNvSpPr txBox="1"/>
            <p:nvPr/>
          </p:nvSpPr>
          <p:spPr>
            <a:xfrm rot="20820921">
              <a:off x="3789264" y="746989"/>
              <a:ext cx="2464457" cy="892552"/>
            </a:xfrm>
            <a:prstGeom prst="rect">
              <a:avLst/>
            </a:prstGeom>
            <a:noFill/>
            <a:ln>
              <a:noFill/>
            </a:ln>
          </p:spPr>
          <p:txBody>
            <a:bodyPr wrap="none" rtlCol="0">
              <a:spAutoFit/>
            </a:bodyPr>
            <a:lstStyle/>
            <a:p>
              <a:r>
                <a:rPr lang="en-US" sz="2400" dirty="0">
                  <a:solidFill>
                    <a:srgbClr val="FF0000"/>
                  </a:solidFill>
                </a:rPr>
                <a:t>frame pointer (FP)</a:t>
              </a:r>
            </a:p>
            <a:p>
              <a:pPr>
                <a:buFont typeface="Wingdings"/>
                <a:buChar char="è"/>
              </a:pPr>
              <a:r>
                <a:rPr lang="en-US" sz="1400" dirty="0">
                  <a:solidFill>
                    <a:srgbClr val="FF0000"/>
                  </a:solidFill>
                  <a:sym typeface="Wingdings" pitchFamily="2" charset="2"/>
                </a:rPr>
                <a:t>Points to start of  this </a:t>
              </a:r>
              <a:br>
                <a:rPr lang="en-US" sz="1400" dirty="0">
                  <a:solidFill>
                    <a:srgbClr val="FF0000"/>
                  </a:solidFill>
                  <a:sym typeface="Wingdings" pitchFamily="2" charset="2"/>
                </a:rPr>
              </a:br>
              <a:r>
                <a:rPr lang="en-US" sz="1400" dirty="0">
                  <a:solidFill>
                    <a:srgbClr val="FF0000"/>
                  </a:solidFill>
                  <a:sym typeface="Wingdings" pitchFamily="2" charset="2"/>
                </a:rPr>
                <a:t>     function’s stack frame</a:t>
              </a:r>
              <a:endParaRPr lang="en-US" sz="2400" dirty="0">
                <a:solidFill>
                  <a:srgbClr val="FF0000"/>
                </a:solidFill>
              </a:endParaRPr>
            </a:p>
          </p:txBody>
        </p:sp>
        <p:sp>
          <p:nvSpPr>
            <p:cNvPr id="141" name="Freeform 140"/>
            <p:cNvSpPr/>
            <p:nvPr/>
          </p:nvSpPr>
          <p:spPr>
            <a:xfrm>
              <a:off x="4709415" y="304800"/>
              <a:ext cx="1167924" cy="610427"/>
            </a:xfrm>
            <a:custGeom>
              <a:avLst/>
              <a:gdLst>
                <a:gd name="connsiteX0" fmla="*/ 28237 w 1167924"/>
                <a:gd name="connsiteY0" fmla="*/ 610427 h 610427"/>
                <a:gd name="connsiteX1" fmla="*/ 1733 w 1167924"/>
                <a:gd name="connsiteY1" fmla="*/ 544166 h 610427"/>
                <a:gd name="connsiteX2" fmla="*/ 14985 w 1167924"/>
                <a:gd name="connsiteY2" fmla="*/ 504410 h 610427"/>
                <a:gd name="connsiteX3" fmla="*/ 41489 w 1167924"/>
                <a:gd name="connsiteY3" fmla="*/ 411644 h 610427"/>
                <a:gd name="connsiteX4" fmla="*/ 67994 w 1167924"/>
                <a:gd name="connsiteY4" fmla="*/ 385140 h 610427"/>
                <a:gd name="connsiteX5" fmla="*/ 94498 w 1167924"/>
                <a:gd name="connsiteY5" fmla="*/ 345383 h 610427"/>
                <a:gd name="connsiteX6" fmla="*/ 174011 w 1167924"/>
                <a:gd name="connsiteY6" fmla="*/ 279123 h 610427"/>
                <a:gd name="connsiteX7" fmla="*/ 240272 w 1167924"/>
                <a:gd name="connsiteY7" fmla="*/ 239366 h 610427"/>
                <a:gd name="connsiteX8" fmla="*/ 333037 w 1167924"/>
                <a:gd name="connsiteY8" fmla="*/ 186357 h 610427"/>
                <a:gd name="connsiteX9" fmla="*/ 412550 w 1167924"/>
                <a:gd name="connsiteY9" fmla="*/ 146601 h 610427"/>
                <a:gd name="connsiteX10" fmla="*/ 439055 w 1167924"/>
                <a:gd name="connsiteY10" fmla="*/ 120096 h 610427"/>
                <a:gd name="connsiteX11" fmla="*/ 518568 w 1167924"/>
                <a:gd name="connsiteY11" fmla="*/ 93592 h 610427"/>
                <a:gd name="connsiteX12" fmla="*/ 558324 w 1167924"/>
                <a:gd name="connsiteY12" fmla="*/ 80340 h 610427"/>
                <a:gd name="connsiteX13" fmla="*/ 704098 w 1167924"/>
                <a:gd name="connsiteY13" fmla="*/ 40583 h 610427"/>
                <a:gd name="connsiteX14" fmla="*/ 916133 w 1167924"/>
                <a:gd name="connsiteY14" fmla="*/ 14079 h 610427"/>
                <a:gd name="connsiteX15" fmla="*/ 1167924 w 1167924"/>
                <a:gd name="connsiteY15" fmla="*/ 827 h 610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67924" h="610427">
                  <a:moveTo>
                    <a:pt x="28237" y="610427"/>
                  </a:moveTo>
                  <a:cubicBezTo>
                    <a:pt x="19402" y="588340"/>
                    <a:pt x="4684" y="567771"/>
                    <a:pt x="1733" y="544166"/>
                  </a:cubicBezTo>
                  <a:cubicBezTo>
                    <a:pt x="0" y="530305"/>
                    <a:pt x="11148" y="517841"/>
                    <a:pt x="14985" y="504410"/>
                  </a:cubicBezTo>
                  <a:cubicBezTo>
                    <a:pt x="18135" y="493384"/>
                    <a:pt x="32824" y="426086"/>
                    <a:pt x="41489" y="411644"/>
                  </a:cubicBezTo>
                  <a:cubicBezTo>
                    <a:pt x="47917" y="400930"/>
                    <a:pt x="60189" y="394896"/>
                    <a:pt x="67994" y="385140"/>
                  </a:cubicBezTo>
                  <a:cubicBezTo>
                    <a:pt x="77944" y="372703"/>
                    <a:pt x="84302" y="357619"/>
                    <a:pt x="94498" y="345383"/>
                  </a:cubicBezTo>
                  <a:cubicBezTo>
                    <a:pt x="141717" y="288720"/>
                    <a:pt x="121890" y="320820"/>
                    <a:pt x="174011" y="279123"/>
                  </a:cubicBezTo>
                  <a:cubicBezTo>
                    <a:pt x="225986" y="237543"/>
                    <a:pt x="171228" y="262380"/>
                    <a:pt x="240272" y="239366"/>
                  </a:cubicBezTo>
                  <a:cubicBezTo>
                    <a:pt x="337124" y="174798"/>
                    <a:pt x="215350" y="253606"/>
                    <a:pt x="333037" y="186357"/>
                  </a:cubicBezTo>
                  <a:cubicBezTo>
                    <a:pt x="404966" y="145255"/>
                    <a:pt x="339662" y="170897"/>
                    <a:pt x="412550" y="146601"/>
                  </a:cubicBezTo>
                  <a:cubicBezTo>
                    <a:pt x="421385" y="137766"/>
                    <a:pt x="427880" y="125684"/>
                    <a:pt x="439055" y="120096"/>
                  </a:cubicBezTo>
                  <a:cubicBezTo>
                    <a:pt x="464043" y="107602"/>
                    <a:pt x="492064" y="102427"/>
                    <a:pt x="518568" y="93592"/>
                  </a:cubicBezTo>
                  <a:lnTo>
                    <a:pt x="558324" y="80340"/>
                  </a:lnTo>
                  <a:cubicBezTo>
                    <a:pt x="606842" y="64168"/>
                    <a:pt x="651797" y="48054"/>
                    <a:pt x="704098" y="40583"/>
                  </a:cubicBezTo>
                  <a:cubicBezTo>
                    <a:pt x="778368" y="29973"/>
                    <a:pt x="840215" y="20152"/>
                    <a:pt x="916133" y="14079"/>
                  </a:cubicBezTo>
                  <a:cubicBezTo>
                    <a:pt x="1092118" y="0"/>
                    <a:pt x="1066573" y="827"/>
                    <a:pt x="1167924" y="827"/>
                  </a:cubicBezTo>
                </a:path>
              </a:pathLst>
            </a:cu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3437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342E-6 1.68943E-6 L -4.342E-6 0.50473 " pathEditMode="relative" rAng="0" ptsTypes="AA">
                                      <p:cBhvr>
                                        <p:cTn id="14" dur="2000" fill="hold"/>
                                        <p:tgtEl>
                                          <p:spTgt spid="137"/>
                                        </p:tgtEl>
                                        <p:attrNameLst>
                                          <p:attrName>ppt_x</p:attrName>
                                          <p:attrName>ppt_y</p:attrName>
                                        </p:attrNameLst>
                                      </p:cBhvr>
                                      <p:rCtr x="0" y="2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a:p>
        </p:txBody>
      </p:sp>
      <p:sp>
        <p:nvSpPr>
          <p:cNvPr id="5" name="Slide Number Placeholder 4"/>
          <p:cNvSpPr>
            <a:spLocks noGrp="1"/>
          </p:cNvSpPr>
          <p:nvPr>
            <p:ph type="sldNum" sz="quarter" idx="12"/>
          </p:nvPr>
        </p:nvSpPr>
        <p:spPr/>
        <p:txBody>
          <a:bodyPr/>
          <a:lstStyle/>
          <a:p>
            <a:fld id="{22459BEF-F704-A54B-987F-5EEE859E8FB1}" type="slidenum">
              <a:rPr lang="en-US" smtClean="0"/>
              <a:t>8</a:t>
            </a:fld>
            <a:endParaRPr lang="en-US"/>
          </a:p>
        </p:txBody>
      </p:sp>
      <p:sp>
        <p:nvSpPr>
          <p:cNvPr id="6" name="Title 5"/>
          <p:cNvSpPr>
            <a:spLocks noGrp="1"/>
          </p:cNvSpPr>
          <p:nvPr>
            <p:ph type="title"/>
          </p:nvPr>
        </p:nvSpPr>
        <p:spPr/>
        <p:txBody>
          <a:bodyPr/>
          <a:lstStyle/>
          <a:p>
            <a:endParaRPr lang="en-GB"/>
          </a:p>
        </p:txBody>
      </p:sp>
      <p:sp>
        <p:nvSpPr>
          <p:cNvPr id="7" name="Title 1"/>
          <p:cNvSpPr txBox="1">
            <a:spLocks/>
          </p:cNvSpPr>
          <p:nvPr/>
        </p:nvSpPr>
        <p:spPr>
          <a:xfrm>
            <a:off x="-1557018" y="-43464"/>
            <a:ext cx="8229600" cy="90550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100" kern="1200">
                <a:solidFill>
                  <a:schemeClr val="tx1"/>
                </a:solidFill>
                <a:latin typeface="+mj-lt"/>
                <a:ea typeface="+mj-ea"/>
                <a:cs typeface="+mj-cs"/>
              </a:defRPr>
            </a:lvl1pPr>
          </a:lstStyle>
          <a:p>
            <a:r>
              <a:rPr lang="en-US" dirty="0">
                <a:solidFill>
                  <a:schemeClr val="accent1"/>
                </a:solidFill>
              </a:rPr>
              <a:t>Real Functions</a:t>
            </a:r>
            <a:endParaRPr lang="en-GB" dirty="0">
              <a:solidFill>
                <a:schemeClr val="accent1"/>
              </a:solidFill>
            </a:endParaRPr>
          </a:p>
        </p:txBody>
      </p:sp>
      <p:sp>
        <p:nvSpPr>
          <p:cNvPr id="8" name="Rectangle 7"/>
          <p:cNvSpPr>
            <a:spLocks noChangeArrowheads="1"/>
          </p:cNvSpPr>
          <p:nvPr/>
        </p:nvSpPr>
        <p:spPr bwMode="auto">
          <a:xfrm>
            <a:off x="4873080" y="0"/>
            <a:ext cx="1451520" cy="685800"/>
          </a:xfrm>
          <a:prstGeom prst="rect">
            <a:avLst/>
          </a:prstGeom>
          <a:solidFill>
            <a:srgbClr val="00B050"/>
          </a:solidFill>
          <a:ln w="9525">
            <a:solidFill>
              <a:schemeClr val="tx1"/>
            </a:solidFill>
            <a:miter lim="800000"/>
            <a:headEnd/>
            <a:tailEnd/>
          </a:ln>
          <a:effectLst/>
        </p:spPr>
        <p:txBody>
          <a:bodyPr wrap="none" lIns="82910" tIns="41455" rIns="82910" bIns="41455" anchor="ctr"/>
          <a:lstStyle/>
          <a:p>
            <a:endParaRPr lang="nl-NL"/>
          </a:p>
        </p:txBody>
      </p:sp>
      <p:sp>
        <p:nvSpPr>
          <p:cNvPr id="10" name="Rectangle 146"/>
          <p:cNvSpPr>
            <a:spLocks noChangeArrowheads="1"/>
          </p:cNvSpPr>
          <p:nvPr/>
        </p:nvSpPr>
        <p:spPr bwMode="auto">
          <a:xfrm>
            <a:off x="4848480" y="1009547"/>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 name="Text Box 187"/>
          <p:cNvSpPr txBox="1">
            <a:spLocks noChangeArrowheads="1"/>
          </p:cNvSpPr>
          <p:nvPr/>
        </p:nvSpPr>
        <p:spPr bwMode="auto">
          <a:xfrm>
            <a:off x="5220687" y="1041659"/>
            <a:ext cx="758948" cy="329941"/>
          </a:xfrm>
          <a:prstGeom prst="rect">
            <a:avLst/>
          </a:prstGeom>
          <a:solidFill>
            <a:schemeClr val="bg1"/>
          </a:solidFill>
          <a:ln w="9525">
            <a:noFill/>
            <a:miter lim="800000"/>
            <a:headEnd/>
            <a:tailEnd/>
          </a:ln>
          <a:effectLst/>
        </p:spPr>
        <p:txBody>
          <a:bodyPr wrap="none" lIns="82910" tIns="41455" rIns="82910" bIns="41455">
            <a:spAutoFit/>
          </a:bodyPr>
          <a:lstStyle/>
          <a:p>
            <a:pPr algn="ctr"/>
            <a:r>
              <a:rPr lang="en-US" sz="1600" dirty="0">
                <a:solidFill>
                  <a:srgbClr val="FF0000"/>
                </a:solidFill>
                <a:latin typeface="Arial" pitchFamily="34" charset="0"/>
              </a:rPr>
              <a:t>old FP</a:t>
            </a:r>
          </a:p>
        </p:txBody>
      </p:sp>
      <p:sp>
        <p:nvSpPr>
          <p:cNvPr id="12" name="Rectangle 3"/>
          <p:cNvSpPr>
            <a:spLocks noChangeArrowheads="1"/>
          </p:cNvSpPr>
          <p:nvPr/>
        </p:nvSpPr>
        <p:spPr bwMode="auto">
          <a:xfrm>
            <a:off x="7475040" y="273772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 name="Rectangle 4"/>
          <p:cNvSpPr>
            <a:spLocks noChangeArrowheads="1"/>
          </p:cNvSpPr>
          <p:nvPr/>
        </p:nvSpPr>
        <p:spPr bwMode="auto">
          <a:xfrm>
            <a:off x="7475040" y="30833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4" name="Rectangle 5"/>
          <p:cNvSpPr>
            <a:spLocks noChangeArrowheads="1"/>
          </p:cNvSpPr>
          <p:nvPr/>
        </p:nvSpPr>
        <p:spPr bwMode="auto">
          <a:xfrm>
            <a:off x="7475040" y="342900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r>
              <a:rPr lang="en-US" dirty="0">
                <a:latin typeface="Arial" pitchFamily="34" charset="0"/>
              </a:rPr>
              <a:t>call read</a:t>
            </a:r>
          </a:p>
        </p:txBody>
      </p:sp>
      <p:sp>
        <p:nvSpPr>
          <p:cNvPr id="15" name="Rectangle 6"/>
          <p:cNvSpPr>
            <a:spLocks noChangeArrowheads="1"/>
          </p:cNvSpPr>
          <p:nvPr/>
        </p:nvSpPr>
        <p:spPr bwMode="auto">
          <a:xfrm>
            <a:off x="7475040" y="377463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6" name="Rectangle 7"/>
          <p:cNvSpPr>
            <a:spLocks noChangeArrowheads="1"/>
          </p:cNvSpPr>
          <p:nvPr/>
        </p:nvSpPr>
        <p:spPr bwMode="auto">
          <a:xfrm>
            <a:off x="7475040" y="515718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7" name="Rectangle 8"/>
          <p:cNvSpPr>
            <a:spLocks noChangeArrowheads="1"/>
          </p:cNvSpPr>
          <p:nvPr/>
        </p:nvSpPr>
        <p:spPr bwMode="auto">
          <a:xfrm>
            <a:off x="7475040" y="550281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8" name="Rectangle 9"/>
          <p:cNvSpPr>
            <a:spLocks noChangeArrowheads="1"/>
          </p:cNvSpPr>
          <p:nvPr/>
        </p:nvSpPr>
        <p:spPr bwMode="auto">
          <a:xfrm>
            <a:off x="7475040" y="5848455"/>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9" name="Rectangle 10"/>
          <p:cNvSpPr>
            <a:spLocks noChangeArrowheads="1"/>
          </p:cNvSpPr>
          <p:nvPr/>
        </p:nvSpPr>
        <p:spPr bwMode="auto">
          <a:xfrm>
            <a:off x="7475040" y="61940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20" name="Line 11"/>
          <p:cNvSpPr>
            <a:spLocks noChangeShapeType="1"/>
          </p:cNvSpPr>
          <p:nvPr/>
        </p:nvSpPr>
        <p:spPr bwMode="auto">
          <a:xfrm>
            <a:off x="892656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21" name="Line 12"/>
          <p:cNvSpPr>
            <a:spLocks noChangeShapeType="1"/>
          </p:cNvSpPr>
          <p:nvPr/>
        </p:nvSpPr>
        <p:spPr bwMode="auto">
          <a:xfrm>
            <a:off x="747504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grpSp>
        <p:nvGrpSpPr>
          <p:cNvPr id="22" name="Group 13"/>
          <p:cNvGrpSpPr>
            <a:grpSpLocks/>
          </p:cNvGrpSpPr>
          <p:nvPr/>
        </p:nvGrpSpPr>
        <p:grpSpPr bwMode="auto">
          <a:xfrm>
            <a:off x="7336800" y="4120273"/>
            <a:ext cx="276480" cy="760400"/>
            <a:chOff x="5095" y="3101"/>
            <a:chExt cx="192" cy="528"/>
          </a:xfrm>
        </p:grpSpPr>
        <p:sp>
          <p:nvSpPr>
            <p:cNvPr id="23" name="Line 14"/>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4" name="Line 15"/>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5" name="Line 16"/>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6" name="Line 17"/>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27" name="Line 18"/>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28" name="Line 19"/>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grpSp>
        <p:nvGrpSpPr>
          <p:cNvPr id="29" name="Group 20"/>
          <p:cNvGrpSpPr>
            <a:grpSpLocks/>
          </p:cNvGrpSpPr>
          <p:nvPr/>
        </p:nvGrpSpPr>
        <p:grpSpPr bwMode="auto">
          <a:xfrm>
            <a:off x="8788320" y="4120273"/>
            <a:ext cx="276480" cy="760400"/>
            <a:chOff x="5095" y="3101"/>
            <a:chExt cx="192" cy="528"/>
          </a:xfrm>
        </p:grpSpPr>
        <p:sp>
          <p:nvSpPr>
            <p:cNvPr id="30" name="Line 21"/>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31" name="Line 22"/>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32" name="Line 23"/>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33" name="Line 24"/>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34" name="Line 25"/>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35" name="Line 26"/>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sp>
        <p:nvSpPr>
          <p:cNvPr id="36" name="Text Box 27"/>
          <p:cNvSpPr txBox="1">
            <a:spLocks noChangeArrowheads="1"/>
          </p:cNvSpPr>
          <p:nvPr/>
        </p:nvSpPr>
        <p:spPr bwMode="auto">
          <a:xfrm>
            <a:off x="7031520" y="380776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200</a:t>
            </a:r>
          </a:p>
        </p:txBody>
      </p:sp>
      <p:sp>
        <p:nvSpPr>
          <p:cNvPr id="37" name="Text Box 28"/>
          <p:cNvSpPr txBox="1">
            <a:spLocks noChangeArrowheads="1"/>
          </p:cNvSpPr>
          <p:nvPr/>
        </p:nvSpPr>
        <p:spPr bwMode="auto">
          <a:xfrm>
            <a:off x="7017120" y="3429003"/>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201</a:t>
            </a:r>
          </a:p>
        </p:txBody>
      </p:sp>
      <p:sp>
        <p:nvSpPr>
          <p:cNvPr id="38" name="Text Box 29"/>
          <p:cNvSpPr txBox="1">
            <a:spLocks noChangeArrowheads="1"/>
          </p:cNvSpPr>
          <p:nvPr/>
        </p:nvSpPr>
        <p:spPr bwMode="auto">
          <a:xfrm>
            <a:off x="7017120" y="3096330"/>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202</a:t>
            </a:r>
          </a:p>
        </p:txBody>
      </p:sp>
      <p:sp>
        <p:nvSpPr>
          <p:cNvPr id="39" name="Text Box 30"/>
          <p:cNvSpPr txBox="1">
            <a:spLocks noChangeArrowheads="1"/>
          </p:cNvSpPr>
          <p:nvPr/>
        </p:nvSpPr>
        <p:spPr bwMode="auto">
          <a:xfrm>
            <a:off x="7017120" y="2737728"/>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203</a:t>
            </a:r>
          </a:p>
        </p:txBody>
      </p:sp>
      <p:sp>
        <p:nvSpPr>
          <p:cNvPr id="40" name="Text Box 31"/>
          <p:cNvSpPr txBox="1">
            <a:spLocks noChangeArrowheads="1"/>
          </p:cNvSpPr>
          <p:nvPr/>
        </p:nvSpPr>
        <p:spPr bwMode="auto">
          <a:xfrm>
            <a:off x="7031520" y="6227218"/>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a:t>
            </a:r>
          </a:p>
        </p:txBody>
      </p:sp>
      <p:sp>
        <p:nvSpPr>
          <p:cNvPr id="41" name="Text Box 32"/>
          <p:cNvSpPr txBox="1">
            <a:spLocks noChangeArrowheads="1"/>
          </p:cNvSpPr>
          <p:nvPr/>
        </p:nvSpPr>
        <p:spPr bwMode="auto">
          <a:xfrm>
            <a:off x="7017120" y="5848457"/>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a:t>
            </a:r>
          </a:p>
        </p:txBody>
      </p:sp>
      <p:sp>
        <p:nvSpPr>
          <p:cNvPr id="42" name="Text Box 33"/>
          <p:cNvSpPr txBox="1">
            <a:spLocks noChangeArrowheads="1"/>
          </p:cNvSpPr>
          <p:nvPr/>
        </p:nvSpPr>
        <p:spPr bwMode="auto">
          <a:xfrm>
            <a:off x="7017120" y="551578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a:t>
            </a:r>
          </a:p>
        </p:txBody>
      </p:sp>
      <p:sp>
        <p:nvSpPr>
          <p:cNvPr id="43" name="Text Box 34"/>
          <p:cNvSpPr txBox="1">
            <a:spLocks noChangeArrowheads="1"/>
          </p:cNvSpPr>
          <p:nvPr/>
        </p:nvSpPr>
        <p:spPr bwMode="auto">
          <a:xfrm>
            <a:off x="7017120" y="5157182"/>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103</a:t>
            </a:r>
          </a:p>
        </p:txBody>
      </p:sp>
      <p:sp>
        <p:nvSpPr>
          <p:cNvPr id="44" name="Text Box 35"/>
          <p:cNvSpPr txBox="1">
            <a:spLocks noChangeArrowheads="1"/>
          </p:cNvSpPr>
          <p:nvPr/>
        </p:nvSpPr>
        <p:spPr bwMode="auto">
          <a:xfrm>
            <a:off x="7195680" y="6227218"/>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45" name="Text Box 36"/>
          <p:cNvSpPr txBox="1">
            <a:spLocks noChangeArrowheads="1"/>
          </p:cNvSpPr>
          <p:nvPr/>
        </p:nvSpPr>
        <p:spPr bwMode="auto">
          <a:xfrm rot="16200000">
            <a:off x="6660201" y="5938109"/>
            <a:ext cx="385518"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IE</a:t>
            </a:r>
          </a:p>
        </p:txBody>
      </p:sp>
      <p:sp>
        <p:nvSpPr>
          <p:cNvPr id="46" name="Rectangle 38"/>
          <p:cNvSpPr>
            <a:spLocks noChangeArrowheads="1"/>
          </p:cNvSpPr>
          <p:nvPr/>
        </p:nvSpPr>
        <p:spPr bwMode="auto">
          <a:xfrm>
            <a:off x="7475040" y="4811546"/>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47" name="Text Box 39"/>
          <p:cNvSpPr txBox="1">
            <a:spLocks noChangeArrowheads="1"/>
          </p:cNvSpPr>
          <p:nvPr/>
        </p:nvSpPr>
        <p:spPr bwMode="auto">
          <a:xfrm>
            <a:off x="7017120" y="4811549"/>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104</a:t>
            </a:r>
          </a:p>
        </p:txBody>
      </p:sp>
      <p:sp>
        <p:nvSpPr>
          <p:cNvPr id="48" name="Rectangle 40"/>
          <p:cNvSpPr>
            <a:spLocks noChangeArrowheads="1"/>
          </p:cNvSpPr>
          <p:nvPr/>
        </p:nvSpPr>
        <p:spPr bwMode="auto">
          <a:xfrm>
            <a:off x="7538400" y="5515780"/>
            <a:ext cx="1225421"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call </a:t>
            </a:r>
            <a:r>
              <a:rPr lang="en-US" sz="1600" dirty="0" err="1">
                <a:latin typeface="Arial" pitchFamily="34" charset="0"/>
              </a:rPr>
              <a:t>getURL</a:t>
            </a:r>
            <a:endParaRPr lang="en-US" sz="1600" dirty="0">
              <a:latin typeface="Arial" pitchFamily="34" charset="0"/>
            </a:endParaRPr>
          </a:p>
        </p:txBody>
      </p:sp>
      <p:sp>
        <p:nvSpPr>
          <p:cNvPr id="49" name="Rectangle 41"/>
          <p:cNvSpPr>
            <a:spLocks noChangeArrowheads="1"/>
          </p:cNvSpPr>
          <p:nvPr/>
        </p:nvSpPr>
        <p:spPr bwMode="auto">
          <a:xfrm>
            <a:off x="7526879" y="2737728"/>
            <a:ext cx="1284210" cy="33504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 result</a:t>
            </a:r>
          </a:p>
        </p:txBody>
      </p:sp>
      <p:grpSp>
        <p:nvGrpSpPr>
          <p:cNvPr id="50" name="Group 42"/>
          <p:cNvGrpSpPr>
            <a:grpSpLocks/>
          </p:cNvGrpSpPr>
          <p:nvPr/>
        </p:nvGrpSpPr>
        <p:grpSpPr bwMode="auto">
          <a:xfrm>
            <a:off x="8778242" y="2253837"/>
            <a:ext cx="286560" cy="553018"/>
            <a:chOff x="5095" y="3101"/>
            <a:chExt cx="192" cy="528"/>
          </a:xfrm>
        </p:grpSpPr>
        <p:sp>
          <p:nvSpPr>
            <p:cNvPr id="51"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52"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53"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4"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5"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6"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57" name="Group 49"/>
          <p:cNvGrpSpPr>
            <a:grpSpLocks/>
          </p:cNvGrpSpPr>
          <p:nvPr/>
        </p:nvGrpSpPr>
        <p:grpSpPr bwMode="auto">
          <a:xfrm>
            <a:off x="7326722" y="2253837"/>
            <a:ext cx="286560" cy="553018"/>
            <a:chOff x="5095" y="3101"/>
            <a:chExt cx="192" cy="528"/>
          </a:xfrm>
        </p:grpSpPr>
        <p:sp>
          <p:nvSpPr>
            <p:cNvPr id="58"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59"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60"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61"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62"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63"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64" name="Text Box 56"/>
          <p:cNvSpPr txBox="1">
            <a:spLocks noChangeArrowheads="1"/>
          </p:cNvSpPr>
          <p:nvPr/>
        </p:nvSpPr>
        <p:spPr bwMode="auto">
          <a:xfrm rot="16200000">
            <a:off x="3735105" y="774447"/>
            <a:ext cx="706119" cy="360755"/>
          </a:xfrm>
          <a:prstGeom prst="rect">
            <a:avLst/>
          </a:prstGeom>
          <a:noFill/>
          <a:ln w="9525">
            <a:noFill/>
            <a:miter lim="800000"/>
            <a:headEnd/>
            <a:tailEnd/>
          </a:ln>
          <a:effectLst/>
        </p:spPr>
        <p:txBody>
          <a:bodyPr wrap="none" lIns="82910" tIns="41455" rIns="82910" bIns="41455">
            <a:spAutoFit/>
          </a:bodyPr>
          <a:lstStyle/>
          <a:p>
            <a:r>
              <a:rPr lang="en-US" b="0" dirty="0">
                <a:solidFill>
                  <a:srgbClr val="FF0000"/>
                </a:solidFill>
                <a:latin typeface="Arial" pitchFamily="34" charset="0"/>
              </a:rPr>
              <a:t>stack</a:t>
            </a:r>
          </a:p>
        </p:txBody>
      </p:sp>
      <p:sp>
        <p:nvSpPr>
          <p:cNvPr id="65" name="Rectangle 57"/>
          <p:cNvSpPr>
            <a:spLocks noChangeArrowheads="1"/>
          </p:cNvSpPr>
          <p:nvPr/>
        </p:nvSpPr>
        <p:spPr bwMode="auto">
          <a:xfrm>
            <a:off x="4848480" y="686953"/>
            <a:ext cx="1451520" cy="345636"/>
          </a:xfrm>
          <a:prstGeom prst="rect">
            <a:avLst/>
          </a:prstGeom>
          <a:solidFill>
            <a:schemeClr val="accent2"/>
          </a:solidFill>
          <a:ln w="9525">
            <a:solidFill>
              <a:schemeClr val="tx1"/>
            </a:solidFill>
            <a:miter lim="800000"/>
            <a:headEnd/>
            <a:tailEnd/>
          </a:ln>
          <a:effectLst/>
        </p:spPr>
        <p:txBody>
          <a:bodyPr wrap="none" lIns="82910" tIns="41455" rIns="82910" bIns="41455" anchor="ctr"/>
          <a:lstStyle/>
          <a:p>
            <a:pPr algn="ctr"/>
            <a:r>
              <a:rPr lang="en-US" sz="1600" dirty="0">
                <a:solidFill>
                  <a:schemeClr val="bg1"/>
                </a:solidFill>
                <a:latin typeface="Arial" pitchFamily="34" charset="0"/>
              </a:rPr>
              <a:t>103</a:t>
            </a:r>
          </a:p>
        </p:txBody>
      </p:sp>
      <p:sp>
        <p:nvSpPr>
          <p:cNvPr id="66" name="Text Box 58"/>
          <p:cNvSpPr txBox="1">
            <a:spLocks noChangeArrowheads="1"/>
          </p:cNvSpPr>
          <p:nvPr/>
        </p:nvSpPr>
        <p:spPr bwMode="auto">
          <a:xfrm>
            <a:off x="4289760" y="1411353"/>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1022</a:t>
            </a:r>
          </a:p>
        </p:txBody>
      </p:sp>
      <p:sp>
        <p:nvSpPr>
          <p:cNvPr id="67" name="Text Box 59"/>
          <p:cNvSpPr txBox="1">
            <a:spLocks noChangeArrowheads="1"/>
          </p:cNvSpPr>
          <p:nvPr/>
        </p:nvSpPr>
        <p:spPr bwMode="auto">
          <a:xfrm>
            <a:off x="4289760" y="1032589"/>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1023</a:t>
            </a:r>
          </a:p>
        </p:txBody>
      </p:sp>
      <p:sp>
        <p:nvSpPr>
          <p:cNvPr id="68" name="Text Box 60"/>
          <p:cNvSpPr txBox="1">
            <a:spLocks noChangeArrowheads="1"/>
          </p:cNvSpPr>
          <p:nvPr/>
        </p:nvSpPr>
        <p:spPr bwMode="auto">
          <a:xfrm>
            <a:off x="4289760" y="69991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1024</a:t>
            </a:r>
          </a:p>
        </p:txBody>
      </p:sp>
      <p:sp>
        <p:nvSpPr>
          <p:cNvPr id="69" name="Text Box 61"/>
          <p:cNvSpPr txBox="1">
            <a:spLocks noChangeArrowheads="1"/>
          </p:cNvSpPr>
          <p:nvPr/>
        </p:nvSpPr>
        <p:spPr bwMode="auto">
          <a:xfrm>
            <a:off x="4289760" y="1411353"/>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0" name="Rectangle 62"/>
          <p:cNvSpPr>
            <a:spLocks noChangeArrowheads="1"/>
          </p:cNvSpPr>
          <p:nvPr/>
        </p:nvSpPr>
        <p:spPr bwMode="auto">
          <a:xfrm>
            <a:off x="4900320" y="156256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1" name="Rectangle 63"/>
          <p:cNvSpPr>
            <a:spLocks noChangeArrowheads="1"/>
          </p:cNvSpPr>
          <p:nvPr/>
        </p:nvSpPr>
        <p:spPr bwMode="auto">
          <a:xfrm>
            <a:off x="4848480" y="1371600"/>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72" name="Text Box 64"/>
          <p:cNvSpPr txBox="1">
            <a:spLocks noChangeArrowheads="1"/>
          </p:cNvSpPr>
          <p:nvPr/>
        </p:nvSpPr>
        <p:spPr bwMode="auto">
          <a:xfrm>
            <a:off x="4289760" y="2481381"/>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1019</a:t>
            </a:r>
          </a:p>
        </p:txBody>
      </p:sp>
      <p:sp>
        <p:nvSpPr>
          <p:cNvPr id="73" name="Text Box 65"/>
          <p:cNvSpPr txBox="1">
            <a:spLocks noChangeArrowheads="1"/>
          </p:cNvSpPr>
          <p:nvPr/>
        </p:nvSpPr>
        <p:spPr bwMode="auto">
          <a:xfrm>
            <a:off x="4289760" y="2481381"/>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4" name="Text Box 80"/>
          <p:cNvSpPr txBox="1">
            <a:spLocks noChangeArrowheads="1"/>
          </p:cNvSpPr>
          <p:nvPr/>
        </p:nvSpPr>
        <p:spPr bwMode="auto">
          <a:xfrm>
            <a:off x="4289760" y="2550508"/>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5" name="Text Box 81"/>
          <p:cNvSpPr txBox="1">
            <a:spLocks noChangeArrowheads="1"/>
          </p:cNvSpPr>
          <p:nvPr/>
        </p:nvSpPr>
        <p:spPr bwMode="auto">
          <a:xfrm>
            <a:off x="5594400" y="305317"/>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6" name="Text Box 82"/>
          <p:cNvSpPr txBox="1">
            <a:spLocks noChangeArrowheads="1"/>
          </p:cNvSpPr>
          <p:nvPr/>
        </p:nvSpPr>
        <p:spPr bwMode="auto">
          <a:xfrm>
            <a:off x="4289760" y="1769947"/>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1021</a:t>
            </a:r>
          </a:p>
        </p:txBody>
      </p:sp>
      <p:sp>
        <p:nvSpPr>
          <p:cNvPr id="77" name="Text Box 83"/>
          <p:cNvSpPr txBox="1">
            <a:spLocks noChangeArrowheads="1"/>
          </p:cNvSpPr>
          <p:nvPr/>
        </p:nvSpPr>
        <p:spPr bwMode="auto">
          <a:xfrm>
            <a:off x="4289760" y="176994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8" name="Text Box 84"/>
          <p:cNvSpPr txBox="1">
            <a:spLocks noChangeArrowheads="1"/>
          </p:cNvSpPr>
          <p:nvPr/>
        </p:nvSpPr>
        <p:spPr bwMode="auto">
          <a:xfrm>
            <a:off x="4289760" y="2115586"/>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1020</a:t>
            </a:r>
          </a:p>
        </p:txBody>
      </p:sp>
      <p:sp>
        <p:nvSpPr>
          <p:cNvPr id="79" name="Text Box 85"/>
          <p:cNvSpPr txBox="1">
            <a:spLocks noChangeArrowheads="1"/>
          </p:cNvSpPr>
          <p:nvPr/>
        </p:nvSpPr>
        <p:spPr bwMode="auto">
          <a:xfrm>
            <a:off x="4289760" y="2115586"/>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80" name="Rectangle 86"/>
          <p:cNvSpPr>
            <a:spLocks noChangeArrowheads="1"/>
          </p:cNvSpPr>
          <p:nvPr/>
        </p:nvSpPr>
        <p:spPr bwMode="auto">
          <a:xfrm>
            <a:off x="4904640" y="391726"/>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grpSp>
        <p:nvGrpSpPr>
          <p:cNvPr id="81" name="Group 87"/>
          <p:cNvGrpSpPr>
            <a:grpSpLocks/>
          </p:cNvGrpSpPr>
          <p:nvPr/>
        </p:nvGrpSpPr>
        <p:grpSpPr bwMode="auto">
          <a:xfrm>
            <a:off x="6161760" y="115212"/>
            <a:ext cx="286560" cy="553018"/>
            <a:chOff x="5095" y="3101"/>
            <a:chExt cx="192" cy="528"/>
          </a:xfrm>
        </p:grpSpPr>
        <p:sp>
          <p:nvSpPr>
            <p:cNvPr id="82" name="Line 88"/>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83" name="Line 89"/>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4" name="Line 90"/>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5" name="Line 91"/>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6" name="Line 92"/>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87" name="Line 93"/>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88" name="Group 94"/>
          <p:cNvGrpSpPr>
            <a:grpSpLocks/>
          </p:cNvGrpSpPr>
          <p:nvPr/>
        </p:nvGrpSpPr>
        <p:grpSpPr bwMode="auto">
          <a:xfrm>
            <a:off x="4710240" y="115212"/>
            <a:ext cx="286560" cy="553018"/>
            <a:chOff x="5095" y="3101"/>
            <a:chExt cx="192" cy="528"/>
          </a:xfrm>
        </p:grpSpPr>
        <p:sp>
          <p:nvSpPr>
            <p:cNvPr id="89" name="Line 95"/>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90" name="Line 96"/>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91" name="Line 97"/>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92" name="Line 98"/>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93" name="Line 99"/>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94" name="Line 100"/>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95" name="Text Box 101"/>
          <p:cNvSpPr txBox="1">
            <a:spLocks noChangeArrowheads="1"/>
          </p:cNvSpPr>
          <p:nvPr/>
        </p:nvSpPr>
        <p:spPr bwMode="auto">
          <a:xfrm>
            <a:off x="5539680" y="41765"/>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6" name="Text Box 102"/>
          <p:cNvSpPr txBox="1">
            <a:spLocks noChangeArrowheads="1"/>
          </p:cNvSpPr>
          <p:nvPr/>
        </p:nvSpPr>
        <p:spPr bwMode="auto">
          <a:xfrm>
            <a:off x="5551200" y="387401"/>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7" name="Text Box 103"/>
          <p:cNvSpPr txBox="1">
            <a:spLocks noChangeArrowheads="1"/>
          </p:cNvSpPr>
          <p:nvPr/>
        </p:nvSpPr>
        <p:spPr bwMode="auto">
          <a:xfrm>
            <a:off x="5516640" y="733039"/>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8" name="Text Box 104"/>
          <p:cNvSpPr txBox="1">
            <a:spLocks noChangeArrowheads="1"/>
          </p:cNvSpPr>
          <p:nvPr/>
        </p:nvSpPr>
        <p:spPr bwMode="auto">
          <a:xfrm>
            <a:off x="5516640" y="1078678"/>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9" name="Rectangle 105"/>
          <p:cNvSpPr>
            <a:spLocks noChangeArrowheads="1"/>
          </p:cNvSpPr>
          <p:nvPr/>
        </p:nvSpPr>
        <p:spPr bwMode="auto">
          <a:xfrm>
            <a:off x="4848480" y="1697074"/>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0" name="Text Box 106"/>
          <p:cNvSpPr txBox="1">
            <a:spLocks noChangeArrowheads="1"/>
          </p:cNvSpPr>
          <p:nvPr/>
        </p:nvSpPr>
        <p:spPr bwMode="auto">
          <a:xfrm>
            <a:off x="4289760" y="2806855"/>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1018</a:t>
            </a:r>
          </a:p>
        </p:txBody>
      </p:sp>
      <p:sp>
        <p:nvSpPr>
          <p:cNvPr id="101" name="Text Box 107"/>
          <p:cNvSpPr txBox="1">
            <a:spLocks noChangeArrowheads="1"/>
          </p:cNvSpPr>
          <p:nvPr/>
        </p:nvSpPr>
        <p:spPr bwMode="auto">
          <a:xfrm>
            <a:off x="4289760" y="2806855"/>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102" name="Text Box 108"/>
          <p:cNvSpPr txBox="1">
            <a:spLocks noChangeArrowheads="1"/>
          </p:cNvSpPr>
          <p:nvPr/>
        </p:nvSpPr>
        <p:spPr bwMode="auto">
          <a:xfrm>
            <a:off x="4289760" y="2875984"/>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103" name="Text Box 109"/>
          <p:cNvSpPr txBox="1">
            <a:spLocks noChangeArrowheads="1"/>
          </p:cNvSpPr>
          <p:nvPr/>
        </p:nvSpPr>
        <p:spPr bwMode="auto">
          <a:xfrm>
            <a:off x="5539680" y="1756989"/>
            <a:ext cx="167040" cy="332675"/>
          </a:xfrm>
          <a:prstGeom prst="rect">
            <a:avLst/>
          </a:prstGeom>
          <a:noFill/>
          <a:ln w="9525">
            <a:noFill/>
            <a:miter lim="800000"/>
            <a:headEnd/>
            <a:tailEnd/>
          </a:ln>
          <a:effectLst/>
        </p:spPr>
        <p:txBody>
          <a:bodyPr wrap="none" lIns="82910" tIns="41455" rIns="82910" bIns="41455">
            <a:spAutoFit/>
          </a:bodyPr>
          <a:lstStyle/>
          <a:p>
            <a:pPr algn="ctr"/>
            <a:endParaRPr lang="en-US" sz="1600" dirty="0">
              <a:latin typeface="Arial" pitchFamily="34" charset="0"/>
            </a:endParaRPr>
          </a:p>
        </p:txBody>
      </p:sp>
      <p:sp>
        <p:nvSpPr>
          <p:cNvPr id="104"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05" name="Rectangle 111"/>
          <p:cNvSpPr>
            <a:spLocks noChangeArrowheads="1"/>
          </p:cNvSpPr>
          <p:nvPr/>
        </p:nvSpPr>
        <p:spPr bwMode="auto">
          <a:xfrm>
            <a:off x="4848480" y="206287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6" name="Rectangle 112"/>
          <p:cNvSpPr>
            <a:spLocks noChangeArrowheads="1"/>
          </p:cNvSpPr>
          <p:nvPr/>
        </p:nvSpPr>
        <p:spPr bwMode="auto">
          <a:xfrm>
            <a:off x="4848480" y="2408508"/>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7" name="Rectangle 113"/>
          <p:cNvSpPr>
            <a:spLocks noChangeArrowheads="1"/>
          </p:cNvSpPr>
          <p:nvPr/>
        </p:nvSpPr>
        <p:spPr bwMode="auto">
          <a:xfrm>
            <a:off x="4848480" y="275414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8" name="Rectangle 114"/>
          <p:cNvSpPr>
            <a:spLocks noChangeArrowheads="1"/>
          </p:cNvSpPr>
          <p:nvPr/>
        </p:nvSpPr>
        <p:spPr bwMode="auto">
          <a:xfrm>
            <a:off x="4848480" y="4149651"/>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9" name="Rectangle 115"/>
          <p:cNvSpPr>
            <a:spLocks noChangeArrowheads="1"/>
          </p:cNvSpPr>
          <p:nvPr/>
        </p:nvSpPr>
        <p:spPr bwMode="auto">
          <a:xfrm>
            <a:off x="4848480" y="4495287"/>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0" name="Rectangle 116"/>
          <p:cNvSpPr>
            <a:spLocks noChangeArrowheads="1"/>
          </p:cNvSpPr>
          <p:nvPr/>
        </p:nvSpPr>
        <p:spPr bwMode="auto">
          <a:xfrm>
            <a:off x="4848480" y="311274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1" name="Rectangle 117"/>
          <p:cNvSpPr>
            <a:spLocks noChangeArrowheads="1"/>
          </p:cNvSpPr>
          <p:nvPr/>
        </p:nvSpPr>
        <p:spPr bwMode="auto">
          <a:xfrm>
            <a:off x="4848480" y="3458378"/>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2" name="Rectangle 118"/>
          <p:cNvSpPr>
            <a:spLocks noChangeArrowheads="1"/>
          </p:cNvSpPr>
          <p:nvPr/>
        </p:nvSpPr>
        <p:spPr bwMode="auto">
          <a:xfrm>
            <a:off x="4848480" y="380401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3" name="Text Box 119"/>
          <p:cNvSpPr txBox="1">
            <a:spLocks noChangeArrowheads="1"/>
          </p:cNvSpPr>
          <p:nvPr/>
        </p:nvSpPr>
        <p:spPr bwMode="auto">
          <a:xfrm rot="16200000">
            <a:off x="5335984" y="2763161"/>
            <a:ext cx="488041" cy="360719"/>
          </a:xfrm>
          <a:prstGeom prst="rect">
            <a:avLst/>
          </a:prstGeom>
          <a:solidFill>
            <a:schemeClr val="bg1"/>
          </a:solidFill>
          <a:ln w="9525">
            <a:noFill/>
            <a:miter lim="800000"/>
            <a:headEnd/>
            <a:tailEnd/>
          </a:ln>
          <a:effectLst/>
        </p:spPr>
        <p:txBody>
          <a:bodyPr wrap="none" lIns="82910" tIns="41455" rIns="82910" bIns="41455">
            <a:spAutoFit/>
          </a:bodyPr>
          <a:lstStyle/>
          <a:p>
            <a:pPr algn="ctr"/>
            <a:r>
              <a:rPr lang="en-US" dirty="0" err="1">
                <a:latin typeface="Arial" pitchFamily="34" charset="0"/>
              </a:rPr>
              <a:t>buf</a:t>
            </a:r>
            <a:endParaRPr lang="en-US" dirty="0">
              <a:latin typeface="Arial" pitchFamily="34" charset="0"/>
            </a:endParaRPr>
          </a:p>
        </p:txBody>
      </p:sp>
      <p:sp>
        <p:nvSpPr>
          <p:cNvPr id="114" name="Line 120"/>
          <p:cNvSpPr>
            <a:spLocks noChangeShapeType="1"/>
          </p:cNvSpPr>
          <p:nvPr/>
        </p:nvSpPr>
        <p:spPr bwMode="auto">
          <a:xfrm flipV="1">
            <a:off x="5608800" y="1393193"/>
            <a:ext cx="0" cy="1244291"/>
          </a:xfrm>
          <a:prstGeom prst="line">
            <a:avLst/>
          </a:prstGeom>
          <a:noFill/>
          <a:ln w="9525">
            <a:solidFill>
              <a:schemeClr val="tx1"/>
            </a:solidFill>
            <a:round/>
            <a:headEnd/>
            <a:tailEnd type="triangle" w="med" len="med"/>
          </a:ln>
          <a:effectLst/>
        </p:spPr>
        <p:txBody>
          <a:bodyPr lIns="82910" tIns="41455" rIns="82910" bIns="41455"/>
          <a:lstStyle/>
          <a:p>
            <a:endParaRPr lang="nl-NL"/>
          </a:p>
        </p:txBody>
      </p:sp>
      <p:sp>
        <p:nvSpPr>
          <p:cNvPr id="115" name="Text Box 122"/>
          <p:cNvSpPr txBox="1">
            <a:spLocks noChangeArrowheads="1"/>
          </p:cNvSpPr>
          <p:nvPr/>
        </p:nvSpPr>
        <p:spPr bwMode="auto">
          <a:xfrm>
            <a:off x="4289760" y="3152493"/>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1017</a:t>
            </a:r>
          </a:p>
        </p:txBody>
      </p:sp>
      <p:sp>
        <p:nvSpPr>
          <p:cNvPr id="116" name="Text Box 123"/>
          <p:cNvSpPr txBox="1">
            <a:spLocks noChangeArrowheads="1"/>
          </p:cNvSpPr>
          <p:nvPr/>
        </p:nvSpPr>
        <p:spPr bwMode="auto">
          <a:xfrm>
            <a:off x="4289760" y="3498132"/>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1016</a:t>
            </a:r>
          </a:p>
        </p:txBody>
      </p:sp>
      <p:sp>
        <p:nvSpPr>
          <p:cNvPr id="117" name="Text Box 124"/>
          <p:cNvSpPr txBox="1">
            <a:spLocks noChangeArrowheads="1"/>
          </p:cNvSpPr>
          <p:nvPr/>
        </p:nvSpPr>
        <p:spPr bwMode="auto">
          <a:xfrm>
            <a:off x="4289760" y="3856730"/>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1015</a:t>
            </a:r>
          </a:p>
        </p:txBody>
      </p:sp>
      <p:sp>
        <p:nvSpPr>
          <p:cNvPr id="118" name="Text Box 125"/>
          <p:cNvSpPr txBox="1">
            <a:spLocks noChangeArrowheads="1"/>
          </p:cNvSpPr>
          <p:nvPr/>
        </p:nvSpPr>
        <p:spPr bwMode="auto">
          <a:xfrm>
            <a:off x="4289760" y="4202366"/>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1014</a:t>
            </a:r>
          </a:p>
        </p:txBody>
      </p:sp>
      <p:sp>
        <p:nvSpPr>
          <p:cNvPr id="119" name="Text Box 126"/>
          <p:cNvSpPr txBox="1">
            <a:spLocks noChangeArrowheads="1"/>
          </p:cNvSpPr>
          <p:nvPr/>
        </p:nvSpPr>
        <p:spPr bwMode="auto">
          <a:xfrm>
            <a:off x="4289760" y="4548002"/>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1013</a:t>
            </a:r>
          </a:p>
        </p:txBody>
      </p:sp>
      <p:sp>
        <p:nvSpPr>
          <p:cNvPr id="120" name="Text Box 127"/>
          <p:cNvSpPr txBox="1">
            <a:spLocks noChangeArrowheads="1"/>
          </p:cNvSpPr>
          <p:nvPr/>
        </p:nvSpPr>
        <p:spPr bwMode="auto">
          <a:xfrm>
            <a:off x="4289760" y="489363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1012</a:t>
            </a:r>
          </a:p>
        </p:txBody>
      </p:sp>
      <p:sp>
        <p:nvSpPr>
          <p:cNvPr id="121" name="Text Box 128"/>
          <p:cNvSpPr txBox="1">
            <a:spLocks noChangeArrowheads="1"/>
          </p:cNvSpPr>
          <p:nvPr/>
        </p:nvSpPr>
        <p:spPr bwMode="auto">
          <a:xfrm>
            <a:off x="4289760" y="5239275"/>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1011</a:t>
            </a:r>
          </a:p>
        </p:txBody>
      </p:sp>
      <p:sp>
        <p:nvSpPr>
          <p:cNvPr id="122" name="Text Box 129"/>
          <p:cNvSpPr txBox="1">
            <a:spLocks noChangeArrowheads="1"/>
          </p:cNvSpPr>
          <p:nvPr/>
        </p:nvSpPr>
        <p:spPr bwMode="auto">
          <a:xfrm>
            <a:off x="4289760" y="5584911"/>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1010</a:t>
            </a:r>
          </a:p>
        </p:txBody>
      </p:sp>
      <p:sp>
        <p:nvSpPr>
          <p:cNvPr id="123" name="Rectangle 130"/>
          <p:cNvSpPr>
            <a:spLocks noChangeArrowheads="1"/>
          </p:cNvSpPr>
          <p:nvPr/>
        </p:nvSpPr>
        <p:spPr bwMode="auto">
          <a:xfrm>
            <a:off x="4848480" y="484322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4" name="Rectangle 131"/>
          <p:cNvSpPr>
            <a:spLocks noChangeArrowheads="1"/>
          </p:cNvSpPr>
          <p:nvPr/>
        </p:nvSpPr>
        <p:spPr bwMode="auto">
          <a:xfrm>
            <a:off x="4848480" y="4497593"/>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5" name="Rectangle 132"/>
          <p:cNvSpPr>
            <a:spLocks noChangeArrowheads="1"/>
          </p:cNvSpPr>
          <p:nvPr/>
        </p:nvSpPr>
        <p:spPr bwMode="auto">
          <a:xfrm>
            <a:off x="4848480" y="5157182"/>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6" name="Rectangle 133"/>
          <p:cNvSpPr>
            <a:spLocks noChangeArrowheads="1"/>
          </p:cNvSpPr>
          <p:nvPr/>
        </p:nvSpPr>
        <p:spPr bwMode="auto">
          <a:xfrm>
            <a:off x="4848480" y="5502818"/>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7" name="Rectangle 134"/>
          <p:cNvSpPr txBox="1">
            <a:spLocks noChangeArrowheads="1"/>
          </p:cNvSpPr>
          <p:nvPr/>
        </p:nvSpPr>
        <p:spPr>
          <a:xfrm>
            <a:off x="76200" y="1700819"/>
            <a:ext cx="5807520" cy="4039624"/>
          </a:xfrm>
          <a:prstGeom prst="rect">
            <a:avLst/>
          </a:prstGeom>
          <a:ln/>
        </p:spPr>
        <p:txBody>
          <a:bodyPr vert="horz" lIns="91440" tIns="45720" rIns="91440" bIns="45720" rtlCol="0">
            <a:normAutofit/>
          </a:bodyPr>
          <a:lstStyle>
            <a:lvl1pPr marL="342900" indent="-342900" algn="l" defTabSz="457200" rtl="0" eaLnBrk="1" latinLnBrk="0" hangingPunct="1">
              <a:spcBef>
                <a:spcPts val="1200"/>
              </a:spcBef>
              <a:buFont typeface="Arial"/>
              <a:buChar char="•"/>
              <a:defRPr sz="2800" b="0" i="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500" b="0" i="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300" b="0" i="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584" indent="-342584" defTabSz="914035">
              <a:lnSpc>
                <a:spcPct val="90000"/>
              </a:lnSpc>
              <a:buFont typeface="Arial"/>
              <a:buNone/>
            </a:pP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	char buf[</a:t>
            </a:r>
            <a:r>
              <a:rPr lang="en-US" sz="2200" b="1">
                <a:solidFill>
                  <a:srgbClr val="FF0000"/>
                </a:solidFill>
                <a:latin typeface="Courier New" pitchFamily="49" charset="0"/>
              </a:rPr>
              <a:t>10</a:t>
            </a:r>
            <a:r>
              <a:rPr lang="en-US" sz="2200">
                <a:latin typeface="Courier New" pitchFamily="49" charset="0"/>
              </a:rPr>
              <a:t>]; </a:t>
            </a:r>
            <a:br>
              <a:rPr lang="en-US" sz="2200">
                <a:latin typeface="Courier New" pitchFamily="49" charset="0"/>
              </a:rPr>
            </a:br>
            <a:r>
              <a:rPr lang="en-US" sz="2200">
                <a:latin typeface="Courier New" pitchFamily="49" charset="0"/>
              </a:rPr>
              <a:t>read(keyboard,buf,64);	</a:t>
            </a:r>
            <a:br>
              <a:rPr lang="en-US" sz="2200">
                <a:latin typeface="Courier New" pitchFamily="49" charset="0"/>
              </a:rPr>
            </a:br>
            <a:r>
              <a:rPr lang="en-US" sz="2200">
                <a:latin typeface="Courier New" pitchFamily="49" charset="0"/>
              </a:rPr>
              <a:t>get_webpage (buf);</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IE ()</a:t>
            </a:r>
          </a:p>
          <a:p>
            <a:pPr marL="342584" indent="-342584" defTabSz="914035">
              <a:lnSpc>
                <a:spcPct val="90000"/>
              </a:lnSpc>
              <a:buFont typeface="Arial"/>
              <a:buNone/>
            </a:pPr>
            <a:r>
              <a:rPr lang="en-US" sz="2200">
                <a:latin typeface="Courier New" pitchFamily="49" charset="0"/>
              </a:rPr>
              <a:t>{</a:t>
            </a:r>
            <a:br>
              <a:rPr lang="en-US" sz="2200">
                <a:latin typeface="Courier New" pitchFamily="49" charset="0"/>
              </a:rPr>
            </a:b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endParaRPr lang="en-US" sz="2200" dirty="0">
              <a:latin typeface="Courier New" pitchFamily="49" charset="0"/>
            </a:endParaRPr>
          </a:p>
        </p:txBody>
      </p:sp>
      <p:sp>
        <p:nvSpPr>
          <p:cNvPr id="128" name="AutoShape 135"/>
          <p:cNvSpPr>
            <a:spLocks noChangeArrowheads="1"/>
          </p:cNvSpPr>
          <p:nvPr/>
        </p:nvSpPr>
        <p:spPr bwMode="auto">
          <a:xfrm>
            <a:off x="6369120" y="4898018"/>
            <a:ext cx="276480" cy="207382"/>
          </a:xfrm>
          <a:prstGeom prst="leftArrow">
            <a:avLst>
              <a:gd name="adj1" fmla="val 50000"/>
              <a:gd name="adj2" fmla="val 33333"/>
            </a:avLst>
          </a:prstGeom>
          <a:solidFill>
            <a:srgbClr val="33CC33"/>
          </a:solidFill>
          <a:ln w="9525">
            <a:solidFill>
              <a:srgbClr val="008000"/>
            </a:solidFill>
            <a:miter lim="800000"/>
            <a:headEnd/>
            <a:tailEnd/>
          </a:ln>
          <a:effectLst/>
        </p:spPr>
        <p:txBody>
          <a:bodyPr wrap="none" lIns="82910" tIns="41455" rIns="82910" bIns="41455" anchor="ctr"/>
          <a:lstStyle/>
          <a:p>
            <a:endParaRPr lang="nl-NL"/>
          </a:p>
        </p:txBody>
      </p:sp>
      <p:sp>
        <p:nvSpPr>
          <p:cNvPr id="129" name="Rectangle 114"/>
          <p:cNvSpPr>
            <a:spLocks noChangeArrowheads="1"/>
          </p:cNvSpPr>
          <p:nvPr/>
        </p:nvSpPr>
        <p:spPr bwMode="auto">
          <a:xfrm>
            <a:off x="4848480" y="4495800"/>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30" name="Line 121"/>
          <p:cNvSpPr>
            <a:spLocks noChangeShapeType="1"/>
          </p:cNvSpPr>
          <p:nvPr/>
        </p:nvSpPr>
        <p:spPr bwMode="auto">
          <a:xfrm>
            <a:off x="5608800" y="3210673"/>
            <a:ext cx="0" cy="1589927"/>
          </a:xfrm>
          <a:prstGeom prst="line">
            <a:avLst/>
          </a:prstGeom>
          <a:noFill/>
          <a:ln w="9525">
            <a:solidFill>
              <a:schemeClr val="tx1"/>
            </a:solidFill>
            <a:round/>
            <a:headEnd/>
            <a:tailEnd type="triangle" w="med" len="med"/>
          </a:ln>
          <a:effectLst/>
        </p:spPr>
        <p:txBody>
          <a:bodyPr lIns="82910" tIns="41455" rIns="82910" bIns="41455"/>
          <a:lstStyle/>
          <a:p>
            <a:endParaRPr lang="nl-NL"/>
          </a:p>
        </p:txBody>
      </p:sp>
      <p:sp>
        <p:nvSpPr>
          <p:cNvPr id="132" name="Rectangle 132"/>
          <p:cNvSpPr>
            <a:spLocks noChangeArrowheads="1"/>
          </p:cNvSpPr>
          <p:nvPr/>
        </p:nvSpPr>
        <p:spPr bwMode="auto">
          <a:xfrm>
            <a:off x="4853520" y="583750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33" name="Rectangle 133"/>
          <p:cNvSpPr>
            <a:spLocks noChangeArrowheads="1"/>
          </p:cNvSpPr>
          <p:nvPr/>
        </p:nvSpPr>
        <p:spPr bwMode="auto">
          <a:xfrm>
            <a:off x="4853520" y="6183145"/>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34" name="Text Box 129"/>
          <p:cNvSpPr txBox="1">
            <a:spLocks noChangeArrowheads="1"/>
          </p:cNvSpPr>
          <p:nvPr/>
        </p:nvSpPr>
        <p:spPr bwMode="auto">
          <a:xfrm>
            <a:off x="4289760" y="59184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1009</a:t>
            </a:r>
          </a:p>
        </p:txBody>
      </p:sp>
      <p:sp>
        <p:nvSpPr>
          <p:cNvPr id="135" name="Text Box 129"/>
          <p:cNvSpPr txBox="1">
            <a:spLocks noChangeArrowheads="1"/>
          </p:cNvSpPr>
          <p:nvPr/>
        </p:nvSpPr>
        <p:spPr bwMode="auto">
          <a:xfrm>
            <a:off x="4289760" y="62232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1008</a:t>
            </a:r>
          </a:p>
        </p:txBody>
      </p:sp>
      <p:sp>
        <p:nvSpPr>
          <p:cNvPr id="136" name="Text Box 129"/>
          <p:cNvSpPr txBox="1">
            <a:spLocks noChangeArrowheads="1"/>
          </p:cNvSpPr>
          <p:nvPr/>
        </p:nvSpPr>
        <p:spPr bwMode="auto">
          <a:xfrm>
            <a:off x="4289760" y="65280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1007</a:t>
            </a:r>
          </a:p>
        </p:txBody>
      </p:sp>
      <p:sp>
        <p:nvSpPr>
          <p:cNvPr id="137" name="Rectangle 133"/>
          <p:cNvSpPr>
            <a:spLocks noChangeArrowheads="1"/>
          </p:cNvSpPr>
          <p:nvPr/>
        </p:nvSpPr>
        <p:spPr bwMode="auto">
          <a:xfrm>
            <a:off x="4853520" y="6553200"/>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39" name="Text Box 38"/>
          <p:cNvSpPr txBox="1">
            <a:spLocks noChangeArrowheads="1"/>
          </p:cNvSpPr>
          <p:nvPr/>
        </p:nvSpPr>
        <p:spPr bwMode="auto">
          <a:xfrm rot="16200000">
            <a:off x="6378107" y="3263766"/>
            <a:ext cx="949705" cy="360719"/>
          </a:xfrm>
          <a:prstGeom prst="rect">
            <a:avLst/>
          </a:prstGeom>
          <a:noFill/>
          <a:ln w="9525">
            <a:noFill/>
            <a:miter lim="800000"/>
            <a:headEnd/>
            <a:tailEnd/>
          </a:ln>
          <a:effectLst/>
        </p:spPr>
        <p:txBody>
          <a:bodyPr wrap="none" lIns="82910" tIns="41455" rIns="82910" bIns="41455">
            <a:spAutoFit/>
          </a:bodyPr>
          <a:lstStyle/>
          <a:p>
            <a:r>
              <a:rPr lang="en-US" dirty="0" err="1">
                <a:solidFill>
                  <a:srgbClr val="FF0000"/>
                </a:solidFill>
                <a:latin typeface="Arial" pitchFamily="34" charset="0"/>
              </a:rPr>
              <a:t>get</a:t>
            </a:r>
            <a:r>
              <a:rPr lang="en-US" b="0" dirty="0" err="1">
                <a:solidFill>
                  <a:srgbClr val="FF0000"/>
                </a:solidFill>
                <a:latin typeface="Arial" pitchFamily="34" charset="0"/>
              </a:rPr>
              <a:t>URL</a:t>
            </a:r>
            <a:endParaRPr lang="en-US" b="0" dirty="0">
              <a:solidFill>
                <a:srgbClr val="FF0000"/>
              </a:solidFill>
              <a:latin typeface="Arial" pitchFamily="34" charset="0"/>
            </a:endParaRPr>
          </a:p>
        </p:txBody>
      </p:sp>
      <p:sp>
        <p:nvSpPr>
          <p:cNvPr id="140" name="AutoShape 135"/>
          <p:cNvSpPr>
            <a:spLocks noChangeArrowheads="1"/>
          </p:cNvSpPr>
          <p:nvPr/>
        </p:nvSpPr>
        <p:spPr bwMode="auto">
          <a:xfrm flipH="1">
            <a:off x="4010280" y="1040160"/>
            <a:ext cx="256920" cy="228600"/>
          </a:xfrm>
          <a:prstGeom prst="leftArrow">
            <a:avLst>
              <a:gd name="adj1" fmla="val 50000"/>
              <a:gd name="adj2" fmla="val 33333"/>
            </a:avLst>
          </a:prstGeom>
          <a:solidFill>
            <a:srgbClr val="FF0000"/>
          </a:solidFill>
          <a:ln w="9525">
            <a:solidFill>
              <a:srgbClr val="008000"/>
            </a:solidFill>
            <a:miter lim="800000"/>
            <a:headEnd/>
            <a:tailEnd/>
          </a:ln>
          <a:effectLst/>
        </p:spPr>
        <p:txBody>
          <a:bodyPr wrap="none" lIns="82910" tIns="41455" rIns="82910" bIns="41455" anchor="ctr"/>
          <a:lstStyle/>
          <a:p>
            <a:endParaRPr lang="nl-NL"/>
          </a:p>
        </p:txBody>
      </p:sp>
      <p:grpSp>
        <p:nvGrpSpPr>
          <p:cNvPr id="141" name="Group 202"/>
          <p:cNvGrpSpPr/>
          <p:nvPr/>
        </p:nvGrpSpPr>
        <p:grpSpPr>
          <a:xfrm>
            <a:off x="6675598" y="228600"/>
            <a:ext cx="2392202" cy="1883868"/>
            <a:chOff x="6675598" y="228600"/>
            <a:chExt cx="2392202" cy="1883868"/>
          </a:xfrm>
        </p:grpSpPr>
        <p:sp>
          <p:nvSpPr>
            <p:cNvPr id="142" name="Rectangle 3"/>
            <p:cNvSpPr>
              <a:spLocks noChangeArrowheads="1"/>
            </p:cNvSpPr>
            <p:nvPr/>
          </p:nvSpPr>
          <p:spPr bwMode="auto">
            <a:xfrm>
              <a:off x="7478038" y="7124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43" name="Rectangle 4"/>
            <p:cNvSpPr>
              <a:spLocks noChangeArrowheads="1"/>
            </p:cNvSpPr>
            <p:nvPr/>
          </p:nvSpPr>
          <p:spPr bwMode="auto">
            <a:xfrm>
              <a:off x="7478038" y="105812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44" name="Rectangle 5"/>
            <p:cNvSpPr>
              <a:spLocks noChangeArrowheads="1"/>
            </p:cNvSpPr>
            <p:nvPr/>
          </p:nvSpPr>
          <p:spPr bwMode="auto">
            <a:xfrm>
              <a:off x="7478038" y="14037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dirty="0">
                <a:latin typeface="Arial" pitchFamily="34" charset="0"/>
              </a:endParaRPr>
            </a:p>
          </p:txBody>
        </p:sp>
        <p:sp>
          <p:nvSpPr>
            <p:cNvPr id="145" name="Rectangle 6"/>
            <p:cNvSpPr>
              <a:spLocks noChangeArrowheads="1"/>
            </p:cNvSpPr>
            <p:nvPr/>
          </p:nvSpPr>
          <p:spPr bwMode="auto">
            <a:xfrm>
              <a:off x="7478038" y="1749400"/>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46" name="Text Box 27"/>
            <p:cNvSpPr txBox="1">
              <a:spLocks noChangeArrowheads="1"/>
            </p:cNvSpPr>
            <p:nvPr/>
          </p:nvSpPr>
          <p:spPr bwMode="auto">
            <a:xfrm>
              <a:off x="7034518" y="1782527"/>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300</a:t>
              </a:r>
            </a:p>
          </p:txBody>
        </p:sp>
        <p:sp>
          <p:nvSpPr>
            <p:cNvPr id="147" name="Text Box 28"/>
            <p:cNvSpPr txBox="1">
              <a:spLocks noChangeArrowheads="1"/>
            </p:cNvSpPr>
            <p:nvPr/>
          </p:nvSpPr>
          <p:spPr bwMode="auto">
            <a:xfrm>
              <a:off x="7020118" y="1403766"/>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301</a:t>
              </a:r>
            </a:p>
          </p:txBody>
        </p:sp>
        <p:sp>
          <p:nvSpPr>
            <p:cNvPr id="148" name="Text Box 29"/>
            <p:cNvSpPr txBox="1">
              <a:spLocks noChangeArrowheads="1"/>
            </p:cNvSpPr>
            <p:nvPr/>
          </p:nvSpPr>
          <p:spPr bwMode="auto">
            <a:xfrm>
              <a:off x="7020118" y="1071093"/>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302</a:t>
              </a:r>
            </a:p>
          </p:txBody>
        </p:sp>
        <p:sp>
          <p:nvSpPr>
            <p:cNvPr id="149" name="Text Box 30"/>
            <p:cNvSpPr txBox="1">
              <a:spLocks noChangeArrowheads="1"/>
            </p:cNvSpPr>
            <p:nvPr/>
          </p:nvSpPr>
          <p:spPr bwMode="auto">
            <a:xfrm>
              <a:off x="7020118" y="712491"/>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303</a:t>
              </a:r>
            </a:p>
          </p:txBody>
        </p:sp>
        <p:sp>
          <p:nvSpPr>
            <p:cNvPr id="150" name="Rectangle 41"/>
            <p:cNvSpPr>
              <a:spLocks noChangeArrowheads="1"/>
            </p:cNvSpPr>
            <p:nvPr/>
          </p:nvSpPr>
          <p:spPr bwMode="auto">
            <a:xfrm>
              <a:off x="7848600" y="712491"/>
              <a:ext cx="704446"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a:t>
              </a:r>
            </a:p>
          </p:txBody>
        </p:sp>
        <p:grpSp>
          <p:nvGrpSpPr>
            <p:cNvPr id="151" name="Group 42"/>
            <p:cNvGrpSpPr>
              <a:grpSpLocks/>
            </p:cNvGrpSpPr>
            <p:nvPr/>
          </p:nvGrpSpPr>
          <p:grpSpPr bwMode="auto">
            <a:xfrm>
              <a:off x="8781240" y="228600"/>
              <a:ext cx="286560" cy="553018"/>
              <a:chOff x="5095" y="3101"/>
              <a:chExt cx="192" cy="528"/>
            </a:xfrm>
          </p:grpSpPr>
          <p:sp>
            <p:nvSpPr>
              <p:cNvPr id="160"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61"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62"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63"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64"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65"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152" name="Group 49"/>
            <p:cNvGrpSpPr>
              <a:grpSpLocks/>
            </p:cNvGrpSpPr>
            <p:nvPr/>
          </p:nvGrpSpPr>
          <p:grpSpPr bwMode="auto">
            <a:xfrm>
              <a:off x="7329720" y="228600"/>
              <a:ext cx="286560" cy="553018"/>
              <a:chOff x="5095" y="3101"/>
              <a:chExt cx="192" cy="528"/>
            </a:xfrm>
          </p:grpSpPr>
          <p:sp>
            <p:nvSpPr>
              <p:cNvPr id="154"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55"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56"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57"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58"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59"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153" name="Text Box 38"/>
            <p:cNvSpPr txBox="1">
              <a:spLocks noChangeArrowheads="1"/>
            </p:cNvSpPr>
            <p:nvPr/>
          </p:nvSpPr>
          <p:spPr bwMode="auto">
            <a:xfrm rot="16200000">
              <a:off x="6541406" y="1238529"/>
              <a:ext cx="629104" cy="360719"/>
            </a:xfrm>
            <a:prstGeom prst="rect">
              <a:avLst/>
            </a:prstGeom>
            <a:noFill/>
            <a:ln w="9525">
              <a:noFill/>
              <a:miter lim="800000"/>
              <a:headEnd/>
              <a:tailEnd/>
            </a:ln>
            <a:effectLst/>
          </p:spPr>
          <p:txBody>
            <a:bodyPr wrap="none" lIns="82910" tIns="41455" rIns="82910" bIns="41455">
              <a:spAutoFit/>
            </a:bodyPr>
            <a:lstStyle/>
            <a:p>
              <a:r>
                <a:rPr lang="en-US" b="0" dirty="0">
                  <a:solidFill>
                    <a:srgbClr val="FF0000"/>
                  </a:solidFill>
                  <a:latin typeface="Arial" pitchFamily="34" charset="0"/>
                </a:rPr>
                <a:t>read</a:t>
              </a:r>
            </a:p>
          </p:txBody>
        </p:sp>
      </p:grpSp>
    </p:spTree>
    <p:extLst>
      <p:ext uri="{BB962C8B-B14F-4D97-AF65-F5344CB8AC3E}">
        <p14:creationId xmlns:p14="http://schemas.microsoft.com/office/powerpoint/2010/main" val="190555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5" name="Slide Number Placeholder 4"/>
          <p:cNvSpPr>
            <a:spLocks noGrp="1"/>
          </p:cNvSpPr>
          <p:nvPr>
            <p:ph type="sldNum" sz="quarter" idx="12"/>
          </p:nvPr>
        </p:nvSpPr>
        <p:spPr/>
        <p:txBody>
          <a:bodyPr/>
          <a:lstStyle/>
          <a:p>
            <a:fld id="{22459BEF-F704-A54B-987F-5EEE859E8FB1}" type="slidenum">
              <a:rPr lang="en-US" smtClean="0"/>
              <a:t>9</a:t>
            </a:fld>
            <a:endParaRPr lang="en-US"/>
          </a:p>
        </p:txBody>
      </p:sp>
      <p:sp>
        <p:nvSpPr>
          <p:cNvPr id="6" name="Rectangle 7"/>
          <p:cNvSpPr>
            <a:spLocks noChangeArrowheads="1"/>
          </p:cNvSpPr>
          <p:nvPr/>
        </p:nvSpPr>
        <p:spPr bwMode="auto">
          <a:xfrm>
            <a:off x="4873080" y="0"/>
            <a:ext cx="1451520" cy="685800"/>
          </a:xfrm>
          <a:prstGeom prst="rect">
            <a:avLst/>
          </a:prstGeom>
          <a:solidFill>
            <a:srgbClr val="00B050"/>
          </a:solidFill>
          <a:ln w="9525">
            <a:solidFill>
              <a:schemeClr val="tx1"/>
            </a:solidFill>
            <a:miter lim="800000"/>
            <a:headEnd/>
            <a:tailEnd/>
          </a:ln>
          <a:effectLst/>
        </p:spPr>
        <p:txBody>
          <a:bodyPr wrap="none" lIns="82910" tIns="41455" rIns="82910" bIns="41455" anchor="ctr"/>
          <a:lstStyle/>
          <a:p>
            <a:endParaRPr lang="nl-NL"/>
          </a:p>
        </p:txBody>
      </p:sp>
      <p:sp>
        <p:nvSpPr>
          <p:cNvPr id="8" name="Rectangle 3"/>
          <p:cNvSpPr>
            <a:spLocks noChangeArrowheads="1"/>
          </p:cNvSpPr>
          <p:nvPr/>
        </p:nvSpPr>
        <p:spPr bwMode="auto">
          <a:xfrm>
            <a:off x="7475040" y="273772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9" name="Rectangle 4"/>
          <p:cNvSpPr>
            <a:spLocks noChangeArrowheads="1"/>
          </p:cNvSpPr>
          <p:nvPr/>
        </p:nvSpPr>
        <p:spPr bwMode="auto">
          <a:xfrm>
            <a:off x="7475040" y="30833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0" name="Rectangle 5"/>
          <p:cNvSpPr>
            <a:spLocks noChangeArrowheads="1"/>
          </p:cNvSpPr>
          <p:nvPr/>
        </p:nvSpPr>
        <p:spPr bwMode="auto">
          <a:xfrm>
            <a:off x="7475040" y="342900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call read</a:t>
            </a:r>
          </a:p>
        </p:txBody>
      </p:sp>
      <p:sp>
        <p:nvSpPr>
          <p:cNvPr id="11" name="Rectangle 6"/>
          <p:cNvSpPr>
            <a:spLocks noChangeArrowheads="1"/>
          </p:cNvSpPr>
          <p:nvPr/>
        </p:nvSpPr>
        <p:spPr bwMode="auto">
          <a:xfrm>
            <a:off x="7475040" y="377463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2" name="Rectangle 7"/>
          <p:cNvSpPr>
            <a:spLocks noChangeArrowheads="1"/>
          </p:cNvSpPr>
          <p:nvPr/>
        </p:nvSpPr>
        <p:spPr bwMode="auto">
          <a:xfrm>
            <a:off x="7475040" y="5157182"/>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3" name="Rectangle 8"/>
          <p:cNvSpPr>
            <a:spLocks noChangeArrowheads="1"/>
          </p:cNvSpPr>
          <p:nvPr/>
        </p:nvSpPr>
        <p:spPr bwMode="auto">
          <a:xfrm>
            <a:off x="7475040" y="5502818"/>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4" name="Rectangle 9"/>
          <p:cNvSpPr>
            <a:spLocks noChangeArrowheads="1"/>
          </p:cNvSpPr>
          <p:nvPr/>
        </p:nvSpPr>
        <p:spPr bwMode="auto">
          <a:xfrm>
            <a:off x="7475040" y="5848455"/>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5" name="Rectangle 10"/>
          <p:cNvSpPr>
            <a:spLocks noChangeArrowheads="1"/>
          </p:cNvSpPr>
          <p:nvPr/>
        </p:nvSpPr>
        <p:spPr bwMode="auto">
          <a:xfrm>
            <a:off x="7475040" y="61940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6" name="Line 11"/>
          <p:cNvSpPr>
            <a:spLocks noChangeShapeType="1"/>
          </p:cNvSpPr>
          <p:nvPr/>
        </p:nvSpPr>
        <p:spPr bwMode="auto">
          <a:xfrm>
            <a:off x="892656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sp>
        <p:nvSpPr>
          <p:cNvPr id="17" name="Line 12"/>
          <p:cNvSpPr>
            <a:spLocks noChangeShapeType="1"/>
          </p:cNvSpPr>
          <p:nvPr/>
        </p:nvSpPr>
        <p:spPr bwMode="auto">
          <a:xfrm>
            <a:off x="7475040" y="5226309"/>
            <a:ext cx="0" cy="1589927"/>
          </a:xfrm>
          <a:prstGeom prst="line">
            <a:avLst/>
          </a:prstGeom>
          <a:noFill/>
          <a:ln w="9525">
            <a:solidFill>
              <a:schemeClr val="tx1"/>
            </a:solidFill>
            <a:prstDash val="dash"/>
            <a:round/>
            <a:headEnd/>
            <a:tailEnd/>
          </a:ln>
          <a:effectLst/>
        </p:spPr>
        <p:txBody>
          <a:bodyPr lIns="82910" tIns="41455" rIns="82910" bIns="41455"/>
          <a:lstStyle/>
          <a:p>
            <a:endParaRPr lang="nl-NL"/>
          </a:p>
        </p:txBody>
      </p:sp>
      <p:grpSp>
        <p:nvGrpSpPr>
          <p:cNvPr id="18" name="Group 13"/>
          <p:cNvGrpSpPr>
            <a:grpSpLocks/>
          </p:cNvGrpSpPr>
          <p:nvPr/>
        </p:nvGrpSpPr>
        <p:grpSpPr bwMode="auto">
          <a:xfrm>
            <a:off x="7336800" y="4120273"/>
            <a:ext cx="276480" cy="760400"/>
            <a:chOff x="5095" y="3101"/>
            <a:chExt cx="192" cy="528"/>
          </a:xfrm>
        </p:grpSpPr>
        <p:sp>
          <p:nvSpPr>
            <p:cNvPr id="19" name="Line 14"/>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0" name="Line 15"/>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1" name="Line 16"/>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2" name="Line 17"/>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23" name="Line 18"/>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24" name="Line 19"/>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grpSp>
        <p:nvGrpSpPr>
          <p:cNvPr id="25" name="Group 20"/>
          <p:cNvGrpSpPr>
            <a:grpSpLocks/>
          </p:cNvGrpSpPr>
          <p:nvPr/>
        </p:nvGrpSpPr>
        <p:grpSpPr bwMode="auto">
          <a:xfrm>
            <a:off x="8788320" y="4120273"/>
            <a:ext cx="276480" cy="760400"/>
            <a:chOff x="5095" y="3101"/>
            <a:chExt cx="192" cy="528"/>
          </a:xfrm>
        </p:grpSpPr>
        <p:sp>
          <p:nvSpPr>
            <p:cNvPr id="26" name="Line 21"/>
            <p:cNvSpPr>
              <a:spLocks noChangeShapeType="1"/>
            </p:cNvSpPr>
            <p:nvPr/>
          </p:nvSpPr>
          <p:spPr bwMode="auto">
            <a:xfrm>
              <a:off x="5191" y="3101"/>
              <a:ext cx="0" cy="192"/>
            </a:xfrm>
            <a:prstGeom prst="line">
              <a:avLst/>
            </a:prstGeom>
            <a:noFill/>
            <a:ln w="9525">
              <a:solidFill>
                <a:schemeClr val="tx1"/>
              </a:solidFill>
              <a:round/>
              <a:headEnd/>
              <a:tailEnd/>
            </a:ln>
            <a:effectLst/>
          </p:spPr>
          <p:txBody>
            <a:bodyPr/>
            <a:lstStyle/>
            <a:p>
              <a:endParaRPr lang="nl-NL"/>
            </a:p>
          </p:txBody>
        </p:sp>
        <p:sp>
          <p:nvSpPr>
            <p:cNvPr id="27" name="Line 22"/>
            <p:cNvSpPr>
              <a:spLocks noChangeShapeType="1"/>
            </p:cNvSpPr>
            <p:nvPr/>
          </p:nvSpPr>
          <p:spPr bwMode="auto">
            <a:xfrm flipH="1">
              <a:off x="5095" y="3293"/>
              <a:ext cx="96" cy="48"/>
            </a:xfrm>
            <a:prstGeom prst="line">
              <a:avLst/>
            </a:prstGeom>
            <a:noFill/>
            <a:ln w="9525">
              <a:solidFill>
                <a:schemeClr val="tx1"/>
              </a:solidFill>
              <a:round/>
              <a:headEnd/>
              <a:tailEnd/>
            </a:ln>
            <a:effectLst/>
          </p:spPr>
          <p:txBody>
            <a:bodyPr/>
            <a:lstStyle/>
            <a:p>
              <a:endParaRPr lang="nl-NL"/>
            </a:p>
          </p:txBody>
        </p:sp>
        <p:sp>
          <p:nvSpPr>
            <p:cNvPr id="28" name="Line 23"/>
            <p:cNvSpPr>
              <a:spLocks noChangeShapeType="1"/>
            </p:cNvSpPr>
            <p:nvPr/>
          </p:nvSpPr>
          <p:spPr bwMode="auto">
            <a:xfrm>
              <a:off x="5095" y="3341"/>
              <a:ext cx="192" cy="48"/>
            </a:xfrm>
            <a:prstGeom prst="line">
              <a:avLst/>
            </a:prstGeom>
            <a:noFill/>
            <a:ln w="9525">
              <a:solidFill>
                <a:schemeClr val="tx1"/>
              </a:solidFill>
              <a:round/>
              <a:headEnd/>
              <a:tailEnd/>
            </a:ln>
            <a:effectLst/>
          </p:spPr>
          <p:txBody>
            <a:bodyPr/>
            <a:lstStyle/>
            <a:p>
              <a:endParaRPr lang="nl-NL"/>
            </a:p>
          </p:txBody>
        </p:sp>
        <p:sp>
          <p:nvSpPr>
            <p:cNvPr id="29" name="Line 24"/>
            <p:cNvSpPr>
              <a:spLocks noChangeShapeType="1"/>
            </p:cNvSpPr>
            <p:nvPr/>
          </p:nvSpPr>
          <p:spPr bwMode="auto">
            <a:xfrm flipH="1">
              <a:off x="5191" y="3389"/>
              <a:ext cx="96" cy="48"/>
            </a:xfrm>
            <a:prstGeom prst="line">
              <a:avLst/>
            </a:prstGeom>
            <a:noFill/>
            <a:ln w="9525">
              <a:solidFill>
                <a:schemeClr val="tx1"/>
              </a:solidFill>
              <a:round/>
              <a:headEnd/>
              <a:tailEnd/>
            </a:ln>
            <a:effectLst/>
          </p:spPr>
          <p:txBody>
            <a:bodyPr/>
            <a:lstStyle/>
            <a:p>
              <a:endParaRPr lang="nl-NL"/>
            </a:p>
          </p:txBody>
        </p:sp>
        <p:sp>
          <p:nvSpPr>
            <p:cNvPr id="30" name="Line 25"/>
            <p:cNvSpPr>
              <a:spLocks noChangeShapeType="1"/>
            </p:cNvSpPr>
            <p:nvPr/>
          </p:nvSpPr>
          <p:spPr bwMode="auto">
            <a:xfrm>
              <a:off x="5191" y="3485"/>
              <a:ext cx="0" cy="144"/>
            </a:xfrm>
            <a:prstGeom prst="line">
              <a:avLst/>
            </a:prstGeom>
            <a:noFill/>
            <a:ln w="9525">
              <a:solidFill>
                <a:schemeClr val="tx1"/>
              </a:solidFill>
              <a:round/>
              <a:headEnd/>
              <a:tailEnd/>
            </a:ln>
            <a:effectLst/>
          </p:spPr>
          <p:txBody>
            <a:bodyPr/>
            <a:lstStyle/>
            <a:p>
              <a:endParaRPr lang="nl-NL"/>
            </a:p>
          </p:txBody>
        </p:sp>
        <p:sp>
          <p:nvSpPr>
            <p:cNvPr id="31" name="Line 26"/>
            <p:cNvSpPr>
              <a:spLocks noChangeShapeType="1"/>
            </p:cNvSpPr>
            <p:nvPr/>
          </p:nvSpPr>
          <p:spPr bwMode="auto">
            <a:xfrm>
              <a:off x="5191" y="3437"/>
              <a:ext cx="0" cy="192"/>
            </a:xfrm>
            <a:prstGeom prst="line">
              <a:avLst/>
            </a:prstGeom>
            <a:noFill/>
            <a:ln w="9525">
              <a:solidFill>
                <a:schemeClr val="tx1"/>
              </a:solidFill>
              <a:round/>
              <a:headEnd/>
              <a:tailEnd/>
            </a:ln>
            <a:effectLst/>
          </p:spPr>
          <p:txBody>
            <a:bodyPr/>
            <a:lstStyle/>
            <a:p>
              <a:endParaRPr lang="nl-NL"/>
            </a:p>
          </p:txBody>
        </p:sp>
      </p:grpSp>
      <p:sp>
        <p:nvSpPr>
          <p:cNvPr id="32" name="Text Box 27"/>
          <p:cNvSpPr txBox="1">
            <a:spLocks noChangeArrowheads="1"/>
          </p:cNvSpPr>
          <p:nvPr/>
        </p:nvSpPr>
        <p:spPr bwMode="auto">
          <a:xfrm>
            <a:off x="7031520" y="380776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200</a:t>
            </a:r>
          </a:p>
        </p:txBody>
      </p:sp>
      <p:sp>
        <p:nvSpPr>
          <p:cNvPr id="33" name="Text Box 28"/>
          <p:cNvSpPr txBox="1">
            <a:spLocks noChangeArrowheads="1"/>
          </p:cNvSpPr>
          <p:nvPr/>
        </p:nvSpPr>
        <p:spPr bwMode="auto">
          <a:xfrm>
            <a:off x="7017120" y="3429003"/>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201</a:t>
            </a:r>
          </a:p>
        </p:txBody>
      </p:sp>
      <p:sp>
        <p:nvSpPr>
          <p:cNvPr id="34" name="Text Box 29"/>
          <p:cNvSpPr txBox="1">
            <a:spLocks noChangeArrowheads="1"/>
          </p:cNvSpPr>
          <p:nvPr/>
        </p:nvSpPr>
        <p:spPr bwMode="auto">
          <a:xfrm>
            <a:off x="7017120" y="3096330"/>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202</a:t>
            </a:r>
          </a:p>
        </p:txBody>
      </p:sp>
      <p:sp>
        <p:nvSpPr>
          <p:cNvPr id="35" name="Text Box 30"/>
          <p:cNvSpPr txBox="1">
            <a:spLocks noChangeArrowheads="1"/>
          </p:cNvSpPr>
          <p:nvPr/>
        </p:nvSpPr>
        <p:spPr bwMode="auto">
          <a:xfrm>
            <a:off x="7017120" y="2737728"/>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203</a:t>
            </a:r>
          </a:p>
        </p:txBody>
      </p:sp>
      <p:sp>
        <p:nvSpPr>
          <p:cNvPr id="36" name="Text Box 31"/>
          <p:cNvSpPr txBox="1">
            <a:spLocks noChangeArrowheads="1"/>
          </p:cNvSpPr>
          <p:nvPr/>
        </p:nvSpPr>
        <p:spPr bwMode="auto">
          <a:xfrm>
            <a:off x="7031520" y="6227218"/>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a:t>
            </a:r>
          </a:p>
        </p:txBody>
      </p:sp>
      <p:sp>
        <p:nvSpPr>
          <p:cNvPr id="37" name="Text Box 32"/>
          <p:cNvSpPr txBox="1">
            <a:spLocks noChangeArrowheads="1"/>
          </p:cNvSpPr>
          <p:nvPr/>
        </p:nvSpPr>
        <p:spPr bwMode="auto">
          <a:xfrm>
            <a:off x="7017120" y="5848457"/>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a:t>
            </a:r>
          </a:p>
        </p:txBody>
      </p:sp>
      <p:sp>
        <p:nvSpPr>
          <p:cNvPr id="38" name="Text Box 33"/>
          <p:cNvSpPr txBox="1">
            <a:spLocks noChangeArrowheads="1"/>
          </p:cNvSpPr>
          <p:nvPr/>
        </p:nvSpPr>
        <p:spPr bwMode="auto">
          <a:xfrm>
            <a:off x="7017120" y="5515784"/>
            <a:ext cx="5126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a:t>
            </a:r>
          </a:p>
        </p:txBody>
      </p:sp>
      <p:sp>
        <p:nvSpPr>
          <p:cNvPr id="39" name="Text Box 34"/>
          <p:cNvSpPr txBox="1">
            <a:spLocks noChangeArrowheads="1"/>
          </p:cNvSpPr>
          <p:nvPr/>
        </p:nvSpPr>
        <p:spPr bwMode="auto">
          <a:xfrm>
            <a:off x="7017120" y="5157182"/>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103</a:t>
            </a:r>
          </a:p>
        </p:txBody>
      </p:sp>
      <p:sp>
        <p:nvSpPr>
          <p:cNvPr id="40" name="Text Box 35"/>
          <p:cNvSpPr txBox="1">
            <a:spLocks noChangeArrowheads="1"/>
          </p:cNvSpPr>
          <p:nvPr/>
        </p:nvSpPr>
        <p:spPr bwMode="auto">
          <a:xfrm>
            <a:off x="7195680" y="6227218"/>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41" name="Text Box 36"/>
          <p:cNvSpPr txBox="1">
            <a:spLocks noChangeArrowheads="1"/>
          </p:cNvSpPr>
          <p:nvPr/>
        </p:nvSpPr>
        <p:spPr bwMode="auto">
          <a:xfrm rot="16200000">
            <a:off x="6660201" y="5938109"/>
            <a:ext cx="385518"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IE</a:t>
            </a:r>
          </a:p>
        </p:txBody>
      </p:sp>
      <p:sp>
        <p:nvSpPr>
          <p:cNvPr id="42" name="Rectangle 38"/>
          <p:cNvSpPr>
            <a:spLocks noChangeArrowheads="1"/>
          </p:cNvSpPr>
          <p:nvPr/>
        </p:nvSpPr>
        <p:spPr bwMode="auto">
          <a:xfrm>
            <a:off x="7475040" y="4811546"/>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43" name="Text Box 39"/>
          <p:cNvSpPr txBox="1">
            <a:spLocks noChangeArrowheads="1"/>
          </p:cNvSpPr>
          <p:nvPr/>
        </p:nvSpPr>
        <p:spPr bwMode="auto">
          <a:xfrm>
            <a:off x="7017120" y="4811549"/>
            <a:ext cx="5126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104</a:t>
            </a:r>
          </a:p>
        </p:txBody>
      </p:sp>
      <p:sp>
        <p:nvSpPr>
          <p:cNvPr id="44" name="Rectangle 40"/>
          <p:cNvSpPr>
            <a:spLocks noChangeArrowheads="1"/>
          </p:cNvSpPr>
          <p:nvPr/>
        </p:nvSpPr>
        <p:spPr bwMode="auto">
          <a:xfrm>
            <a:off x="7538400" y="5515780"/>
            <a:ext cx="1225421"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call </a:t>
            </a:r>
            <a:r>
              <a:rPr lang="en-US" sz="1600" dirty="0" err="1">
                <a:latin typeface="Arial" pitchFamily="34" charset="0"/>
              </a:rPr>
              <a:t>getURL</a:t>
            </a:r>
            <a:endParaRPr lang="en-US" sz="1600" dirty="0">
              <a:latin typeface="Arial" pitchFamily="34" charset="0"/>
            </a:endParaRPr>
          </a:p>
        </p:txBody>
      </p:sp>
      <p:sp>
        <p:nvSpPr>
          <p:cNvPr id="45" name="Rectangle 41"/>
          <p:cNvSpPr>
            <a:spLocks noChangeArrowheads="1"/>
          </p:cNvSpPr>
          <p:nvPr/>
        </p:nvSpPr>
        <p:spPr bwMode="auto">
          <a:xfrm>
            <a:off x="7526879" y="2737728"/>
            <a:ext cx="1284210" cy="33504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 result</a:t>
            </a:r>
          </a:p>
        </p:txBody>
      </p:sp>
      <p:grpSp>
        <p:nvGrpSpPr>
          <p:cNvPr id="46" name="Group 42"/>
          <p:cNvGrpSpPr>
            <a:grpSpLocks/>
          </p:cNvGrpSpPr>
          <p:nvPr/>
        </p:nvGrpSpPr>
        <p:grpSpPr bwMode="auto">
          <a:xfrm>
            <a:off x="8778242" y="2253837"/>
            <a:ext cx="286560" cy="553018"/>
            <a:chOff x="5095" y="3101"/>
            <a:chExt cx="192" cy="528"/>
          </a:xfrm>
        </p:grpSpPr>
        <p:sp>
          <p:nvSpPr>
            <p:cNvPr id="47"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48"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49"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0"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1"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2"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53" name="Group 49"/>
          <p:cNvGrpSpPr>
            <a:grpSpLocks/>
          </p:cNvGrpSpPr>
          <p:nvPr/>
        </p:nvGrpSpPr>
        <p:grpSpPr bwMode="auto">
          <a:xfrm>
            <a:off x="7326722" y="2253837"/>
            <a:ext cx="286560" cy="553018"/>
            <a:chOff x="5095" y="3101"/>
            <a:chExt cx="192" cy="528"/>
          </a:xfrm>
        </p:grpSpPr>
        <p:sp>
          <p:nvSpPr>
            <p:cNvPr id="54"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55"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56"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57"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58"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59"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60" name="Text Box 56"/>
          <p:cNvSpPr txBox="1">
            <a:spLocks noChangeArrowheads="1"/>
          </p:cNvSpPr>
          <p:nvPr/>
        </p:nvSpPr>
        <p:spPr bwMode="auto">
          <a:xfrm rot="16200000">
            <a:off x="3735105" y="774447"/>
            <a:ext cx="706119" cy="360755"/>
          </a:xfrm>
          <a:prstGeom prst="rect">
            <a:avLst/>
          </a:prstGeom>
          <a:noFill/>
          <a:ln w="9525">
            <a:noFill/>
            <a:miter lim="800000"/>
            <a:headEnd/>
            <a:tailEnd/>
          </a:ln>
          <a:effectLst/>
        </p:spPr>
        <p:txBody>
          <a:bodyPr wrap="none" lIns="82910" tIns="41455" rIns="82910" bIns="41455">
            <a:spAutoFit/>
          </a:bodyPr>
          <a:lstStyle/>
          <a:p>
            <a:r>
              <a:rPr lang="en-US" b="0">
                <a:solidFill>
                  <a:srgbClr val="FF0000"/>
                </a:solidFill>
                <a:latin typeface="Arial" pitchFamily="34" charset="0"/>
              </a:rPr>
              <a:t>stack</a:t>
            </a:r>
          </a:p>
        </p:txBody>
      </p:sp>
      <p:sp>
        <p:nvSpPr>
          <p:cNvPr id="61" name="Rectangle 57"/>
          <p:cNvSpPr>
            <a:spLocks noChangeArrowheads="1"/>
          </p:cNvSpPr>
          <p:nvPr/>
        </p:nvSpPr>
        <p:spPr bwMode="auto">
          <a:xfrm>
            <a:off x="4848480" y="686953"/>
            <a:ext cx="1451520" cy="345636"/>
          </a:xfrm>
          <a:prstGeom prst="rect">
            <a:avLst/>
          </a:prstGeom>
          <a:solidFill>
            <a:schemeClr val="accent2"/>
          </a:solidFill>
          <a:ln w="9525">
            <a:solidFill>
              <a:schemeClr val="tx1"/>
            </a:solidFill>
            <a:miter lim="800000"/>
            <a:headEnd/>
            <a:tailEnd/>
          </a:ln>
          <a:effectLst/>
        </p:spPr>
        <p:txBody>
          <a:bodyPr wrap="none" lIns="82910" tIns="41455" rIns="82910" bIns="41455" anchor="ctr"/>
          <a:lstStyle/>
          <a:p>
            <a:pPr algn="ctr"/>
            <a:r>
              <a:rPr lang="en-US" sz="1600" dirty="0">
                <a:solidFill>
                  <a:schemeClr val="bg1"/>
                </a:solidFill>
                <a:latin typeface="Arial" pitchFamily="34" charset="0"/>
              </a:rPr>
              <a:t>103</a:t>
            </a:r>
          </a:p>
        </p:txBody>
      </p:sp>
      <p:sp>
        <p:nvSpPr>
          <p:cNvPr id="62" name="Text Box 58"/>
          <p:cNvSpPr txBox="1">
            <a:spLocks noChangeArrowheads="1"/>
          </p:cNvSpPr>
          <p:nvPr/>
        </p:nvSpPr>
        <p:spPr bwMode="auto">
          <a:xfrm>
            <a:off x="4289760" y="1411353"/>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1022</a:t>
            </a:r>
          </a:p>
        </p:txBody>
      </p:sp>
      <p:sp>
        <p:nvSpPr>
          <p:cNvPr id="63" name="Text Box 59"/>
          <p:cNvSpPr txBox="1">
            <a:spLocks noChangeArrowheads="1"/>
          </p:cNvSpPr>
          <p:nvPr/>
        </p:nvSpPr>
        <p:spPr bwMode="auto">
          <a:xfrm>
            <a:off x="4289760" y="1032589"/>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1023</a:t>
            </a:r>
          </a:p>
        </p:txBody>
      </p:sp>
      <p:sp>
        <p:nvSpPr>
          <p:cNvPr id="64" name="Text Box 60"/>
          <p:cNvSpPr txBox="1">
            <a:spLocks noChangeArrowheads="1"/>
          </p:cNvSpPr>
          <p:nvPr/>
        </p:nvSpPr>
        <p:spPr bwMode="auto">
          <a:xfrm>
            <a:off x="4289760" y="69991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1024</a:t>
            </a:r>
          </a:p>
        </p:txBody>
      </p:sp>
      <p:sp>
        <p:nvSpPr>
          <p:cNvPr id="65" name="Text Box 61"/>
          <p:cNvSpPr txBox="1">
            <a:spLocks noChangeArrowheads="1"/>
          </p:cNvSpPr>
          <p:nvPr/>
        </p:nvSpPr>
        <p:spPr bwMode="auto">
          <a:xfrm>
            <a:off x="4569120" y="1411353"/>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6" name="Rectangle 62"/>
          <p:cNvSpPr>
            <a:spLocks noChangeArrowheads="1"/>
          </p:cNvSpPr>
          <p:nvPr/>
        </p:nvSpPr>
        <p:spPr bwMode="auto">
          <a:xfrm>
            <a:off x="4900320" y="156256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67" name="Rectangle 63"/>
          <p:cNvSpPr>
            <a:spLocks noChangeArrowheads="1"/>
          </p:cNvSpPr>
          <p:nvPr/>
        </p:nvSpPr>
        <p:spPr bwMode="auto">
          <a:xfrm>
            <a:off x="4848480" y="1009547"/>
            <a:ext cx="1451520" cy="345636"/>
          </a:xfrm>
          <a:prstGeom prst="rect">
            <a:avLst/>
          </a:prstGeom>
          <a:no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68" name="Text Box 64"/>
          <p:cNvSpPr txBox="1">
            <a:spLocks noChangeArrowheads="1"/>
          </p:cNvSpPr>
          <p:nvPr/>
        </p:nvSpPr>
        <p:spPr bwMode="auto">
          <a:xfrm>
            <a:off x="4289760" y="2481381"/>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1019</a:t>
            </a:r>
          </a:p>
        </p:txBody>
      </p:sp>
      <p:sp>
        <p:nvSpPr>
          <p:cNvPr id="69" name="Text Box 65"/>
          <p:cNvSpPr txBox="1">
            <a:spLocks noChangeArrowheads="1"/>
          </p:cNvSpPr>
          <p:nvPr/>
        </p:nvSpPr>
        <p:spPr bwMode="auto">
          <a:xfrm>
            <a:off x="4574880" y="2481381"/>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0" name="Text Box 80"/>
          <p:cNvSpPr txBox="1">
            <a:spLocks noChangeArrowheads="1"/>
          </p:cNvSpPr>
          <p:nvPr/>
        </p:nvSpPr>
        <p:spPr bwMode="auto">
          <a:xfrm>
            <a:off x="4557600" y="2550508"/>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1" name="Text Box 81"/>
          <p:cNvSpPr txBox="1">
            <a:spLocks noChangeArrowheads="1"/>
          </p:cNvSpPr>
          <p:nvPr/>
        </p:nvSpPr>
        <p:spPr bwMode="auto">
          <a:xfrm>
            <a:off x="5594400" y="305317"/>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2" name="Text Box 82"/>
          <p:cNvSpPr txBox="1">
            <a:spLocks noChangeArrowheads="1"/>
          </p:cNvSpPr>
          <p:nvPr/>
        </p:nvSpPr>
        <p:spPr bwMode="auto">
          <a:xfrm>
            <a:off x="4295520" y="1769947"/>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1021</a:t>
            </a:r>
          </a:p>
        </p:txBody>
      </p:sp>
      <p:sp>
        <p:nvSpPr>
          <p:cNvPr id="73" name="Text Box 83"/>
          <p:cNvSpPr txBox="1">
            <a:spLocks noChangeArrowheads="1"/>
          </p:cNvSpPr>
          <p:nvPr/>
        </p:nvSpPr>
        <p:spPr bwMode="auto">
          <a:xfrm>
            <a:off x="4574880" y="1769947"/>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4" name="Text Box 84"/>
          <p:cNvSpPr txBox="1">
            <a:spLocks noChangeArrowheads="1"/>
          </p:cNvSpPr>
          <p:nvPr/>
        </p:nvSpPr>
        <p:spPr bwMode="auto">
          <a:xfrm>
            <a:off x="4289760" y="2115586"/>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1020</a:t>
            </a:r>
          </a:p>
        </p:txBody>
      </p:sp>
      <p:sp>
        <p:nvSpPr>
          <p:cNvPr id="75" name="Text Box 85"/>
          <p:cNvSpPr txBox="1">
            <a:spLocks noChangeArrowheads="1"/>
          </p:cNvSpPr>
          <p:nvPr/>
        </p:nvSpPr>
        <p:spPr bwMode="auto">
          <a:xfrm>
            <a:off x="4569120" y="2115586"/>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76" name="Rectangle 86"/>
          <p:cNvSpPr>
            <a:spLocks noChangeArrowheads="1"/>
          </p:cNvSpPr>
          <p:nvPr/>
        </p:nvSpPr>
        <p:spPr bwMode="auto">
          <a:xfrm>
            <a:off x="4904640" y="391726"/>
            <a:ext cx="167040" cy="332675"/>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grpSp>
        <p:nvGrpSpPr>
          <p:cNvPr id="77" name="Group 87"/>
          <p:cNvGrpSpPr>
            <a:grpSpLocks/>
          </p:cNvGrpSpPr>
          <p:nvPr/>
        </p:nvGrpSpPr>
        <p:grpSpPr bwMode="auto">
          <a:xfrm>
            <a:off x="6161760" y="115212"/>
            <a:ext cx="286560" cy="553018"/>
            <a:chOff x="5095" y="3101"/>
            <a:chExt cx="192" cy="528"/>
          </a:xfrm>
        </p:grpSpPr>
        <p:sp>
          <p:nvSpPr>
            <p:cNvPr id="78" name="Line 88"/>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79" name="Line 89"/>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0" name="Line 90"/>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1" name="Line 91"/>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2" name="Line 92"/>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83" name="Line 93"/>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84" name="Group 94"/>
          <p:cNvGrpSpPr>
            <a:grpSpLocks/>
          </p:cNvGrpSpPr>
          <p:nvPr/>
        </p:nvGrpSpPr>
        <p:grpSpPr bwMode="auto">
          <a:xfrm>
            <a:off x="4710240" y="115212"/>
            <a:ext cx="286560" cy="553018"/>
            <a:chOff x="5095" y="3101"/>
            <a:chExt cx="192" cy="528"/>
          </a:xfrm>
        </p:grpSpPr>
        <p:sp>
          <p:nvSpPr>
            <p:cNvPr id="85" name="Line 95"/>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86" name="Line 96"/>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87" name="Line 97"/>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88" name="Line 98"/>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89" name="Line 99"/>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90" name="Line 100"/>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91" name="Text Box 101"/>
          <p:cNvSpPr txBox="1">
            <a:spLocks noChangeArrowheads="1"/>
          </p:cNvSpPr>
          <p:nvPr/>
        </p:nvSpPr>
        <p:spPr bwMode="auto">
          <a:xfrm>
            <a:off x="5539680" y="41765"/>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2" name="Text Box 102"/>
          <p:cNvSpPr txBox="1">
            <a:spLocks noChangeArrowheads="1"/>
          </p:cNvSpPr>
          <p:nvPr/>
        </p:nvSpPr>
        <p:spPr bwMode="auto">
          <a:xfrm>
            <a:off x="5551200" y="387401"/>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3" name="Text Box 103"/>
          <p:cNvSpPr txBox="1">
            <a:spLocks noChangeArrowheads="1"/>
          </p:cNvSpPr>
          <p:nvPr/>
        </p:nvSpPr>
        <p:spPr bwMode="auto">
          <a:xfrm>
            <a:off x="5516640" y="733039"/>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4" name="Text Box 104"/>
          <p:cNvSpPr txBox="1">
            <a:spLocks noChangeArrowheads="1"/>
          </p:cNvSpPr>
          <p:nvPr/>
        </p:nvSpPr>
        <p:spPr bwMode="auto">
          <a:xfrm>
            <a:off x="5516640" y="1078678"/>
            <a:ext cx="167040" cy="332674"/>
          </a:xfrm>
          <a:prstGeom prst="rect">
            <a:avLst/>
          </a:prstGeom>
          <a:noFill/>
          <a:ln w="9525">
            <a:noFill/>
            <a:miter lim="800000"/>
            <a:headEnd/>
            <a:tailEnd/>
          </a:ln>
          <a:effectLst/>
        </p:spPr>
        <p:txBody>
          <a:bodyPr wrap="none" lIns="82910" tIns="41455" rIns="82910" bIns="41455">
            <a:spAutoFit/>
          </a:bodyPr>
          <a:lstStyle/>
          <a:p>
            <a:pPr algn="ctr"/>
            <a:endParaRPr lang="en-US" sz="1600" dirty="0">
              <a:solidFill>
                <a:schemeClr val="bg2"/>
              </a:solidFill>
              <a:latin typeface="Arial" pitchFamily="34" charset="0"/>
            </a:endParaRPr>
          </a:p>
        </p:txBody>
      </p:sp>
      <p:sp>
        <p:nvSpPr>
          <p:cNvPr id="95" name="Rectangle 105"/>
          <p:cNvSpPr>
            <a:spLocks noChangeArrowheads="1"/>
          </p:cNvSpPr>
          <p:nvPr/>
        </p:nvSpPr>
        <p:spPr bwMode="auto">
          <a:xfrm>
            <a:off x="4848480" y="1335021"/>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96" name="Text Box 106"/>
          <p:cNvSpPr txBox="1">
            <a:spLocks noChangeArrowheads="1"/>
          </p:cNvSpPr>
          <p:nvPr/>
        </p:nvSpPr>
        <p:spPr bwMode="auto">
          <a:xfrm>
            <a:off x="4295520" y="2806855"/>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1018</a:t>
            </a:r>
          </a:p>
        </p:txBody>
      </p:sp>
      <p:sp>
        <p:nvSpPr>
          <p:cNvPr id="97" name="Text Box 107"/>
          <p:cNvSpPr txBox="1">
            <a:spLocks noChangeArrowheads="1"/>
          </p:cNvSpPr>
          <p:nvPr/>
        </p:nvSpPr>
        <p:spPr bwMode="auto">
          <a:xfrm>
            <a:off x="4569120" y="2806855"/>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8" name="Text Box 108"/>
          <p:cNvSpPr txBox="1">
            <a:spLocks noChangeArrowheads="1"/>
          </p:cNvSpPr>
          <p:nvPr/>
        </p:nvSpPr>
        <p:spPr bwMode="auto">
          <a:xfrm>
            <a:off x="4551840" y="2875984"/>
            <a:ext cx="167040" cy="332674"/>
          </a:xfrm>
          <a:prstGeom prst="rect">
            <a:avLst/>
          </a:prstGeom>
          <a:noFill/>
          <a:ln w="9525">
            <a:noFill/>
            <a:miter lim="800000"/>
            <a:headEnd/>
            <a:tailEnd/>
          </a:ln>
          <a:effectLst/>
        </p:spPr>
        <p:txBody>
          <a:bodyPr wrap="none" lIns="82910" tIns="41455" rIns="82910" bIns="41455">
            <a:spAutoFit/>
          </a:bodyPr>
          <a:lstStyle/>
          <a:p>
            <a:endParaRPr lang="en-US" sz="1600" dirty="0">
              <a:latin typeface="Arial" pitchFamily="34" charset="0"/>
            </a:endParaRPr>
          </a:p>
        </p:txBody>
      </p:sp>
      <p:sp>
        <p:nvSpPr>
          <p:cNvPr id="99" name="Text Box 109"/>
          <p:cNvSpPr txBox="1">
            <a:spLocks noChangeArrowheads="1"/>
          </p:cNvSpPr>
          <p:nvPr/>
        </p:nvSpPr>
        <p:spPr bwMode="auto">
          <a:xfrm>
            <a:off x="5539680" y="1756989"/>
            <a:ext cx="167040" cy="332675"/>
          </a:xfrm>
          <a:prstGeom prst="rect">
            <a:avLst/>
          </a:prstGeom>
          <a:noFill/>
          <a:ln w="9525">
            <a:noFill/>
            <a:miter lim="800000"/>
            <a:headEnd/>
            <a:tailEnd/>
          </a:ln>
          <a:effectLst/>
        </p:spPr>
        <p:txBody>
          <a:bodyPr wrap="none" lIns="82910" tIns="41455" rIns="82910" bIns="41455">
            <a:spAutoFit/>
          </a:bodyPr>
          <a:lstStyle/>
          <a:p>
            <a:pPr algn="ctr"/>
            <a:endParaRPr lang="en-US" sz="1600" dirty="0">
              <a:latin typeface="Arial" pitchFamily="34" charset="0"/>
            </a:endParaRPr>
          </a:p>
        </p:txBody>
      </p:sp>
      <p:sp>
        <p:nvSpPr>
          <p:cNvPr id="100"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01" name="Rectangle 111"/>
          <p:cNvSpPr>
            <a:spLocks noChangeArrowheads="1"/>
          </p:cNvSpPr>
          <p:nvPr/>
        </p:nvSpPr>
        <p:spPr bwMode="auto">
          <a:xfrm>
            <a:off x="4848480" y="170081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2" name="Rectangle 112"/>
          <p:cNvSpPr>
            <a:spLocks noChangeArrowheads="1"/>
          </p:cNvSpPr>
          <p:nvPr/>
        </p:nvSpPr>
        <p:spPr bwMode="auto">
          <a:xfrm>
            <a:off x="4848480" y="204645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3" name="Rectangle 113"/>
          <p:cNvSpPr>
            <a:spLocks noChangeArrowheads="1"/>
          </p:cNvSpPr>
          <p:nvPr/>
        </p:nvSpPr>
        <p:spPr bwMode="auto">
          <a:xfrm>
            <a:off x="4848480" y="239209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4" name="Rectangle 114"/>
          <p:cNvSpPr>
            <a:spLocks noChangeArrowheads="1"/>
          </p:cNvSpPr>
          <p:nvPr/>
        </p:nvSpPr>
        <p:spPr bwMode="auto">
          <a:xfrm>
            <a:off x="4848480" y="3787598"/>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5" name="Rectangle 116"/>
          <p:cNvSpPr>
            <a:spLocks noChangeArrowheads="1"/>
          </p:cNvSpPr>
          <p:nvPr/>
        </p:nvSpPr>
        <p:spPr bwMode="auto">
          <a:xfrm>
            <a:off x="4848480" y="2750689"/>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6" name="Rectangle 117"/>
          <p:cNvSpPr>
            <a:spLocks noChangeArrowheads="1"/>
          </p:cNvSpPr>
          <p:nvPr/>
        </p:nvSpPr>
        <p:spPr bwMode="auto">
          <a:xfrm>
            <a:off x="4848480" y="3096325"/>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7" name="Rectangle 118"/>
          <p:cNvSpPr>
            <a:spLocks noChangeArrowheads="1"/>
          </p:cNvSpPr>
          <p:nvPr/>
        </p:nvSpPr>
        <p:spPr bwMode="auto">
          <a:xfrm>
            <a:off x="4848480" y="3441962"/>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08" name="Line 120"/>
          <p:cNvSpPr>
            <a:spLocks noChangeShapeType="1"/>
          </p:cNvSpPr>
          <p:nvPr/>
        </p:nvSpPr>
        <p:spPr bwMode="auto">
          <a:xfrm flipV="1">
            <a:off x="5608800" y="1371600"/>
            <a:ext cx="0" cy="1244291"/>
          </a:xfrm>
          <a:prstGeom prst="line">
            <a:avLst/>
          </a:prstGeom>
          <a:noFill/>
          <a:ln w="9525">
            <a:solidFill>
              <a:schemeClr val="tx1"/>
            </a:solidFill>
            <a:round/>
            <a:headEnd/>
            <a:tailEnd type="triangle" w="med" len="med"/>
          </a:ln>
          <a:effectLst/>
        </p:spPr>
        <p:txBody>
          <a:bodyPr lIns="82910" tIns="41455" rIns="82910" bIns="41455"/>
          <a:lstStyle/>
          <a:p>
            <a:endParaRPr lang="nl-NL"/>
          </a:p>
        </p:txBody>
      </p:sp>
      <p:sp>
        <p:nvSpPr>
          <p:cNvPr id="109" name="Text Box 122"/>
          <p:cNvSpPr txBox="1">
            <a:spLocks noChangeArrowheads="1"/>
          </p:cNvSpPr>
          <p:nvPr/>
        </p:nvSpPr>
        <p:spPr bwMode="auto">
          <a:xfrm>
            <a:off x="4295520" y="3152493"/>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1017</a:t>
            </a:r>
          </a:p>
        </p:txBody>
      </p:sp>
      <p:sp>
        <p:nvSpPr>
          <p:cNvPr id="110" name="Text Box 123"/>
          <p:cNvSpPr txBox="1">
            <a:spLocks noChangeArrowheads="1"/>
          </p:cNvSpPr>
          <p:nvPr/>
        </p:nvSpPr>
        <p:spPr bwMode="auto">
          <a:xfrm>
            <a:off x="4295520" y="3498132"/>
            <a:ext cx="627840" cy="332674"/>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1016</a:t>
            </a:r>
          </a:p>
        </p:txBody>
      </p:sp>
      <p:sp>
        <p:nvSpPr>
          <p:cNvPr id="111" name="Text Box 124"/>
          <p:cNvSpPr txBox="1">
            <a:spLocks noChangeArrowheads="1"/>
          </p:cNvSpPr>
          <p:nvPr/>
        </p:nvSpPr>
        <p:spPr bwMode="auto">
          <a:xfrm>
            <a:off x="4295520" y="3856730"/>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1015</a:t>
            </a:r>
          </a:p>
        </p:txBody>
      </p:sp>
      <p:sp>
        <p:nvSpPr>
          <p:cNvPr id="112" name="Rectangle 134"/>
          <p:cNvSpPr txBox="1">
            <a:spLocks noChangeArrowheads="1"/>
          </p:cNvSpPr>
          <p:nvPr/>
        </p:nvSpPr>
        <p:spPr>
          <a:xfrm>
            <a:off x="76200" y="1700819"/>
            <a:ext cx="5807520" cy="4039624"/>
          </a:xfrm>
          <a:prstGeom prst="rect">
            <a:avLst/>
          </a:prstGeom>
          <a:ln/>
        </p:spPr>
        <p:txBody>
          <a:bodyPr vert="horz" lIns="91440" tIns="45720" rIns="91440" bIns="45720" rtlCol="0">
            <a:normAutofit/>
          </a:bodyPr>
          <a:lstStyle>
            <a:lvl1pPr marL="342900" indent="-342900" algn="l" defTabSz="457200" rtl="0" eaLnBrk="1" latinLnBrk="0" hangingPunct="1">
              <a:spcBef>
                <a:spcPts val="1200"/>
              </a:spcBef>
              <a:buFont typeface="Arial"/>
              <a:buChar char="•"/>
              <a:defRPr sz="2800" b="0" i="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500" b="0" i="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300" b="0" i="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584" indent="-342584" defTabSz="914035">
              <a:lnSpc>
                <a:spcPct val="90000"/>
              </a:lnSpc>
              <a:buFont typeface="Arial"/>
              <a:buNone/>
            </a:pP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	char buf[</a:t>
            </a:r>
            <a:r>
              <a:rPr lang="en-US" sz="2200" b="1">
                <a:solidFill>
                  <a:srgbClr val="FF0000"/>
                </a:solidFill>
                <a:latin typeface="Courier New" pitchFamily="49" charset="0"/>
              </a:rPr>
              <a:t>10</a:t>
            </a:r>
            <a:r>
              <a:rPr lang="en-US" sz="2200">
                <a:latin typeface="Courier New" pitchFamily="49" charset="0"/>
              </a:rPr>
              <a:t>]; </a:t>
            </a:r>
            <a:br>
              <a:rPr lang="en-US" sz="2200">
                <a:latin typeface="Courier New" pitchFamily="49" charset="0"/>
              </a:rPr>
            </a:br>
            <a:r>
              <a:rPr lang="en-US" sz="2200">
                <a:latin typeface="Courier New" pitchFamily="49" charset="0"/>
              </a:rPr>
              <a:t>read(keyboard,buf,64);	</a:t>
            </a:r>
            <a:br>
              <a:rPr lang="en-US" sz="2200">
                <a:latin typeface="Courier New" pitchFamily="49" charset="0"/>
              </a:rPr>
            </a:br>
            <a:r>
              <a:rPr lang="en-US" sz="2200">
                <a:latin typeface="Courier New" pitchFamily="49" charset="0"/>
              </a:rPr>
              <a:t>get_webpage (buf);</a:t>
            </a:r>
          </a:p>
          <a:p>
            <a:pPr marL="342584" indent="-342584" defTabSz="914035">
              <a:lnSpc>
                <a:spcPct val="90000"/>
              </a:lnSpc>
              <a:buFont typeface="Arial"/>
              <a:buNone/>
            </a:pPr>
            <a:r>
              <a:rPr lang="en-US" sz="2200">
                <a:latin typeface="Courier New" pitchFamily="49" charset="0"/>
              </a:rPr>
              <a:t>}</a:t>
            </a:r>
          </a:p>
          <a:p>
            <a:pPr marL="342584" indent="-342584" defTabSz="914035">
              <a:lnSpc>
                <a:spcPct val="90000"/>
              </a:lnSpc>
              <a:buFont typeface="Arial"/>
              <a:buNone/>
            </a:pPr>
            <a:r>
              <a:rPr lang="en-US" sz="2200">
                <a:latin typeface="Courier New" pitchFamily="49" charset="0"/>
              </a:rPr>
              <a:t>IE ()</a:t>
            </a:r>
          </a:p>
          <a:p>
            <a:pPr marL="342584" indent="-342584" defTabSz="914035">
              <a:lnSpc>
                <a:spcPct val="90000"/>
              </a:lnSpc>
              <a:buFont typeface="Arial"/>
              <a:buNone/>
            </a:pPr>
            <a:r>
              <a:rPr lang="en-US" sz="2200">
                <a:latin typeface="Courier New" pitchFamily="49" charset="0"/>
              </a:rPr>
              <a:t>{</a:t>
            </a:r>
            <a:br>
              <a:rPr lang="en-US" sz="2200">
                <a:latin typeface="Courier New" pitchFamily="49" charset="0"/>
              </a:rPr>
            </a:br>
            <a:r>
              <a:rPr lang="en-US" sz="2200">
                <a:latin typeface="Courier New" pitchFamily="49" charset="0"/>
              </a:rPr>
              <a:t>getURL ();</a:t>
            </a:r>
          </a:p>
          <a:p>
            <a:pPr marL="342584" indent="-342584" defTabSz="914035">
              <a:lnSpc>
                <a:spcPct val="90000"/>
              </a:lnSpc>
              <a:buFont typeface="Arial"/>
              <a:buNone/>
            </a:pPr>
            <a:r>
              <a:rPr lang="en-US" sz="2200">
                <a:latin typeface="Courier New" pitchFamily="49" charset="0"/>
              </a:rPr>
              <a:t>}</a:t>
            </a:r>
            <a:endParaRPr lang="en-US" sz="2200" dirty="0">
              <a:latin typeface="Courier New" pitchFamily="49" charset="0"/>
            </a:endParaRPr>
          </a:p>
        </p:txBody>
      </p:sp>
      <p:sp>
        <p:nvSpPr>
          <p:cNvPr id="113" name="Rectangle 110"/>
          <p:cNvSpPr>
            <a:spLocks noChangeArrowheads="1"/>
          </p:cNvSpPr>
          <p:nvPr/>
        </p:nvSpPr>
        <p:spPr bwMode="auto">
          <a:xfrm>
            <a:off x="6369120" y="4120273"/>
            <a:ext cx="483840" cy="1866436"/>
          </a:xfrm>
          <a:prstGeom prst="rect">
            <a:avLst/>
          </a:prstGeom>
          <a:solidFill>
            <a:schemeClr val="bg1"/>
          </a:solidFill>
          <a:ln w="9525">
            <a:solidFill>
              <a:schemeClr val="bg1"/>
            </a:solidFill>
            <a:miter lim="800000"/>
            <a:headEnd/>
            <a:tailEnd/>
          </a:ln>
          <a:effectLst/>
        </p:spPr>
        <p:txBody>
          <a:bodyPr wrap="none" lIns="82910" tIns="41455" rIns="82910" bIns="41455" anchor="ctr"/>
          <a:lstStyle/>
          <a:p>
            <a:endParaRPr lang="nl-NL"/>
          </a:p>
        </p:txBody>
      </p:sp>
      <p:sp>
        <p:nvSpPr>
          <p:cNvPr id="114" name="Rectangle 115"/>
          <p:cNvSpPr>
            <a:spLocks noChangeArrowheads="1"/>
          </p:cNvSpPr>
          <p:nvPr/>
        </p:nvSpPr>
        <p:spPr bwMode="auto">
          <a:xfrm>
            <a:off x="4848480" y="4133234"/>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15" name="Text Box 125"/>
          <p:cNvSpPr txBox="1">
            <a:spLocks noChangeArrowheads="1"/>
          </p:cNvSpPr>
          <p:nvPr/>
        </p:nvSpPr>
        <p:spPr bwMode="auto">
          <a:xfrm>
            <a:off x="4295520" y="4202366"/>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1014</a:t>
            </a:r>
          </a:p>
        </p:txBody>
      </p:sp>
      <p:sp>
        <p:nvSpPr>
          <p:cNvPr id="116" name="Text Box 126"/>
          <p:cNvSpPr txBox="1">
            <a:spLocks noChangeArrowheads="1"/>
          </p:cNvSpPr>
          <p:nvPr/>
        </p:nvSpPr>
        <p:spPr bwMode="auto">
          <a:xfrm>
            <a:off x="4289760" y="4548002"/>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1013</a:t>
            </a:r>
          </a:p>
        </p:txBody>
      </p:sp>
      <p:sp>
        <p:nvSpPr>
          <p:cNvPr id="117" name="Text Box 127"/>
          <p:cNvSpPr txBox="1">
            <a:spLocks noChangeArrowheads="1"/>
          </p:cNvSpPr>
          <p:nvPr/>
        </p:nvSpPr>
        <p:spPr bwMode="auto">
          <a:xfrm>
            <a:off x="4289760" y="4893638"/>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1012</a:t>
            </a:r>
          </a:p>
        </p:txBody>
      </p:sp>
      <p:sp>
        <p:nvSpPr>
          <p:cNvPr id="118" name="Text Box 128"/>
          <p:cNvSpPr txBox="1">
            <a:spLocks noChangeArrowheads="1"/>
          </p:cNvSpPr>
          <p:nvPr/>
        </p:nvSpPr>
        <p:spPr bwMode="auto">
          <a:xfrm>
            <a:off x="4295520" y="5239275"/>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1011</a:t>
            </a:r>
          </a:p>
        </p:txBody>
      </p:sp>
      <p:sp>
        <p:nvSpPr>
          <p:cNvPr id="119" name="Text Box 129"/>
          <p:cNvSpPr txBox="1">
            <a:spLocks noChangeArrowheads="1"/>
          </p:cNvSpPr>
          <p:nvPr/>
        </p:nvSpPr>
        <p:spPr bwMode="auto">
          <a:xfrm>
            <a:off x="4295520" y="5584911"/>
            <a:ext cx="627840" cy="332675"/>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1010</a:t>
            </a:r>
          </a:p>
        </p:txBody>
      </p:sp>
      <p:sp>
        <p:nvSpPr>
          <p:cNvPr id="120" name="Rectangle 130"/>
          <p:cNvSpPr>
            <a:spLocks noChangeArrowheads="1"/>
          </p:cNvSpPr>
          <p:nvPr/>
        </p:nvSpPr>
        <p:spPr bwMode="auto">
          <a:xfrm>
            <a:off x="4848480" y="484322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64</a:t>
            </a:r>
          </a:p>
        </p:txBody>
      </p:sp>
      <p:sp>
        <p:nvSpPr>
          <p:cNvPr id="121" name="Rectangle 131"/>
          <p:cNvSpPr>
            <a:spLocks noChangeArrowheads="1"/>
          </p:cNvSpPr>
          <p:nvPr/>
        </p:nvSpPr>
        <p:spPr bwMode="auto">
          <a:xfrm>
            <a:off x="4848480" y="4497593"/>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2" name="Rectangle 132"/>
          <p:cNvSpPr>
            <a:spLocks noChangeArrowheads="1"/>
          </p:cNvSpPr>
          <p:nvPr/>
        </p:nvSpPr>
        <p:spPr bwMode="auto">
          <a:xfrm>
            <a:off x="4848480" y="5157182"/>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a:latin typeface="Arial" pitchFamily="34" charset="0"/>
              </a:rPr>
              <a:t>(</a:t>
            </a:r>
            <a:r>
              <a:rPr lang="en-US" sz="1600" dirty="0" err="1">
                <a:latin typeface="Arial" pitchFamily="34" charset="0"/>
              </a:rPr>
              <a:t>buf</a:t>
            </a:r>
            <a:r>
              <a:rPr lang="en-US" sz="1600" dirty="0">
                <a:latin typeface="Arial" pitchFamily="34" charset="0"/>
              </a:rPr>
              <a:t>)</a:t>
            </a:r>
          </a:p>
        </p:txBody>
      </p:sp>
      <p:sp>
        <p:nvSpPr>
          <p:cNvPr id="123" name="Rectangle 133"/>
          <p:cNvSpPr>
            <a:spLocks noChangeArrowheads="1"/>
          </p:cNvSpPr>
          <p:nvPr/>
        </p:nvSpPr>
        <p:spPr bwMode="auto">
          <a:xfrm>
            <a:off x="4848480" y="5502818"/>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r>
              <a:rPr lang="en-US" sz="1600" dirty="0" err="1">
                <a:latin typeface="Arial" pitchFamily="34" charset="0"/>
              </a:rPr>
              <a:t>fd</a:t>
            </a:r>
            <a:endParaRPr lang="en-US" sz="1600" dirty="0">
              <a:latin typeface="Arial" pitchFamily="34" charset="0"/>
            </a:endParaRPr>
          </a:p>
        </p:txBody>
      </p:sp>
      <p:sp>
        <p:nvSpPr>
          <p:cNvPr id="124" name="AutoShape 135"/>
          <p:cNvSpPr>
            <a:spLocks noChangeArrowheads="1"/>
          </p:cNvSpPr>
          <p:nvPr/>
        </p:nvSpPr>
        <p:spPr bwMode="auto">
          <a:xfrm>
            <a:off x="6369120" y="5583818"/>
            <a:ext cx="276480" cy="207382"/>
          </a:xfrm>
          <a:prstGeom prst="leftArrow">
            <a:avLst>
              <a:gd name="adj1" fmla="val 50000"/>
              <a:gd name="adj2" fmla="val 33333"/>
            </a:avLst>
          </a:prstGeom>
          <a:solidFill>
            <a:srgbClr val="33CC33"/>
          </a:solidFill>
          <a:ln w="9525">
            <a:solidFill>
              <a:srgbClr val="008000"/>
            </a:solidFill>
            <a:miter lim="800000"/>
            <a:headEnd/>
            <a:tailEnd/>
          </a:ln>
          <a:effectLst/>
        </p:spPr>
        <p:txBody>
          <a:bodyPr wrap="none" lIns="82910" tIns="41455" rIns="82910" bIns="41455" anchor="ctr"/>
          <a:lstStyle/>
          <a:p>
            <a:endParaRPr lang="nl-NL"/>
          </a:p>
        </p:txBody>
      </p:sp>
      <p:sp>
        <p:nvSpPr>
          <p:cNvPr id="125" name="Rectangle 114"/>
          <p:cNvSpPr>
            <a:spLocks noChangeArrowheads="1"/>
          </p:cNvSpPr>
          <p:nvPr/>
        </p:nvSpPr>
        <p:spPr bwMode="auto">
          <a:xfrm>
            <a:off x="4848480" y="4495800"/>
            <a:ext cx="1451520" cy="345636"/>
          </a:xfrm>
          <a:prstGeom prst="rect">
            <a:avLst/>
          </a:prstGeom>
          <a:solidFill>
            <a:srgbClr val="FF9966"/>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6" name="Text Box 104"/>
          <p:cNvSpPr txBox="1">
            <a:spLocks noChangeArrowheads="1"/>
          </p:cNvSpPr>
          <p:nvPr/>
        </p:nvSpPr>
        <p:spPr bwMode="auto">
          <a:xfrm>
            <a:off x="5197362" y="1041659"/>
            <a:ext cx="758948" cy="329941"/>
          </a:xfrm>
          <a:prstGeom prst="rect">
            <a:avLst/>
          </a:prstGeom>
          <a:noFill/>
          <a:ln w="9525">
            <a:noFill/>
            <a:miter lim="800000"/>
            <a:headEnd/>
            <a:tailEnd/>
          </a:ln>
          <a:effectLst/>
        </p:spPr>
        <p:txBody>
          <a:bodyPr wrap="none" lIns="82910" tIns="41455" rIns="82910" bIns="41455">
            <a:spAutoFit/>
          </a:bodyPr>
          <a:lstStyle/>
          <a:p>
            <a:pPr algn="ctr"/>
            <a:r>
              <a:rPr lang="en-US" sz="1600" dirty="0">
                <a:solidFill>
                  <a:srgbClr val="FF0000"/>
                </a:solidFill>
                <a:latin typeface="Arial" pitchFamily="34" charset="0"/>
              </a:rPr>
              <a:t>old FP</a:t>
            </a:r>
          </a:p>
        </p:txBody>
      </p:sp>
      <p:sp>
        <p:nvSpPr>
          <p:cNvPr id="127" name="Line 121"/>
          <p:cNvSpPr>
            <a:spLocks noChangeShapeType="1"/>
          </p:cNvSpPr>
          <p:nvPr/>
        </p:nvSpPr>
        <p:spPr bwMode="auto">
          <a:xfrm>
            <a:off x="5608800" y="3238036"/>
            <a:ext cx="0" cy="1589927"/>
          </a:xfrm>
          <a:prstGeom prst="line">
            <a:avLst/>
          </a:prstGeom>
          <a:noFill/>
          <a:ln w="9525">
            <a:solidFill>
              <a:schemeClr val="tx1"/>
            </a:solidFill>
            <a:round/>
            <a:headEnd/>
            <a:tailEnd type="triangle" w="med" len="med"/>
          </a:ln>
          <a:effectLst/>
        </p:spPr>
        <p:txBody>
          <a:bodyPr lIns="82910" tIns="41455" rIns="82910" bIns="41455"/>
          <a:lstStyle/>
          <a:p>
            <a:endParaRPr lang="nl-NL"/>
          </a:p>
        </p:txBody>
      </p:sp>
      <p:sp>
        <p:nvSpPr>
          <p:cNvPr id="128" name="Rectangle 132"/>
          <p:cNvSpPr>
            <a:spLocks noChangeArrowheads="1"/>
          </p:cNvSpPr>
          <p:nvPr/>
        </p:nvSpPr>
        <p:spPr bwMode="auto">
          <a:xfrm>
            <a:off x="4853520" y="5837509"/>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29" name="Rectangle 133"/>
          <p:cNvSpPr>
            <a:spLocks noChangeArrowheads="1"/>
          </p:cNvSpPr>
          <p:nvPr/>
        </p:nvSpPr>
        <p:spPr bwMode="auto">
          <a:xfrm>
            <a:off x="4853520" y="6183145"/>
            <a:ext cx="1451520" cy="345636"/>
          </a:xfrm>
          <a:prstGeom prst="rect">
            <a:avLst/>
          </a:prstGeom>
          <a:solidFill>
            <a:schemeClr val="bg1"/>
          </a:solidFill>
          <a:ln w="9525">
            <a:solidFill>
              <a:schemeClr val="tx1"/>
            </a:solidFill>
            <a:miter lim="800000"/>
            <a:headEnd/>
            <a:tailEnd/>
          </a:ln>
          <a:effectLst/>
        </p:spPr>
        <p:txBody>
          <a:bodyPr wrap="none" lIns="82910" tIns="41455" rIns="82910" bIns="41455" anchor="ctr"/>
          <a:lstStyle/>
          <a:p>
            <a:pPr algn="ctr"/>
            <a:endParaRPr lang="en-US" sz="1600" dirty="0">
              <a:latin typeface="Arial" pitchFamily="34" charset="0"/>
            </a:endParaRPr>
          </a:p>
        </p:txBody>
      </p:sp>
      <p:sp>
        <p:nvSpPr>
          <p:cNvPr id="130" name="Text Box 129"/>
          <p:cNvSpPr txBox="1">
            <a:spLocks noChangeArrowheads="1"/>
          </p:cNvSpPr>
          <p:nvPr/>
        </p:nvSpPr>
        <p:spPr bwMode="auto">
          <a:xfrm>
            <a:off x="4289760" y="59184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1009</a:t>
            </a:r>
          </a:p>
        </p:txBody>
      </p:sp>
      <p:sp>
        <p:nvSpPr>
          <p:cNvPr id="131" name="Text Box 129"/>
          <p:cNvSpPr txBox="1">
            <a:spLocks noChangeArrowheads="1"/>
          </p:cNvSpPr>
          <p:nvPr/>
        </p:nvSpPr>
        <p:spPr bwMode="auto">
          <a:xfrm>
            <a:off x="4289760" y="6223259"/>
            <a:ext cx="622692"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1008</a:t>
            </a:r>
          </a:p>
        </p:txBody>
      </p:sp>
      <p:sp>
        <p:nvSpPr>
          <p:cNvPr id="134" name="Text Box 119"/>
          <p:cNvSpPr txBox="1">
            <a:spLocks noChangeArrowheads="1"/>
          </p:cNvSpPr>
          <p:nvPr/>
        </p:nvSpPr>
        <p:spPr bwMode="auto">
          <a:xfrm rot="16200000">
            <a:off x="5335984" y="2763161"/>
            <a:ext cx="488041" cy="360719"/>
          </a:xfrm>
          <a:prstGeom prst="rect">
            <a:avLst/>
          </a:prstGeom>
          <a:solidFill>
            <a:schemeClr val="bg1"/>
          </a:solidFill>
          <a:ln w="9525">
            <a:noFill/>
            <a:miter lim="800000"/>
            <a:headEnd/>
            <a:tailEnd/>
          </a:ln>
          <a:effectLst/>
        </p:spPr>
        <p:txBody>
          <a:bodyPr wrap="none" lIns="82910" tIns="41455" rIns="82910" bIns="41455">
            <a:spAutoFit/>
          </a:bodyPr>
          <a:lstStyle/>
          <a:p>
            <a:pPr algn="ctr"/>
            <a:r>
              <a:rPr lang="en-US" dirty="0" err="1">
                <a:latin typeface="Arial" pitchFamily="34" charset="0"/>
              </a:rPr>
              <a:t>buf</a:t>
            </a:r>
            <a:endParaRPr lang="en-US" dirty="0">
              <a:latin typeface="Arial" pitchFamily="34" charset="0"/>
            </a:endParaRPr>
          </a:p>
        </p:txBody>
      </p:sp>
      <p:cxnSp>
        <p:nvCxnSpPr>
          <p:cNvPr id="135" name="Straight Connector 134"/>
          <p:cNvCxnSpPr/>
          <p:nvPr/>
        </p:nvCxnSpPr>
        <p:spPr>
          <a:xfrm flipH="1">
            <a:off x="4114800" y="5867400"/>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4114800" y="685800"/>
            <a:ext cx="2590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Text Box 38"/>
          <p:cNvSpPr txBox="1">
            <a:spLocks noChangeArrowheads="1"/>
          </p:cNvSpPr>
          <p:nvPr/>
        </p:nvSpPr>
        <p:spPr bwMode="auto">
          <a:xfrm rot="16200000">
            <a:off x="6378107" y="3263766"/>
            <a:ext cx="949705" cy="360719"/>
          </a:xfrm>
          <a:prstGeom prst="rect">
            <a:avLst/>
          </a:prstGeom>
          <a:noFill/>
          <a:ln w="9525">
            <a:noFill/>
            <a:miter lim="800000"/>
            <a:headEnd/>
            <a:tailEnd/>
          </a:ln>
          <a:effectLst/>
        </p:spPr>
        <p:txBody>
          <a:bodyPr wrap="none" lIns="82910" tIns="41455" rIns="82910" bIns="41455">
            <a:spAutoFit/>
          </a:bodyPr>
          <a:lstStyle/>
          <a:p>
            <a:r>
              <a:rPr lang="en-US" dirty="0" err="1">
                <a:solidFill>
                  <a:srgbClr val="FF0000"/>
                </a:solidFill>
                <a:latin typeface="Arial" pitchFamily="34" charset="0"/>
              </a:rPr>
              <a:t>get</a:t>
            </a:r>
            <a:r>
              <a:rPr lang="en-US" b="0" dirty="0" err="1">
                <a:solidFill>
                  <a:srgbClr val="FF0000"/>
                </a:solidFill>
                <a:latin typeface="Arial" pitchFamily="34" charset="0"/>
              </a:rPr>
              <a:t>URL</a:t>
            </a:r>
            <a:endParaRPr lang="en-US" b="0" dirty="0">
              <a:solidFill>
                <a:srgbClr val="FF0000"/>
              </a:solidFill>
              <a:latin typeface="Arial" pitchFamily="34" charset="0"/>
            </a:endParaRPr>
          </a:p>
        </p:txBody>
      </p:sp>
      <p:sp>
        <p:nvSpPr>
          <p:cNvPr id="138" name="Text Box 56"/>
          <p:cNvSpPr txBox="1">
            <a:spLocks noChangeArrowheads="1"/>
          </p:cNvSpPr>
          <p:nvPr/>
        </p:nvSpPr>
        <p:spPr bwMode="auto">
          <a:xfrm rot="16200000">
            <a:off x="3735105" y="774447"/>
            <a:ext cx="706119" cy="360755"/>
          </a:xfrm>
          <a:prstGeom prst="rect">
            <a:avLst/>
          </a:prstGeom>
          <a:noFill/>
          <a:ln w="9525">
            <a:noFill/>
            <a:miter lim="800000"/>
            <a:headEnd/>
            <a:tailEnd/>
          </a:ln>
          <a:effectLst/>
        </p:spPr>
        <p:txBody>
          <a:bodyPr wrap="none" lIns="82910" tIns="41455" rIns="82910" bIns="41455">
            <a:spAutoFit/>
          </a:bodyPr>
          <a:lstStyle/>
          <a:p>
            <a:r>
              <a:rPr lang="en-US" b="0" dirty="0">
                <a:solidFill>
                  <a:srgbClr val="FF0000"/>
                </a:solidFill>
                <a:latin typeface="Arial" pitchFamily="34" charset="0"/>
              </a:rPr>
              <a:t>stack</a:t>
            </a:r>
          </a:p>
        </p:txBody>
      </p:sp>
      <p:sp>
        <p:nvSpPr>
          <p:cNvPr id="139" name="AutoShape 135"/>
          <p:cNvSpPr>
            <a:spLocks noChangeArrowheads="1"/>
          </p:cNvSpPr>
          <p:nvPr/>
        </p:nvSpPr>
        <p:spPr bwMode="auto">
          <a:xfrm flipH="1">
            <a:off x="4010280" y="1040160"/>
            <a:ext cx="256920" cy="228600"/>
          </a:xfrm>
          <a:prstGeom prst="leftArrow">
            <a:avLst>
              <a:gd name="adj1" fmla="val 50000"/>
              <a:gd name="adj2" fmla="val 33333"/>
            </a:avLst>
          </a:prstGeom>
          <a:solidFill>
            <a:srgbClr val="FF0000"/>
          </a:solidFill>
          <a:ln w="9525">
            <a:solidFill>
              <a:srgbClr val="008000"/>
            </a:solidFill>
            <a:miter lim="800000"/>
            <a:headEnd/>
            <a:tailEnd/>
          </a:ln>
          <a:effectLst/>
        </p:spPr>
        <p:txBody>
          <a:bodyPr wrap="none" lIns="82910" tIns="41455" rIns="82910" bIns="41455" anchor="ctr"/>
          <a:lstStyle/>
          <a:p>
            <a:endParaRPr lang="nl-NL"/>
          </a:p>
        </p:txBody>
      </p:sp>
      <p:sp>
        <p:nvSpPr>
          <p:cNvPr id="140" name="Rectangle 3"/>
          <p:cNvSpPr>
            <a:spLocks noChangeArrowheads="1"/>
          </p:cNvSpPr>
          <p:nvPr/>
        </p:nvSpPr>
        <p:spPr bwMode="auto">
          <a:xfrm>
            <a:off x="7478038" y="712491"/>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41" name="Rectangle 4"/>
          <p:cNvSpPr>
            <a:spLocks noChangeArrowheads="1"/>
          </p:cNvSpPr>
          <p:nvPr/>
        </p:nvSpPr>
        <p:spPr bwMode="auto">
          <a:xfrm>
            <a:off x="7478038" y="1058127"/>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42" name="Rectangle 5"/>
          <p:cNvSpPr>
            <a:spLocks noChangeArrowheads="1"/>
          </p:cNvSpPr>
          <p:nvPr/>
        </p:nvSpPr>
        <p:spPr bwMode="auto">
          <a:xfrm>
            <a:off x="7478038" y="1403764"/>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pPr algn="ctr"/>
            <a:endParaRPr lang="en-US" dirty="0">
              <a:latin typeface="Arial" pitchFamily="34" charset="0"/>
            </a:endParaRPr>
          </a:p>
        </p:txBody>
      </p:sp>
      <p:sp>
        <p:nvSpPr>
          <p:cNvPr id="143" name="Rectangle 6"/>
          <p:cNvSpPr>
            <a:spLocks noChangeArrowheads="1"/>
          </p:cNvSpPr>
          <p:nvPr/>
        </p:nvSpPr>
        <p:spPr bwMode="auto">
          <a:xfrm>
            <a:off x="7478038" y="1749400"/>
            <a:ext cx="1451520" cy="345636"/>
          </a:xfrm>
          <a:prstGeom prst="rect">
            <a:avLst/>
          </a:prstGeom>
          <a:solidFill>
            <a:srgbClr val="CCECFF"/>
          </a:solidFill>
          <a:ln w="9525">
            <a:solidFill>
              <a:schemeClr val="tx1"/>
            </a:solidFill>
            <a:miter lim="800000"/>
            <a:headEnd/>
            <a:tailEnd/>
          </a:ln>
          <a:effectLst/>
        </p:spPr>
        <p:txBody>
          <a:bodyPr wrap="none" lIns="82910" tIns="41455" rIns="82910" bIns="41455" anchor="ctr"/>
          <a:lstStyle/>
          <a:p>
            <a:endParaRPr lang="nl-NL"/>
          </a:p>
        </p:txBody>
      </p:sp>
      <p:sp>
        <p:nvSpPr>
          <p:cNvPr id="144" name="Text Box 27"/>
          <p:cNvSpPr txBox="1">
            <a:spLocks noChangeArrowheads="1"/>
          </p:cNvSpPr>
          <p:nvPr/>
        </p:nvSpPr>
        <p:spPr bwMode="auto">
          <a:xfrm>
            <a:off x="7034518" y="1782527"/>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300</a:t>
            </a:r>
          </a:p>
        </p:txBody>
      </p:sp>
      <p:sp>
        <p:nvSpPr>
          <p:cNvPr id="145" name="Text Box 28"/>
          <p:cNvSpPr txBox="1">
            <a:spLocks noChangeArrowheads="1"/>
          </p:cNvSpPr>
          <p:nvPr/>
        </p:nvSpPr>
        <p:spPr bwMode="auto">
          <a:xfrm>
            <a:off x="7020118" y="1403766"/>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301</a:t>
            </a:r>
          </a:p>
        </p:txBody>
      </p:sp>
      <p:sp>
        <p:nvSpPr>
          <p:cNvPr id="146" name="Text Box 29"/>
          <p:cNvSpPr txBox="1">
            <a:spLocks noChangeArrowheads="1"/>
          </p:cNvSpPr>
          <p:nvPr/>
        </p:nvSpPr>
        <p:spPr bwMode="auto">
          <a:xfrm>
            <a:off x="7020118" y="1071093"/>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302</a:t>
            </a:r>
          </a:p>
        </p:txBody>
      </p:sp>
      <p:sp>
        <p:nvSpPr>
          <p:cNvPr id="147" name="Text Box 30"/>
          <p:cNvSpPr txBox="1">
            <a:spLocks noChangeArrowheads="1"/>
          </p:cNvSpPr>
          <p:nvPr/>
        </p:nvSpPr>
        <p:spPr bwMode="auto">
          <a:xfrm>
            <a:off x="7020118" y="712491"/>
            <a:ext cx="508879"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303</a:t>
            </a:r>
          </a:p>
        </p:txBody>
      </p:sp>
      <p:sp>
        <p:nvSpPr>
          <p:cNvPr id="148" name="Rectangle 41"/>
          <p:cNvSpPr>
            <a:spLocks noChangeArrowheads="1"/>
          </p:cNvSpPr>
          <p:nvPr/>
        </p:nvSpPr>
        <p:spPr bwMode="auto">
          <a:xfrm>
            <a:off x="7848600" y="712491"/>
            <a:ext cx="704446" cy="329941"/>
          </a:xfrm>
          <a:prstGeom prst="rect">
            <a:avLst/>
          </a:prstGeom>
          <a:noFill/>
          <a:ln w="9525">
            <a:noFill/>
            <a:miter lim="800000"/>
            <a:headEnd/>
            <a:tailEnd/>
          </a:ln>
          <a:effectLst/>
        </p:spPr>
        <p:txBody>
          <a:bodyPr wrap="none" lIns="82910" tIns="41455" rIns="82910" bIns="41455">
            <a:spAutoFit/>
          </a:bodyPr>
          <a:lstStyle/>
          <a:p>
            <a:r>
              <a:rPr lang="en-US" sz="1600" dirty="0">
                <a:latin typeface="Arial" pitchFamily="34" charset="0"/>
              </a:rPr>
              <a:t>return</a:t>
            </a:r>
          </a:p>
        </p:txBody>
      </p:sp>
      <p:grpSp>
        <p:nvGrpSpPr>
          <p:cNvPr id="149" name="Group 42"/>
          <p:cNvGrpSpPr>
            <a:grpSpLocks/>
          </p:cNvGrpSpPr>
          <p:nvPr/>
        </p:nvGrpSpPr>
        <p:grpSpPr bwMode="auto">
          <a:xfrm>
            <a:off x="8781240" y="228600"/>
            <a:ext cx="286560" cy="553018"/>
            <a:chOff x="5095" y="3101"/>
            <a:chExt cx="192" cy="528"/>
          </a:xfrm>
        </p:grpSpPr>
        <p:sp>
          <p:nvSpPr>
            <p:cNvPr id="150" name="Line 43"/>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51" name="Line 44"/>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52" name="Line 45"/>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53" name="Line 46"/>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54" name="Line 47"/>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55" name="Line 48"/>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grpSp>
        <p:nvGrpSpPr>
          <p:cNvPr id="156" name="Group 49"/>
          <p:cNvGrpSpPr>
            <a:grpSpLocks/>
          </p:cNvGrpSpPr>
          <p:nvPr/>
        </p:nvGrpSpPr>
        <p:grpSpPr bwMode="auto">
          <a:xfrm>
            <a:off x="7329720" y="228600"/>
            <a:ext cx="286560" cy="553018"/>
            <a:chOff x="5095" y="3101"/>
            <a:chExt cx="192" cy="528"/>
          </a:xfrm>
        </p:grpSpPr>
        <p:sp>
          <p:nvSpPr>
            <p:cNvPr id="157" name="Line 50"/>
            <p:cNvSpPr>
              <a:spLocks noChangeShapeType="1"/>
            </p:cNvSpPr>
            <p:nvPr/>
          </p:nvSpPr>
          <p:spPr bwMode="auto">
            <a:xfrm>
              <a:off x="5191" y="3101"/>
              <a:ext cx="0" cy="192"/>
            </a:xfrm>
            <a:prstGeom prst="line">
              <a:avLst/>
            </a:prstGeom>
            <a:noFill/>
            <a:ln w="9525">
              <a:solidFill>
                <a:schemeClr val="tx1"/>
              </a:solidFill>
              <a:prstDash val="sysDot"/>
              <a:round/>
              <a:headEnd/>
              <a:tailEnd/>
            </a:ln>
            <a:effectLst/>
          </p:spPr>
          <p:txBody>
            <a:bodyPr/>
            <a:lstStyle/>
            <a:p>
              <a:endParaRPr lang="nl-NL"/>
            </a:p>
          </p:txBody>
        </p:sp>
        <p:sp>
          <p:nvSpPr>
            <p:cNvPr id="158" name="Line 51"/>
            <p:cNvSpPr>
              <a:spLocks noChangeShapeType="1"/>
            </p:cNvSpPr>
            <p:nvPr/>
          </p:nvSpPr>
          <p:spPr bwMode="auto">
            <a:xfrm flipH="1">
              <a:off x="5095" y="3293"/>
              <a:ext cx="96" cy="48"/>
            </a:xfrm>
            <a:prstGeom prst="line">
              <a:avLst/>
            </a:prstGeom>
            <a:noFill/>
            <a:ln w="9525">
              <a:solidFill>
                <a:schemeClr val="tx1"/>
              </a:solidFill>
              <a:prstDash val="sysDot"/>
              <a:round/>
              <a:headEnd/>
              <a:tailEnd/>
            </a:ln>
            <a:effectLst/>
          </p:spPr>
          <p:txBody>
            <a:bodyPr/>
            <a:lstStyle/>
            <a:p>
              <a:endParaRPr lang="nl-NL"/>
            </a:p>
          </p:txBody>
        </p:sp>
        <p:sp>
          <p:nvSpPr>
            <p:cNvPr id="159" name="Line 52"/>
            <p:cNvSpPr>
              <a:spLocks noChangeShapeType="1"/>
            </p:cNvSpPr>
            <p:nvPr/>
          </p:nvSpPr>
          <p:spPr bwMode="auto">
            <a:xfrm>
              <a:off x="5095" y="3341"/>
              <a:ext cx="192" cy="48"/>
            </a:xfrm>
            <a:prstGeom prst="line">
              <a:avLst/>
            </a:prstGeom>
            <a:noFill/>
            <a:ln w="9525">
              <a:solidFill>
                <a:schemeClr val="tx1"/>
              </a:solidFill>
              <a:prstDash val="sysDot"/>
              <a:round/>
              <a:headEnd/>
              <a:tailEnd/>
            </a:ln>
            <a:effectLst/>
          </p:spPr>
          <p:txBody>
            <a:bodyPr/>
            <a:lstStyle/>
            <a:p>
              <a:endParaRPr lang="nl-NL"/>
            </a:p>
          </p:txBody>
        </p:sp>
        <p:sp>
          <p:nvSpPr>
            <p:cNvPr id="160" name="Line 53"/>
            <p:cNvSpPr>
              <a:spLocks noChangeShapeType="1"/>
            </p:cNvSpPr>
            <p:nvPr/>
          </p:nvSpPr>
          <p:spPr bwMode="auto">
            <a:xfrm flipH="1">
              <a:off x="5191" y="3389"/>
              <a:ext cx="96" cy="48"/>
            </a:xfrm>
            <a:prstGeom prst="line">
              <a:avLst/>
            </a:prstGeom>
            <a:noFill/>
            <a:ln w="9525">
              <a:solidFill>
                <a:schemeClr val="tx1"/>
              </a:solidFill>
              <a:prstDash val="sysDot"/>
              <a:round/>
              <a:headEnd/>
              <a:tailEnd/>
            </a:ln>
            <a:effectLst/>
          </p:spPr>
          <p:txBody>
            <a:bodyPr/>
            <a:lstStyle/>
            <a:p>
              <a:endParaRPr lang="nl-NL"/>
            </a:p>
          </p:txBody>
        </p:sp>
        <p:sp>
          <p:nvSpPr>
            <p:cNvPr id="161" name="Line 54"/>
            <p:cNvSpPr>
              <a:spLocks noChangeShapeType="1"/>
            </p:cNvSpPr>
            <p:nvPr/>
          </p:nvSpPr>
          <p:spPr bwMode="auto">
            <a:xfrm>
              <a:off x="5191" y="3485"/>
              <a:ext cx="0" cy="144"/>
            </a:xfrm>
            <a:prstGeom prst="line">
              <a:avLst/>
            </a:prstGeom>
            <a:noFill/>
            <a:ln w="9525">
              <a:solidFill>
                <a:schemeClr val="tx1"/>
              </a:solidFill>
              <a:prstDash val="sysDot"/>
              <a:round/>
              <a:headEnd/>
              <a:tailEnd/>
            </a:ln>
            <a:effectLst/>
          </p:spPr>
          <p:txBody>
            <a:bodyPr/>
            <a:lstStyle/>
            <a:p>
              <a:endParaRPr lang="nl-NL"/>
            </a:p>
          </p:txBody>
        </p:sp>
        <p:sp>
          <p:nvSpPr>
            <p:cNvPr id="162" name="Line 55"/>
            <p:cNvSpPr>
              <a:spLocks noChangeShapeType="1"/>
            </p:cNvSpPr>
            <p:nvPr/>
          </p:nvSpPr>
          <p:spPr bwMode="auto">
            <a:xfrm>
              <a:off x="5191" y="3437"/>
              <a:ext cx="0" cy="192"/>
            </a:xfrm>
            <a:prstGeom prst="line">
              <a:avLst/>
            </a:prstGeom>
            <a:noFill/>
            <a:ln w="9525">
              <a:solidFill>
                <a:schemeClr val="tx1"/>
              </a:solidFill>
              <a:prstDash val="sysDot"/>
              <a:round/>
              <a:headEnd/>
              <a:tailEnd/>
            </a:ln>
            <a:effectLst/>
          </p:spPr>
          <p:txBody>
            <a:bodyPr/>
            <a:lstStyle/>
            <a:p>
              <a:endParaRPr lang="nl-NL"/>
            </a:p>
          </p:txBody>
        </p:sp>
      </p:grpSp>
      <p:sp>
        <p:nvSpPr>
          <p:cNvPr id="163" name="Text Box 38"/>
          <p:cNvSpPr txBox="1">
            <a:spLocks noChangeArrowheads="1"/>
          </p:cNvSpPr>
          <p:nvPr/>
        </p:nvSpPr>
        <p:spPr bwMode="auto">
          <a:xfrm rot="16200000">
            <a:off x="6541406" y="1238529"/>
            <a:ext cx="629104" cy="360719"/>
          </a:xfrm>
          <a:prstGeom prst="rect">
            <a:avLst/>
          </a:prstGeom>
          <a:noFill/>
          <a:ln w="9525">
            <a:noFill/>
            <a:miter lim="800000"/>
            <a:headEnd/>
            <a:tailEnd/>
          </a:ln>
          <a:effectLst/>
        </p:spPr>
        <p:txBody>
          <a:bodyPr wrap="none" lIns="82910" tIns="41455" rIns="82910" bIns="41455">
            <a:spAutoFit/>
          </a:bodyPr>
          <a:lstStyle/>
          <a:p>
            <a:r>
              <a:rPr lang="en-US" b="0" dirty="0">
                <a:solidFill>
                  <a:srgbClr val="FF0000"/>
                </a:solidFill>
                <a:latin typeface="Arial" pitchFamily="34" charset="0"/>
              </a:rPr>
              <a:t>read</a:t>
            </a:r>
          </a:p>
        </p:txBody>
      </p:sp>
      <p:sp>
        <p:nvSpPr>
          <p:cNvPr id="164" name="Title 1"/>
          <p:cNvSpPr txBox="1">
            <a:spLocks/>
          </p:cNvSpPr>
          <p:nvPr/>
        </p:nvSpPr>
        <p:spPr>
          <a:xfrm>
            <a:off x="-1557018" y="-43464"/>
            <a:ext cx="8229600" cy="90550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100" kern="1200">
                <a:solidFill>
                  <a:schemeClr val="tx1"/>
                </a:solidFill>
                <a:latin typeface="+mj-lt"/>
                <a:ea typeface="+mj-ea"/>
                <a:cs typeface="+mj-cs"/>
              </a:defRPr>
            </a:lvl1pPr>
          </a:lstStyle>
          <a:p>
            <a:r>
              <a:rPr lang="en-US" dirty="0">
                <a:solidFill>
                  <a:schemeClr val="accent1"/>
                </a:solidFill>
              </a:rPr>
              <a:t>Real Functions</a:t>
            </a:r>
            <a:endParaRPr lang="en-GB" dirty="0">
              <a:solidFill>
                <a:schemeClr val="accent1"/>
              </a:solidFill>
            </a:endParaRPr>
          </a:p>
        </p:txBody>
      </p:sp>
    </p:spTree>
    <p:extLst>
      <p:ext uri="{BB962C8B-B14F-4D97-AF65-F5344CB8AC3E}">
        <p14:creationId xmlns:p14="http://schemas.microsoft.com/office/powerpoint/2010/main" val="317073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18057</TotalTime>
  <Words>3726</Words>
  <Application>Microsoft Macintosh PowerPoint</Application>
  <PresentationFormat>On-screen Show (4:3)</PresentationFormat>
  <Paragraphs>1078</Paragraphs>
  <Slides>46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Cambria Math</vt:lpstr>
      <vt:lpstr>Courier</vt:lpstr>
      <vt:lpstr>Courier New</vt:lpstr>
      <vt:lpstr>Helvetica</vt:lpstr>
      <vt:lpstr>Helvetica Light</vt:lpstr>
      <vt:lpstr>Wingdings</vt:lpstr>
      <vt:lpstr>Office Theme</vt:lpstr>
      <vt:lpstr>Buffer Overflows</vt:lpstr>
      <vt:lpstr>Software</vt:lpstr>
      <vt:lpstr>Software</vt:lpstr>
      <vt:lpstr>Software</vt:lpstr>
      <vt:lpstr>PowerPoint Presentation</vt:lpstr>
      <vt:lpstr>PowerPoint Presentation</vt:lpstr>
      <vt:lpstr>Real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Exploit</vt:lpstr>
      <vt:lpstr>Caveats</vt:lpstr>
      <vt:lpstr>PowerPoint Presentation</vt:lpstr>
      <vt:lpstr>Memory Layout of a Process</vt:lpstr>
      <vt:lpstr>Real Code</vt:lpstr>
      <vt:lpstr>Similarly</vt:lpstr>
      <vt:lpstr>Putting the pieces together</vt:lpstr>
      <vt:lpstr>What about the stack?</vt:lpstr>
      <vt:lpstr>PowerPoint Presentation</vt:lpstr>
      <vt:lpstr>Exploit</vt:lpstr>
      <vt:lpstr>That’s it, really</vt:lpstr>
      <vt:lpstr>Exploit against non control data</vt:lpstr>
      <vt:lpstr>Possible return targets on the stack</vt:lpstr>
      <vt:lpstr>Typical injection vector</vt:lpstr>
      <vt:lpstr>Typical shellcodes</vt:lpstr>
      <vt:lpstr>How do you create the vector?</vt:lpstr>
      <vt:lpstr>In reality, things are more complicated</vt:lpstr>
      <vt:lpstr>PowerPoint Presentation</vt:lpstr>
      <vt:lpstr>How do we defend from buffer overflows?</vt:lpstr>
      <vt:lpstr>Stack Canaries</vt:lpstr>
      <vt:lpstr>Non-executable stack</vt:lpstr>
      <vt:lpstr>Return into libc</vt:lpstr>
      <vt:lpstr>Return oriented programming (ROP)</vt:lpstr>
      <vt:lpstr>Other locations that  attackers can overwrite</vt:lpstr>
      <vt:lpstr>Address space layout randomization (ASLR)</vt:lpstr>
      <vt:lpstr>ASLR can be defeated</vt:lpstr>
      <vt:lpstr> Additional Countermeasures: Control Flow Integrity</vt:lpstr>
      <vt:lpstr>Control flow integrity: issues</vt:lpstr>
      <vt:lpstr>Some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dc:title>
  <dc:creator>emiliano de cristofaro</dc:creator>
  <cp:lastModifiedBy>Emiliano De Cristofaro</cp:lastModifiedBy>
  <cp:revision>889</cp:revision>
  <dcterms:created xsi:type="dcterms:W3CDTF">2013-12-01T21:04:28Z</dcterms:created>
  <dcterms:modified xsi:type="dcterms:W3CDTF">2023-10-24T21:23:48Z</dcterms:modified>
</cp:coreProperties>
</file>