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8"/>
  </p:notesMasterIdLst>
  <p:sldIdLst>
    <p:sldId id="256" r:id="rId6"/>
    <p:sldId id="257" r:id="rId7"/>
    <p:sldId id="305" r:id="rId8"/>
    <p:sldId id="279" r:id="rId9"/>
    <p:sldId id="307" r:id="rId10"/>
    <p:sldId id="325" r:id="rId11"/>
    <p:sldId id="263" r:id="rId12"/>
    <p:sldId id="324" r:id="rId13"/>
    <p:sldId id="334" r:id="rId14"/>
    <p:sldId id="335" r:id="rId15"/>
    <p:sldId id="333" r:id="rId16"/>
    <p:sldId id="332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D87E091-5AED-F3FC-99B0-694AE4E485DE}" name="Meijer, E.W. (Ernst)" initials="ME(" userId="S::ernst.meijer@tno.nl::faffd4db-7d62-49d2-a47b-c4321bf4ff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737" autoAdjust="0"/>
  </p:normalViewPr>
  <p:slideViewPr>
    <p:cSldViewPr snapToGrid="0">
      <p:cViewPr varScale="1">
        <p:scale>
          <a:sx n="58" d="100"/>
          <a:sy n="58" d="100"/>
        </p:scale>
        <p:origin x="75" y="5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el van Loon" userId="e65b4030-5993-4b75-a516-2a928318c599" providerId="ADAL" clId="{3C2B246D-0AEB-4329-A55A-5AE4539CD1F2}"/>
    <pc:docChg chg="">
      <pc:chgData name="Emiel van Loon" userId="e65b4030-5993-4b75-a516-2a928318c599" providerId="ADAL" clId="{3C2B246D-0AEB-4329-A55A-5AE4539CD1F2}" dt="2024-08-26T13:49:53.708" v="3"/>
      <pc:docMkLst>
        <pc:docMk/>
      </pc:docMkLst>
      <pc:sldChg chg="delCm">
        <pc:chgData name="Emiel van Loon" userId="e65b4030-5993-4b75-a516-2a928318c599" providerId="ADAL" clId="{3C2B246D-0AEB-4329-A55A-5AE4539CD1F2}" dt="2024-08-26T13:49:36.900" v="2"/>
        <pc:sldMkLst>
          <pc:docMk/>
          <pc:sldMk cId="492729418" sldId="33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miel van Loon" userId="e65b4030-5993-4b75-a516-2a928318c599" providerId="ADAL" clId="{3C2B246D-0AEB-4329-A55A-5AE4539CD1F2}" dt="2024-08-26T13:49:33.896" v="1"/>
              <pc2:cmMkLst xmlns:pc2="http://schemas.microsoft.com/office/powerpoint/2019/9/main/command">
                <pc:docMk/>
                <pc:sldMk cId="492729418" sldId="333"/>
                <pc2:cmMk id="{7FB8A81B-AD86-4D5B-82CC-8FF3EA096AB4}"/>
              </pc2:cmMkLst>
            </pc226:cmChg>
            <pc226:cmChg xmlns:pc226="http://schemas.microsoft.com/office/powerpoint/2022/06/main/command" chg="del">
              <pc226:chgData name="Emiel van Loon" userId="e65b4030-5993-4b75-a516-2a928318c599" providerId="ADAL" clId="{3C2B246D-0AEB-4329-A55A-5AE4539CD1F2}" dt="2024-08-26T13:49:18.253" v="0"/>
              <pc2:cmMkLst xmlns:pc2="http://schemas.microsoft.com/office/powerpoint/2019/9/main/command">
                <pc:docMk/>
                <pc:sldMk cId="492729418" sldId="333"/>
                <pc2:cmMk id="{F4E49D6F-7B15-42F0-8A3F-EA81B1E89CC4}"/>
              </pc2:cmMkLst>
            </pc226:cmChg>
            <pc226:cmChg xmlns:pc226="http://schemas.microsoft.com/office/powerpoint/2022/06/main/command" chg="del">
              <pc226:chgData name="Emiel van Loon" userId="e65b4030-5993-4b75-a516-2a928318c599" providerId="ADAL" clId="{3C2B246D-0AEB-4329-A55A-5AE4539CD1F2}" dt="2024-08-26T13:49:36.900" v="2"/>
              <pc2:cmMkLst xmlns:pc2="http://schemas.microsoft.com/office/powerpoint/2019/9/main/command">
                <pc:docMk/>
                <pc:sldMk cId="492729418" sldId="333"/>
                <pc2:cmMk id="{3FEB34FB-35A1-4B1D-B7CA-70B09E125B78}"/>
              </pc2:cmMkLst>
            </pc226:cmChg>
          </p:ext>
        </pc:extLst>
      </pc:sldChg>
      <pc:sldChg chg="delCm">
        <pc:chgData name="Emiel van Loon" userId="e65b4030-5993-4b75-a516-2a928318c599" providerId="ADAL" clId="{3C2B246D-0AEB-4329-A55A-5AE4539CD1F2}" dt="2024-08-26T13:49:53.708" v="3"/>
        <pc:sldMkLst>
          <pc:docMk/>
          <pc:sldMk cId="26252108" sldId="3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miel van Loon" userId="e65b4030-5993-4b75-a516-2a928318c599" providerId="ADAL" clId="{3C2B246D-0AEB-4329-A55A-5AE4539CD1F2}" dt="2024-08-26T13:49:53.708" v="3"/>
              <pc2:cmMkLst xmlns:pc2="http://schemas.microsoft.com/office/powerpoint/2019/9/main/command">
                <pc:docMk/>
                <pc:sldMk cId="26252108" sldId="334"/>
                <pc2:cmMk id="{CD7609CD-802D-4A34-9F26-F89978F6485D}"/>
              </pc2:cmMkLst>
            </pc226:cmChg>
          </p:ext>
        </pc:ext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BBD0-B73B-4012-AB7A-CFD5F613BE19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D0121-B4B7-439B-AA28-9BC7A1451D2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880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10s / 10s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2961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200s / 440s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1475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80s / 520s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4147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80s / 600s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48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20s / 30s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731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20s / 50s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80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 / 80s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187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 / 110s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88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20s / 130s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0751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110s / 240s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615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200s / 440s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911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200s / 440s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042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6687D-301E-2D01-CC1C-4CE4EB8D9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11DB8C-6E4A-4287-6095-F7AAAC2CB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DEA9F9-873F-8776-0D27-F2715088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96ADCD-1FF6-41F0-141D-EB114D3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DFF7EF-3C3B-79FD-3D43-23028E08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79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5A8DB-8D89-D09C-9737-DF77467D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21D6799-BDD3-41F0-A7C8-3F525A091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7136DF-F26D-E120-8887-637048C9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10621F-2E31-2BB3-351A-D2C89684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F77FDF-12F8-A899-9412-0C3A21F4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079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08C3D76-16A7-96FB-85C8-1E44DCCA4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331D3F-C7EA-4E99-81B6-A567B8009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763F85-D3C0-5771-1FF9-05DDC537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B5B75F-68D6-3BF4-4AE0-E6E03110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740B2B-A2B8-E970-2C57-7BD70F08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176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AAE8D-FF54-5A08-31BE-D380D459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300B0D-D4E2-5867-F391-D4C733E3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EAFD17-BAE4-9A2D-26E6-9F11A6CA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74D62D-B6BA-83ED-B929-EB634872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38699A-C3A4-2AF7-966B-76F83553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701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9C8CF-7474-F1FF-7A99-E77805D7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895A0E-E20C-A9DB-AA64-E9A6D865A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20D5E5-62A9-7296-D4FC-AEBBFECA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903FC7-6531-F395-C779-9CBF364D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EB19BC-0CAB-2589-EF06-88B974D5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74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BC238-2E17-BC43-879A-7E563E26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02D452-9D0E-485F-BB19-5E7CF31FA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58DDA1-0ED7-D089-C762-2C98E1968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D4912E-4358-1F0E-4DC4-7E239206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F4A688-3019-7AA7-89B6-7111E6EA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2F822F-95D6-2475-4C84-27F9947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590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92347-4CB5-E332-EB48-6643E8E8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B965FD-8DA8-693B-DE65-91F20E7B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8B9E67-12C3-7E3D-A69D-9F33A54AE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571D8DF-2055-84E9-1047-DFEF94394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F8F9A43-8F3A-11A4-482E-17B714794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4CA8281-8333-435A-2DA6-2D583379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CBD5998-77F7-A485-4879-7713397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7B066C0-5F4E-FDDA-2383-F0107AF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554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B40EF-8BA2-4D90-E899-5B7F7F4A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21462A8-6616-2716-9FC2-C00752EB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1C460F-5EF5-C0F5-6B3C-38FC3E18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347376A-1063-D5C2-028E-1379ACA1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604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848DDAF-79D8-922C-E520-AD2472FB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3E1DC7-E59C-7575-B2E7-373F2FE2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BA01D6-DE9C-56C9-2649-8BA82F0D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710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A72F0-9013-EA80-8EF4-A3455B86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3A54FF-05EA-21E7-775F-F8EA0D7A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910E60-E178-5CCF-F127-AB9B5F190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E36C0F7-551B-7749-4BF8-FCDEED9F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D3907-2AF8-1B69-BC9E-4D1AE636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34713B-1AE3-CF50-448F-BF73293E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973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1BE0-B3CE-4FEF-894F-8CDDC800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FED87FE-8B6D-99BE-1F39-73DEEF034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C9CC76-138D-13B1-5A47-9683FD9D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0EC393-BD85-526E-ED67-3183A970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CB7347-58BA-F21D-0184-9E2ECE2C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77B198-32C4-C12D-BF0F-480ED4FE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708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F31BF81-1DE1-DF33-064B-6D666701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68BBDE-E5BE-5AA8-28CA-0F2507E36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35D949-060F-5BA1-741D-A85E7874B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EAB3FE-77E3-9424-B68E-DC74FB343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929A6F-A261-9630-3786-D15708292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414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21844-D6DF-147C-2B6A-134B3D2DA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552" y="528320"/>
            <a:ext cx="10135673" cy="2780767"/>
          </a:xfrm>
        </p:spPr>
        <p:txBody>
          <a:bodyPr>
            <a:normAutofit/>
          </a:bodyPr>
          <a:lstStyle/>
          <a:p>
            <a: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Een ondergrens in de berekening</a:t>
            </a:r>
            <a:b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van stikstofdepositiebijdragen</a:t>
            </a:r>
            <a:b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voor vergunningverlening</a:t>
            </a:r>
            <a:br>
              <a:rPr lang="nl-NL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nl-NL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Onderzoek naar een wetenschappelijk onderbouwde ondergrens</a:t>
            </a:r>
            <a:endParaRPr lang="en-NL" sz="2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6C73FF-7EFF-5E44-3D02-3702AA07C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9633"/>
            <a:ext cx="9144000" cy="1485900"/>
          </a:xfrm>
        </p:spPr>
        <p:txBody>
          <a:bodyPr>
            <a:normAutofit/>
          </a:bodyPr>
          <a:lstStyle/>
          <a:p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Ernst Meijer (TNO)</a:t>
            </a:r>
            <a:b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Emiel van Loon (UvA)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A8465-4365-70A9-5839-F3EC4EB87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70" y="5480149"/>
            <a:ext cx="5135245" cy="748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3D5A34-DBE4-A728-F355-BA50B02F2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30" y="5358579"/>
            <a:ext cx="3330327" cy="971101"/>
          </a:xfrm>
          <a:prstGeom prst="rect">
            <a:avLst/>
          </a:prstGeom>
        </p:spPr>
      </p:pic>
      <p:pic>
        <p:nvPicPr>
          <p:cNvPr id="9" name="Afbeelding 8" descr="Afbeelding met patroon, Graphics, plein, Lettertype&#10;&#10;Automatisch gegenereerde beschrijving">
            <a:extLst>
              <a:ext uri="{FF2B5EF4-FFF2-40B4-BE49-F238E27FC236}">
                <a16:creationId xmlns:a16="http://schemas.microsoft.com/office/drawing/2014/main" id="{C8987920-997C-5794-87E9-B06C875BF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7" y="4589478"/>
            <a:ext cx="1879408" cy="203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5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Leidt</a:t>
            </a:r>
            <a:r>
              <a:rPr lang="en-US" sz="3600" dirty="0"/>
              <a:t> </a:t>
            </a:r>
            <a:r>
              <a:rPr lang="en-US" sz="3600" dirty="0" err="1"/>
              <a:t>beoordelingskader</a:t>
            </a:r>
            <a:r>
              <a:rPr lang="en-US" sz="3600" dirty="0"/>
              <a:t> tot </a:t>
            </a:r>
            <a:r>
              <a:rPr lang="en-US" sz="3600" dirty="0" err="1"/>
              <a:t>ondergrens</a:t>
            </a:r>
            <a:r>
              <a:rPr lang="en-US" sz="3600" dirty="0"/>
              <a:t>?</a:t>
            </a:r>
            <a:endParaRPr lang="en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46F2BF-059D-71B9-DDED-DE1E0D2A8262}"/>
              </a:ext>
            </a:extLst>
          </p:cNvPr>
          <p:cNvSpPr txBox="1">
            <a:spLocks/>
          </p:cNvSpPr>
          <p:nvPr/>
        </p:nvSpPr>
        <p:spPr>
          <a:xfrm>
            <a:off x="726353" y="1987390"/>
            <a:ext cx="2042027" cy="53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Theoretisch: 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DAB4D8F-DE62-A6A9-C21D-C2636688A1EC}"/>
              </a:ext>
            </a:extLst>
          </p:cNvPr>
          <p:cNvSpPr txBox="1">
            <a:spLocks/>
          </p:cNvSpPr>
          <p:nvPr/>
        </p:nvSpPr>
        <p:spPr>
          <a:xfrm>
            <a:off x="726352" y="3492359"/>
            <a:ext cx="2042027" cy="4458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Validatie: 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F3236466-7897-ADD3-00BF-C5AA68F50C19}"/>
              </a:ext>
            </a:extLst>
          </p:cNvPr>
          <p:cNvSpPr txBox="1">
            <a:spLocks/>
          </p:cNvSpPr>
          <p:nvPr/>
        </p:nvSpPr>
        <p:spPr>
          <a:xfrm>
            <a:off x="726352" y="4824901"/>
            <a:ext cx="2042027" cy="539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Onzekerheid: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66FF6D4-DD0F-EAA1-B04C-176513E84F67}"/>
              </a:ext>
            </a:extLst>
          </p:cNvPr>
          <p:cNvSpPr txBox="1"/>
          <p:nvPr/>
        </p:nvSpPr>
        <p:spPr>
          <a:xfrm>
            <a:off x="2880022" y="1993698"/>
            <a:ext cx="4506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aannames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onvermijdelijke modelkeuzes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versimpelingen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linearisatie &amp;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7B0CFB9-429B-EB14-0F9F-A05143519A8F}"/>
              </a:ext>
            </a:extLst>
          </p:cNvPr>
          <p:cNvSpPr txBox="1"/>
          <p:nvPr/>
        </p:nvSpPr>
        <p:spPr>
          <a:xfrm>
            <a:off x="2908161" y="3487398"/>
            <a:ext cx="4478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het bijzonder nodig i.v.m. aannames in model (z.g.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minder mogelijk en beschikbaar dan wenselijk</a:t>
            </a:r>
            <a:endParaRPr lang="en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EA07F67-8C22-4FF6-FCD0-AFD25D387065}"/>
              </a:ext>
            </a:extLst>
          </p:cNvPr>
          <p:cNvSpPr txBox="1"/>
          <p:nvPr/>
        </p:nvSpPr>
        <p:spPr>
          <a:xfrm>
            <a:off x="2849945" y="4824901"/>
            <a:ext cx="49232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 gevolge van meetartefacten, toevallige fouten en ontbreken van proceskennis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onzekerheid in totalen is aanzienlijk </a:t>
            </a:r>
            <a:b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(maar acceptabel in concentratie volgens FAC2)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onzekerheid depositie veel groter dan concentratie</a:t>
            </a:r>
            <a:endParaRPr lang="en-NL" dirty="0"/>
          </a:p>
        </p:txBody>
      </p:sp>
      <p:sp>
        <p:nvSpPr>
          <p:cNvPr id="14" name="Rechteraccolade 13">
            <a:extLst>
              <a:ext uri="{FF2B5EF4-FFF2-40B4-BE49-F238E27FC236}">
                <a16:creationId xmlns:a16="http://schemas.microsoft.com/office/drawing/2014/main" id="{1032F9D0-583F-E02D-3FC4-EC9EA1F1D65D}"/>
              </a:ext>
            </a:extLst>
          </p:cNvPr>
          <p:cNvSpPr/>
          <p:nvPr/>
        </p:nvSpPr>
        <p:spPr>
          <a:xfrm>
            <a:off x="7773156" y="3495267"/>
            <a:ext cx="208772" cy="91287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hteraccolade 14">
            <a:extLst>
              <a:ext uri="{FF2B5EF4-FFF2-40B4-BE49-F238E27FC236}">
                <a16:creationId xmlns:a16="http://schemas.microsoft.com/office/drawing/2014/main" id="{401B873A-09B7-6CC7-F6C8-A31AB4A72543}"/>
              </a:ext>
            </a:extLst>
          </p:cNvPr>
          <p:cNvSpPr/>
          <p:nvPr/>
        </p:nvSpPr>
        <p:spPr>
          <a:xfrm>
            <a:off x="7773156" y="4772441"/>
            <a:ext cx="208772" cy="147732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23790C58-989E-6624-C6A8-8287606D38DF}"/>
              </a:ext>
            </a:extLst>
          </p:cNvPr>
          <p:cNvSpPr txBox="1"/>
          <p:nvPr/>
        </p:nvSpPr>
        <p:spPr>
          <a:xfrm>
            <a:off x="8171041" y="3351539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Meer validatie is altijd beter.</a:t>
            </a:r>
            <a:b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Voor empirisch schatten van ondergrens i.i.g. te weinig validatiestudies beschikbaar. 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BE73C389-EAF7-79F4-7E40-DA1BCE7A999C}"/>
              </a:ext>
            </a:extLst>
          </p:cNvPr>
          <p:cNvSpPr txBox="1"/>
          <p:nvPr/>
        </p:nvSpPr>
        <p:spPr>
          <a:xfrm>
            <a:off x="8171040" y="4772441"/>
            <a:ext cx="31170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mate van onzekerheid duidt op kennislacunes en daaruit volgende modelzwaktes, onafhankelijk van grootte van depositie, wel van locatie.</a:t>
            </a:r>
            <a:endParaRPr lang="en-NL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CC5AD93-35A0-A92A-CC88-1B0C6E8B4342}"/>
              </a:ext>
            </a:extLst>
          </p:cNvPr>
          <p:cNvSpPr txBox="1"/>
          <p:nvPr/>
        </p:nvSpPr>
        <p:spPr>
          <a:xfrm>
            <a:off x="8171041" y="1990574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Inherent aan modellering – keuzes leiden niet eerder wel tot 25 km grens maar tot begrenzing bij lage depositiewaarden.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7" name="Rechteraccolade 6">
            <a:extLst>
              <a:ext uri="{FF2B5EF4-FFF2-40B4-BE49-F238E27FC236}">
                <a16:creationId xmlns:a16="http://schemas.microsoft.com/office/drawing/2014/main" id="{CE3D5608-E344-B2C6-46F3-FE85FF60F8C9}"/>
              </a:ext>
            </a:extLst>
          </p:cNvPr>
          <p:cNvSpPr/>
          <p:nvPr/>
        </p:nvSpPr>
        <p:spPr>
          <a:xfrm>
            <a:off x="7773156" y="2025122"/>
            <a:ext cx="208772" cy="11794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69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Conclusies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815"/>
            <a:ext cx="10515600" cy="4731621"/>
          </a:xfrm>
        </p:spPr>
        <p:txBody>
          <a:bodyPr>
            <a:normAutofit/>
          </a:bodyPr>
          <a:lstStyle/>
          <a:p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 is (louter </a:t>
            </a:r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vanuit atmosfeerwetenschappen) </a:t>
            </a:r>
            <a:r>
              <a:rPr lang="nl-NL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geen onderbouwing gevonden voor een specifieke rekenkundige ondergrens</a:t>
            </a:r>
          </a:p>
          <a:p>
            <a:endParaRPr lang="nl-NL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 ondergrens is wel aannemelijk </a:t>
            </a:r>
          </a:p>
          <a:p>
            <a:pPr lvl="1"/>
            <a:r>
              <a:rPr lang="nl-NL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sterk vereenvoudigde processen  modelparameters inschatten op basis van metingen  beperking meetinstrumentarium/natuurlijke variatie</a:t>
            </a:r>
          </a:p>
          <a:p>
            <a:pPr lvl="1"/>
            <a:endParaRPr lang="nl-NL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nl-NL" sz="2000" dirty="0">
                <a:cs typeface="Times New Roman" panose="02020603050405020304" pitchFamily="18" charset="0"/>
                <a:sym typeface="Wingdings" panose="05000000000000000000" pitchFamily="2" charset="2"/>
              </a:rPr>
              <a:t>met name het depositieproces kent beperkingen die niet van de grootte van de bijdrage afhangen maar in welke mate de lokale omstandigheden met metingen in kaart zijn gebracht</a:t>
            </a:r>
          </a:p>
          <a:p>
            <a:endParaRPr lang="nl-NL" sz="2000" dirty="0">
              <a:cs typeface="Times New Roman" panose="02020603050405020304" pitchFamily="18" charset="0"/>
            </a:endParaRPr>
          </a:p>
          <a:p>
            <a:r>
              <a:rPr lang="nl-NL" sz="2000" dirty="0">
                <a:cs typeface="Times New Roman" panose="02020603050405020304" pitchFamily="18" charset="0"/>
              </a:rPr>
              <a:t>ondergrens is mogelijk empirisch vast te stellen op basis van vergelijking tussen model en moderne metingen in veldexperimenten (maar niet mogelijk i.v.m. gebrek geschikte experimentele gegevens)</a:t>
            </a:r>
          </a:p>
          <a:p>
            <a:endParaRPr lang="nl-NL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2B5488-9D6F-26DC-81A7-46CCD5D58D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924675" y="6118323"/>
            <a:ext cx="4864348" cy="5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2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Suggesties</a:t>
            </a:r>
            <a:r>
              <a:rPr lang="en-US" dirty="0"/>
              <a:t>/</a:t>
            </a:r>
            <a:r>
              <a:rPr lang="en-US" dirty="0" err="1"/>
              <a:t>aanbevelingen</a:t>
            </a:r>
            <a:r>
              <a:rPr lang="en-US" dirty="0"/>
              <a:t> voor </a:t>
            </a:r>
            <a:r>
              <a:rPr lang="en-US" dirty="0" err="1"/>
              <a:t>vervolg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815"/>
            <a:ext cx="10515600" cy="473162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Verbeteren van kennis (en vervolgens betere modellering) van met name het depositieproces. </a:t>
            </a:r>
          </a:p>
          <a:p>
            <a:pPr marL="342900" indent="-342900">
              <a:buFont typeface="+mj-lt"/>
              <a:buAutoNum type="arabicPeriod"/>
            </a:pPr>
            <a:endParaRPr lang="nl-NL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Andere werkwijzen </a:t>
            </a:r>
            <a:r>
              <a:rPr lang="nl-NL" sz="2000" dirty="0">
                <a:cs typeface="Times New Roman" panose="02020603050405020304" pitchFamily="18" charset="0"/>
              </a:rPr>
              <a:t>dan huidig </a:t>
            </a:r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AERIUS, waarbij ook een bredere set criteria (met name ecologisch en juridisch) worden gehanteerd.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Rapporteren deposities op lagere resolutie dan huidige 1 ha.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Vaststellen van minimale projectduur bij vergunningverlening i.v.m. gebruik gemiddelde meteorologische omstandigheden in model.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Projecten geaccumuleerd beoordelen (dus niet naar individuele bronbijdragen kijken).</a:t>
            </a:r>
          </a:p>
          <a:p>
            <a:pPr marL="457200" lvl="1" indent="0">
              <a:buNone/>
            </a:pPr>
            <a:endParaRPr lang="nl-NL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cs typeface="Times New Roman" panose="02020603050405020304" pitchFamily="18" charset="0"/>
              </a:rPr>
              <a:t>Gericht uitvoeren van veldexperimenten t.b.v. verkrijgen van voldoende meetgegevens voor een statistische onderbouwing van een ondergrens. 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Duurt lang (&gt; 5 jaar) en is kostbaar.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Levert ook andere kennis op voor modelverbetering en beleidsondersteuning.</a:t>
            </a:r>
          </a:p>
          <a:p>
            <a:pPr marL="514350" indent="-514350">
              <a:buFont typeface="+mj-lt"/>
              <a:buAutoNum type="arabicPeriod"/>
            </a:pPr>
            <a:endParaRPr lang="nl-NL" sz="2400" dirty="0">
              <a:latin typeface="FS Me Pro Ligh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>
              <a:solidFill>
                <a:schemeClr val="bg1">
                  <a:lumMod val="50000"/>
                </a:schemeClr>
              </a:solidFill>
              <a:latin typeface="FS Me Pro Ligh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nl-NL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ACEF4-DCD0-2CD1-F4AE-004DCD05B9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924675" y="6118323"/>
            <a:ext cx="4864348" cy="5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5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89D64B-861A-AF16-B909-9413368F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etenschap­pelijk </a:t>
            </a:r>
            <a:r>
              <a:rPr lang="nl-NL" sz="24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beargu­menteren</a:t>
            </a:r>
            <a:r>
              <a:rPr lang="nl-NL" sz="2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er een ondergrens is waar­onder de stikstofdepositie van een </a:t>
            </a:r>
            <a:r>
              <a:rPr lang="nl-NL" sz="24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individuele bron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 </a:t>
            </a:r>
            <a:r>
              <a:rPr lang="nl-NL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stikstofgevoelige natuur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niet meer met</a:t>
            </a:r>
            <a:r>
              <a:rPr lang="nl-NL" sz="2400" dirty="0">
                <a:solidFill>
                  <a:srgbClr val="00B0F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voldoende</a:t>
            </a:r>
            <a:r>
              <a:rPr lang="nl-NL" sz="2400" dirty="0">
                <a:solidFill>
                  <a:srgbClr val="00B0F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zekerheid</a:t>
            </a:r>
            <a:r>
              <a:rPr lang="nl-NL" sz="2400" dirty="0">
                <a:solidFill>
                  <a:srgbClr val="00B0F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kan worden </a:t>
            </a:r>
            <a:r>
              <a:rPr lang="nl-NL" sz="24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toegerekend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aan de betreffende bron.</a:t>
            </a:r>
          </a:p>
          <a:p>
            <a:pPr marL="0" indent="0">
              <a:buNone/>
            </a:pPr>
            <a:endParaRPr lang="nl-NL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er een ondergrens?</a:t>
            </a:r>
          </a:p>
          <a:p>
            <a:pPr marL="0" indent="0">
              <a:buNone/>
            </a:pPr>
            <a:endParaRPr lang="nl-N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groot (ongeveer)?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2599A-E734-FCE6-F74E-C19C194F76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4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Aanleiding</a:t>
            </a:r>
            <a:r>
              <a:rPr lang="en-US" dirty="0"/>
              <a:t> </a:t>
            </a:r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780071-DF50-DDD1-607F-4B5B524D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48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adviescollege “Meten en berekenen stikstof” (commissie Hordijk) </a:t>
            </a:r>
          </a:p>
          <a:p>
            <a:pPr marL="0" indent="0">
              <a:buNone/>
            </a:pPr>
            <a: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nl-NL" sz="26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schijnzekerheid in huidige systematiek</a:t>
            </a:r>
          </a:p>
          <a:p>
            <a:pPr marL="0" indent="0">
              <a:buNone/>
            </a:pPr>
            <a:endParaRPr lang="nl-NL" sz="2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onderzoeken door RIVM</a:t>
            </a:r>
            <a:r>
              <a:rPr lang="nl-NL" sz="2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nl-NL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TNO</a:t>
            </a:r>
            <a:r>
              <a:rPr lang="nl-NL" sz="2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nl-NL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nl-NL" sz="26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nl-NL" sz="2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afbakening in de berekeningen gevonden: rekenafstand </a:t>
            </a:r>
            <a:br>
              <a:rPr lang="nl-NL" sz="2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2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nl-NL" sz="2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 maximaal 25 km vanaf de bron</a:t>
            </a:r>
          </a:p>
          <a:p>
            <a:pPr marL="0" indent="0">
              <a:buNone/>
            </a:pPr>
            <a:endParaRPr lang="nl-NL" sz="17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12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Roest G. et al. (2021) Verkenning afstandsgrens project-specifieke depositieberekeningen, RIVM-briefrapport 2021-0115. http://dx.doi.org/10.21945/RIVM-2021-0115 </a:t>
            </a:r>
          </a:p>
          <a:p>
            <a:pPr marL="0" indent="0">
              <a:buNone/>
            </a:pPr>
            <a:r>
              <a:rPr lang="nl-NL" sz="1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Duyzer J.,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Erbrink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H., Wilmot M. (2021) Afbakening in de modellering van depositiebijdragen van individuele projectbijdragen (Fase 1), TNO-notitie. </a:t>
            </a:r>
          </a:p>
          <a:p>
            <a:pPr marL="0" indent="0">
              <a:buNone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TNO (2022) Afbakening in de modellering van depositiebijdragen van individuele projectbijdragen (Fase 2), TNO-notitie.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F6E18-3470-A97A-C217-55F76C8FDB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txBody>
          <a:bodyPr>
            <a:normAutofit/>
          </a:bodyPr>
          <a:lstStyle/>
          <a:p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hoofdvraag (</a:t>
            </a:r>
            <a:r>
              <a:rPr lang="nl-N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kunnen toerekenen van een depositie op een receptor aan een bron </a:t>
            </a:r>
            <a:r>
              <a:rPr lang="nl-N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voldoende zekerheid</a:t>
            </a:r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is een vraag naar de </a:t>
            </a:r>
            <a:r>
              <a:rPr lang="nl-N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validiteit en betrouwbaarheid van modellering</a:t>
            </a:r>
          </a:p>
          <a:p>
            <a:pPr marL="0" indent="0">
              <a:buNone/>
            </a:pPr>
            <a:endParaRPr lang="nl-NL" sz="2400" b="1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modelgebruik in het kader van </a:t>
            </a:r>
            <a:r>
              <a:rPr lang="nl-N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toestemmingsverlening</a:t>
            </a:r>
          </a:p>
          <a:p>
            <a:pPr marL="0" indent="0">
              <a:buNone/>
            </a:pPr>
            <a:endParaRPr lang="nl-NL" sz="2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beperking tot wetenschappelijke disciplines waarop dispersie- en depositie modellering is gebaseerd, d.w.z. </a:t>
            </a:r>
            <a:r>
              <a:rPr lang="nl-NL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atmosfeerwetenschap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(geen ecologie)</a:t>
            </a:r>
          </a:p>
          <a:p>
            <a:endParaRPr lang="nl-N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E81A9-E782-E472-0EAC-CF327EAB51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3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AERIUS Calculator/Connect</a:t>
            </a:r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wettelijk voorgeschreven voor toestemmingsverlening</a:t>
            </a:r>
            <a:endParaRPr lang="nl-NL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onderliggende modellen</a:t>
            </a:r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nl-N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SRM2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(Standaardrekenmethode 2) model voor wegverkeer (tot 5 km)</a:t>
            </a:r>
          </a:p>
          <a:p>
            <a:pPr lvl="1"/>
            <a:r>
              <a:rPr lang="nl-N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OPS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(Operationeel Prioritaire Stoffen) model </a:t>
            </a:r>
            <a:r>
              <a:rPr lang="nl-N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voor overige bronnen (tot 25 km)</a:t>
            </a:r>
          </a:p>
          <a:p>
            <a:pPr marL="0" indent="0">
              <a:buNone/>
            </a:pPr>
            <a:endParaRPr lang="nl-N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Bovenstaande modellen volgen </a:t>
            </a:r>
            <a:r>
              <a:rPr lang="nl-NL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huidige wetenschappelijke standaard.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een model niet blijkt te voldoen wordt het verbeterd, dat is dus geen reden om daarop een ondergrens te baseren.</a:t>
            </a:r>
          </a:p>
          <a:p>
            <a:endParaRPr lang="en-N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8A818-4A3A-B71B-0C45-D43ACA8FC3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2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Werkwijze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Uitgaande van bestaande kennis</a:t>
            </a: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Literatuuronderzoek</a:t>
            </a: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Wetenschappelijk draagvlak via open discussie en advies door</a:t>
            </a:r>
          </a:p>
          <a:p>
            <a:pPr lvl="1"/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wetenschappelijke </a:t>
            </a:r>
            <a:r>
              <a:rPr lang="nl-NL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klankbordgoep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 13 leden (3 keer bijeen)</a:t>
            </a:r>
            <a:endParaRPr lang="nl-NL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nl-N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xperts uit het buitenland</a:t>
            </a: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(VK, Duitsland en Vlaanderen)</a:t>
            </a:r>
            <a:endParaRPr lang="nl-NL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7E510-E926-AB7B-9E7E-4B11207D54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123"/>
            <a:ext cx="10515600" cy="1325563"/>
          </a:xfrm>
        </p:spPr>
        <p:txBody>
          <a:bodyPr/>
          <a:lstStyle/>
          <a:p>
            <a:r>
              <a:rPr lang="en-US" dirty="0" err="1"/>
              <a:t>Algemeen</a:t>
            </a:r>
            <a:r>
              <a:rPr lang="en-US" dirty="0"/>
              <a:t> </a:t>
            </a:r>
            <a:r>
              <a:rPr lang="en-US" dirty="0" err="1"/>
              <a:t>beoordelingskader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89D64B-861A-AF16-B909-9413368F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45"/>
            <a:ext cx="10515600" cy="12606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cs typeface="Times New Roman" panose="02020603050405020304" pitchFamily="18" charset="0"/>
              </a:rPr>
              <a:t>ieder </a:t>
            </a:r>
            <a:r>
              <a:rPr lang="nl-NL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nl-NL" dirty="0">
                <a:latin typeface="Calibri" panose="020F0502020204030204" pitchFamily="34" charset="0"/>
                <a:cs typeface="Times New Roman" panose="02020603050405020304" pitchFamily="18" charset="0"/>
              </a:rPr>
              <a:t> heeft een </a:t>
            </a:r>
            <a:r>
              <a:rPr lang="nl-NL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toepassingsbereik</a:t>
            </a:r>
          </a:p>
          <a:p>
            <a:pPr marL="457200" indent="-457200">
              <a:buAutoNum type="arabicPeriod"/>
            </a:pPr>
            <a:endParaRPr lang="nl-NL" sz="3200" b="1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nl-NL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E6D102E-B5C1-BB0A-DBB1-B50C9FD5FC97}"/>
              </a:ext>
            </a:extLst>
          </p:cNvPr>
          <p:cNvSpPr txBox="1">
            <a:spLocks/>
          </p:cNvSpPr>
          <p:nvPr/>
        </p:nvSpPr>
        <p:spPr>
          <a:xfrm>
            <a:off x="1290320" y="3195319"/>
            <a:ext cx="10215879" cy="290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gebaseerd op</a:t>
            </a:r>
          </a:p>
          <a:p>
            <a:r>
              <a:rPr lang="nl-NL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theoretische basis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geldigheid daarvan</a:t>
            </a:r>
          </a:p>
          <a:p>
            <a:r>
              <a:rPr lang="nl-NL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validatie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 empirische gegevens</a:t>
            </a:r>
          </a:p>
          <a:p>
            <a:r>
              <a:rPr lang="nl-NL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geschiktheid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voor toepassing </a:t>
            </a:r>
            <a:b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onzekerheid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hiervan </a:t>
            </a:r>
            <a:r>
              <a:rPr lang="nl-NL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 belangrijkste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onderdeel) 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D29B6117-9790-E145-2360-51F700047561}"/>
              </a:ext>
            </a:extLst>
          </p:cNvPr>
          <p:cNvSpPr txBox="1">
            <a:spLocks/>
          </p:cNvSpPr>
          <p:nvPr/>
        </p:nvSpPr>
        <p:spPr>
          <a:xfrm>
            <a:off x="8616915" y="4223128"/>
            <a:ext cx="2634049" cy="5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expertoordeel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hteraccolade 5">
            <a:extLst>
              <a:ext uri="{FF2B5EF4-FFF2-40B4-BE49-F238E27FC236}">
                <a16:creationId xmlns:a16="http://schemas.microsoft.com/office/drawing/2014/main" id="{3AA67A8C-72D5-8E6D-0C58-B8427A67FFEF}"/>
              </a:ext>
            </a:extLst>
          </p:cNvPr>
          <p:cNvSpPr/>
          <p:nvPr/>
        </p:nvSpPr>
        <p:spPr>
          <a:xfrm>
            <a:off x="8178524" y="3579685"/>
            <a:ext cx="172996" cy="18164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Boog 6">
            <a:extLst>
              <a:ext uri="{FF2B5EF4-FFF2-40B4-BE49-F238E27FC236}">
                <a16:creationId xmlns:a16="http://schemas.microsoft.com/office/drawing/2014/main" id="{EEC32A34-4604-5D65-46FC-8F0ADB773F6A}"/>
              </a:ext>
            </a:extLst>
          </p:cNvPr>
          <p:cNvSpPr/>
          <p:nvPr/>
        </p:nvSpPr>
        <p:spPr>
          <a:xfrm>
            <a:off x="6022684" y="2410665"/>
            <a:ext cx="3842952" cy="3561921"/>
          </a:xfrm>
          <a:prstGeom prst="arc">
            <a:avLst>
              <a:gd name="adj1" fmla="val 16200000"/>
              <a:gd name="adj2" fmla="val 21525120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C38D6-CCAC-3D67-065C-F50E3A7932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Leidt</a:t>
            </a:r>
            <a:r>
              <a:rPr lang="en-US" sz="3600" dirty="0"/>
              <a:t> </a:t>
            </a:r>
            <a:r>
              <a:rPr lang="en-US" sz="3600" dirty="0" err="1"/>
              <a:t>beoordelingskader</a:t>
            </a:r>
            <a:r>
              <a:rPr lang="en-US" sz="3600" dirty="0"/>
              <a:t> tot </a:t>
            </a:r>
            <a:r>
              <a:rPr lang="en-US" sz="3600" dirty="0" err="1"/>
              <a:t>ondergrens</a:t>
            </a:r>
            <a:r>
              <a:rPr lang="en-US" sz="3600" dirty="0"/>
              <a:t>?</a:t>
            </a:r>
            <a:endParaRPr lang="en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46F2BF-059D-71B9-DDED-DE1E0D2A8262}"/>
              </a:ext>
            </a:extLst>
          </p:cNvPr>
          <p:cNvSpPr txBox="1">
            <a:spLocks/>
          </p:cNvSpPr>
          <p:nvPr/>
        </p:nvSpPr>
        <p:spPr>
          <a:xfrm>
            <a:off x="726353" y="1987390"/>
            <a:ext cx="2042027" cy="53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Theoretisch: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66FF6D4-DD0F-EAA1-B04C-176513E84F67}"/>
              </a:ext>
            </a:extLst>
          </p:cNvPr>
          <p:cNvSpPr txBox="1"/>
          <p:nvPr/>
        </p:nvSpPr>
        <p:spPr>
          <a:xfrm>
            <a:off x="2880022" y="1993698"/>
            <a:ext cx="4506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aannames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onvermijdelijke modelkeuzes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versimpelingen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linearisatie &amp; parameterisatie</a:t>
            </a:r>
          </a:p>
        </p:txBody>
      </p:sp>
      <p:sp>
        <p:nvSpPr>
          <p:cNvPr id="9" name="Rechteraccolade 8">
            <a:extLst>
              <a:ext uri="{FF2B5EF4-FFF2-40B4-BE49-F238E27FC236}">
                <a16:creationId xmlns:a16="http://schemas.microsoft.com/office/drawing/2014/main" id="{C5DDB2B8-1C14-6513-4062-F8D569C67906}"/>
              </a:ext>
            </a:extLst>
          </p:cNvPr>
          <p:cNvSpPr/>
          <p:nvPr/>
        </p:nvSpPr>
        <p:spPr>
          <a:xfrm>
            <a:off x="7773156" y="2025122"/>
            <a:ext cx="208772" cy="11794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B0B052F-B942-C7AD-E31D-98AFC1150782}"/>
              </a:ext>
            </a:extLst>
          </p:cNvPr>
          <p:cNvSpPr txBox="1"/>
          <p:nvPr/>
        </p:nvSpPr>
        <p:spPr>
          <a:xfrm>
            <a:off x="8171041" y="1990574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Inherent aan modellering – keuzes leiden niet eerder wel tot 25 km grens maar tot begrenzing bij lage depositiewaarden.</a:t>
            </a:r>
            <a:endParaRPr lang="en-NL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0A388-A180-A78F-02A6-236C30FBEE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Leidt</a:t>
            </a:r>
            <a:r>
              <a:rPr lang="en-US" sz="3600" dirty="0"/>
              <a:t> </a:t>
            </a:r>
            <a:r>
              <a:rPr lang="en-US" sz="3600" dirty="0" err="1"/>
              <a:t>beoordelingskader</a:t>
            </a:r>
            <a:r>
              <a:rPr lang="en-US" sz="3600" dirty="0"/>
              <a:t> tot </a:t>
            </a:r>
            <a:r>
              <a:rPr lang="en-US" sz="3600" dirty="0" err="1"/>
              <a:t>ondergrens</a:t>
            </a:r>
            <a:r>
              <a:rPr lang="en-US" sz="3600" dirty="0"/>
              <a:t>?</a:t>
            </a:r>
            <a:endParaRPr lang="en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46F2BF-059D-71B9-DDED-DE1E0D2A8262}"/>
              </a:ext>
            </a:extLst>
          </p:cNvPr>
          <p:cNvSpPr txBox="1">
            <a:spLocks/>
          </p:cNvSpPr>
          <p:nvPr/>
        </p:nvSpPr>
        <p:spPr>
          <a:xfrm>
            <a:off x="726353" y="1987390"/>
            <a:ext cx="2042027" cy="53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Theoretisch: 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DAB4D8F-DE62-A6A9-C21D-C2636688A1EC}"/>
              </a:ext>
            </a:extLst>
          </p:cNvPr>
          <p:cNvSpPr txBox="1">
            <a:spLocks/>
          </p:cNvSpPr>
          <p:nvPr/>
        </p:nvSpPr>
        <p:spPr>
          <a:xfrm>
            <a:off x="726352" y="3492359"/>
            <a:ext cx="2042027" cy="4458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Validatie: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66FF6D4-DD0F-EAA1-B04C-176513E84F67}"/>
              </a:ext>
            </a:extLst>
          </p:cNvPr>
          <p:cNvSpPr txBox="1"/>
          <p:nvPr/>
        </p:nvSpPr>
        <p:spPr>
          <a:xfrm>
            <a:off x="2880022" y="1993698"/>
            <a:ext cx="4506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aannames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onvermijdelijke modelkeuzes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versimpelingen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linearisatie &amp;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hteraccolade 8">
            <a:extLst>
              <a:ext uri="{FF2B5EF4-FFF2-40B4-BE49-F238E27FC236}">
                <a16:creationId xmlns:a16="http://schemas.microsoft.com/office/drawing/2014/main" id="{C5DDB2B8-1C14-6513-4062-F8D569C67906}"/>
              </a:ext>
            </a:extLst>
          </p:cNvPr>
          <p:cNvSpPr/>
          <p:nvPr/>
        </p:nvSpPr>
        <p:spPr>
          <a:xfrm>
            <a:off x="7773156" y="2025122"/>
            <a:ext cx="208772" cy="11794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7B0CFB9-429B-EB14-0F9F-A05143519A8F}"/>
              </a:ext>
            </a:extLst>
          </p:cNvPr>
          <p:cNvSpPr txBox="1"/>
          <p:nvPr/>
        </p:nvSpPr>
        <p:spPr>
          <a:xfrm>
            <a:off x="2908161" y="3487398"/>
            <a:ext cx="4478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het bijzonder nodig i.v.m. aannames in model (z.g.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minder mogelijk en beschikbaar dan wenselijk</a:t>
            </a:r>
            <a:endParaRPr lang="en-NL" dirty="0"/>
          </a:p>
        </p:txBody>
      </p:sp>
      <p:sp>
        <p:nvSpPr>
          <p:cNvPr id="14" name="Rechteraccolade 13">
            <a:extLst>
              <a:ext uri="{FF2B5EF4-FFF2-40B4-BE49-F238E27FC236}">
                <a16:creationId xmlns:a16="http://schemas.microsoft.com/office/drawing/2014/main" id="{1032F9D0-583F-E02D-3FC4-EC9EA1F1D65D}"/>
              </a:ext>
            </a:extLst>
          </p:cNvPr>
          <p:cNvSpPr/>
          <p:nvPr/>
        </p:nvSpPr>
        <p:spPr>
          <a:xfrm>
            <a:off x="7773156" y="3495267"/>
            <a:ext cx="208772" cy="91287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23790C58-989E-6624-C6A8-8287606D38DF}"/>
              </a:ext>
            </a:extLst>
          </p:cNvPr>
          <p:cNvSpPr txBox="1"/>
          <p:nvPr/>
        </p:nvSpPr>
        <p:spPr>
          <a:xfrm>
            <a:off x="8171041" y="3351539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Meer validatie is altijd beter.</a:t>
            </a:r>
            <a:b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Voor empirisch schatten van ondergrens i.i.g. te weinig validatiestudies beschikbaar. </a:t>
            </a:r>
            <a:endParaRPr lang="en-NL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B5A01-B3CC-0180-6D4E-CBF19EFC30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23D5A8F-2C6E-FE76-9D64-EB294B6E88A8}"/>
              </a:ext>
            </a:extLst>
          </p:cNvPr>
          <p:cNvSpPr txBox="1"/>
          <p:nvPr/>
        </p:nvSpPr>
        <p:spPr>
          <a:xfrm>
            <a:off x="8171041" y="1990574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Inherent aan modellering – keuzes leiden niet eerder wel tot 25 km grens maar tot begrenzing bij lage depositiewaarden.</a:t>
            </a:r>
            <a:endParaRPr lang="en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1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am Document" ma:contentTypeID="0x010100A35317DCC28344A7B82488658A034A5C01000D6802D4C1C7E74B98EEB8B29785FD4F" ma:contentTypeVersion="5" ma:contentTypeDescription=" " ma:contentTypeScope="" ma:versionID="a610d2b30f5dfecb1c002043b9c177fc">
  <xsd:schema xmlns:xsd="http://www.w3.org/2001/XMLSchema" xmlns:xs="http://www.w3.org/2001/XMLSchema" xmlns:p="http://schemas.microsoft.com/office/2006/metadata/properties" xmlns:ns2="0e39c402-577a-4293-b233-21fe7d53260f" xmlns:ns3="2f6a910d-138e-42c1-8e8a-320c1b7cf3f7" xmlns:ns5="bcbaadf7-5572-4b68-ba8b-0f8e420ed474" targetNamespace="http://schemas.microsoft.com/office/2006/metadata/properties" ma:root="true" ma:fieldsID="08b0977d407040a37af366647326c953" ns2:_="" ns3:_="" ns5:_="">
    <xsd:import namespace="0e39c402-577a-4293-b233-21fe7d53260f"/>
    <xsd:import namespace="2f6a910d-138e-42c1-8e8a-320c1b7cf3f7"/>
    <xsd:import namespace="bcbaadf7-5572-4b68-ba8b-0f8e420ed47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TNOC_ClusterName" minOccurs="0"/>
                <xsd:element ref="ns3:TNOC_ClusterId" minOccurs="0"/>
                <xsd:element ref="ns2:h15fbb78f4cb41d290e72f301ea2865f" minOccurs="0"/>
                <xsd:element ref="ns2:TaxCatchAll" minOccurs="0"/>
                <xsd:element ref="ns2:TaxCatchAllLabel" minOccurs="0"/>
                <xsd:element ref="ns2:n2a7a23bcc2241cb9261f9a914c7c1bb" minOccurs="0"/>
                <xsd:element ref="ns2:lca20d149a844688b6abf34073d5c21d" minOccurs="0"/>
                <xsd:element ref="ns2:bac4ab11065f4f6c809c820c57e320e5" minOccurs="0"/>
                <xsd:element ref="ns5:MediaServiceMetadata" minOccurs="0"/>
                <xsd:element ref="ns5:MediaServiceFastMetadata" minOccurs="0"/>
                <xsd:element ref="ns5:MediaServiceSearchProperties" minOccurs="0"/>
                <xsd:element ref="ns5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9c402-577a-4293-b233-21fe7d53260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15fbb78f4cb41d290e72f301ea2865f" ma:index="13" nillable="true" ma:taxonomy="true" ma:internalName="h15fbb78f4cb41d290e72f301ea2865f" ma:taxonomyFieldName="TNOC_ClusterType" ma:displayName="Cluster type" ma:fieldId="{115fbb78-f4cb-41d2-90e7-2f301ea2865f}" ma:sspId="7378aa68-586f-4892-bb77-0985b40f41a6" ma:termSetId="e7feef8e-5ede-44cd-b7d5-7ed7dacef0b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hidden="true" ma:list="{4f0794bf-6e53-4dc8-ae1a-e4e74921dbef}" ma:internalName="TaxCatchAll" ma:showField="CatchAllData" ma:web="0e39c402-577a-4293-b233-21fe7d5326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hidden="true" ma:list="{4f0794bf-6e53-4dc8-ae1a-e4e74921dbef}" ma:internalName="TaxCatchAllLabel" ma:readOnly="true" ma:showField="CatchAllDataLabel" ma:web="0e39c402-577a-4293-b233-21fe7d5326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2a7a23bcc2241cb9261f9a914c7c1bb" ma:index="17" nillable="true" ma:taxonomy="true" ma:internalName="n2a7a23bcc2241cb9261f9a914c7c1bb" ma:taxonomyFieldName="TNOC_DocumentClassification" ma:displayName="Document classification" ma:fieldId="{72a7a23b-cc22-41cb-9261-f9a914c7c1bb}" ma:sspId="7378aa68-586f-4892-bb77-0985b40f41a6" ma:termSetId="ff8f31fd-7572-41dc-9fe4-bd4c6d280f3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ca20d149a844688b6abf34073d5c21d" ma:index="19" nillable="true" ma:taxonomy="true" ma:internalName="lca20d149a844688b6abf34073d5c21d" ma:taxonomyFieldName="TNOC_DocumentType" ma:displayName="Document type" ma:fieldId="{5ca20d14-9a84-4688-b6ab-f34073d5c21d}" ma:sspId="7378aa68-586f-4892-bb77-0985b40f41a6" ma:termSetId="e8a13a9e-c4f3-4184-b8d9-8210abad49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4ab11065f4f6c809c820c57e320e5" ma:index="22" nillable="true" ma:taxonomy="true" ma:internalName="bac4ab11065f4f6c809c820c57e320e5" ma:taxonomyFieldName="TNOC_DocumentCategory" ma:displayName="Document category" ma:fieldId="{bac4ab11-065f-4f6c-809c-820c57e320e5}" ma:sspId="7378aa68-586f-4892-bb77-0985b40f41a6" ma:termSetId="94d42b6a-4155-4fa6-95e9-087bc306ceb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a910d-138e-42c1-8e8a-320c1b7cf3f7" elementFormDefault="qualified">
    <xsd:import namespace="http://schemas.microsoft.com/office/2006/documentManagement/types"/>
    <xsd:import namespace="http://schemas.microsoft.com/office/infopath/2007/PartnerControls"/>
    <xsd:element name="TNOC_ClusterName" ma:index="11" nillable="true" ma:displayName="Cluster name" ma:internalName="TNOC_ClusterName">
      <xsd:simpleType>
        <xsd:restriction base="dms:Text">
          <xsd:maxLength value="255"/>
        </xsd:restriction>
      </xsd:simpleType>
    </xsd:element>
    <xsd:element name="TNOC_ClusterId" ma:index="12" nillable="true" ma:displayName="Cluster ID" ma:internalName="TNOC_Cluster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aadf7-5572-4b68-ba8b-0f8e420ed4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1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NOC_ClusterName xmlns="2f6a910d-138e-42c1-8e8a-320c1b7cf3f7" xsi:nil="true"/>
    <h15fbb78f4cb41d290e72f301ea2865f xmlns="0e39c402-577a-4293-b233-21fe7d53260f">
      <Terms xmlns="http://schemas.microsoft.com/office/infopath/2007/PartnerControls"/>
    </h15fbb78f4cb41d290e72f301ea2865f>
    <lca20d149a844688b6abf34073d5c21d xmlns="0e39c402-577a-4293-b233-21fe7d53260f">
      <Terms xmlns="http://schemas.microsoft.com/office/infopath/2007/PartnerControls"/>
    </lca20d149a844688b6abf34073d5c21d>
    <TNOC_ClusterId xmlns="2f6a910d-138e-42c1-8e8a-320c1b7cf3f7" xsi:nil="true"/>
    <n2a7a23bcc2241cb9261f9a914c7c1bb xmlns="0e39c402-577a-4293-b233-21fe7d53260f">
      <Terms xmlns="http://schemas.microsoft.com/office/infopath/2007/PartnerControls"/>
    </n2a7a23bcc2241cb9261f9a914c7c1bb>
    <TaxCatchAll xmlns="0e39c402-577a-4293-b233-21fe7d53260f"/>
    <bac4ab11065f4f6c809c820c57e320e5 xmlns="0e39c402-577a-4293-b233-21fe7d53260f">
      <Terms xmlns="http://schemas.microsoft.com/office/infopath/2007/PartnerControls"/>
    </bac4ab11065f4f6c809c820c57e320e5>
  </documentManagement>
</p:properties>
</file>

<file path=customXml/itemProps1.xml><?xml version="1.0" encoding="utf-8"?>
<ds:datastoreItem xmlns:ds="http://schemas.openxmlformats.org/officeDocument/2006/customXml" ds:itemID="{9856692B-DD06-4759-84D7-87C661BE21D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8FE2496-AAA2-4F17-9435-2448504EAD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6C1458-97C2-442A-BADB-0C02F4644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39c402-577a-4293-b233-21fe7d53260f"/>
    <ds:schemaRef ds:uri="2f6a910d-138e-42c1-8e8a-320c1b7cf3f7"/>
    <ds:schemaRef ds:uri="bcbaadf7-5572-4b68-ba8b-0f8e420ed4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B0927FD-2582-4AE9-BB18-9F28CA3E1FE9}">
  <ds:schemaRefs>
    <ds:schemaRef ds:uri="http://schemas.microsoft.com/office/2006/metadata/properties"/>
    <ds:schemaRef ds:uri="http://schemas.microsoft.com/office/infopath/2007/PartnerControls"/>
    <ds:schemaRef ds:uri="2f6a910d-138e-42c1-8e8a-320c1b7cf3f7"/>
    <ds:schemaRef ds:uri="0e39c402-577a-4293-b233-21fe7d53260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14515</TotalTime>
  <Words>930</Words>
  <Application>Microsoft Office PowerPoint</Application>
  <PresentationFormat>Breedbeeld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FS Me Pro Light</vt:lpstr>
      <vt:lpstr>Times New Roman</vt:lpstr>
      <vt:lpstr>Kantoorthema</vt:lpstr>
      <vt:lpstr>Een ondergrens in de berekening van stikstofdepositiebijdragen voor vergunningverlening  Onderzoek naar een wetenschappelijk onderbouwde ondergrens</vt:lpstr>
      <vt:lpstr>Opdracht</vt:lpstr>
      <vt:lpstr>Aanleiding opdracht</vt:lpstr>
      <vt:lpstr>Scope</vt:lpstr>
      <vt:lpstr>Scope</vt:lpstr>
      <vt:lpstr>Werkwijze</vt:lpstr>
      <vt:lpstr>Algemeen beoordelingskader</vt:lpstr>
      <vt:lpstr>Leidt beoordelingskader tot ondergrens?</vt:lpstr>
      <vt:lpstr>Leidt beoordelingskader tot ondergrens?</vt:lpstr>
      <vt:lpstr>Leidt beoordelingskader tot ondergrens?</vt:lpstr>
      <vt:lpstr>Conclusies</vt:lpstr>
      <vt:lpstr>Suggesties/aanbevelingen voor vervolg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Wetenschappelijke Onderbouwing van een ondergrens in de berekende depositiebijdrage</dc:title>
  <dc:creator>Emiel van Loon</dc:creator>
  <cp:lastModifiedBy>Emiel van Loon</cp:lastModifiedBy>
  <cp:revision>9</cp:revision>
  <dcterms:created xsi:type="dcterms:W3CDTF">2024-05-15T12:59:32Z</dcterms:created>
  <dcterms:modified xsi:type="dcterms:W3CDTF">2024-08-26T13:50:02Z</dcterms:modified>
</cp:coreProperties>
</file>