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7338675" cy="975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4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98" y="108"/>
      </p:cViewPr>
      <p:guideLst>
        <p:guide orient="horz" pos="3072"/>
        <p:guide pos="5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a91f7e276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ca91f7e27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a91f7e276_1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ca91f7e276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a91f7e276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ca91f7e276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a91f7e27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a91f7e276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ca91f7e276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a91f7e27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a91f7e276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ca91f7e276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a91f7e27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a91f7e276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ca91f7e276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rporate Logo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77747" y="2283675"/>
            <a:ext cx="4800610" cy="4172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/>
          <p:nvPr/>
        </p:nvSpPr>
        <p:spPr>
          <a:xfrm>
            <a:off x="914400" y="1393200"/>
            <a:ext cx="16424274" cy="65052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6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1291074" y="1743240"/>
            <a:ext cx="7416000" cy="57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500" u="non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9215999" y="3095999"/>
            <a:ext cx="7257600" cy="209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̶"/>
              <a:defRPr/>
            </a:lvl2pPr>
            <a:lvl3pPr marL="1371600" lvl="2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3pPr>
            <a:lvl4pPr marL="1828800" lvl="3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400" y="0"/>
            <a:ext cx="4179598" cy="13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Slide">
  <p:cSld name="Title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914400" y="1393200"/>
            <a:ext cx="16424274" cy="65052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6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1291074" y="2286000"/>
            <a:ext cx="15183366" cy="443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sz="10000" u="sng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283414" y="6874716"/>
            <a:ext cx="15191026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2pPr>
            <a:lvl3pPr lvl="2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  <a:defRPr sz="2560"/>
            </a:lvl3pPr>
            <a:lvl4pPr lvl="3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4pPr>
            <a:lvl5pPr lvl="4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5pPr>
            <a:lvl6pPr lvl="5" algn="ctr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6pPr>
            <a:lvl7pPr lvl="6" algn="ctr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7pPr>
            <a:lvl8pPr lvl="7" algn="ctr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8pPr>
            <a:lvl9pPr lvl="8" algn="ctr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9pPr>
          </a:lstStyle>
          <a:p>
            <a:endParaRPr/>
          </a:p>
        </p:txBody>
      </p:sp>
      <p:sp>
        <p:nvSpPr>
          <p:cNvPr id="25" name="Google Shape;25;p3"/>
          <p:cNvSpPr>
            <a:spLocks noGrp="1"/>
          </p:cNvSpPr>
          <p:nvPr>
            <p:ph type="pic" idx="2"/>
          </p:nvPr>
        </p:nvSpPr>
        <p:spPr>
          <a:xfrm>
            <a:off x="3200400" y="8366400"/>
            <a:ext cx="2286000" cy="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̶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‒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‒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>
            <a:spLocks noGrp="1"/>
          </p:cNvSpPr>
          <p:nvPr>
            <p:ph type="pic" idx="3"/>
          </p:nvPr>
        </p:nvSpPr>
        <p:spPr>
          <a:xfrm>
            <a:off x="5713200" y="8366400"/>
            <a:ext cx="2286000" cy="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̶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‒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‒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>
            <a:spLocks noGrp="1"/>
          </p:cNvSpPr>
          <p:nvPr>
            <p:ph type="pic" idx="4"/>
          </p:nvPr>
        </p:nvSpPr>
        <p:spPr>
          <a:xfrm>
            <a:off x="8229600" y="8366400"/>
            <a:ext cx="2322000" cy="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̶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‒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‒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pic" idx="5"/>
          </p:nvPr>
        </p:nvSpPr>
        <p:spPr>
          <a:xfrm>
            <a:off x="10746000" y="8366400"/>
            <a:ext cx="2322000" cy="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̶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‒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‒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6"/>
          </p:nvPr>
        </p:nvSpPr>
        <p:spPr>
          <a:xfrm>
            <a:off x="8580530" y="395008"/>
            <a:ext cx="82944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1400"/>
              <a:buNone/>
              <a:defRPr sz="1400" b="1" i="0" u="sng" cap="none">
                <a:solidFill>
                  <a:srgbClr val="1E64C8"/>
                </a:solidFill>
              </a:defRPr>
            </a:lvl1pPr>
            <a:lvl2pPr marL="914400" lvl="1" indent="-22860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1400"/>
              <a:buNone/>
              <a:defRPr sz="1400" cap="none">
                <a:solidFill>
                  <a:srgbClr val="1E64C8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3pPr>
            <a:lvl4pPr marL="1828800" lvl="3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400" y="0"/>
            <a:ext cx="4179598" cy="13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830118" y="252000"/>
            <a:ext cx="15705282" cy="863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835825" y="1194364"/>
            <a:ext cx="15699574" cy="6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33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̶"/>
              <a:defRPr/>
            </a:lvl1pPr>
            <a:lvl2pPr marL="914400" lvl="1" indent="-533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Char char="̶"/>
              <a:defRPr/>
            </a:lvl2pPr>
            <a:lvl3pPr marL="1371600" lvl="2" indent="-533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Char char="‒"/>
              <a:defRPr/>
            </a:lvl3pPr>
            <a:lvl4pPr marL="1828800" lvl="3" indent="-533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Char char="‒"/>
              <a:defRPr/>
            </a:lvl4pPr>
            <a:lvl5pPr marL="2286000" lvl="4" indent="-533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̶"/>
              <a:defRPr/>
            </a:lvl5pPr>
            <a:lvl6pPr marL="2743200" lvl="5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>
  <p:cSld name="Chapter Slid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914400" y="0"/>
            <a:ext cx="16424274" cy="78984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6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/>
          </p:nvPr>
        </p:nvSpPr>
        <p:spPr>
          <a:xfrm>
            <a:off x="1291074" y="3246120"/>
            <a:ext cx="15183366" cy="443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sz="10000" u="sng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707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707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707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707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707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707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707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707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707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Photo">
  <p:cSld name="Title, Text and Photo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0118" y="252000"/>
            <a:ext cx="15705282" cy="863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>
            <a:spLocks noGrp="1"/>
          </p:cNvSpPr>
          <p:nvPr>
            <p:ph type="pic" idx="2"/>
          </p:nvPr>
        </p:nvSpPr>
        <p:spPr>
          <a:xfrm>
            <a:off x="10104438" y="1371918"/>
            <a:ext cx="6300000" cy="6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̶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‒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‒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707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707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707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707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707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707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707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707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707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835825" y="1194364"/>
            <a:ext cx="8442000" cy="6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1pPr>
            <a:lvl2pPr marL="914400" lvl="1" indent="-533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Char char="̶"/>
              <a:defRPr/>
            </a:lvl2pPr>
            <a:lvl3pPr marL="1371600" lvl="2" indent="-533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Char char="‒"/>
              <a:defRPr/>
            </a:lvl3pPr>
            <a:lvl4pPr marL="1828800" lvl="3" indent="-533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Char char="‒"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Photo">
  <p:cSld name="Title and Photo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830118" y="252000"/>
            <a:ext cx="15705282" cy="863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7"/>
          <p:cNvSpPr>
            <a:spLocks noGrp="1"/>
          </p:cNvSpPr>
          <p:nvPr>
            <p:ph type="pic" idx="2"/>
          </p:nvPr>
        </p:nvSpPr>
        <p:spPr>
          <a:xfrm>
            <a:off x="952038" y="1371600"/>
            <a:ext cx="15480000" cy="6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̶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‒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‒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Only">
  <p:cSld name="Photo Only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1528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6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>
            <a:spLocks noGrp="1"/>
          </p:cNvSpPr>
          <p:nvPr>
            <p:ph type="pic" idx="2"/>
          </p:nvPr>
        </p:nvSpPr>
        <p:spPr>
          <a:xfrm>
            <a:off x="-1" y="0"/>
            <a:ext cx="17337600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̶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‒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‒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textbox over picture">
  <p:cSld name="Blue textbox over picture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>
            <a:spLocks noGrp="1"/>
          </p:cNvSpPr>
          <p:nvPr>
            <p:ph type="pic" idx="2"/>
          </p:nvPr>
        </p:nvSpPr>
        <p:spPr>
          <a:xfrm>
            <a:off x="914400" y="0"/>
            <a:ext cx="16424274" cy="79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̶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‒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‒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914400" y="2691979"/>
            <a:ext cx="6764400" cy="52308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 u="sng" cap="none">
                <a:solidFill>
                  <a:schemeClr val="lt1"/>
                </a:solidFill>
              </a:defRPr>
            </a:lvl1pPr>
            <a:lvl2pPr marL="914400" lvl="1" indent="-533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̶"/>
              <a:defRPr>
                <a:solidFill>
                  <a:schemeClr val="lt1"/>
                </a:solidFill>
              </a:defRPr>
            </a:lvl2pPr>
            <a:lvl3pPr marL="1371600" lvl="2" indent="-533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‒"/>
              <a:defRPr>
                <a:solidFill>
                  <a:schemeClr val="lt1"/>
                </a:solidFill>
              </a:defRPr>
            </a:lvl3pPr>
            <a:lvl4pPr marL="1828800" lvl="3" indent="-533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‒"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ght blue textbox over picture">
  <p:cSld name="Light blue textbox over picture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914400" y="0"/>
            <a:ext cx="16424274" cy="7898400"/>
          </a:xfrm>
          <a:prstGeom prst="rect">
            <a:avLst/>
          </a:prstGeom>
          <a:solidFill>
            <a:srgbClr val="1E64C8"/>
          </a:solidFill>
          <a:ln w="12700" cap="flat" cmpd="sng">
            <a:solidFill>
              <a:srgbClr val="51528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6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914400" y="0"/>
            <a:ext cx="16424274" cy="79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̶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‒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‒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914399" y="1011602"/>
            <a:ext cx="7754938" cy="6908398"/>
          </a:xfrm>
          <a:prstGeom prst="rect">
            <a:avLst/>
          </a:prstGeom>
          <a:solidFill>
            <a:srgbClr val="E9F0FA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5400"/>
              <a:buNone/>
              <a:defRPr sz="5400" u="sng" cap="none">
                <a:solidFill>
                  <a:srgbClr val="1E64C8"/>
                </a:solidFill>
              </a:defRPr>
            </a:lvl1pPr>
            <a:lvl2pPr marL="914400" lvl="1" indent="-533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4800"/>
              <a:buChar char="̶"/>
              <a:defRPr>
                <a:solidFill>
                  <a:srgbClr val="1E64C8"/>
                </a:solidFill>
              </a:defRPr>
            </a:lvl2pPr>
            <a:lvl3pPr marL="1371600" lvl="2" indent="-533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4800"/>
              <a:buChar char="‒"/>
              <a:defRPr>
                <a:solidFill>
                  <a:srgbClr val="1E64C8"/>
                </a:solidFill>
              </a:defRPr>
            </a:lvl3pPr>
            <a:lvl4pPr marL="1828800" lvl="3" indent="-533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4800"/>
              <a:buChar char="‒"/>
              <a:defRPr>
                <a:solidFill>
                  <a:srgbClr val="1E64C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4800"/>
              <a:buNone/>
              <a:defRPr>
                <a:solidFill>
                  <a:srgbClr val="1E64C8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0118" y="252000"/>
            <a:ext cx="15705282" cy="863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5400"/>
              <a:buFont typeface="Arial"/>
              <a:buNone/>
              <a:defRPr sz="5400" b="0" i="0" u="sng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5825" y="1194364"/>
            <a:ext cx="15699574" cy="6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33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̶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33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‒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33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‒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1160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1160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1159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1159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707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707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707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707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707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707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707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707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707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57200" y="7909180"/>
            <a:ext cx="2307600" cy="184682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nalpointers.com/post/beginner-s-look-smart-pointers-modern-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cppreference.com/w/cpp/memory" TargetMode="External"/><Relationship Id="rId4" Type="http://schemas.openxmlformats.org/officeDocument/2006/relationships/hyperlink" Target="https://www.internalpointers.com/post/move-smart-pointers-and-out-functions-modern-c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RedBlack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nalpointers.com/post/understanding-meaning-lvalues-and-rvalues-c#:~:text=Lvalues%20and%20rvalues%3A%20a%20friendly%20definition&amp;text=In%20C%2B%2B%20an%20lvalue%20is,since%20they%20exist%20as%20variabl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ternalpointers.com/post/c-rvalue-references-and-move-semantics-beginn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ctrTitle"/>
          </p:nvPr>
        </p:nvSpPr>
        <p:spPr>
          <a:xfrm>
            <a:off x="1291074" y="2286000"/>
            <a:ext cx="15183366" cy="443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</a:pPr>
            <a:r>
              <a:rPr lang="en-US"/>
              <a:t>LAB 5: RED-BLACK TREES</a:t>
            </a:r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1"/>
          </p:nvPr>
        </p:nvSpPr>
        <p:spPr>
          <a:xfrm>
            <a:off x="1283414" y="6874716"/>
            <a:ext cx="15191026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</a:pPr>
            <a:endParaRPr/>
          </a:p>
        </p:txBody>
      </p:sp>
      <p:sp>
        <p:nvSpPr>
          <p:cNvPr id="81" name="Google Shape;81;p12"/>
          <p:cNvSpPr>
            <a:spLocks noGrp="1"/>
          </p:cNvSpPr>
          <p:nvPr>
            <p:ph type="pic" idx="3"/>
          </p:nvPr>
        </p:nvSpPr>
        <p:spPr>
          <a:xfrm>
            <a:off x="5713200" y="8366400"/>
            <a:ext cx="2286000" cy="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2"/>
          <p:cNvSpPr>
            <a:spLocks noGrp="1"/>
          </p:cNvSpPr>
          <p:nvPr>
            <p:ph type="pic" idx="4"/>
          </p:nvPr>
        </p:nvSpPr>
        <p:spPr>
          <a:xfrm>
            <a:off x="8229600" y="8366400"/>
            <a:ext cx="2322000" cy="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2"/>
          <p:cNvSpPr>
            <a:spLocks noGrp="1"/>
          </p:cNvSpPr>
          <p:nvPr>
            <p:ph type="pic" idx="5"/>
          </p:nvPr>
        </p:nvSpPr>
        <p:spPr>
          <a:xfrm>
            <a:off x="10746000" y="8366400"/>
            <a:ext cx="2322000" cy="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6"/>
          </p:nvPr>
        </p:nvSpPr>
        <p:spPr>
          <a:xfrm>
            <a:off x="8580530" y="395008"/>
            <a:ext cx="82944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1400"/>
              <a:buNone/>
            </a:pPr>
            <a:r>
              <a:rPr lang="en-US"/>
              <a:t>DEPARTMENT &lt; ... &gt;</a:t>
            </a:r>
            <a:endParaRPr/>
          </a:p>
          <a:p>
            <a:pPr marL="0" lvl="1" indent="0" algn="l" rtl="0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1400"/>
              <a:buNone/>
            </a:pPr>
            <a:r>
              <a:rPr lang="en-US"/>
              <a:t>RESEARCH GROUP &lt; ... &gt;</a:t>
            </a:r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pic" idx="2"/>
          </p:nvPr>
        </p:nvSpPr>
        <p:spPr>
          <a:xfrm>
            <a:off x="3200400" y="8366400"/>
            <a:ext cx="2286000" cy="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830118" y="252000"/>
            <a:ext cx="15705282" cy="863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5400"/>
              <a:buFont typeface="Arial"/>
              <a:buNone/>
            </a:pPr>
            <a:r>
              <a:rPr lang="en-US" u="none"/>
              <a:t>Smart pointers </a:t>
            </a:r>
            <a:endParaRPr u="none"/>
          </a:p>
        </p:txBody>
      </p:sp>
      <p:sp>
        <p:nvSpPr>
          <p:cNvPr id="165" name="Google Shape;165;p21"/>
          <p:cNvSpPr txBox="1">
            <a:spLocks noGrp="1"/>
          </p:cNvSpPr>
          <p:nvPr>
            <p:ph type="body" idx="1"/>
          </p:nvPr>
        </p:nvSpPr>
        <p:spPr>
          <a:xfrm>
            <a:off x="835825" y="1422964"/>
            <a:ext cx="15699600" cy="6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Dynamically allocated memory (new) has to be released manually (delete).</a:t>
            </a:r>
            <a:endParaRPr sz="2400"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/>
              <a:t>Smart pointers </a:t>
            </a:r>
            <a:r>
              <a:rPr lang="en-US" sz="2400"/>
              <a:t>provide automatic memory management: when it is no longer in use, it is automatically deleted.</a:t>
            </a:r>
            <a:endParaRPr sz="2400"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Smart pointers wrap a normal pointer and overload the * and -&gt; operator</a:t>
            </a:r>
            <a:endParaRPr sz="2400"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Once a smart pointer goes out of scope, its destructor is called which calls delete on the inner pointer.</a:t>
            </a:r>
            <a:endParaRPr sz="2400"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Three types:</a:t>
            </a:r>
            <a:endParaRPr sz="2400"/>
          </a:p>
          <a:p>
            <a:pPr marL="914400" lvl="1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 b="1"/>
              <a:t>std::unique_ptr</a:t>
            </a:r>
            <a:r>
              <a:rPr lang="en-US" sz="2400"/>
              <a:t>: only one pointer can point to the object</a:t>
            </a:r>
            <a:endParaRPr sz="2400"/>
          </a:p>
          <a:p>
            <a:pPr marL="914400" lvl="1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std::shared_ptr: multiple pointers can point to the object, a counter keeps track of how many are active</a:t>
            </a:r>
            <a:endParaRPr sz="2400"/>
          </a:p>
          <a:p>
            <a:pPr marL="914400" lvl="1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str::weak_ptr: like shared_ptr but doesn’t increment the pointer</a:t>
            </a:r>
            <a:endParaRPr sz="2400"/>
          </a:p>
        </p:txBody>
      </p: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830118" y="252000"/>
            <a:ext cx="157053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5400"/>
              <a:buFont typeface="Arial"/>
              <a:buNone/>
            </a:pPr>
            <a:r>
              <a:rPr lang="en-US" u="none"/>
              <a:t>std::unique_ptr </a:t>
            </a:r>
            <a:endParaRPr u="none"/>
          </a:p>
        </p:txBody>
      </p:sp>
      <p:sp>
        <p:nvSpPr>
          <p:cNvPr id="172" name="Google Shape;172;p22"/>
          <p:cNvSpPr txBox="1">
            <a:spLocks noGrp="1"/>
          </p:cNvSpPr>
          <p:nvPr>
            <p:ph type="body" idx="1"/>
          </p:nvPr>
        </p:nvSpPr>
        <p:spPr>
          <a:xfrm>
            <a:off x="835825" y="1194364"/>
            <a:ext cx="15699600" cy="6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Owns the object it points to, no other smart pointers can point to it.</a:t>
            </a:r>
            <a:endParaRPr sz="2400"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Two ways to create a unique pointer</a:t>
            </a:r>
            <a:endParaRPr sz="2400"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	   By wrapping a pointer										Using make_unique (preferred)</a:t>
            </a:r>
            <a:endParaRPr sz="24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Unique pointers can not be copied, they have to be moved:</a:t>
            </a:r>
            <a:endParaRPr sz="24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" name="Google Shape;173;p22"/>
          <p:cNvSpPr txBox="1">
            <a:spLocks noGrp="1"/>
          </p:cNvSpPr>
          <p:nvPr>
            <p:ph type="sldNum" idx="12"/>
          </p:nvPr>
        </p:nvSpPr>
        <p:spPr>
          <a:xfrm>
            <a:off x="15590520" y="8948703"/>
            <a:ext cx="9219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150" y="2783980"/>
            <a:ext cx="6157825" cy="10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950" y="2783978"/>
            <a:ext cx="7255540" cy="10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5075" y="5574553"/>
            <a:ext cx="8422100" cy="25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xfrm>
            <a:off x="830118" y="252000"/>
            <a:ext cx="157053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5400"/>
              <a:buFont typeface="Arial"/>
              <a:buNone/>
            </a:pPr>
            <a:r>
              <a:rPr lang="en-US" u="none"/>
              <a:t>More information about smart pointers</a:t>
            </a:r>
            <a:endParaRPr u="none"/>
          </a:p>
        </p:txBody>
      </p:sp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>
            <a:off x="835825" y="1194364"/>
            <a:ext cx="15699600" cy="6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https://www.internalpointers.com/post/beginner-s-look-smart-pointers-modern-c</a:t>
            </a:r>
            <a:endParaRPr sz="2400"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https://www.internalpointers.com/post/move-smart-pointers-and-out-functions-modern-c</a:t>
            </a:r>
            <a:endParaRPr sz="2400"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u="sng">
                <a:solidFill>
                  <a:schemeClr val="hlink"/>
                </a:solidFill>
                <a:hlinkClick r:id="rId5"/>
              </a:rPr>
              <a:t>https://en.cppreference.com/w/cpp/memory</a:t>
            </a:r>
            <a:endParaRPr sz="24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15590520" y="8948703"/>
            <a:ext cx="9219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title"/>
          </p:nvPr>
        </p:nvSpPr>
        <p:spPr>
          <a:xfrm>
            <a:off x="830118" y="252000"/>
            <a:ext cx="157053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5400"/>
              <a:buFont typeface="Arial"/>
              <a:buNone/>
            </a:pPr>
            <a:r>
              <a:rPr lang="en-US" u="none"/>
              <a:t>Start code</a:t>
            </a:r>
            <a:endParaRPr u="none"/>
          </a:p>
        </p:txBody>
      </p:sp>
      <p:sp>
        <p:nvSpPr>
          <p:cNvPr id="189" name="Google Shape;189;p24"/>
          <p:cNvSpPr txBox="1">
            <a:spLocks noGrp="1"/>
          </p:cNvSpPr>
          <p:nvPr>
            <p:ph type="sldNum" idx="12"/>
          </p:nvPr>
        </p:nvSpPr>
        <p:spPr>
          <a:xfrm>
            <a:off x="15590520" y="8948703"/>
            <a:ext cx="9219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0868750" y="2914325"/>
            <a:ext cx="3055800" cy="250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RZWknoop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Sleutel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Ouder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Links, rechts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Kleur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</p:txBody>
      </p:sp>
      <p:sp>
        <p:nvSpPr>
          <p:cNvPr id="191" name="Google Shape;191;p24"/>
          <p:cNvSpPr/>
          <p:nvPr/>
        </p:nvSpPr>
        <p:spPr>
          <a:xfrm>
            <a:off x="11798250" y="2225599"/>
            <a:ext cx="1771625" cy="1942875"/>
          </a:xfrm>
          <a:custGeom>
            <a:avLst/>
            <a:gdLst/>
            <a:ahLst/>
            <a:cxnLst/>
            <a:rect l="l" t="t" r="r" b="b"/>
            <a:pathLst>
              <a:path w="70865" h="77715" extrusionOk="0">
                <a:moveTo>
                  <a:pt x="0" y="77715"/>
                </a:moveTo>
                <a:cubicBezTo>
                  <a:pt x="28348" y="77715"/>
                  <a:pt x="67934" y="58089"/>
                  <a:pt x="70287" y="29839"/>
                </a:cubicBezTo>
                <a:cubicBezTo>
                  <a:pt x="70625" y="25778"/>
                  <a:pt x="71275" y="21568"/>
                  <a:pt x="70287" y="17615"/>
                </a:cubicBezTo>
                <a:cubicBezTo>
                  <a:pt x="68185" y="9200"/>
                  <a:pt x="58839" y="2910"/>
                  <a:pt x="50424" y="807"/>
                </a:cubicBezTo>
                <a:cubicBezTo>
                  <a:pt x="46796" y="-99"/>
                  <a:pt x="42424" y="-608"/>
                  <a:pt x="39218" y="1316"/>
                </a:cubicBezTo>
                <a:cubicBezTo>
                  <a:pt x="33158" y="4953"/>
                  <a:pt x="30560" y="13603"/>
                  <a:pt x="30560" y="20671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92" name="Google Shape;192;p24"/>
          <p:cNvSpPr/>
          <p:nvPr/>
        </p:nvSpPr>
        <p:spPr>
          <a:xfrm>
            <a:off x="3979700" y="2978100"/>
            <a:ext cx="3055800" cy="250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RZWBoom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</p:txBody>
      </p:sp>
      <p:cxnSp>
        <p:nvCxnSpPr>
          <p:cNvPr id="193" name="Google Shape;193;p24"/>
          <p:cNvCxnSpPr>
            <a:endCxn id="192" idx="3"/>
          </p:cNvCxnSpPr>
          <p:nvPr/>
        </p:nvCxnSpPr>
        <p:spPr>
          <a:xfrm rot="10800000">
            <a:off x="7035500" y="4232250"/>
            <a:ext cx="3827700" cy="231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325" y="6211775"/>
            <a:ext cx="634365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4"/>
          <p:cNvSpPr/>
          <p:nvPr/>
        </p:nvSpPr>
        <p:spPr>
          <a:xfrm>
            <a:off x="5338792" y="1683289"/>
            <a:ext cx="6688675" cy="1269200"/>
          </a:xfrm>
          <a:custGeom>
            <a:avLst/>
            <a:gdLst/>
            <a:ahLst/>
            <a:cxnLst/>
            <a:rect l="l" t="t" r="r" b="b"/>
            <a:pathLst>
              <a:path w="267547" h="50768" extrusionOk="0">
                <a:moveTo>
                  <a:pt x="1169" y="50768"/>
                </a:moveTo>
                <a:cubicBezTo>
                  <a:pt x="-3372" y="39417"/>
                  <a:pt x="6942" y="24673"/>
                  <a:pt x="16958" y="17662"/>
                </a:cubicBezTo>
                <a:cubicBezTo>
                  <a:pt x="24172" y="12612"/>
                  <a:pt x="33481" y="11533"/>
                  <a:pt x="41915" y="9003"/>
                </a:cubicBezTo>
                <a:cubicBezTo>
                  <a:pt x="52727" y="5760"/>
                  <a:pt x="63758" y="2625"/>
                  <a:pt x="75021" y="1873"/>
                </a:cubicBezTo>
                <a:cubicBezTo>
                  <a:pt x="97049" y="403"/>
                  <a:pt x="119157" y="345"/>
                  <a:pt x="141234" y="345"/>
                </a:cubicBezTo>
                <a:cubicBezTo>
                  <a:pt x="154656" y="345"/>
                  <a:pt x="168368" y="-1037"/>
                  <a:pt x="181470" y="1873"/>
                </a:cubicBezTo>
                <a:cubicBezTo>
                  <a:pt x="188599" y="3456"/>
                  <a:pt x="195224" y="6911"/>
                  <a:pt x="202353" y="8494"/>
                </a:cubicBezTo>
                <a:cubicBezTo>
                  <a:pt x="215217" y="11351"/>
                  <a:pt x="228482" y="15356"/>
                  <a:pt x="239024" y="23264"/>
                </a:cubicBezTo>
                <a:cubicBezTo>
                  <a:pt x="248867" y="30647"/>
                  <a:pt x="262036" y="35692"/>
                  <a:pt x="267547" y="46693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96" name="Google Shape;196;p24"/>
          <p:cNvSpPr txBox="1"/>
          <p:nvPr/>
        </p:nvSpPr>
        <p:spPr>
          <a:xfrm>
            <a:off x="7231588" y="1908375"/>
            <a:ext cx="290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Unique pointer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830118" y="252000"/>
            <a:ext cx="15705282" cy="863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5400"/>
              <a:buFont typeface="Arial"/>
              <a:buNone/>
            </a:pPr>
            <a:r>
              <a:rPr lang="en-US"/>
              <a:t>RED-BLACK TREE RULES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body" idx="1"/>
          </p:nvPr>
        </p:nvSpPr>
        <p:spPr>
          <a:xfrm>
            <a:off x="835825" y="1194364"/>
            <a:ext cx="15699574" cy="6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36400" lvl="0" indent="-450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̶"/>
            </a:pPr>
            <a:r>
              <a:rPr lang="en-US"/>
              <a:t>A node is either </a:t>
            </a:r>
            <a:r>
              <a:rPr lang="en-US">
                <a:solidFill>
                  <a:srgbClr val="FF0000"/>
                </a:solidFill>
              </a:rPr>
              <a:t>red</a:t>
            </a:r>
            <a:r>
              <a:rPr lang="en-US"/>
              <a:t> or black.</a:t>
            </a:r>
            <a:endParaRPr/>
          </a:p>
          <a:p>
            <a:pPr marL="536400" lvl="0" indent="-450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̶"/>
            </a:pPr>
            <a:r>
              <a:rPr lang="en-US"/>
              <a:t>The root and leaves (NULL) are black.</a:t>
            </a:r>
            <a:endParaRPr/>
          </a:p>
          <a:p>
            <a:pPr marL="536400" lvl="0" indent="-450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̶"/>
            </a:pPr>
            <a:r>
              <a:rPr lang="en-US"/>
              <a:t>If a node is </a:t>
            </a:r>
            <a:r>
              <a:rPr lang="en-US">
                <a:solidFill>
                  <a:srgbClr val="FF0000"/>
                </a:solidFill>
              </a:rPr>
              <a:t>red</a:t>
            </a:r>
            <a:r>
              <a:rPr lang="en-US"/>
              <a:t>, then its children are black.</a:t>
            </a:r>
            <a:endParaRPr/>
          </a:p>
          <a:p>
            <a:pPr marL="536400" lvl="0" indent="-450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̶"/>
            </a:pPr>
            <a:r>
              <a:rPr lang="en-US"/>
              <a:t>All paths from a node to its NULL descendants contain the same number of black nodes.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8516937" y="1054931"/>
            <a:ext cx="3974269" cy="397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4715" y="5813762"/>
            <a:ext cx="7172485" cy="3453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830118" y="252000"/>
            <a:ext cx="15705282" cy="863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5400"/>
              <a:buFont typeface="Arial"/>
              <a:buNone/>
            </a:pPr>
            <a:r>
              <a:rPr lang="en-US"/>
              <a:t>RED-BLACK TREE VISUALIZER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3632433" y="8472881"/>
            <a:ext cx="530915" cy="51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184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3526851" y="7961266"/>
            <a:ext cx="9249583" cy="51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‒"/>
            </a:pPr>
            <a:r>
              <a:rPr lang="en-US" sz="2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https://www.cs.usfca.edu/~galles/visualization/RedBlack.html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9817" y="1468074"/>
            <a:ext cx="9720394" cy="6161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1291074" y="3246120"/>
            <a:ext cx="15183366" cy="443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</a:pPr>
            <a:r>
              <a:rPr lang="en-US"/>
              <a:t>RECAP 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830118" y="252000"/>
            <a:ext cx="15705282" cy="863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5400"/>
              <a:buFont typeface="Arial"/>
              <a:buNone/>
            </a:pPr>
            <a:r>
              <a:rPr lang="en-US"/>
              <a:t>Lvalues and rvalues 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1052425" y="1888700"/>
            <a:ext cx="15560700" cy="49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lvalues: In C++ an </a:t>
            </a:r>
            <a:r>
              <a:rPr lang="en-US" sz="2400" b="1">
                <a:solidFill>
                  <a:schemeClr val="dk1"/>
                </a:solidFill>
              </a:rPr>
              <a:t>lvalue </a:t>
            </a:r>
            <a:r>
              <a:rPr lang="en-US" sz="2400">
                <a:solidFill>
                  <a:schemeClr val="dk1"/>
                </a:solidFill>
              </a:rPr>
              <a:t>is something that points to a </a:t>
            </a:r>
            <a:r>
              <a:rPr lang="en-US" sz="2400" b="1">
                <a:solidFill>
                  <a:schemeClr val="dk1"/>
                </a:solidFill>
              </a:rPr>
              <a:t>specific memory location</a:t>
            </a:r>
            <a:r>
              <a:rPr lang="en-US" sz="2400">
                <a:solidFill>
                  <a:schemeClr val="dk1"/>
                </a:solidFill>
              </a:rPr>
              <a:t>.  lvalues live a longer life since they exist as variables.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rvalues:  Something that doesn't point anywhere. In general, </a:t>
            </a:r>
            <a:r>
              <a:rPr lang="en-US" sz="2400" b="1">
                <a:solidFill>
                  <a:schemeClr val="dk1"/>
                </a:solidFill>
              </a:rPr>
              <a:t>rvalues are temporary and short lived</a:t>
            </a:r>
            <a:r>
              <a:rPr lang="en-US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Here x is an lvalue and 666 is an rvalue. </a:t>
            </a: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Through the address-of operator &amp;, the memory address of lvalue x is put into the lvalue y.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725" y="4429987"/>
            <a:ext cx="1651725" cy="6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0725" y="6088190"/>
            <a:ext cx="1651725" cy="596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50500" y="6280000"/>
            <a:ext cx="3516920" cy="31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830118" y="252000"/>
            <a:ext cx="15705300" cy="86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Rvalue references 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ldNum" idx="12"/>
          </p:nvPr>
        </p:nvSpPr>
        <p:spPr>
          <a:xfrm>
            <a:off x="15590520" y="8948703"/>
            <a:ext cx="921900" cy="519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1052425" y="1888700"/>
            <a:ext cx="15560700" cy="6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In the following example, the compiler has to create a temporary object (rvalue) of the lvalues s1 and s2 to hold the result of the + operator. The result then gets placed in the lvalue s3.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b="1">
                <a:solidFill>
                  <a:schemeClr val="dk1"/>
                </a:solidFill>
              </a:rPr>
              <a:t>rvalue references</a:t>
            </a:r>
            <a:r>
              <a:rPr lang="en-US" sz="2400">
                <a:solidFill>
                  <a:schemeClr val="dk1"/>
                </a:solidFill>
              </a:rPr>
              <a:t> is a type that can bind to temporary objects, giving you the ability to modify them. rvalue references are denoted by placing a double ampersand &amp;&amp; after some type. </a:t>
            </a: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075" y="3379400"/>
            <a:ext cx="3591336" cy="123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887" y="6754950"/>
            <a:ext cx="8970499" cy="18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/>
        </p:nvSpPr>
        <p:spPr>
          <a:xfrm>
            <a:off x="1052425" y="1888700"/>
            <a:ext cx="15560700" cy="9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Move semantics is a way of </a:t>
            </a:r>
            <a:r>
              <a:rPr lang="en-US" sz="2400" b="1">
                <a:solidFill>
                  <a:schemeClr val="dk1"/>
                </a:solidFill>
              </a:rPr>
              <a:t>moving resources around</a:t>
            </a:r>
            <a:r>
              <a:rPr lang="en-US" sz="2400">
                <a:solidFill>
                  <a:schemeClr val="dk1"/>
                </a:solidFill>
              </a:rPr>
              <a:t> in an optimal way by </a:t>
            </a:r>
            <a:r>
              <a:rPr lang="en-US" sz="2400" b="1">
                <a:solidFill>
                  <a:schemeClr val="dk1"/>
                </a:solidFill>
              </a:rPr>
              <a:t>avoiding unnecessary copies</a:t>
            </a:r>
            <a:r>
              <a:rPr lang="en-US" sz="2400">
                <a:solidFill>
                  <a:schemeClr val="dk1"/>
                </a:solidFill>
              </a:rPr>
              <a:t> of temporary objects, based on rvalue references.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Instead of creating a new variable (lvalue) to pass along a temporary object, the temporary objects can be moved using rvalue references.  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This requires a move constructor as well as the std::move utility function. </a:t>
            </a: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b="1">
                <a:solidFill>
                  <a:schemeClr val="dk1"/>
                </a:solidFill>
              </a:rPr>
              <a:t>Std::move</a:t>
            </a:r>
            <a:r>
              <a:rPr lang="en-US" sz="2400">
                <a:solidFill>
                  <a:schemeClr val="dk1"/>
                </a:solidFill>
              </a:rPr>
              <a:t> is used to convert an lvalue into an rvalue.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830118" y="252000"/>
            <a:ext cx="15705300" cy="86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Move semantics 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15590520" y="8948703"/>
            <a:ext cx="921900" cy="519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3725800" y="5796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150" y="5520538"/>
            <a:ext cx="650557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150" y="7344988"/>
            <a:ext cx="707707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/>
        </p:nvSpPr>
        <p:spPr>
          <a:xfrm>
            <a:off x="1607813" y="2238588"/>
            <a:ext cx="15560700" cy="54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Copy constructor: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Move constructor: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830118" y="252000"/>
            <a:ext cx="15705282" cy="863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5400"/>
              <a:buFont typeface="Arial"/>
              <a:buNone/>
            </a:pPr>
            <a:r>
              <a:rPr lang="en-US"/>
              <a:t>Move &amp; copy constructor</a:t>
            </a:r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sldNum" idx="12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6725" y="5653800"/>
            <a:ext cx="6779975" cy="233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6725" y="2696975"/>
            <a:ext cx="7912925" cy="19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830118" y="252000"/>
            <a:ext cx="15705300" cy="86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information about lvalues and rvalues </a:t>
            </a:r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sldNum" idx="12"/>
          </p:nvPr>
        </p:nvSpPr>
        <p:spPr>
          <a:xfrm>
            <a:off x="15590520" y="8948703"/>
            <a:ext cx="921900" cy="519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1"/>
          </p:nvPr>
        </p:nvSpPr>
        <p:spPr>
          <a:xfrm>
            <a:off x="835825" y="1194364"/>
            <a:ext cx="15699600" cy="6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https://www.internalpointers.com/post/understanding-meaning-lvalues-and-rvalues-c</a:t>
            </a:r>
            <a:endParaRPr sz="2400"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https://www.internalpointers.com/post/c-rvalue-references-and-move-semantics-beginners</a:t>
            </a:r>
            <a:r>
              <a:rPr lang="en-US" sz="2400"/>
              <a:t> </a:t>
            </a:r>
            <a:endParaRPr sz="2400"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Gent EA">
      <a:dk1>
        <a:srgbClr val="000000"/>
      </a:dk1>
      <a:lt1>
        <a:srgbClr val="FFFFFF"/>
      </a:lt1>
      <a:dk2>
        <a:srgbClr val="1E64C8"/>
      </a:dk2>
      <a:lt2>
        <a:srgbClr val="E9F0FA"/>
      </a:lt2>
      <a:accent1>
        <a:srgbClr val="6F71B9"/>
      </a:accent1>
      <a:accent2>
        <a:srgbClr val="7D7FC0"/>
      </a:accent2>
      <a:accent3>
        <a:srgbClr val="8C8DC7"/>
      </a:accent3>
      <a:accent4>
        <a:srgbClr val="9A9CCE"/>
      </a:accent4>
      <a:accent5>
        <a:srgbClr val="A9AAD5"/>
      </a:accent5>
      <a:accent6>
        <a:srgbClr val="B7B8DC"/>
      </a:accent6>
      <a:hlink>
        <a:srgbClr val="1E64C8"/>
      </a:hlink>
      <a:folHlink>
        <a:srgbClr val="1E64C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</Words>
  <Application>Microsoft Office PowerPoint</Application>
  <PresentationFormat>Custom</PresentationFormat>
  <Paragraphs>127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LAB 5: RED-BLACK TREES</vt:lpstr>
      <vt:lpstr>RED-BLACK TREE RULES</vt:lpstr>
      <vt:lpstr>RED-BLACK TREE VISUALIZER</vt:lpstr>
      <vt:lpstr>RECAP </vt:lpstr>
      <vt:lpstr>Lvalues and rvalues </vt:lpstr>
      <vt:lpstr>Rvalue references </vt:lpstr>
      <vt:lpstr>Move semantics </vt:lpstr>
      <vt:lpstr>Move &amp; copy constructor</vt:lpstr>
      <vt:lpstr>More information about lvalues and rvalues </vt:lpstr>
      <vt:lpstr>Smart pointers </vt:lpstr>
      <vt:lpstr>std::unique_ptr </vt:lpstr>
      <vt:lpstr>More information about smart pointers</vt:lpstr>
      <vt:lpstr>Start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5: RED-BLACK TREES</dc:title>
  <cp:lastModifiedBy>Thorsten Cardoen (UGent-imec)</cp:lastModifiedBy>
  <cp:revision>1</cp:revision>
  <dcterms:modified xsi:type="dcterms:W3CDTF">2021-03-25T13:11:49Z</dcterms:modified>
</cp:coreProperties>
</file>