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6" r:id="rId3"/>
    <p:sldId id="422" r:id="rId4"/>
    <p:sldId id="421" r:id="rId5"/>
    <p:sldId id="424" r:id="rId6"/>
    <p:sldId id="423" r:id="rId7"/>
    <p:sldId id="407" r:id="rId8"/>
    <p:sldId id="408" r:id="rId9"/>
    <p:sldId id="409" r:id="rId10"/>
    <p:sldId id="410" r:id="rId11"/>
    <p:sldId id="417" r:id="rId12"/>
    <p:sldId id="411" r:id="rId13"/>
    <p:sldId id="420" r:id="rId14"/>
    <p:sldId id="412" r:id="rId15"/>
    <p:sldId id="413" r:id="rId16"/>
    <p:sldId id="415" r:id="rId17"/>
    <p:sldId id="414" r:id="rId18"/>
    <p:sldId id="425" r:id="rId19"/>
  </p:sldIdLst>
  <p:sldSz cx="9144000" cy="6858000" type="screen4x3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72782" autoAdjust="0"/>
  </p:normalViewPr>
  <p:slideViewPr>
    <p:cSldViewPr>
      <p:cViewPr varScale="1">
        <p:scale>
          <a:sx n="65" d="100"/>
          <a:sy n="65" d="100"/>
        </p:scale>
        <p:origin x="19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5342-0CD2-4D26-BDAB-44822F966DB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FC8F7-28EA-4BB2-BDD5-B1BC5C106E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7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9463-B33C-444E-AA44-1A73392AD062}" type="datetimeFigureOut">
              <a:rPr lang="nl-NL" smtClean="0"/>
              <a:t>13-11-17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1158-C85C-D340-A8B3-1E98AD36A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35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MS PGothic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7C03471-43D2-DE42-A420-BF743B5AAEAF}" type="slidenum">
              <a:rPr lang="nl-NL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nl-NL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EFAC1625-9600-164B-83E4-5C48FC93FE6D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11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55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FA6D8285-F1FF-334B-8969-ED803E50DB37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12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EFAC1625-9600-164B-83E4-5C48FC93FE6D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13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192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Calibri" charset="0"/>
              <a:ea typeface="MS PGothic" charset="-128"/>
            </a:endParaRPr>
          </a:p>
        </p:txBody>
      </p:sp>
      <p:sp>
        <p:nvSpPr>
          <p:cNvPr id="460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210F4139-FA0F-2340-A0A6-82EF23AC97D4}" type="slidenum">
              <a:rPr lang="nl-NL" altLang="nl-NL"/>
              <a:pPr/>
              <a:t>14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Calibri" charset="0"/>
              <a:ea typeface="MS PGothic" charset="-128"/>
            </a:endParaRPr>
          </a:p>
        </p:txBody>
      </p:sp>
      <p:sp>
        <p:nvSpPr>
          <p:cNvPr id="4710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F16D27C7-77C4-6942-B1E9-D3C8237D7702}" type="slidenum">
              <a:rPr lang="nl-NL" altLang="nl-NL"/>
              <a:pPr/>
              <a:t>15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73296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Calibri" charset="0"/>
              <a:ea typeface="MS PGothic" charset="-128"/>
            </a:endParaRPr>
          </a:p>
        </p:txBody>
      </p:sp>
      <p:sp>
        <p:nvSpPr>
          <p:cNvPr id="491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BCE898A-C63E-034B-91F3-B677E8C3940F}" type="slidenum">
              <a:rPr lang="nl-NL" altLang="nl-NL"/>
              <a:pPr/>
              <a:t>16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482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204B8BBC-71EA-904C-9D3E-061B12BAB821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17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 dirty="0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9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MS PGothic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7C03471-43D2-DE42-A420-BF743B5AAEAF}" type="slidenum">
              <a:rPr lang="nl-NL" altLang="en-US">
                <a:latin typeface="Arial" charset="0"/>
              </a:rPr>
              <a:pPr>
                <a:spcBef>
                  <a:spcPct val="0"/>
                </a:spcBef>
              </a:pPr>
              <a:t>18</a:t>
            </a:fld>
            <a:endParaRPr lang="nl-NL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5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MS PGothic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7C03471-43D2-DE42-A420-BF743B5AAEAF}" type="slidenum">
              <a:rPr lang="nl-NL" altLang="en-US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nl-NL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MS PGothic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7C03471-43D2-DE42-A420-BF743B5AAEAF}" type="slidenum">
              <a:rPr lang="nl-NL" altLang="en-US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nl-NL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0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Calibri" charset="0"/>
              <a:ea typeface="MS PGothic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7C03471-43D2-DE42-A420-BF743B5AAEAF}" type="slidenum">
              <a:rPr lang="nl-NL" altLang="en-US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nl-NL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MS PGothic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7C03471-43D2-DE42-A420-BF743B5AAEAF}" type="slidenum">
              <a:rPr lang="nl-NL" altLang="en-US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nl-NL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8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95F1B03E-D475-6145-A75F-872D7A40D013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7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nl-BE" altLang="nl-NL" sz="1800" dirty="0" smtClean="0">
                <a:latin typeface="Verdana" charset="0"/>
                <a:ea typeface="MS PGothic" charset="-128"/>
                <a:cs typeface="Verdana" charset="0"/>
              </a:rPr>
              <a:t>Kenmerken:</a:t>
            </a:r>
          </a:p>
          <a:p>
            <a:pPr lvl="1"/>
            <a:r>
              <a:rPr lang="nl-BE" altLang="nl-NL" sz="1800" dirty="0" smtClean="0">
                <a:latin typeface="Verdana" charset="0"/>
                <a:ea typeface="MS PGothic" charset="-128"/>
                <a:cs typeface="Verdana" charset="0"/>
              </a:rPr>
              <a:t>NIET</a:t>
            </a:r>
            <a:r>
              <a:rPr lang="nl-BE" altLang="nl-NL" sz="1800" b="0" dirty="0" smtClean="0">
                <a:latin typeface="Verdana" charset="0"/>
                <a:ea typeface="MS PGothic" charset="-128"/>
                <a:cs typeface="Verdana" charset="0"/>
              </a:rPr>
              <a:t> elke manifeste variabele een lading op elke factor: bij een PCA of EFA wel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altLang="nl-NL" sz="1800" dirty="0" smtClean="0">
                <a:latin typeface="Verdana" charset="0"/>
                <a:ea typeface="MS PGothic" charset="-128"/>
                <a:cs typeface="Verdana" charset="0"/>
              </a:rPr>
              <a:t>WEL</a:t>
            </a:r>
            <a:r>
              <a:rPr lang="nl-BE" altLang="nl-NL" sz="1800" b="0" dirty="0" smtClean="0">
                <a:latin typeface="Verdana" charset="0"/>
                <a:ea typeface="MS PGothic" charset="-128"/>
                <a:cs typeface="Verdana" charset="0"/>
              </a:rPr>
              <a:t> relatie tussen de componenten: bij een PCA of EFA niet</a:t>
            </a:r>
          </a:p>
          <a:p>
            <a:pPr lvl="1"/>
            <a:r>
              <a:rPr lang="nl-BE" altLang="nl-NL" sz="1800" dirty="0" smtClean="0">
                <a:latin typeface="Verdana" charset="0"/>
                <a:ea typeface="MS PGothic" charset="-128"/>
                <a:cs typeface="Verdana" charset="0"/>
              </a:rPr>
              <a:t>WEL</a:t>
            </a:r>
            <a:r>
              <a:rPr lang="nl-BE" altLang="nl-NL" sz="1800" b="0" dirty="0" smtClean="0">
                <a:latin typeface="Verdana" charset="0"/>
                <a:ea typeface="MS PGothic" charset="-128"/>
                <a:cs typeface="Verdana" charset="0"/>
              </a:rPr>
              <a:t> meetfouten: Bij PCA niet,</a:t>
            </a:r>
            <a:r>
              <a:rPr lang="nl-BE" altLang="nl-NL" sz="1800" b="0" baseline="0" dirty="0" smtClean="0">
                <a:latin typeface="Verdana" charset="0"/>
                <a:ea typeface="MS PGothic" charset="-128"/>
                <a:cs typeface="Verdana" charset="0"/>
              </a:rPr>
              <a:t> bij EFA wel</a:t>
            </a:r>
            <a:endParaRPr lang="nl-BE" altLang="nl-NL" sz="1800" b="0" dirty="0" smtClean="0">
              <a:latin typeface="Verdana" charset="0"/>
              <a:ea typeface="MS PGothic" charset="-128"/>
              <a:cs typeface="Verdana" charset="0"/>
            </a:endParaRPr>
          </a:p>
          <a:p>
            <a:endParaRPr lang="nl-NL" altLang="nl-NL" dirty="0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5FB57F0D-8EC5-D344-9155-41F7DCCB8B12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8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Calibri" charset="0"/>
              <a:ea typeface="MS PGothic" charset="-128"/>
            </a:endParaRP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FDB2AC9-8D55-7940-8FF3-A6F0DF863791}" type="slidenum">
              <a:rPr lang="nl-NL" altLang="nl-NL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EDF93C4B-7E96-DB4C-B8A2-617780474BE6}" type="slidenum">
              <a:rPr lang="en-US" altLang="nl-NL" sz="1300">
                <a:latin typeface="Times New Roman" charset="0"/>
              </a:rPr>
              <a:pPr>
                <a:spcBef>
                  <a:spcPct val="0"/>
                </a:spcBef>
              </a:pPr>
              <a:t>10</a:t>
            </a:fld>
            <a:endParaRPr lang="en-US" altLang="nl-NL" sz="1300">
              <a:latin typeface="Times New Roman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nl-NL" altLang="nl-NL">
              <a:latin typeface="Arial Narrow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498921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C5992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170" y="233645"/>
            <a:ext cx="2448000" cy="46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870825" cy="635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3413" y="1412875"/>
            <a:ext cx="3859212" cy="4552950"/>
          </a:xfrm>
        </p:spPr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645025" y="1412875"/>
            <a:ext cx="3859213" cy="4552950"/>
          </a:xfrm>
        </p:spPr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3" name="Afbeelding 12" descr="gouden lij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9603"/>
            <a:ext cx="9144000" cy="13411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29412"/>
            <a:ext cx="1432560" cy="1091184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170" y="233645"/>
            <a:ext cx="2448000" cy="4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3" name="Afbeelding 12" descr="gouden lij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9603"/>
            <a:ext cx="9144000" cy="13411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29412"/>
            <a:ext cx="1432560" cy="109118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170" y="233645"/>
            <a:ext cx="2448000" cy="4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66655" y="900000"/>
            <a:ext cx="1998860" cy="783156"/>
          </a:xfrm>
        </p:spPr>
        <p:txBody>
          <a:bodyPr/>
          <a:lstStyle>
            <a:lvl1pPr algn="l">
              <a:defRPr sz="2000" b="1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66655" y="1853825"/>
            <a:ext cx="2022610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>
                <a:solidFill>
                  <a:srgbClr val="C5992D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pic>
        <p:nvPicPr>
          <p:cNvPr id="11" name="Afbeelding 10" descr="gouden lijn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729603"/>
            <a:ext cx="9144000" cy="13411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29412"/>
            <a:ext cx="1432560" cy="1091184"/>
          </a:xfrm>
          <a:prstGeom prst="rect">
            <a:avLst/>
          </a:prstGeom>
        </p:spPr>
      </p:pic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170" y="233645"/>
            <a:ext cx="2448000" cy="4628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 smtClean="0"/>
              <a:t>R workshop: Factor Analyse met LAVAAN in R</a:t>
            </a:r>
            <a:endParaRPr lang="nl-NL" dirty="0"/>
          </a:p>
        </p:txBody>
      </p:sp>
      <p:sp>
        <p:nvSpPr>
          <p:cNvPr id="4" name="Ondertitel 7"/>
          <p:cNvSpPr>
            <a:spLocks noGrp="1"/>
          </p:cNvSpPr>
          <p:nvPr>
            <p:ph type="subTitle" idx="4294967295"/>
          </p:nvPr>
        </p:nvSpPr>
        <p:spPr>
          <a:xfrm>
            <a:off x="5580112" y="3933056"/>
            <a:ext cx="3312368" cy="1368152"/>
          </a:xfrm>
        </p:spPr>
        <p:txBody>
          <a:bodyPr/>
          <a:lstStyle/>
          <a:p>
            <a:pPr algn="ctr">
              <a:buNone/>
            </a:pPr>
            <a:endParaRPr lang="nl-NL" sz="1600" dirty="0"/>
          </a:p>
          <a:p>
            <a:pPr algn="ctr">
              <a:buNone/>
            </a:pPr>
            <a:r>
              <a:rPr lang="nl-NL" sz="1600" dirty="0" err="1" smtClean="0"/>
              <a:t>Witek</a:t>
            </a:r>
            <a:r>
              <a:rPr lang="nl-NL" sz="1600" dirty="0" smtClean="0"/>
              <a:t> ten Hove</a:t>
            </a:r>
          </a:p>
          <a:p>
            <a:pPr algn="ctr">
              <a:buNone/>
            </a:pPr>
            <a:r>
              <a:rPr lang="nl-NL" sz="1600" dirty="0" smtClean="0"/>
              <a:t>Eghe Rice Osagie</a:t>
            </a:r>
          </a:p>
          <a:p>
            <a:pPr algn="ctr">
              <a:buNone/>
            </a:pPr>
            <a:r>
              <a:rPr lang="nl-NL" sz="1600" dirty="0" smtClean="0"/>
              <a:t>16 nov. 2017</a:t>
            </a:r>
            <a:endParaRPr lang="nl-N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81328"/>
            <a:ext cx="4320480" cy="977895"/>
          </a:xfrm>
        </p:spPr>
        <p:txBody>
          <a:bodyPr/>
          <a:lstStyle/>
          <a:p>
            <a:pPr algn="ctr">
              <a:defRPr/>
            </a:pPr>
            <a:r>
              <a:rPr lang="nl-BE" altLang="nl-NL" sz="3100" dirty="0" smtClean="0"/>
              <a:t>Notatie voor tekenen </a:t>
            </a:r>
            <a:br>
              <a:rPr lang="nl-BE" altLang="nl-NL" sz="3100" dirty="0" smtClean="0"/>
            </a:br>
            <a:r>
              <a:rPr lang="nl-BE" altLang="nl-NL" sz="3100" dirty="0" smtClean="0"/>
              <a:t>van modellen</a:t>
            </a:r>
            <a:endParaRPr lang="nl-NL" altLang="nl-NL" sz="3100" dirty="0" smtClean="0"/>
          </a:p>
        </p:txBody>
      </p:sp>
      <p:grpSp>
        <p:nvGrpSpPr>
          <p:cNvPr id="6146" name="Group 4"/>
          <p:cNvGrpSpPr>
            <a:grpSpLocks noChangeAspect="1"/>
          </p:cNvGrpSpPr>
          <p:nvPr/>
        </p:nvGrpSpPr>
        <p:grpSpPr bwMode="auto">
          <a:xfrm>
            <a:off x="1440000" y="1556792"/>
            <a:ext cx="7154862" cy="4435475"/>
            <a:chOff x="2138" y="1841"/>
            <a:chExt cx="9000" cy="5580"/>
          </a:xfrm>
          <a:solidFill>
            <a:schemeClr val="bg1"/>
          </a:solidFill>
        </p:grpSpPr>
        <p:sp>
          <p:nvSpPr>
            <p:cNvPr id="6147" name="AutoShape 5"/>
            <p:cNvSpPr>
              <a:spLocks noChangeAspect="1" noChangeArrowheads="1"/>
            </p:cNvSpPr>
            <p:nvPr/>
          </p:nvSpPr>
          <p:spPr bwMode="auto">
            <a:xfrm>
              <a:off x="2138" y="1841"/>
              <a:ext cx="9000" cy="558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nl-BE" altLang="nl-NL" smtClean="0"/>
            </a:p>
          </p:txBody>
        </p:sp>
        <p:sp>
          <p:nvSpPr>
            <p:cNvPr id="6148" name="Oval 6"/>
            <p:cNvSpPr>
              <a:spLocks noChangeArrowheads="1"/>
            </p:cNvSpPr>
            <p:nvPr/>
          </p:nvSpPr>
          <p:spPr bwMode="auto">
            <a:xfrm>
              <a:off x="2498" y="3101"/>
              <a:ext cx="900" cy="72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nl-BE" altLang="nl-NL" smtClean="0"/>
            </a:p>
          </p:txBody>
        </p:sp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2498" y="2021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nl-NL" altLang="nl-NL" smtClean="0"/>
            </a:p>
          </p:txBody>
        </p:sp>
        <p:sp>
          <p:nvSpPr>
            <p:cNvPr id="6150" name="Line 8"/>
            <p:cNvSpPr>
              <a:spLocks noChangeShapeType="1"/>
            </p:cNvSpPr>
            <p:nvPr/>
          </p:nvSpPr>
          <p:spPr bwMode="auto">
            <a:xfrm>
              <a:off x="2678" y="4361"/>
              <a:ext cx="90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nl-NL">
                <a:ea typeface="MS PGothic" pitchFamily="34" charset="-128"/>
              </a:endParaRPr>
            </a:p>
          </p:txBody>
        </p:sp>
        <p:sp>
          <p:nvSpPr>
            <p:cNvPr id="6151" name="Oval 9"/>
            <p:cNvSpPr>
              <a:spLocks noChangeArrowheads="1"/>
            </p:cNvSpPr>
            <p:nvPr/>
          </p:nvSpPr>
          <p:spPr bwMode="auto">
            <a:xfrm>
              <a:off x="2498" y="4900"/>
              <a:ext cx="900" cy="72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nl-BE" altLang="nl-NL" smtClean="0"/>
            </a:p>
          </p:txBody>
        </p:sp>
        <p:sp>
          <p:nvSpPr>
            <p:cNvPr id="6152" name="Text Box 10"/>
            <p:cNvSpPr txBox="1">
              <a:spLocks noChangeArrowheads="1"/>
            </p:cNvSpPr>
            <p:nvPr/>
          </p:nvSpPr>
          <p:spPr bwMode="auto">
            <a:xfrm>
              <a:off x="2498" y="598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nl-NL" altLang="nl-NL" smtClean="0"/>
            </a:p>
          </p:txBody>
        </p:sp>
        <p:cxnSp>
          <p:nvCxnSpPr>
            <p:cNvPr id="6153" name="AutoShape 11"/>
            <p:cNvCxnSpPr>
              <a:cxnSpLocks noChangeShapeType="1"/>
              <a:endCxn id="6151" idx="7"/>
            </p:cNvCxnSpPr>
            <p:nvPr/>
          </p:nvCxnSpPr>
          <p:spPr bwMode="auto">
            <a:xfrm flipH="1">
              <a:off x="3266" y="4720"/>
              <a:ext cx="492" cy="28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6154" name="Line 12"/>
            <p:cNvSpPr>
              <a:spLocks noChangeShapeType="1"/>
            </p:cNvSpPr>
            <p:nvPr/>
          </p:nvSpPr>
          <p:spPr bwMode="auto">
            <a:xfrm>
              <a:off x="2498" y="7060"/>
              <a:ext cx="108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nl-NL">
                <a:ea typeface="MS PGothic" pitchFamily="34" charset="-128"/>
              </a:endParaRPr>
            </a:p>
          </p:txBody>
        </p:sp>
        <p:sp>
          <p:nvSpPr>
            <p:cNvPr id="6155" name="Text Box 13"/>
            <p:cNvSpPr txBox="1">
              <a:spLocks noChangeArrowheads="1"/>
            </p:cNvSpPr>
            <p:nvPr/>
          </p:nvSpPr>
          <p:spPr bwMode="auto">
            <a:xfrm>
              <a:off x="4298" y="2111"/>
              <a:ext cx="504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nl-NL" altLang="nl-NL" sz="1200" baseline="0" smtClean="0"/>
                <a:t>Een manifeste variabele</a:t>
              </a:r>
              <a:endParaRPr lang="nl-NL" altLang="nl-NL" smtClean="0"/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4298" y="3281"/>
              <a:ext cx="504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nl-NL" altLang="nl-NL" sz="1200" baseline="0" smtClean="0"/>
                <a:t>Een latente variabele</a:t>
              </a:r>
              <a:endParaRPr lang="nl-NL" altLang="nl-NL" smtClean="0"/>
            </a:p>
          </p:txBody>
        </p:sp>
        <p:sp>
          <p:nvSpPr>
            <p:cNvPr id="6157" name="Text Box 15"/>
            <p:cNvSpPr txBox="1">
              <a:spLocks noChangeArrowheads="1"/>
            </p:cNvSpPr>
            <p:nvPr/>
          </p:nvSpPr>
          <p:spPr bwMode="auto">
            <a:xfrm>
              <a:off x="4298" y="4181"/>
              <a:ext cx="504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nl-NL" altLang="nl-NL" sz="1200" baseline="0" smtClean="0"/>
                <a:t>Een causale relatie</a:t>
              </a:r>
              <a:endParaRPr lang="nl-NL" altLang="nl-NL" smtClean="0"/>
            </a:p>
          </p:txBody>
        </p:sp>
        <p:sp>
          <p:nvSpPr>
            <p:cNvPr id="6158" name="Text Box 16"/>
            <p:cNvSpPr txBox="1">
              <a:spLocks noChangeArrowheads="1"/>
            </p:cNvSpPr>
            <p:nvPr/>
          </p:nvSpPr>
          <p:spPr bwMode="auto">
            <a:xfrm>
              <a:off x="4298" y="5081"/>
              <a:ext cx="5040" cy="5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nl-NL" altLang="nl-NL" sz="1200" baseline="0" smtClean="0"/>
                <a:t>Meetfouten bij latente variabelen</a:t>
              </a:r>
              <a:endParaRPr lang="nl-NL" altLang="nl-NL" smtClean="0"/>
            </a:p>
          </p:txBody>
        </p:sp>
        <p:sp>
          <p:nvSpPr>
            <p:cNvPr id="6159" name="Text Box 17"/>
            <p:cNvSpPr txBox="1">
              <a:spLocks noChangeArrowheads="1"/>
            </p:cNvSpPr>
            <p:nvPr/>
          </p:nvSpPr>
          <p:spPr bwMode="auto">
            <a:xfrm>
              <a:off x="4298" y="5981"/>
              <a:ext cx="5040" cy="5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nl-NL" altLang="nl-NL" sz="1200" baseline="0" smtClean="0"/>
                <a:t>Meetfouten bij manifeste variabelen</a:t>
              </a:r>
              <a:endParaRPr lang="nl-NL" altLang="nl-NL" smtClean="0"/>
            </a:p>
          </p:txBody>
        </p:sp>
        <p:sp>
          <p:nvSpPr>
            <p:cNvPr id="6160" name="Text Box 18"/>
            <p:cNvSpPr txBox="1">
              <a:spLocks noChangeArrowheads="1"/>
            </p:cNvSpPr>
            <p:nvPr/>
          </p:nvSpPr>
          <p:spPr bwMode="auto">
            <a:xfrm>
              <a:off x="4298" y="6701"/>
              <a:ext cx="5040" cy="5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nl-NL" altLang="nl-NL" sz="1200" baseline="0" dirty="0" smtClean="0"/>
                <a:t>Correlatie/ covariantie tussen </a:t>
              </a:r>
              <a:r>
                <a:rPr lang="nl-NL" altLang="nl-NL" sz="1200" baseline="0" dirty="0" smtClean="0"/>
                <a:t>variabelen</a:t>
              </a:r>
              <a:endParaRPr lang="nl-NL" altLang="nl-NL" dirty="0" smtClean="0"/>
            </a:p>
          </p:txBody>
        </p:sp>
        <p:sp>
          <p:nvSpPr>
            <p:cNvPr id="6161" name="Line 19"/>
            <p:cNvSpPr>
              <a:spLocks noChangeShapeType="1"/>
            </p:cNvSpPr>
            <p:nvPr/>
          </p:nvSpPr>
          <p:spPr bwMode="auto">
            <a:xfrm flipH="1">
              <a:off x="3218" y="6249"/>
              <a:ext cx="54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nl-NL"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672" y="133000"/>
            <a:ext cx="7127190" cy="504701"/>
          </a:xfrm>
        </p:spPr>
        <p:txBody>
          <a:bodyPr/>
          <a:lstStyle/>
          <a:p>
            <a:r>
              <a:rPr lang="nl-BE" altLang="nl-NL" dirty="0" smtClean="0">
                <a:latin typeface="Verdana" charset="0"/>
                <a:ea typeface="MS PGothic" charset="-128"/>
                <a:cs typeface="Verdana" charset="0"/>
              </a:rPr>
              <a:t>Voorbeeld model CFA</a:t>
            </a:r>
            <a:endParaRPr lang="nl-NL" altLang="nl-NL" dirty="0">
              <a:latin typeface="Verdana" charset="0"/>
              <a:ea typeface="MS PGothic" charset="-128"/>
              <a:cs typeface="Verdana" charset="0"/>
            </a:endParaRPr>
          </a:p>
        </p:txBody>
      </p:sp>
      <p:grpSp>
        <p:nvGrpSpPr>
          <p:cNvPr id="19460" name="Group 89"/>
          <p:cNvGrpSpPr>
            <a:grpSpLocks/>
          </p:cNvGrpSpPr>
          <p:nvPr/>
        </p:nvGrpSpPr>
        <p:grpSpPr bwMode="auto">
          <a:xfrm>
            <a:off x="539749" y="1557338"/>
            <a:ext cx="7561264" cy="3668712"/>
            <a:chOff x="611559" y="2780928"/>
            <a:chExt cx="7560841" cy="2268627"/>
          </a:xfrm>
        </p:grpSpPr>
        <p:sp>
          <p:nvSpPr>
            <p:cNvPr id="19461" name="Text Box 4"/>
            <p:cNvSpPr txBox="1">
              <a:spLocks noChangeArrowheads="1"/>
            </p:cNvSpPr>
            <p:nvPr/>
          </p:nvSpPr>
          <p:spPr bwMode="auto">
            <a:xfrm>
              <a:off x="1043607" y="3356992"/>
              <a:ext cx="504825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>
                  <a:solidFill>
                    <a:schemeClr val="tx1"/>
                  </a:solidFill>
                </a:rPr>
                <a:t>x1</a:t>
              </a:r>
              <a:endParaRPr lang="nl-NL" altLang="nl-NL" sz="1600">
                <a:solidFill>
                  <a:schemeClr val="tx1"/>
                </a:solidFill>
              </a:endParaRPr>
            </a:p>
          </p:txBody>
        </p:sp>
        <p:sp>
          <p:nvSpPr>
            <p:cNvPr id="19462" name="Text Box 14"/>
            <p:cNvSpPr txBox="1">
              <a:spLocks noChangeArrowheads="1"/>
            </p:cNvSpPr>
            <p:nvPr/>
          </p:nvSpPr>
          <p:spPr bwMode="auto">
            <a:xfrm>
              <a:off x="1043607" y="3947021"/>
              <a:ext cx="504825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>
                  <a:solidFill>
                    <a:srgbClr val="000000"/>
                  </a:solidFill>
                </a:rPr>
                <a:t>x2</a:t>
              </a:r>
              <a:endParaRPr lang="nl-NL" altLang="nl-NL" sz="1600">
                <a:solidFill>
                  <a:srgbClr val="000000"/>
                </a:solidFill>
              </a:endParaRPr>
            </a:p>
          </p:txBody>
        </p:sp>
        <p:sp>
          <p:nvSpPr>
            <p:cNvPr id="19463" name="Text Box 15"/>
            <p:cNvSpPr txBox="1">
              <a:spLocks noChangeArrowheads="1"/>
            </p:cNvSpPr>
            <p:nvPr/>
          </p:nvSpPr>
          <p:spPr bwMode="auto">
            <a:xfrm>
              <a:off x="1043607" y="4509120"/>
              <a:ext cx="504825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>
                  <a:solidFill>
                    <a:srgbClr val="000000"/>
                  </a:solidFill>
                </a:rPr>
                <a:t>x3</a:t>
              </a:r>
              <a:endParaRPr lang="nl-NL" altLang="nl-NL" sz="1600">
                <a:solidFill>
                  <a:srgbClr val="000000"/>
                </a:solidFill>
              </a:endParaRPr>
            </a:p>
          </p:txBody>
        </p:sp>
        <p:sp>
          <p:nvSpPr>
            <p:cNvPr id="19464" name="Oval 16"/>
            <p:cNvSpPr>
              <a:spLocks noChangeArrowheads="1"/>
            </p:cNvSpPr>
            <p:nvPr/>
          </p:nvSpPr>
          <p:spPr bwMode="auto">
            <a:xfrm>
              <a:off x="2483942" y="3789040"/>
              <a:ext cx="1223962" cy="6477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9465" name="Text Box 17"/>
            <p:cNvSpPr txBox="1">
              <a:spLocks noChangeArrowheads="1"/>
            </p:cNvSpPr>
            <p:nvPr/>
          </p:nvSpPr>
          <p:spPr bwMode="auto">
            <a:xfrm>
              <a:off x="2627784" y="3933056"/>
              <a:ext cx="1008112" cy="209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 dirty="0">
                  <a:solidFill>
                    <a:srgbClr val="000000"/>
                  </a:solidFill>
                  <a:latin typeface="Times New Roman" charset="0"/>
                </a:rPr>
                <a:t>Latente </a:t>
              </a:r>
              <a:endParaRPr lang="nl-NL" altLang="nl-NL" sz="16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cxnSp>
          <p:nvCxnSpPr>
            <p:cNvPr id="19466" name="AutoShape 18"/>
            <p:cNvCxnSpPr>
              <a:cxnSpLocks noChangeShapeType="1"/>
              <a:stCxn id="19464" idx="2"/>
              <a:endCxn id="19461" idx="3"/>
            </p:cNvCxnSpPr>
            <p:nvPr/>
          </p:nvCxnSpPr>
          <p:spPr bwMode="auto">
            <a:xfrm flipH="1" flipV="1">
              <a:off x="1548432" y="3530030"/>
              <a:ext cx="935510" cy="5828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7" name="AutoShape 19"/>
            <p:cNvCxnSpPr>
              <a:cxnSpLocks noChangeShapeType="1"/>
              <a:stCxn id="19464" idx="2"/>
              <a:endCxn id="19462" idx="3"/>
            </p:cNvCxnSpPr>
            <p:nvPr/>
          </p:nvCxnSpPr>
          <p:spPr bwMode="auto">
            <a:xfrm flipH="1">
              <a:off x="1548432" y="4112890"/>
              <a:ext cx="935510" cy="7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20"/>
            <p:cNvCxnSpPr>
              <a:cxnSpLocks noChangeShapeType="1"/>
              <a:stCxn id="19464" idx="2"/>
              <a:endCxn id="19463" idx="3"/>
            </p:cNvCxnSpPr>
            <p:nvPr/>
          </p:nvCxnSpPr>
          <p:spPr bwMode="auto">
            <a:xfrm flipH="1">
              <a:off x="1548432" y="4112890"/>
              <a:ext cx="935510" cy="569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9" name="Text Box 25"/>
            <p:cNvSpPr txBox="1">
              <a:spLocks noChangeArrowheads="1"/>
            </p:cNvSpPr>
            <p:nvPr/>
          </p:nvSpPr>
          <p:spPr bwMode="auto">
            <a:xfrm>
              <a:off x="6948264" y="3356992"/>
              <a:ext cx="504825" cy="3385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>
                  <a:solidFill>
                    <a:srgbClr val="000000"/>
                  </a:solidFill>
                </a:rPr>
                <a:t>y1</a:t>
              </a:r>
              <a:endParaRPr lang="nl-NL" altLang="nl-NL" sz="1600">
                <a:solidFill>
                  <a:srgbClr val="000000"/>
                </a:solidFill>
              </a:endParaRPr>
            </a:p>
          </p:txBody>
        </p:sp>
        <p:sp>
          <p:nvSpPr>
            <p:cNvPr id="19470" name="Text Box 26"/>
            <p:cNvSpPr txBox="1">
              <a:spLocks noChangeArrowheads="1"/>
            </p:cNvSpPr>
            <p:nvPr/>
          </p:nvSpPr>
          <p:spPr bwMode="auto">
            <a:xfrm>
              <a:off x="6949033" y="3933056"/>
              <a:ext cx="504825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>
                  <a:solidFill>
                    <a:srgbClr val="000000"/>
                  </a:solidFill>
                </a:rPr>
                <a:t>y2</a:t>
              </a:r>
              <a:endParaRPr lang="nl-NL" altLang="nl-NL" sz="1600">
                <a:solidFill>
                  <a:srgbClr val="000000"/>
                </a:solidFill>
              </a:endParaRPr>
            </a:p>
          </p:txBody>
        </p:sp>
        <p:sp>
          <p:nvSpPr>
            <p:cNvPr id="19471" name="Text Box 27"/>
            <p:cNvSpPr txBox="1">
              <a:spLocks noChangeArrowheads="1"/>
            </p:cNvSpPr>
            <p:nvPr/>
          </p:nvSpPr>
          <p:spPr bwMode="auto">
            <a:xfrm>
              <a:off x="6949033" y="4509120"/>
              <a:ext cx="504825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>
                  <a:solidFill>
                    <a:srgbClr val="000000"/>
                  </a:solidFill>
                </a:rPr>
                <a:t>y3</a:t>
              </a:r>
              <a:endParaRPr lang="nl-NL" altLang="nl-NL" sz="1600">
                <a:solidFill>
                  <a:srgbClr val="000000"/>
                </a:solidFill>
              </a:endParaRPr>
            </a:p>
          </p:txBody>
        </p:sp>
        <p:sp>
          <p:nvSpPr>
            <p:cNvPr id="19472" name="Oval 28"/>
            <p:cNvSpPr>
              <a:spLocks noChangeArrowheads="1"/>
            </p:cNvSpPr>
            <p:nvPr/>
          </p:nvSpPr>
          <p:spPr bwMode="auto">
            <a:xfrm>
              <a:off x="4932041" y="3789040"/>
              <a:ext cx="1368151" cy="6480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9473" name="Text Box 29"/>
            <p:cNvSpPr txBox="1">
              <a:spLocks noChangeArrowheads="1"/>
            </p:cNvSpPr>
            <p:nvPr/>
          </p:nvSpPr>
          <p:spPr bwMode="auto">
            <a:xfrm>
              <a:off x="5076056" y="3933056"/>
              <a:ext cx="1080120" cy="209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 dirty="0">
                  <a:solidFill>
                    <a:srgbClr val="000000"/>
                  </a:solidFill>
                  <a:latin typeface="Times New Roman" charset="0"/>
                </a:rPr>
                <a:t>Latente </a:t>
              </a:r>
              <a:endParaRPr lang="nl-NL" altLang="nl-NL" sz="16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cxnSp>
          <p:nvCxnSpPr>
            <p:cNvPr id="19474" name="AutoShape 30"/>
            <p:cNvCxnSpPr>
              <a:cxnSpLocks noChangeShapeType="1"/>
              <a:stCxn id="19472" idx="6"/>
              <a:endCxn id="19469" idx="1"/>
            </p:cNvCxnSpPr>
            <p:nvPr/>
          </p:nvCxnSpPr>
          <p:spPr bwMode="auto">
            <a:xfrm flipV="1">
              <a:off x="6300192" y="3526269"/>
              <a:ext cx="648072" cy="586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31"/>
            <p:cNvCxnSpPr>
              <a:cxnSpLocks noChangeShapeType="1"/>
              <a:stCxn id="19472" idx="6"/>
              <a:endCxn id="19470" idx="1"/>
            </p:cNvCxnSpPr>
            <p:nvPr/>
          </p:nvCxnSpPr>
          <p:spPr bwMode="auto">
            <a:xfrm flipV="1">
              <a:off x="6300192" y="4106094"/>
              <a:ext cx="648841" cy="69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32"/>
            <p:cNvCxnSpPr>
              <a:cxnSpLocks noChangeShapeType="1"/>
              <a:stCxn id="19472" idx="6"/>
              <a:endCxn id="19471" idx="1"/>
            </p:cNvCxnSpPr>
            <p:nvPr/>
          </p:nvCxnSpPr>
          <p:spPr bwMode="auto">
            <a:xfrm>
              <a:off x="6300192" y="4113076"/>
              <a:ext cx="648841" cy="5690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Straight Arrow Connector 51"/>
            <p:cNvCxnSpPr>
              <a:cxnSpLocks noChangeShapeType="1"/>
              <a:endCxn id="19463" idx="1"/>
            </p:cNvCxnSpPr>
            <p:nvPr/>
          </p:nvCxnSpPr>
          <p:spPr bwMode="auto">
            <a:xfrm>
              <a:off x="683567" y="4725144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Straight Arrow Connector 64"/>
            <p:cNvCxnSpPr>
              <a:cxnSpLocks noChangeShapeType="1"/>
              <a:endCxn id="19462" idx="1"/>
            </p:cNvCxnSpPr>
            <p:nvPr/>
          </p:nvCxnSpPr>
          <p:spPr bwMode="auto">
            <a:xfrm>
              <a:off x="683567" y="4149081"/>
              <a:ext cx="360040" cy="69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Straight Arrow Connector 70"/>
            <p:cNvCxnSpPr>
              <a:cxnSpLocks noChangeShapeType="1"/>
              <a:endCxn id="19461" idx="1"/>
            </p:cNvCxnSpPr>
            <p:nvPr/>
          </p:nvCxnSpPr>
          <p:spPr bwMode="auto">
            <a:xfrm>
              <a:off x="683567" y="3573016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Straight Arrow Connector 84"/>
            <p:cNvCxnSpPr>
              <a:cxnSpLocks noChangeShapeType="1"/>
              <a:endCxn id="19469" idx="3"/>
            </p:cNvCxnSpPr>
            <p:nvPr/>
          </p:nvCxnSpPr>
          <p:spPr bwMode="auto">
            <a:xfrm flipH="1" flipV="1">
              <a:off x="7453089" y="3490265"/>
              <a:ext cx="432048" cy="107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Straight Arrow Connector 106"/>
            <p:cNvCxnSpPr>
              <a:cxnSpLocks noChangeShapeType="1"/>
              <a:endCxn id="19470" idx="3"/>
            </p:cNvCxnSpPr>
            <p:nvPr/>
          </p:nvCxnSpPr>
          <p:spPr bwMode="auto">
            <a:xfrm flipH="1" flipV="1">
              <a:off x="7453858" y="4142098"/>
              <a:ext cx="431280" cy="3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Straight Arrow Connector 110"/>
            <p:cNvCxnSpPr>
              <a:cxnSpLocks noChangeShapeType="1"/>
              <a:endCxn id="19471" idx="3"/>
            </p:cNvCxnSpPr>
            <p:nvPr/>
          </p:nvCxnSpPr>
          <p:spPr bwMode="auto">
            <a:xfrm flipH="1" flipV="1">
              <a:off x="7453858" y="4725144"/>
              <a:ext cx="431280" cy="107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rapezoid 83"/>
            <p:cNvSpPr/>
            <p:nvPr/>
          </p:nvSpPr>
          <p:spPr bwMode="auto">
            <a:xfrm rot="5400000">
              <a:off x="1277335" y="2475423"/>
              <a:ext cx="1908356" cy="3239907"/>
            </a:xfrm>
            <a:prstGeom prst="trapezoid">
              <a:avLst/>
            </a:prstGeom>
            <a:no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-65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Trapezoid 119"/>
            <p:cNvSpPr/>
            <p:nvPr/>
          </p:nvSpPr>
          <p:spPr bwMode="auto">
            <a:xfrm rot="16200000">
              <a:off x="5598269" y="2475423"/>
              <a:ext cx="1908356" cy="3239907"/>
            </a:xfrm>
            <a:prstGeom prst="trapezoid">
              <a:avLst/>
            </a:prstGeom>
            <a:no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-65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89" name="TextBox 120"/>
            <p:cNvSpPr txBox="1">
              <a:spLocks noChangeArrowheads="1"/>
            </p:cNvSpPr>
            <p:nvPr/>
          </p:nvSpPr>
          <p:spPr bwMode="auto">
            <a:xfrm>
              <a:off x="3779912" y="2780928"/>
              <a:ext cx="1152128" cy="307777"/>
            </a:xfrm>
            <a:prstGeom prst="rect">
              <a:avLst/>
            </a:prstGeom>
            <a:noFill/>
            <a:ln w="9525">
              <a:solidFill>
                <a:srgbClr val="003D6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1400" i="1">
                  <a:solidFill>
                    <a:srgbClr val="FFC000"/>
                  </a:solidFill>
                  <a:latin typeface="Times New Roman" charset="0"/>
                </a:rPr>
                <a:t>Meetmodel</a:t>
              </a:r>
            </a:p>
          </p:txBody>
        </p:sp>
        <p:cxnSp>
          <p:nvCxnSpPr>
            <p:cNvPr id="19490" name="Straight Connector 86"/>
            <p:cNvCxnSpPr>
              <a:cxnSpLocks noChangeShapeType="1"/>
              <a:stCxn id="19489" idx="1"/>
              <a:endCxn id="84" idx="1"/>
            </p:cNvCxnSpPr>
            <p:nvPr/>
          </p:nvCxnSpPr>
          <p:spPr bwMode="auto">
            <a:xfrm flipH="1">
              <a:off x="2231740" y="2934817"/>
              <a:ext cx="1548172" cy="444678"/>
            </a:xfrm>
            <a:prstGeom prst="line">
              <a:avLst/>
            </a:prstGeom>
            <a:noFill/>
            <a:ln w="9525">
              <a:solidFill>
                <a:srgbClr val="003D6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1" name="Straight Connector 88"/>
            <p:cNvCxnSpPr>
              <a:cxnSpLocks noChangeShapeType="1"/>
              <a:stCxn id="19489" idx="3"/>
              <a:endCxn id="120" idx="3"/>
            </p:cNvCxnSpPr>
            <p:nvPr/>
          </p:nvCxnSpPr>
          <p:spPr bwMode="auto">
            <a:xfrm>
              <a:off x="4932040" y="2934817"/>
              <a:ext cx="1620180" cy="444678"/>
            </a:xfrm>
            <a:prstGeom prst="line">
              <a:avLst/>
            </a:prstGeom>
            <a:noFill/>
            <a:ln w="9525">
              <a:solidFill>
                <a:srgbClr val="003D6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3" name="Rechte verbindingslijn met pijl 32"/>
          <p:cNvCxnSpPr>
            <a:stCxn id="19464" idx="6"/>
            <a:endCxn id="120" idx="0"/>
          </p:cNvCxnSpPr>
          <p:nvPr/>
        </p:nvCxnSpPr>
        <p:spPr bwMode="auto">
          <a:xfrm flipV="1">
            <a:off x="3636267" y="3682999"/>
            <a:ext cx="1224659" cy="2832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29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006" y="764704"/>
            <a:ext cx="7127190" cy="504701"/>
          </a:xfrm>
        </p:spPr>
        <p:txBody>
          <a:bodyPr/>
          <a:lstStyle/>
          <a:p>
            <a:r>
              <a:rPr lang="nl-BE" altLang="nl-NL" dirty="0" smtClean="0">
                <a:latin typeface="Verdana" charset="0"/>
                <a:ea typeface="MS PGothic" charset="-128"/>
                <a:cs typeface="Verdana" charset="0"/>
              </a:rPr>
              <a:t>Belangerijke Commands LAVAAN</a:t>
            </a:r>
            <a:endParaRPr lang="nl-NL" altLang="nl-NL" dirty="0">
              <a:latin typeface="Verdana" charset="0"/>
              <a:ea typeface="MS PGothic" charset="-128"/>
              <a:cs typeface="Verdana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83126"/>
              </p:ext>
            </p:extLst>
          </p:nvPr>
        </p:nvGraphicFramePr>
        <p:xfrm>
          <a:off x="1043608" y="1404701"/>
          <a:ext cx="7200800" cy="514547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778014"/>
                <a:gridCol w="1778014"/>
                <a:gridCol w="3644772"/>
              </a:tblGrid>
              <a:tr h="3284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nl-NL" sz="1800" dirty="0">
                          <a:effectLst/>
                          <a:latin typeface="+mn-lt"/>
                        </a:rPr>
                        <a:t>Formule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effectLst/>
                          <a:latin typeface="+mn-lt"/>
                        </a:rPr>
                        <a:t>Operator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effectLst/>
                          <a:latin typeface="+mn-lt"/>
                        </a:rPr>
                        <a:t>Betekenis</a:t>
                      </a:r>
                    </a:p>
                  </a:txBody>
                  <a:tcPr marL="68580" marR="68580" marT="0" marB="0" anchor="ctr"/>
                </a:tc>
              </a:tr>
              <a:tr h="844547">
                <a:tc>
                  <a:txBody>
                    <a:bodyPr/>
                    <a:lstStyle/>
                    <a:p>
                      <a:pPr marL="228600" lvl="0" indent="-228600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nl-NL" sz="1400">
                          <a:effectLst/>
                          <a:latin typeface="+mn-lt"/>
                        </a:rPr>
                        <a:t>Definitie van latente variabele</a:t>
                      </a:r>
                      <a:endParaRPr lang="nl-NL" sz="140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>
                          <a:effectLst/>
                          <a:latin typeface="+mn-lt"/>
                        </a:rPr>
                        <a:t>=~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lt"/>
                        </a:rPr>
                        <a:t>Is measured by/ Is gemeten door</a:t>
                      </a:r>
                      <a:endParaRPr lang="nl-NL" sz="12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281516">
                <a:tc>
                  <a:txBody>
                    <a:bodyPr/>
                    <a:lstStyle/>
                    <a:p>
                      <a:pPr marL="228600" lvl="0" indent="-228600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nl-NL" sz="1400">
                          <a:effectLst/>
                          <a:latin typeface="+mn-lt"/>
                        </a:rPr>
                        <a:t>regressie</a:t>
                      </a:r>
                      <a:endParaRPr lang="nl-NL" sz="140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>
                          <a:effectLst/>
                          <a:latin typeface="+mn-lt"/>
                        </a:rPr>
                        <a:t>~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  <a:latin typeface="+mn-lt"/>
                        </a:rPr>
                        <a:t>Is regressed on</a:t>
                      </a:r>
                    </a:p>
                  </a:txBody>
                  <a:tcPr marL="68580" marR="68580" marT="0" marB="0" anchor="ctr"/>
                </a:tc>
              </a:tr>
              <a:tr h="563031">
                <a:tc>
                  <a:txBody>
                    <a:bodyPr/>
                    <a:lstStyle/>
                    <a:p>
                      <a:pPr marL="228600" lvl="0" indent="-228600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nl-NL" sz="1400">
                          <a:effectLst/>
                          <a:latin typeface="+mn-lt"/>
                        </a:rPr>
                        <a:t>(residu) (co)variantie</a:t>
                      </a:r>
                      <a:endParaRPr lang="nl-NL" sz="140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>
                          <a:effectLst/>
                          <a:latin typeface="+mn-lt"/>
                        </a:rPr>
                        <a:t>~~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  <a:latin typeface="+mn-lt"/>
                        </a:rPr>
                        <a:t>Is correlated with/ gecorrooleerd met</a:t>
                      </a:r>
                    </a:p>
                  </a:txBody>
                  <a:tcPr marL="68580" marR="68580" marT="0" marB="0" anchor="ctr"/>
                </a:tc>
              </a:tr>
              <a:tr h="312795">
                <a:tc>
                  <a:txBody>
                    <a:bodyPr/>
                    <a:lstStyle/>
                    <a:p>
                      <a:pPr marL="228600" lvl="0" indent="-228600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nl-NL" sz="1400" dirty="0" err="1">
                          <a:effectLst/>
                          <a:latin typeface="+mn-lt"/>
                        </a:rPr>
                        <a:t>intercept</a:t>
                      </a:r>
                      <a:endParaRPr lang="nl-NL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>
                          <a:effectLst/>
                          <a:latin typeface="+mn-lt"/>
                        </a:rPr>
                        <a:t>~1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  <a:latin typeface="+mn-lt"/>
                        </a:rPr>
                        <a:t>intercept</a:t>
                      </a:r>
                    </a:p>
                  </a:txBody>
                  <a:tcPr marL="68580" marR="68580" marT="0" marB="0" anchor="ctr"/>
                </a:tc>
              </a:tr>
              <a:tr h="281516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nl-NL" sz="1400">
                          <a:effectLst/>
                          <a:latin typeface="+mn-lt"/>
                        </a:rPr>
                        <a:t> </a:t>
                      </a:r>
                      <a:endParaRPr lang="nl-NL" sz="140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  <a:latin typeface="+mn-lt"/>
                        </a:rPr>
                        <a:t>f</a:t>
                      </a:r>
                      <a:endParaRPr lang="nl-NL" sz="1600" b="1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  <a:latin typeface="+mn-lt"/>
                        </a:rPr>
                        <a:t>Latente variabele</a:t>
                      </a:r>
                    </a:p>
                  </a:txBody>
                  <a:tcPr marL="68580" marR="68580" marT="0" marB="0" anchor="ctr"/>
                </a:tc>
              </a:tr>
              <a:tr h="281516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nl-NL" sz="1400">
                          <a:effectLst/>
                          <a:latin typeface="+mn-lt"/>
                        </a:rPr>
                        <a:t> </a:t>
                      </a:r>
                      <a:endParaRPr lang="nl-NL" sz="140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  <a:latin typeface="+mn-lt"/>
                        </a:rPr>
                        <a:t>y</a:t>
                      </a:r>
                      <a:endParaRPr lang="nl-NL" sz="1600" b="1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  <a:latin typeface="+mn-lt"/>
                        </a:rPr>
                        <a:t>Afhankelijke var</a:t>
                      </a:r>
                    </a:p>
                  </a:txBody>
                  <a:tcPr marL="68580" marR="68580" marT="0" marB="0" anchor="ctr"/>
                </a:tc>
              </a:tr>
              <a:tr h="56303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nl-NL" sz="1400" dirty="0">
                          <a:effectLst/>
                          <a:latin typeface="+mn-lt"/>
                        </a:rPr>
                        <a:t> </a:t>
                      </a:r>
                      <a:endParaRPr lang="nl-NL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b="1" dirty="0">
                          <a:effectLst/>
                          <a:latin typeface="+mn-lt"/>
                        </a:rPr>
                        <a:t>x</a:t>
                      </a:r>
                      <a:endParaRPr lang="nl-NL" sz="1600" b="1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  <a:latin typeface="+mn-lt"/>
                        </a:rPr>
                        <a:t>Onafhank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Var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/observed variable/indicator</a:t>
                      </a:r>
                      <a:endParaRPr lang="nl-NL" sz="12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303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nl-NL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nl-NL" sz="1400" b="1" dirty="0" err="1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cfa</a:t>
                      </a:r>
                      <a:r>
                        <a:rPr lang="nl-NL" sz="1400" b="1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()</a:t>
                      </a:r>
                      <a:endParaRPr lang="nl-NL" sz="1400" b="1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effectLst/>
                          <a:latin typeface="+mn-lt"/>
                        </a:rPr>
                        <a:t>Voer een CFA analyse uit.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 Met help("</a:t>
                      </a:r>
                      <a:r>
                        <a:rPr lang="nl-NL" sz="1200" baseline="0" dirty="0" err="1" smtClean="0">
                          <a:effectLst/>
                          <a:latin typeface="+mn-lt"/>
                        </a:rPr>
                        <a:t>cfa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"), krijg je uitleg over de functie</a:t>
                      </a:r>
                      <a:endParaRPr lang="nl-NL" sz="12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303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nl-NL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nl-NL" sz="1400" b="1" dirty="0" err="1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sem</a:t>
                      </a:r>
                      <a:r>
                        <a:rPr lang="nl-NL" sz="1400" b="1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()</a:t>
                      </a:r>
                      <a:endParaRPr lang="nl-NL" sz="1400" b="1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smtClean="0">
                          <a:effectLst/>
                          <a:latin typeface="+mn-lt"/>
                        </a:rPr>
                        <a:t>Voer een SEM analyse uit. 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Met help(”</a:t>
                      </a:r>
                      <a:r>
                        <a:rPr lang="nl-NL" sz="1200" baseline="0" dirty="0" err="1" smtClean="0">
                          <a:effectLst/>
                          <a:latin typeface="+mn-lt"/>
                        </a:rPr>
                        <a:t>sem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"), krijg je uitleg over de functie</a:t>
                      </a:r>
                      <a:endParaRPr lang="nl-NL" sz="1200" dirty="0" smtClean="0">
                        <a:effectLst/>
                        <a:latin typeface="+mn-lt"/>
                      </a:endParaRPr>
                    </a:p>
                    <a:p>
                      <a:endParaRPr lang="nl-NL" sz="12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303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nl-NL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nl-NL" sz="1400" b="1" dirty="0" err="1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Growth</a:t>
                      </a:r>
                      <a:r>
                        <a:rPr lang="nl-NL" sz="1400" b="1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()</a:t>
                      </a:r>
                      <a:endParaRPr lang="nl-NL" sz="1400" b="1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smtClean="0">
                          <a:effectLst/>
                          <a:latin typeface="+mn-lt"/>
                        </a:rPr>
                        <a:t>Voer een </a:t>
                      </a:r>
                      <a:r>
                        <a:rPr lang="nl-NL" sz="1200" dirty="0" err="1" smtClean="0">
                          <a:effectLst/>
                          <a:latin typeface="+mn-lt"/>
                        </a:rPr>
                        <a:t>Growth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 curve</a:t>
                      </a:r>
                      <a:r>
                        <a:rPr lang="nl-NL" sz="1200" dirty="0" smtClean="0">
                          <a:effectLst/>
                          <a:latin typeface="+mn-lt"/>
                        </a:rPr>
                        <a:t> analyse uit. 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Met help(”</a:t>
                      </a:r>
                      <a:r>
                        <a:rPr lang="nl-NL" sz="1200" baseline="0" dirty="0" err="1" smtClean="0">
                          <a:effectLst/>
                          <a:latin typeface="+mn-lt"/>
                        </a:rPr>
                        <a:t>growth</a:t>
                      </a:r>
                      <a:r>
                        <a:rPr lang="nl-NL" sz="1200" baseline="0" dirty="0" smtClean="0">
                          <a:effectLst/>
                          <a:latin typeface="+mn-lt"/>
                        </a:rPr>
                        <a:t>"), krijg je uitleg over de functie</a:t>
                      </a:r>
                      <a:endParaRPr lang="nl-NL" sz="1200" dirty="0" smtClean="0">
                        <a:effectLst/>
                        <a:latin typeface="+mn-lt"/>
                      </a:endParaRPr>
                    </a:p>
                    <a:p>
                      <a:endParaRPr lang="nl-NL" sz="12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576" y="215822"/>
            <a:ext cx="5333584" cy="527513"/>
          </a:xfrm>
        </p:spPr>
        <p:txBody>
          <a:bodyPr/>
          <a:lstStyle/>
          <a:p>
            <a:r>
              <a:rPr lang="nl-BE" altLang="nl-NL" smtClean="0">
                <a:latin typeface="Verdana" charset="0"/>
                <a:ea typeface="MS PGothic" charset="-128"/>
                <a:cs typeface="Verdana" charset="0"/>
              </a:rPr>
              <a:t>Voorbeeld met LAVAAN in R</a:t>
            </a:r>
            <a:endParaRPr lang="nl-NL" altLang="nl-NL" dirty="0">
              <a:latin typeface="Verdana" charset="0"/>
              <a:ea typeface="MS PGothic" charset="-128"/>
              <a:cs typeface="Verdana" charset="0"/>
            </a:endParaRPr>
          </a:p>
        </p:txBody>
      </p:sp>
      <p:grpSp>
        <p:nvGrpSpPr>
          <p:cNvPr id="68" name="Groeperen 67"/>
          <p:cNvGrpSpPr/>
          <p:nvPr/>
        </p:nvGrpSpPr>
        <p:grpSpPr>
          <a:xfrm>
            <a:off x="1470399" y="3245422"/>
            <a:ext cx="2987800" cy="1484818"/>
            <a:chOff x="3024361" y="3196878"/>
            <a:chExt cx="2987800" cy="1484818"/>
          </a:xfrm>
        </p:grpSpPr>
        <p:sp>
          <p:nvSpPr>
            <p:cNvPr id="19469" name="Text Box 25"/>
            <p:cNvSpPr txBox="1">
              <a:spLocks noChangeArrowheads="1"/>
            </p:cNvSpPr>
            <p:nvPr/>
          </p:nvSpPr>
          <p:spPr bwMode="auto">
            <a:xfrm>
              <a:off x="3346475" y="4435475"/>
              <a:ext cx="478821" cy="2462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000" dirty="0" smtClean="0">
                  <a:solidFill>
                    <a:srgbClr val="000000"/>
                  </a:solidFill>
                </a:rPr>
                <a:t>x6</a:t>
              </a:r>
              <a:endParaRPr lang="nl-NL" altLang="nl-NL" sz="1000" dirty="0">
                <a:solidFill>
                  <a:srgbClr val="000000"/>
                </a:solidFill>
              </a:endParaRPr>
            </a:p>
          </p:txBody>
        </p:sp>
        <p:sp>
          <p:nvSpPr>
            <p:cNvPr id="19470" name="Text Box 26"/>
            <p:cNvSpPr txBox="1">
              <a:spLocks noChangeArrowheads="1"/>
            </p:cNvSpPr>
            <p:nvPr/>
          </p:nvSpPr>
          <p:spPr bwMode="auto">
            <a:xfrm>
              <a:off x="3373721" y="3694488"/>
              <a:ext cx="478199" cy="2462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000" dirty="0" smtClean="0">
                  <a:solidFill>
                    <a:srgbClr val="000000"/>
                  </a:solidFill>
                </a:rPr>
                <a:t>x5</a:t>
              </a:r>
              <a:endParaRPr lang="nl-NL" altLang="nl-NL" sz="1000" dirty="0">
                <a:solidFill>
                  <a:srgbClr val="000000"/>
                </a:solidFill>
              </a:endParaRPr>
            </a:p>
          </p:txBody>
        </p:sp>
        <p:sp>
          <p:nvSpPr>
            <p:cNvPr id="19471" name="Text Box 27"/>
            <p:cNvSpPr txBox="1">
              <a:spLocks noChangeArrowheads="1"/>
            </p:cNvSpPr>
            <p:nvPr/>
          </p:nvSpPr>
          <p:spPr bwMode="auto">
            <a:xfrm>
              <a:off x="3350142" y="3196878"/>
              <a:ext cx="478200" cy="2462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000" dirty="0" smtClean="0">
                  <a:solidFill>
                    <a:srgbClr val="000000"/>
                  </a:solidFill>
                </a:rPr>
                <a:t>x4</a:t>
              </a:r>
              <a:endParaRPr lang="nl-NL" altLang="nl-NL" sz="1000" dirty="0">
                <a:solidFill>
                  <a:srgbClr val="000000"/>
                </a:solidFill>
              </a:endParaRPr>
            </a:p>
          </p:txBody>
        </p:sp>
        <p:sp>
          <p:nvSpPr>
            <p:cNvPr id="19472" name="Oval 28"/>
            <p:cNvSpPr>
              <a:spLocks noChangeArrowheads="1"/>
            </p:cNvSpPr>
            <p:nvPr/>
          </p:nvSpPr>
          <p:spPr bwMode="auto">
            <a:xfrm rot="10800000">
              <a:off x="4489720" y="3233238"/>
              <a:ext cx="1522441" cy="10835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9473" name="Text Box 29"/>
            <p:cNvSpPr txBox="1">
              <a:spLocks noChangeArrowheads="1"/>
            </p:cNvSpPr>
            <p:nvPr/>
          </p:nvSpPr>
          <p:spPr bwMode="auto">
            <a:xfrm>
              <a:off x="4716016" y="3531464"/>
              <a:ext cx="10801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 dirty="0" smtClean="0">
                  <a:solidFill>
                    <a:srgbClr val="000000"/>
                  </a:solidFill>
                  <a:latin typeface="Times New Roman" charset="0"/>
                </a:rPr>
                <a:t>Textual</a:t>
              </a:r>
              <a:endParaRPr lang="nl-NL" altLang="nl-NL" sz="16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cxnSp>
          <p:nvCxnSpPr>
            <p:cNvPr id="19474" name="AutoShape 30"/>
            <p:cNvCxnSpPr>
              <a:cxnSpLocks noChangeShapeType="1"/>
              <a:stCxn id="19472" idx="6"/>
            </p:cNvCxnSpPr>
            <p:nvPr/>
          </p:nvCxnSpPr>
          <p:spPr bwMode="auto">
            <a:xfrm flipH="1">
              <a:off x="3824195" y="3775000"/>
              <a:ext cx="665525" cy="644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31"/>
            <p:cNvCxnSpPr>
              <a:cxnSpLocks noChangeShapeType="1"/>
              <a:stCxn id="19472" idx="6"/>
              <a:endCxn id="19470" idx="3"/>
            </p:cNvCxnSpPr>
            <p:nvPr/>
          </p:nvCxnSpPr>
          <p:spPr bwMode="auto">
            <a:xfrm flipH="1">
              <a:off x="3851920" y="3775001"/>
              <a:ext cx="637800" cy="42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32"/>
            <p:cNvCxnSpPr>
              <a:cxnSpLocks noChangeShapeType="1"/>
              <a:stCxn id="19472" idx="6"/>
            </p:cNvCxnSpPr>
            <p:nvPr/>
          </p:nvCxnSpPr>
          <p:spPr bwMode="auto">
            <a:xfrm flipH="1" flipV="1">
              <a:off x="3824675" y="3391063"/>
              <a:ext cx="665045" cy="383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Straight Arrow Connector 84"/>
            <p:cNvCxnSpPr>
              <a:cxnSpLocks noChangeShapeType="1"/>
              <a:endCxn id="19469" idx="1"/>
            </p:cNvCxnSpPr>
            <p:nvPr/>
          </p:nvCxnSpPr>
          <p:spPr bwMode="auto">
            <a:xfrm flipV="1">
              <a:off x="3024361" y="4558587"/>
              <a:ext cx="322114" cy="21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Straight Arrow Connector 106"/>
            <p:cNvCxnSpPr>
              <a:cxnSpLocks noChangeShapeType="1"/>
              <a:endCxn id="19470" idx="1"/>
            </p:cNvCxnSpPr>
            <p:nvPr/>
          </p:nvCxnSpPr>
          <p:spPr bwMode="auto">
            <a:xfrm flipV="1">
              <a:off x="3024361" y="3817599"/>
              <a:ext cx="349360" cy="8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Straight Arrow Connector 110"/>
            <p:cNvCxnSpPr>
              <a:cxnSpLocks noChangeShapeType="1"/>
              <a:endCxn id="19471" idx="1"/>
            </p:cNvCxnSpPr>
            <p:nvPr/>
          </p:nvCxnSpPr>
          <p:spPr bwMode="auto">
            <a:xfrm flipV="1">
              <a:off x="3024361" y="3319990"/>
              <a:ext cx="325781" cy="15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eperen 69"/>
          <p:cNvGrpSpPr/>
          <p:nvPr/>
        </p:nvGrpSpPr>
        <p:grpSpPr>
          <a:xfrm>
            <a:off x="1410337" y="1183359"/>
            <a:ext cx="3047862" cy="1547571"/>
            <a:chOff x="2964299" y="1116843"/>
            <a:chExt cx="3047862" cy="1547571"/>
          </a:xfrm>
        </p:grpSpPr>
        <p:sp>
          <p:nvSpPr>
            <p:cNvPr id="19465" name="Text Box 17"/>
            <p:cNvSpPr txBox="1">
              <a:spLocks noChangeArrowheads="1"/>
            </p:cNvSpPr>
            <p:nvPr/>
          </p:nvSpPr>
          <p:spPr bwMode="auto">
            <a:xfrm>
              <a:off x="4695319" y="1720230"/>
              <a:ext cx="11008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 dirty="0" smtClean="0">
                  <a:solidFill>
                    <a:srgbClr val="000000"/>
                  </a:solidFill>
                  <a:latin typeface="Times New Roman" charset="0"/>
                </a:rPr>
                <a:t>Visual</a:t>
              </a:r>
              <a:endParaRPr lang="nl-NL" altLang="nl-NL" sz="16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69" name="Groeperen 68"/>
            <p:cNvGrpSpPr/>
            <p:nvPr/>
          </p:nvGrpSpPr>
          <p:grpSpPr>
            <a:xfrm>
              <a:off x="3405783" y="1116843"/>
              <a:ext cx="2606378" cy="1547571"/>
              <a:chOff x="3405783" y="1116843"/>
              <a:chExt cx="2606378" cy="1547571"/>
            </a:xfrm>
          </p:grpSpPr>
          <p:sp>
            <p:nvSpPr>
              <p:cNvPr id="36" name="Text Box 25"/>
              <p:cNvSpPr txBox="1">
                <a:spLocks noChangeArrowheads="1"/>
              </p:cNvSpPr>
              <p:nvPr/>
            </p:nvSpPr>
            <p:spPr bwMode="auto">
              <a:xfrm rot="16200000">
                <a:off x="3477994" y="2269009"/>
                <a:ext cx="338554" cy="452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vert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NL" sz="1000" dirty="0" smtClean="0">
                    <a:solidFill>
                      <a:srgbClr val="000000"/>
                    </a:solidFill>
                  </a:rPr>
                  <a:t>x3</a:t>
                </a:r>
                <a:endParaRPr lang="nl-NL" altLang="nl-NL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 rot="16200000">
                <a:off x="3467657" y="1659479"/>
                <a:ext cx="338554" cy="46230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vert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NL" sz="1000" dirty="0" smtClean="0">
                    <a:solidFill>
                      <a:srgbClr val="000000"/>
                    </a:solidFill>
                  </a:rPr>
                  <a:t>x2</a:t>
                </a:r>
                <a:endParaRPr lang="nl-NL" altLang="nl-NL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Text Box 27"/>
              <p:cNvSpPr txBox="1">
                <a:spLocks noChangeArrowheads="1"/>
              </p:cNvSpPr>
              <p:nvPr/>
            </p:nvSpPr>
            <p:spPr bwMode="auto">
              <a:xfrm rot="16200000">
                <a:off x="3471004" y="1054969"/>
                <a:ext cx="338554" cy="46230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vert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NL" sz="1000" dirty="0" smtClean="0">
                    <a:solidFill>
                      <a:srgbClr val="000000"/>
                    </a:solidFill>
                  </a:rPr>
                  <a:t>x1</a:t>
                </a:r>
                <a:endParaRPr lang="nl-NL" altLang="nl-NL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rot="16200000">
                <a:off x="4657660" y="1171738"/>
                <a:ext cx="1194668" cy="15143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baseline="-250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cxnSp>
            <p:nvCxnSpPr>
              <p:cNvPr id="40" name="AutoShape 30"/>
              <p:cNvCxnSpPr>
                <a:cxnSpLocks noChangeShapeType="1"/>
                <a:endCxn id="38" idx="2"/>
              </p:cNvCxnSpPr>
              <p:nvPr/>
            </p:nvCxnSpPr>
            <p:spPr bwMode="auto">
              <a:xfrm flipH="1" flipV="1">
                <a:off x="3871432" y="1286120"/>
                <a:ext cx="626394" cy="5438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31"/>
              <p:cNvCxnSpPr>
                <a:cxnSpLocks noChangeShapeType="1"/>
                <a:endCxn id="37" idx="2"/>
              </p:cNvCxnSpPr>
              <p:nvPr/>
            </p:nvCxnSpPr>
            <p:spPr bwMode="auto">
              <a:xfrm flipH="1" flipV="1">
                <a:off x="3868085" y="1890630"/>
                <a:ext cx="626390" cy="514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Straight Arrow Connector 84"/>
              <p:cNvCxnSpPr>
                <a:cxnSpLocks noChangeShapeType="1"/>
                <a:endCxn id="36" idx="2"/>
              </p:cNvCxnSpPr>
              <p:nvPr/>
            </p:nvCxnSpPr>
            <p:spPr bwMode="auto">
              <a:xfrm flipH="1">
                <a:off x="3873399" y="2045870"/>
                <a:ext cx="642150" cy="44926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6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029024" y="1268306"/>
              <a:ext cx="349360" cy="8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2987369" y="2503944"/>
              <a:ext cx="349360" cy="8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2964299" y="1919143"/>
              <a:ext cx="349360" cy="8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Groeperen 70"/>
          <p:cNvGrpSpPr/>
          <p:nvPr/>
        </p:nvGrpSpPr>
        <p:grpSpPr>
          <a:xfrm>
            <a:off x="1514880" y="5083763"/>
            <a:ext cx="2944978" cy="1427307"/>
            <a:chOff x="1514880" y="5083763"/>
            <a:chExt cx="2944978" cy="1427307"/>
          </a:xfrm>
        </p:grpSpPr>
        <p:grpSp>
          <p:nvGrpSpPr>
            <p:cNvPr id="67" name="Groeperen 66"/>
            <p:cNvGrpSpPr/>
            <p:nvPr/>
          </p:nvGrpSpPr>
          <p:grpSpPr>
            <a:xfrm>
              <a:off x="1514880" y="5083763"/>
              <a:ext cx="2944978" cy="1427307"/>
              <a:chOff x="3067183" y="5188667"/>
              <a:chExt cx="2944978" cy="1427307"/>
            </a:xfrm>
          </p:grpSpPr>
          <p:sp>
            <p:nvSpPr>
              <p:cNvPr id="19461" name="Text Box 4"/>
              <p:cNvSpPr txBox="1">
                <a:spLocks noChangeArrowheads="1"/>
              </p:cNvSpPr>
              <p:nvPr/>
            </p:nvSpPr>
            <p:spPr bwMode="auto">
              <a:xfrm>
                <a:off x="3351663" y="5188667"/>
                <a:ext cx="398879" cy="24622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NL" sz="1000" dirty="0" smtClean="0">
                    <a:solidFill>
                      <a:schemeClr val="tx1"/>
                    </a:solidFill>
                  </a:rPr>
                  <a:t>x7</a:t>
                </a:r>
                <a:endParaRPr lang="nl-NL" alt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62" name="Text Box 14"/>
              <p:cNvSpPr txBox="1">
                <a:spLocks noChangeArrowheads="1"/>
              </p:cNvSpPr>
              <p:nvPr/>
            </p:nvSpPr>
            <p:spPr bwMode="auto">
              <a:xfrm>
                <a:off x="3351663" y="5793526"/>
                <a:ext cx="398879" cy="24622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NL" sz="1000" dirty="0" smtClean="0">
                    <a:solidFill>
                      <a:srgbClr val="000000"/>
                    </a:solidFill>
                  </a:rPr>
                  <a:t>x8</a:t>
                </a:r>
                <a:endParaRPr lang="nl-NL" altLang="nl-NL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3" name="Text Box 15"/>
              <p:cNvSpPr txBox="1">
                <a:spLocks noChangeArrowheads="1"/>
              </p:cNvSpPr>
              <p:nvPr/>
            </p:nvSpPr>
            <p:spPr bwMode="auto">
              <a:xfrm>
                <a:off x="3351663" y="6369753"/>
                <a:ext cx="398879" cy="24622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NL" sz="1000" dirty="0" smtClean="0">
                    <a:solidFill>
                      <a:srgbClr val="000000"/>
                    </a:solidFill>
                  </a:rPr>
                  <a:t>x9</a:t>
                </a:r>
                <a:endParaRPr lang="nl-NL" altLang="nl-NL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4" name="Oval 16"/>
              <p:cNvSpPr>
                <a:spLocks noChangeArrowheads="1"/>
              </p:cNvSpPr>
              <p:nvPr/>
            </p:nvSpPr>
            <p:spPr bwMode="auto">
              <a:xfrm>
                <a:off x="4489721" y="5224030"/>
                <a:ext cx="1522440" cy="107152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bg1"/>
                    </a:solidFill>
                    <a:latin typeface="Verdana" charset="0"/>
                    <a:ea typeface="MS PGothic" charset="-128"/>
                    <a:cs typeface="Verdan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baseline="-250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cxnSp>
            <p:nvCxnSpPr>
              <p:cNvPr id="19466" name="AutoShape 18"/>
              <p:cNvCxnSpPr>
                <a:cxnSpLocks noChangeShapeType="1"/>
                <a:stCxn id="19464" idx="2"/>
                <a:endCxn id="19461" idx="3"/>
              </p:cNvCxnSpPr>
              <p:nvPr/>
            </p:nvCxnSpPr>
            <p:spPr bwMode="auto">
              <a:xfrm flipH="1" flipV="1">
                <a:off x="3750542" y="5311778"/>
                <a:ext cx="739179" cy="4480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67" name="AutoShape 19"/>
              <p:cNvCxnSpPr>
                <a:cxnSpLocks noChangeShapeType="1"/>
                <a:stCxn id="19464" idx="2"/>
                <a:endCxn id="19462" idx="3"/>
              </p:cNvCxnSpPr>
              <p:nvPr/>
            </p:nvCxnSpPr>
            <p:spPr bwMode="auto">
              <a:xfrm flipH="1">
                <a:off x="3750542" y="5759792"/>
                <a:ext cx="739179" cy="1568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68" name="AutoShape 20"/>
              <p:cNvCxnSpPr>
                <a:cxnSpLocks noChangeShapeType="1"/>
                <a:stCxn id="19464" idx="2"/>
                <a:endCxn id="19463" idx="3"/>
              </p:cNvCxnSpPr>
              <p:nvPr/>
            </p:nvCxnSpPr>
            <p:spPr bwMode="auto">
              <a:xfrm flipH="1">
                <a:off x="3750542" y="5759792"/>
                <a:ext cx="739179" cy="7330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79" name="Straight Arrow Connector 51"/>
              <p:cNvCxnSpPr>
                <a:cxnSpLocks noChangeShapeType="1"/>
                <a:endCxn id="19463" idx="1"/>
              </p:cNvCxnSpPr>
              <p:nvPr/>
            </p:nvCxnSpPr>
            <p:spPr bwMode="auto">
              <a:xfrm>
                <a:off x="3067183" y="6492863"/>
                <a:ext cx="2844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0" name="Straight Arrow Connector 64"/>
              <p:cNvCxnSpPr>
                <a:cxnSpLocks noChangeShapeType="1"/>
                <a:endCxn id="19462" idx="1"/>
              </p:cNvCxnSpPr>
              <p:nvPr/>
            </p:nvCxnSpPr>
            <p:spPr bwMode="auto">
              <a:xfrm>
                <a:off x="3067183" y="5888004"/>
                <a:ext cx="284480" cy="286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Straight Arrow Connector 70"/>
              <p:cNvCxnSpPr>
                <a:cxnSpLocks noChangeShapeType="1"/>
                <a:endCxn id="19461" idx="1"/>
              </p:cNvCxnSpPr>
              <p:nvPr/>
            </p:nvCxnSpPr>
            <p:spPr bwMode="auto">
              <a:xfrm>
                <a:off x="3067183" y="5311777"/>
                <a:ext cx="2844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" name="Text Box 29"/>
            <p:cNvSpPr txBox="1">
              <a:spLocks noChangeArrowheads="1"/>
            </p:cNvSpPr>
            <p:nvPr/>
          </p:nvSpPr>
          <p:spPr bwMode="auto">
            <a:xfrm>
              <a:off x="3151704" y="5473178"/>
              <a:ext cx="10801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nl-BE" altLang="nl-NL" sz="1600" dirty="0" smtClean="0">
                  <a:solidFill>
                    <a:srgbClr val="000000"/>
                  </a:solidFill>
                  <a:latin typeface="Times New Roman" charset="0"/>
                </a:rPr>
                <a:t>Speed</a:t>
              </a:r>
              <a:endParaRPr lang="nl-NL" altLang="nl-NL" sz="16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73" name="Rechte verbindingslijn met pijl 72"/>
          <p:cNvCxnSpPr>
            <a:stCxn id="39" idx="2"/>
            <a:endCxn id="19472" idx="4"/>
          </p:cNvCxnSpPr>
          <p:nvPr/>
        </p:nvCxnSpPr>
        <p:spPr bwMode="auto">
          <a:xfrm flipH="1">
            <a:off x="3696978" y="2592756"/>
            <a:ext cx="4055" cy="68902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Rechte verbindingslijn met pijl 110"/>
          <p:cNvCxnSpPr>
            <a:endCxn id="19464" idx="0"/>
          </p:cNvCxnSpPr>
          <p:nvPr/>
        </p:nvCxnSpPr>
        <p:spPr bwMode="auto">
          <a:xfrm>
            <a:off x="3690141" y="4365308"/>
            <a:ext cx="8497" cy="75381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eperen 85"/>
          <p:cNvGrpSpPr/>
          <p:nvPr/>
        </p:nvGrpSpPr>
        <p:grpSpPr>
          <a:xfrm>
            <a:off x="4458200" y="1995421"/>
            <a:ext cx="226295" cy="3681191"/>
            <a:chOff x="4458200" y="1995421"/>
            <a:chExt cx="835503" cy="3681191"/>
          </a:xfrm>
        </p:grpSpPr>
        <p:cxnSp>
          <p:nvCxnSpPr>
            <p:cNvPr id="78" name="Rechte verbindingslijn met pijl 77"/>
            <p:cNvCxnSpPr>
              <a:endCxn id="39" idx="4"/>
            </p:cNvCxnSpPr>
            <p:nvPr/>
          </p:nvCxnSpPr>
          <p:spPr bwMode="auto">
            <a:xfrm flipH="1" flipV="1">
              <a:off x="4458200" y="1995421"/>
              <a:ext cx="833880" cy="2353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Rechte verbindingslijn met pijl 118"/>
            <p:cNvCxnSpPr/>
            <p:nvPr/>
          </p:nvCxnSpPr>
          <p:spPr bwMode="auto">
            <a:xfrm flipH="1">
              <a:off x="4458200" y="5676612"/>
              <a:ext cx="83388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Rechte verbindingslijn 80"/>
            <p:cNvCxnSpPr/>
            <p:nvPr/>
          </p:nvCxnSpPr>
          <p:spPr bwMode="auto">
            <a:xfrm flipH="1">
              <a:off x="5292080" y="2001984"/>
              <a:ext cx="1623" cy="367462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Tekstvak 89"/>
          <p:cNvSpPr txBox="1"/>
          <p:nvPr/>
        </p:nvSpPr>
        <p:spPr>
          <a:xfrm>
            <a:off x="4908252" y="1124821"/>
            <a:ext cx="3504486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1. Bepaal model(</a:t>
            </a:r>
            <a:r>
              <a:rPr lang="nl-NL" b="1" dirty="0" err="1" smtClean="0"/>
              <a:t>len</a:t>
            </a:r>
            <a:r>
              <a:rPr lang="nl-NL" b="1" dirty="0" smtClean="0"/>
              <a:t>)</a:t>
            </a:r>
          </a:p>
          <a:p>
            <a:r>
              <a:rPr lang="nl-NL" dirty="0" smtClean="0"/>
              <a:t>Visual   =~ x1 + x2 + x3</a:t>
            </a:r>
          </a:p>
          <a:p>
            <a:r>
              <a:rPr lang="nl-NL" dirty="0" err="1" smtClean="0"/>
              <a:t>Textual</a:t>
            </a:r>
            <a:r>
              <a:rPr lang="nl-NL" dirty="0" smtClean="0"/>
              <a:t> </a:t>
            </a:r>
            <a:r>
              <a:rPr lang="nl-NL" dirty="0"/>
              <a:t>=~ </a:t>
            </a:r>
            <a:r>
              <a:rPr lang="nl-NL" dirty="0" smtClean="0"/>
              <a:t>x4 </a:t>
            </a:r>
            <a:r>
              <a:rPr lang="nl-NL" dirty="0"/>
              <a:t>+ </a:t>
            </a:r>
            <a:r>
              <a:rPr lang="nl-NL" dirty="0" smtClean="0"/>
              <a:t>x5 </a:t>
            </a:r>
            <a:r>
              <a:rPr lang="nl-NL" dirty="0"/>
              <a:t>+ </a:t>
            </a:r>
            <a:r>
              <a:rPr lang="nl-NL" dirty="0" smtClean="0"/>
              <a:t>x6</a:t>
            </a:r>
            <a:endParaRPr lang="nl-NL" dirty="0"/>
          </a:p>
          <a:p>
            <a:r>
              <a:rPr lang="nl-NL" dirty="0" smtClean="0"/>
              <a:t>Speed  </a:t>
            </a:r>
            <a:r>
              <a:rPr lang="nl-NL" dirty="0"/>
              <a:t>=~ </a:t>
            </a:r>
            <a:r>
              <a:rPr lang="nl-NL" dirty="0" smtClean="0"/>
              <a:t>x7 </a:t>
            </a:r>
            <a:r>
              <a:rPr lang="nl-NL" dirty="0"/>
              <a:t>+ </a:t>
            </a:r>
            <a:r>
              <a:rPr lang="nl-NL" dirty="0" smtClean="0"/>
              <a:t>x8 </a:t>
            </a:r>
            <a:r>
              <a:rPr lang="nl-NL" dirty="0"/>
              <a:t>+ </a:t>
            </a:r>
            <a:r>
              <a:rPr lang="nl-NL" dirty="0" smtClean="0"/>
              <a:t>x9</a:t>
            </a:r>
          </a:p>
          <a:p>
            <a:r>
              <a:rPr lang="nl-NL" sz="1100" dirty="0" smtClean="0"/>
              <a:t>Latent </a:t>
            </a:r>
            <a:r>
              <a:rPr lang="nl-NL" sz="1100" dirty="0" err="1"/>
              <a:t>variable</a:t>
            </a:r>
            <a:r>
              <a:rPr lang="nl-NL" sz="1100" dirty="0"/>
              <a:t> =~ indicator1 + indicator2 + indicator3</a:t>
            </a:r>
          </a:p>
          <a:p>
            <a:endParaRPr lang="nl-NL" dirty="0"/>
          </a:p>
        </p:txBody>
      </p:sp>
      <p:sp>
        <p:nvSpPr>
          <p:cNvPr id="91" name="Tekstvak 90"/>
          <p:cNvSpPr txBox="1"/>
          <p:nvPr/>
        </p:nvSpPr>
        <p:spPr>
          <a:xfrm>
            <a:off x="4908252" y="2648808"/>
            <a:ext cx="4011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Specificeer</a:t>
            </a:r>
            <a:r>
              <a:rPr lang="en-US" b="1" dirty="0" smtClean="0"/>
              <a:t> model(</a:t>
            </a:r>
            <a:r>
              <a:rPr lang="en-US" b="1" dirty="0" err="1" smtClean="0"/>
              <a:t>len</a:t>
            </a:r>
            <a:r>
              <a:rPr lang="en-US" b="1" dirty="0" smtClean="0"/>
              <a:t>) in R</a:t>
            </a:r>
          </a:p>
          <a:p>
            <a:r>
              <a:rPr lang="mr-IN" dirty="0" err="1" smtClean="0"/>
              <a:t>HS.model</a:t>
            </a:r>
            <a:r>
              <a:rPr lang="mr-IN" dirty="0" smtClean="0"/>
              <a:t> </a:t>
            </a:r>
            <a:r>
              <a:rPr lang="mr-IN" dirty="0"/>
              <a:t>&lt;- ' </a:t>
            </a:r>
            <a:r>
              <a:rPr lang="mr-IN" dirty="0" err="1"/>
              <a:t>visual</a:t>
            </a:r>
            <a:r>
              <a:rPr lang="mr-IN" dirty="0"/>
              <a:t> =~ x1 + x2 + x3</a:t>
            </a:r>
          </a:p>
          <a:p>
            <a:r>
              <a:rPr lang="en-US" dirty="0" smtClean="0"/>
              <a:t>	        </a:t>
            </a:r>
            <a:r>
              <a:rPr lang="mr-IN" dirty="0" err="1" smtClean="0"/>
              <a:t>textual</a:t>
            </a:r>
            <a:r>
              <a:rPr lang="mr-IN" dirty="0" smtClean="0"/>
              <a:t> </a:t>
            </a:r>
            <a:r>
              <a:rPr lang="mr-IN" dirty="0"/>
              <a:t>=~ x4 + x5 + x6</a:t>
            </a:r>
          </a:p>
          <a:p>
            <a:r>
              <a:rPr lang="en-US" dirty="0" smtClean="0"/>
              <a:t>      	        </a:t>
            </a:r>
            <a:r>
              <a:rPr lang="mr-IN" dirty="0" err="1" smtClean="0"/>
              <a:t>speed</a:t>
            </a:r>
            <a:r>
              <a:rPr lang="mr-IN" dirty="0" smtClean="0"/>
              <a:t> </a:t>
            </a:r>
            <a:r>
              <a:rPr lang="mr-IN" dirty="0"/>
              <a:t>=~ x7 + x8 + x9 '</a:t>
            </a:r>
          </a:p>
          <a:p>
            <a:endParaRPr lang="nl-NL" dirty="0"/>
          </a:p>
        </p:txBody>
      </p:sp>
      <p:sp>
        <p:nvSpPr>
          <p:cNvPr id="92" name="Tekstvak 91"/>
          <p:cNvSpPr txBox="1"/>
          <p:nvPr/>
        </p:nvSpPr>
        <p:spPr>
          <a:xfrm>
            <a:off x="2585153" y="1362365"/>
            <a:ext cx="38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smtClean="0">
                <a:solidFill>
                  <a:schemeClr val="accent5"/>
                </a:solidFill>
              </a:rPr>
              <a:t>1</a:t>
            </a:r>
            <a:endParaRPr lang="nl-NL" sz="1000" b="1">
              <a:solidFill>
                <a:schemeClr val="accent5"/>
              </a:solidFill>
            </a:endParaRPr>
          </a:p>
        </p:txBody>
      </p:sp>
      <p:sp>
        <p:nvSpPr>
          <p:cNvPr id="132" name="Tekstvak 131"/>
          <p:cNvSpPr txBox="1"/>
          <p:nvPr/>
        </p:nvSpPr>
        <p:spPr>
          <a:xfrm>
            <a:off x="2477515" y="3420478"/>
            <a:ext cx="38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smtClean="0">
                <a:solidFill>
                  <a:schemeClr val="accent5"/>
                </a:solidFill>
              </a:rPr>
              <a:t>1</a:t>
            </a:r>
            <a:endParaRPr lang="nl-NL" sz="1000" b="1">
              <a:solidFill>
                <a:schemeClr val="accent5"/>
              </a:solidFill>
            </a:endParaRPr>
          </a:p>
        </p:txBody>
      </p:sp>
      <p:sp>
        <p:nvSpPr>
          <p:cNvPr id="133" name="Tekstvak 132"/>
          <p:cNvSpPr txBox="1"/>
          <p:nvPr/>
        </p:nvSpPr>
        <p:spPr>
          <a:xfrm>
            <a:off x="2478686" y="5173140"/>
            <a:ext cx="38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smtClean="0">
                <a:solidFill>
                  <a:schemeClr val="accent5"/>
                </a:solidFill>
              </a:rPr>
              <a:t>1</a:t>
            </a:r>
            <a:endParaRPr lang="nl-NL" sz="1000" b="1">
              <a:solidFill>
                <a:schemeClr val="accent5"/>
              </a:solidFill>
            </a:endParaRPr>
          </a:p>
        </p:txBody>
      </p:sp>
      <p:sp>
        <p:nvSpPr>
          <p:cNvPr id="134" name="Tekstvak 133"/>
          <p:cNvSpPr txBox="1"/>
          <p:nvPr/>
        </p:nvSpPr>
        <p:spPr>
          <a:xfrm>
            <a:off x="4873784" y="4023308"/>
            <a:ext cx="3871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Fit model(</a:t>
            </a:r>
            <a:r>
              <a:rPr lang="en-US" b="1" dirty="0" err="1" smtClean="0"/>
              <a:t>len</a:t>
            </a:r>
            <a:r>
              <a:rPr lang="en-US" b="1" dirty="0" smtClean="0"/>
              <a:t>) in R</a:t>
            </a:r>
          </a:p>
          <a:p>
            <a:r>
              <a:rPr lang="en-US" sz="1200" dirty="0"/>
              <a:t> fit &lt;- </a:t>
            </a:r>
            <a:r>
              <a:rPr lang="en-US" sz="1200" dirty="0" err="1"/>
              <a:t>cfa</a:t>
            </a:r>
            <a:r>
              <a:rPr lang="en-US" sz="1200" dirty="0"/>
              <a:t> (</a:t>
            </a:r>
            <a:r>
              <a:rPr lang="en-US" sz="1200" dirty="0" err="1"/>
              <a:t>HS.model</a:t>
            </a:r>
            <a:r>
              <a:rPr lang="en-US" sz="1200" dirty="0"/>
              <a:t>, data =  HolzingerSwineford1939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5" name="Tekstvak 134"/>
          <p:cNvSpPr txBox="1"/>
          <p:nvPr/>
        </p:nvSpPr>
        <p:spPr>
          <a:xfrm>
            <a:off x="4873783" y="4833404"/>
            <a:ext cx="3813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Lees Fit indices </a:t>
            </a:r>
            <a:r>
              <a:rPr lang="en-US" b="1" dirty="0" err="1" smtClean="0"/>
              <a:t>af</a:t>
            </a:r>
            <a:r>
              <a:rPr lang="en-US" b="1" dirty="0" smtClean="0"/>
              <a:t>/</a:t>
            </a:r>
            <a:r>
              <a:rPr lang="en-US" b="1" dirty="0" err="1" smtClean="0"/>
              <a:t>vergelijk</a:t>
            </a:r>
            <a:r>
              <a:rPr lang="en-US" b="1" dirty="0" smtClean="0"/>
              <a:t> </a:t>
            </a:r>
            <a:r>
              <a:rPr lang="en-US" b="1" dirty="0" err="1" smtClean="0"/>
              <a:t>ze</a:t>
            </a:r>
            <a:r>
              <a:rPr lang="en-US" b="1" dirty="0" smtClean="0"/>
              <a:t> </a:t>
            </a:r>
          </a:p>
          <a:p>
            <a:r>
              <a:rPr lang="en-US" sz="1200" dirty="0"/>
              <a:t>summary (fit, </a:t>
            </a:r>
            <a:r>
              <a:rPr lang="en-US" sz="1200" dirty="0" err="1"/>
              <a:t>fit.measures</a:t>
            </a:r>
            <a:r>
              <a:rPr lang="en-US" sz="1200" dirty="0"/>
              <a:t> = TRUE )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4873783" y="562705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Bepaal</a:t>
            </a:r>
            <a:r>
              <a:rPr lang="en-US" b="1" dirty="0" smtClean="0"/>
              <a:t> </a:t>
            </a:r>
            <a:r>
              <a:rPr lang="en-US" b="1" dirty="0" err="1" smtClean="0"/>
              <a:t>beste</a:t>
            </a:r>
            <a:r>
              <a:rPr lang="en-US" b="1" dirty="0" smtClean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1132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34" grpId="0"/>
      <p:bldP spid="135" grpId="0"/>
      <p:bldP spid="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263476" y="730753"/>
            <a:ext cx="7162800" cy="504701"/>
          </a:xfrm>
        </p:spPr>
        <p:txBody>
          <a:bodyPr/>
          <a:lstStyle/>
          <a:p>
            <a:r>
              <a:rPr lang="en-GB" altLang="nl-NL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Fit indices</a:t>
            </a:r>
            <a:endParaRPr lang="nl-NL" altLang="nl-NL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4088"/>
              </p:ext>
            </p:extLst>
          </p:nvPr>
        </p:nvGraphicFramePr>
        <p:xfrm>
          <a:off x="263476" y="1504706"/>
          <a:ext cx="8074025" cy="4122738"/>
        </p:xfrm>
        <a:graphic>
          <a:graphicData uri="http://schemas.openxmlformats.org/drawingml/2006/table">
            <a:tbl>
              <a:tblPr/>
              <a:tblGrid>
                <a:gridCol w="4037012"/>
                <a:gridCol w="4037013"/>
              </a:tblGrid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Fit indices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Tresholds (cut-offs)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18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Relative Chi square (Chi-square-df; cmin/df)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&lt; 2</a:t>
                      </a:r>
                      <a:r>
                        <a:rPr kumimoji="0" lang="nl-NL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a </a:t>
                      </a:r>
                      <a:r>
                        <a:rPr kumimoji="0" lang="nl-NL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of &lt;3= good</a:t>
                      </a:r>
                      <a:r>
                        <a:rPr kumimoji="0" lang="nl-NL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b</a:t>
                      </a:r>
                      <a:r>
                        <a:rPr kumimoji="0" lang="nl-NL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 (soms is &lt;5 ook toegelaten</a:t>
                      </a:r>
                      <a:r>
                        <a:rPr kumimoji="0" lang="nl-NL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c</a:t>
                      </a:r>
                      <a:r>
                        <a:rPr kumimoji="0" lang="nl-NL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)</a:t>
                      </a:r>
                      <a:endParaRPr kumimoji="0" lang="nl-NL" altLang="nl-NL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p value of the model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&gt;.05</a:t>
                      </a:r>
                      <a:endParaRPr kumimoji="0" lang="nl-NL" altLang="nl-NL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RMSEA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&lt;.05=good; .05-.10=moderate; &gt;.10=bad</a:t>
                      </a:r>
                      <a:r>
                        <a:rPr kumimoji="0" lang="en-GB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b</a:t>
                      </a:r>
                      <a:endParaRPr kumimoji="0" lang="nl-NL" altLang="nl-NL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318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CFI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&gt;.95=great; &gt;.90 tradtitional; &gt;.80 sommige gevallen toelaatbaar</a:t>
                      </a:r>
                      <a:r>
                        <a:rPr kumimoji="0" lang="nl-NL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b</a:t>
                      </a:r>
                      <a:r>
                        <a:rPr kumimoji="0" lang="nl-NL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…..streven &gt;.93</a:t>
                      </a:r>
                      <a:r>
                        <a:rPr kumimoji="0" lang="nl-NL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d</a:t>
                      </a:r>
                      <a:endParaRPr kumimoji="0" lang="nl-NL" altLang="nl-NL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GFI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&gt;.90</a:t>
                      </a:r>
                      <a:r>
                        <a:rPr kumimoji="0" lang="en-GB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d</a:t>
                      </a:r>
                      <a:r>
                        <a:rPr kumimoji="0" lang="en-GB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…liefst &gt;.95</a:t>
                      </a:r>
                      <a:r>
                        <a:rPr kumimoji="0" lang="en-GB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b</a:t>
                      </a:r>
                      <a:endParaRPr kumimoji="0" lang="nl-NL" altLang="nl-NL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(N)NFI</a:t>
                      </a:r>
                      <a:endParaRPr kumimoji="0" lang="nl-NL" altLang="nl-NL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&gt;.90</a:t>
                      </a:r>
                      <a:r>
                        <a:rPr kumimoji="0" lang="en-GB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d</a:t>
                      </a:r>
                      <a:r>
                        <a:rPr kumimoji="0" lang="en-GB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…of &gt;.95</a:t>
                      </a:r>
                      <a:r>
                        <a:rPr kumimoji="0" lang="en-GB" altLang="nl-NL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c</a:t>
                      </a:r>
                      <a:endParaRPr kumimoji="0" lang="nl-NL" altLang="nl-NL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342900" marR="0" lvl="0" indent="-34290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GB" altLang="nl-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AGFI</a:t>
                      </a:r>
                      <a:endParaRPr kumimoji="0" lang="nl-NL" altLang="nl-N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bg1"/>
                          </a:solidFill>
                          <a:latin typeface="Verdana" charset="0"/>
                          <a:ea typeface="MS PGothic" charset="-128"/>
                          <a:cs typeface="Verdan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&gt;.80</a:t>
                      </a:r>
                      <a:r>
                        <a:rPr kumimoji="0" lang="en-GB" altLang="nl-NL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MS PGothic" charset="-128"/>
                        </a:rPr>
                        <a:t>b</a:t>
                      </a:r>
                      <a:endParaRPr kumimoji="0" lang="nl-NL" altLang="nl-NL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4368" name="Tekstvak 4"/>
          <p:cNvSpPr txBox="1">
            <a:spLocks noChangeArrowheads="1"/>
          </p:cNvSpPr>
          <p:nvPr/>
        </p:nvSpPr>
        <p:spPr bwMode="auto">
          <a:xfrm>
            <a:off x="1763688" y="5661247"/>
            <a:ext cx="6553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NL" sz="1600" dirty="0">
                <a:solidFill>
                  <a:schemeClr val="accent1"/>
                </a:solidFill>
                <a:latin typeface="Arial" charset="0"/>
              </a:rPr>
              <a:t>a = </a:t>
            </a:r>
            <a:r>
              <a:rPr lang="en-US" altLang="nl-NL" sz="1600" dirty="0">
                <a:solidFill>
                  <a:schemeClr val="accent1"/>
                </a:solidFill>
                <a:latin typeface="Arial" charset="0"/>
              </a:rPr>
              <a:t>Ullman(2001). b = </a:t>
            </a:r>
            <a:r>
              <a:rPr lang="en-GB" altLang="nl-NL" sz="1600" dirty="0">
                <a:solidFill>
                  <a:schemeClr val="accent1"/>
                </a:solidFill>
                <a:latin typeface="Arial" charset="0"/>
              </a:rPr>
              <a:t>Hu &amp; </a:t>
            </a:r>
            <a:r>
              <a:rPr lang="en-GB" altLang="nl-NL" sz="1600" dirty="0" err="1">
                <a:solidFill>
                  <a:schemeClr val="accent1"/>
                </a:solidFill>
                <a:latin typeface="Arial" charset="0"/>
              </a:rPr>
              <a:t>Bentler</a:t>
            </a:r>
            <a:r>
              <a:rPr lang="en-GB" altLang="nl-NL" sz="1600" dirty="0">
                <a:solidFill>
                  <a:schemeClr val="accent1"/>
                </a:solidFill>
                <a:latin typeface="Arial" charset="0"/>
              </a:rPr>
              <a:t> (1999). c = </a:t>
            </a:r>
            <a:r>
              <a:rPr lang="en-US" altLang="nl-NL" sz="1600" dirty="0" err="1">
                <a:solidFill>
                  <a:schemeClr val="accent1"/>
                </a:solidFill>
                <a:latin typeface="Arial" charset="0"/>
              </a:rPr>
              <a:t>Schumacker</a:t>
            </a:r>
            <a:r>
              <a:rPr lang="en-US" altLang="nl-NL" sz="1600" dirty="0">
                <a:solidFill>
                  <a:schemeClr val="accent1"/>
                </a:solidFill>
                <a:latin typeface="Arial" charset="0"/>
              </a:rPr>
              <a:t> &amp; Lomax (2004). d = Byrne (1994)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nl-NL" sz="200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Modification indices (MI) &amp; Standardized residuals </a:t>
            </a:r>
            <a:r>
              <a:rPr lang="en-GB" altLang="nl-NL" sz="2000" dirty="0" err="1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covar</a:t>
            </a:r>
            <a:r>
              <a:rPr lang="en-GB" altLang="nl-NL" sz="2000" dirty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 (SRC)</a:t>
            </a:r>
            <a:endParaRPr lang="nl-NL" altLang="nl-NL" sz="2000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11188" y="1557338"/>
            <a:ext cx="7777162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 err="1">
                <a:solidFill>
                  <a:schemeClr val="accent1"/>
                </a:solidFill>
                <a:ea typeface="MS PGothic" pitchFamily="34" charset="-128"/>
              </a:rPr>
              <a:t>Aanpassen</a:t>
            </a:r>
            <a:r>
              <a:rPr lang="en-GB" sz="2000" b="1" i="1" dirty="0">
                <a:solidFill>
                  <a:schemeClr val="accent1"/>
                </a:solidFill>
                <a:ea typeface="MS PGothic" pitchFamily="34" charset="-128"/>
              </a:rPr>
              <a:t> model 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: doe 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je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bij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geen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goede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fit.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Theoretische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onderbouwing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belangrijk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!!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b="1" i="1" dirty="0" err="1">
                <a:solidFill>
                  <a:schemeClr val="accent1"/>
                </a:solidFill>
                <a:ea typeface="MS PGothic" pitchFamily="34" charset="-128"/>
              </a:rPr>
              <a:t>Theorie</a:t>
            </a:r>
            <a:endParaRPr lang="en-GB" sz="2000" b="1" i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b="1" i="1" dirty="0">
                <a:solidFill>
                  <a:schemeClr val="accent1"/>
                </a:solidFill>
                <a:ea typeface="MS PGothic" pitchFamily="34" charset="-128"/>
              </a:rPr>
              <a:t>MI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Error van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verschillende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constructen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mogen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niet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correleren</a:t>
            </a:r>
            <a:endParaRPr lang="en-GB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Error mag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niet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correleren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met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latente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of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observerd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constructen</a:t>
            </a:r>
            <a:endParaRPr lang="en-GB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b="1" i="1" dirty="0">
                <a:solidFill>
                  <a:schemeClr val="accent1"/>
                </a:solidFill>
                <a:ea typeface="MS PGothic" pitchFamily="34" charset="-128"/>
              </a:rPr>
              <a:t>SRC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Error van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verschillende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constructen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mogen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niet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correleren</a:t>
            </a:r>
            <a:endParaRPr lang="en-GB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Error mag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niet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correleren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met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latente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of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observerd</a:t>
            </a:r>
            <a:r>
              <a:rPr lang="en-GB" sz="20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ea typeface="MS PGothic" pitchFamily="34" charset="-128"/>
              </a:rPr>
              <a:t>constructen</a:t>
            </a:r>
            <a:endParaRPr lang="en-GB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lvl="2">
              <a:defRPr/>
            </a:pPr>
            <a:endParaRPr lang="en-GB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nl-NL">
                <a:latin typeface="Verdana" charset="0"/>
                <a:ea typeface="MS PGothic" charset="-128"/>
                <a:cs typeface="Verdana" charset="0"/>
              </a:rPr>
              <a:t>MI rules</a:t>
            </a:r>
            <a:endParaRPr lang="nl-NL" altLang="nl-NL">
              <a:latin typeface="Verdana" charset="0"/>
              <a:ea typeface="MS PGothic" charset="-128"/>
              <a:cs typeface="Verdana" charset="0"/>
            </a:endParaRPr>
          </a:p>
        </p:txBody>
      </p:sp>
      <p:pic>
        <p:nvPicPr>
          <p:cNvPr id="17411" name="Afbeelding 3" descr="Model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63675"/>
            <a:ext cx="6553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0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latin typeface="Verdana" charset="0"/>
                <a:ea typeface="MS PGothic" charset="-128"/>
                <a:cs typeface="Verdana" charset="0"/>
              </a:rPr>
              <a:t>CFA samengevat</a:t>
            </a:r>
            <a:endParaRPr lang="nl-NL" altLang="nl-NL"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altLang="nl-NL" sz="1800" b="0" i="1">
                <a:latin typeface="Verdana" charset="0"/>
                <a:ea typeface="MS PGothic" charset="-128"/>
                <a:cs typeface="Verdana" charset="0"/>
              </a:rPr>
              <a:t>CFA om model-fit te schatten</a:t>
            </a:r>
            <a:r>
              <a:rPr lang="nl-BE" altLang="nl-NL" sz="1800" b="0">
                <a:latin typeface="Verdana" charset="0"/>
                <a:ea typeface="MS PGothic" charset="-128"/>
                <a:cs typeface="Verdana" charset="0"/>
              </a:rPr>
              <a:t>: past model bij de data? =&gt; fit indices: Chi², GFI, AGFI, NNFI, CFI, RMSEA</a:t>
            </a:r>
          </a:p>
          <a:p>
            <a:endParaRPr lang="nl-BE" altLang="nl-NL" sz="1800" b="0">
              <a:latin typeface="Verdana" charset="0"/>
              <a:ea typeface="MS PGothic" charset="-128"/>
              <a:cs typeface="Verdana" charset="0"/>
            </a:endParaRPr>
          </a:p>
          <a:p>
            <a:r>
              <a:rPr lang="nl-BE" altLang="nl-NL" sz="1800" b="0" i="1">
                <a:latin typeface="Verdana" charset="0"/>
                <a:ea typeface="MS PGothic" charset="-128"/>
                <a:cs typeface="Verdana" charset="0"/>
              </a:rPr>
              <a:t>CFA om modellen onderling te vergelijken</a:t>
            </a:r>
            <a:r>
              <a:rPr lang="nl-BE" altLang="nl-NL" sz="1800" b="0">
                <a:latin typeface="Verdana" charset="0"/>
                <a:ea typeface="MS PGothic" charset="-128"/>
                <a:cs typeface="Verdana" charset="0"/>
              </a:rPr>
              <a:t>: kijk naar AIC waarde, lagere waarde dan past model beter bij data</a:t>
            </a:r>
          </a:p>
          <a:p>
            <a:endParaRPr lang="nl-BE" altLang="nl-NL" sz="1800" b="0">
              <a:latin typeface="Verdana" charset="0"/>
              <a:ea typeface="MS PGothic" charset="-128"/>
              <a:cs typeface="Verdana" charset="0"/>
            </a:endParaRPr>
          </a:p>
          <a:p>
            <a:r>
              <a:rPr lang="nl-BE" altLang="nl-NL" sz="1800" b="0" i="1">
                <a:latin typeface="Verdana" charset="0"/>
                <a:ea typeface="MS PGothic" charset="-128"/>
                <a:cs typeface="Verdana" charset="0"/>
              </a:rPr>
              <a:t>En hoe het model interpreteren</a:t>
            </a:r>
            <a:r>
              <a:rPr lang="nl-BE" altLang="nl-NL" sz="1800" b="0">
                <a:latin typeface="Verdana" charset="0"/>
                <a:ea typeface="MS PGothic" charset="-128"/>
                <a:cs typeface="Verdana" charset="0"/>
              </a:rPr>
              <a:t>? =&gt; interpreteren van parameterschattingen</a:t>
            </a:r>
            <a:endParaRPr lang="nl-NL" altLang="nl-NL" sz="1800" b="0">
              <a:latin typeface="Verdana" charset="0"/>
              <a:ea typeface="MS PGothic" charset="-128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899592" y="3068960"/>
            <a:ext cx="7162800" cy="504701"/>
          </a:xfrm>
        </p:spPr>
        <p:txBody>
          <a:bodyPr/>
          <a:lstStyle/>
          <a:p>
            <a:pPr algn="ctr"/>
            <a:r>
              <a:rPr lang="en-GB" altLang="en-US" sz="4000" dirty="0" err="1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Demonstratie</a:t>
            </a:r>
            <a:r>
              <a:rPr lang="en-GB" altLang="en-US" sz="4000" dirty="0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 </a:t>
            </a:r>
            <a:r>
              <a:rPr lang="en-GB" altLang="en-US" sz="4000" dirty="0" err="1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presenteren</a:t>
            </a:r>
            <a:r>
              <a:rPr lang="en-GB" altLang="en-US" sz="4000" dirty="0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 in R</a:t>
            </a:r>
            <a:endParaRPr lang="nl-NL" altLang="en-US" sz="4000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954881" y="912937"/>
            <a:ext cx="7162800" cy="504701"/>
          </a:xfrm>
        </p:spPr>
        <p:txBody>
          <a:bodyPr/>
          <a:lstStyle/>
          <a:p>
            <a:pPr algn="ctr"/>
            <a:r>
              <a:rPr lang="en-GB" altLang="en-US" dirty="0" err="1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Programma</a:t>
            </a:r>
            <a:endParaRPr lang="nl-NL" altLang="en-US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954881" y="1844824"/>
            <a:ext cx="7704137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GB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342900" indent="-342900">
              <a:buAutoNum type="arabicPeriod"/>
              <a:defRPr/>
            </a:pP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Intro R</a:t>
            </a:r>
          </a:p>
          <a:p>
            <a:pPr marL="342900" indent="-342900">
              <a:buAutoNum type="arabicPeriod"/>
              <a:defRPr/>
            </a:pP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Practicum</a:t>
            </a:r>
          </a:p>
          <a:p>
            <a:pPr marL="342900" indent="-342900">
              <a:buAutoNum type="arabicPeriod"/>
              <a:defRPr/>
            </a:pP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Confirmatory factor analysis</a:t>
            </a:r>
          </a:p>
          <a:p>
            <a:pPr marL="342900" indent="-342900">
              <a:buAutoNum type="arabicPeriod"/>
              <a:defRPr/>
            </a:pP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(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</a:rPr>
              <a:t>evt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.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</a:rPr>
              <a:t>Resultaten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</a:rPr>
              <a:t>presenteren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</a:rPr>
              <a:t> in R)</a:t>
            </a:r>
            <a:endParaRPr lang="en-GB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nl-NL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899592" y="3068960"/>
            <a:ext cx="7162800" cy="504701"/>
          </a:xfrm>
        </p:spPr>
        <p:txBody>
          <a:bodyPr/>
          <a:lstStyle/>
          <a:p>
            <a:pPr algn="ctr"/>
            <a:r>
              <a:rPr lang="en-GB" altLang="en-US" sz="4000" dirty="0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Intro R</a:t>
            </a:r>
            <a:endParaRPr lang="nl-NL" altLang="en-US" sz="4000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954881" y="912937"/>
            <a:ext cx="7162800" cy="504701"/>
          </a:xfrm>
        </p:spPr>
        <p:txBody>
          <a:bodyPr/>
          <a:lstStyle/>
          <a:p>
            <a:pPr algn="ctr"/>
            <a:r>
              <a:rPr lang="en-GB" altLang="en-US" dirty="0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Practicum</a:t>
            </a:r>
            <a:endParaRPr lang="nl-NL" altLang="en-US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84213" y="1417638"/>
            <a:ext cx="7704137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</a:rPr>
              <a:t>Maak</a:t>
            </a:r>
            <a:endParaRPr lang="en-GB" sz="2000" b="1" dirty="0" smtClean="0">
              <a:solidFill>
                <a:schemeClr val="accent1"/>
              </a:solidFill>
              <a:ea typeface="MS PGothic" pitchFamily="34" charset="-128"/>
            </a:endParaRPr>
          </a:p>
          <a:p>
            <a:pPr>
              <a:defRPr/>
            </a:pPr>
            <a:endParaRPr lang="en-GB" sz="2000" b="1" dirty="0" smtClean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Basis 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Sessie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1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Inlezen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/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Bekijken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(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Alleen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‘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lokaal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bestand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’)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Sessie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2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Muteren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/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Analyseren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(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Alleen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 ‘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</a:rPr>
              <a:t>muteren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’)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</a:rPr>
              <a:t>CFA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 open </a:t>
            </a:r>
            <a:r>
              <a:rPr lang="en-GB" sz="2000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hiervoor</a:t>
            </a:r>
            <a:r>
              <a:rPr lang="en-GB" sz="2000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 Tutorial LAVAAN p. 4-8</a:t>
            </a:r>
          </a:p>
          <a:p>
            <a:pPr marL="285750" indent="-285750">
              <a:buFont typeface="Arial" charset="0"/>
              <a:buChar char="•"/>
              <a:defRPr/>
            </a:pPr>
            <a:endParaRPr lang="en-GB" sz="2000" b="1" dirty="0" smtClean="0">
              <a:solidFill>
                <a:schemeClr val="accent1"/>
              </a:solidFill>
              <a:ea typeface="MS PGothic" pitchFamily="34" charset="-128"/>
              <a:sym typeface="Wingdings"/>
            </a:endParaRPr>
          </a:p>
          <a:p>
            <a:pPr>
              <a:defRPr/>
            </a:pP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Overige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opdrachten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kunnen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thuis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gemaakt</a:t>
            </a:r>
            <a:r>
              <a:rPr lang="en-GB" sz="2000" b="1" dirty="0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 </a:t>
            </a:r>
            <a:r>
              <a:rPr lang="en-GB" sz="2000" b="1" dirty="0" err="1" smtClean="0">
                <a:solidFill>
                  <a:schemeClr val="accent1"/>
                </a:solidFill>
                <a:ea typeface="MS PGothic" pitchFamily="34" charset="-128"/>
                <a:sym typeface="Wingdings"/>
              </a:rPr>
              <a:t>worden</a:t>
            </a:r>
            <a:endParaRPr lang="en-GB" sz="2000" b="1" dirty="0" smtClean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GB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nl-NL" sz="20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2000" dirty="0">
              <a:solidFill>
                <a:schemeClr val="accent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899592" y="3068960"/>
            <a:ext cx="7162800" cy="504701"/>
          </a:xfrm>
        </p:spPr>
        <p:txBody>
          <a:bodyPr/>
          <a:lstStyle/>
          <a:p>
            <a:pPr algn="ctr"/>
            <a:r>
              <a:rPr lang="en-GB" altLang="en-US" sz="4000" dirty="0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Confirmatory Factor Analysis</a:t>
            </a:r>
            <a:endParaRPr lang="nl-NL" altLang="en-US" sz="4000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954881" y="912937"/>
            <a:ext cx="7162800" cy="504701"/>
          </a:xfrm>
        </p:spPr>
        <p:txBody>
          <a:bodyPr/>
          <a:lstStyle/>
          <a:p>
            <a:pPr algn="ctr"/>
            <a:r>
              <a:rPr lang="en-GB" altLang="en-US" dirty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CFA</a:t>
            </a:r>
            <a:endParaRPr lang="nl-NL" altLang="en-US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84213" y="1417638"/>
            <a:ext cx="7704137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2400" b="1" dirty="0">
              <a:solidFill>
                <a:schemeClr val="accent1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GB" sz="2400" b="1" dirty="0">
              <a:solidFill>
                <a:schemeClr val="accent1"/>
              </a:solidFill>
              <a:ea typeface="MS PGothic" pitchFamily="34" charset="-128"/>
            </a:endParaRPr>
          </a:p>
          <a:p>
            <a:pPr algn="ctr">
              <a:defRPr/>
            </a:pPr>
            <a:r>
              <a:rPr lang="en-GB" sz="2400" b="1" dirty="0" err="1" smtClean="0">
                <a:solidFill>
                  <a:schemeClr val="accent1"/>
                </a:solidFill>
                <a:ea typeface="MS PGothic" pitchFamily="34" charset="-128"/>
              </a:rPr>
              <a:t>Doel</a:t>
            </a:r>
            <a:r>
              <a:rPr lang="en-GB" sz="2400" b="1" dirty="0" smtClean="0">
                <a:solidFill>
                  <a:schemeClr val="accent1"/>
                </a:solidFill>
                <a:ea typeface="MS PGothic" pitchFamily="34" charset="-128"/>
              </a:rPr>
              <a:t> confirmatory factor analysis:</a:t>
            </a:r>
          </a:p>
          <a:p>
            <a:pPr algn="ctr">
              <a:defRPr/>
            </a:pPr>
            <a:r>
              <a:rPr lang="en-GB" sz="2400" dirty="0" err="1" smtClean="0">
                <a:solidFill>
                  <a:schemeClr val="accent1"/>
                </a:solidFill>
                <a:ea typeface="MS PGothic" pitchFamily="34" charset="-128"/>
              </a:rPr>
              <a:t>bevestiging</a:t>
            </a:r>
            <a:r>
              <a:rPr lang="en-GB" sz="24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ea typeface="MS PGothic" pitchFamily="34" charset="-128"/>
              </a:rPr>
              <a:t>krijgen</a:t>
            </a:r>
            <a:r>
              <a:rPr lang="en-GB" sz="24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ea typeface="MS PGothic" pitchFamily="34" charset="-128"/>
              </a:rPr>
              <a:t>voor</a:t>
            </a:r>
            <a:r>
              <a:rPr lang="en-GB" sz="24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400" dirty="0" smtClean="0">
                <a:solidFill>
                  <a:schemeClr val="accent1"/>
                </a:solidFill>
                <a:ea typeface="MS PGothic" pitchFamily="34" charset="-128"/>
              </a:rPr>
              <a:t>van </a:t>
            </a:r>
            <a:r>
              <a:rPr lang="en-GB" sz="2400" dirty="0" err="1" smtClean="0">
                <a:solidFill>
                  <a:schemeClr val="accent1"/>
                </a:solidFill>
                <a:ea typeface="MS PGothic" pitchFamily="34" charset="-128"/>
              </a:rPr>
              <a:t>te</a:t>
            </a:r>
            <a:r>
              <a:rPr lang="en-GB" sz="24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400" dirty="0" err="1" smtClean="0">
                <a:solidFill>
                  <a:schemeClr val="accent1"/>
                </a:solidFill>
                <a:ea typeface="MS PGothic" pitchFamily="34" charset="-128"/>
              </a:rPr>
              <a:t>voren</a:t>
            </a:r>
            <a:r>
              <a:rPr lang="en-GB" sz="24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400" dirty="0" err="1" smtClean="0">
                <a:solidFill>
                  <a:schemeClr val="accent1"/>
                </a:solidFill>
                <a:ea typeface="MS PGothic" pitchFamily="34" charset="-128"/>
              </a:rPr>
              <a:t>bepaald</a:t>
            </a:r>
            <a:r>
              <a:rPr lang="en-GB" sz="2400" dirty="0" smtClean="0">
                <a:solidFill>
                  <a:schemeClr val="accent1"/>
                </a:solidFill>
                <a:ea typeface="MS PGothic" pitchFamily="34" charset="-128"/>
              </a:rPr>
              <a:t> </a:t>
            </a:r>
            <a:r>
              <a:rPr lang="en-GB" sz="2400" dirty="0">
                <a:solidFill>
                  <a:schemeClr val="accent1"/>
                </a:solidFill>
                <a:ea typeface="MS PGothic" pitchFamily="34" charset="-128"/>
              </a:rPr>
              <a:t>model/</a:t>
            </a:r>
            <a:r>
              <a:rPr lang="en-GB" sz="2400" dirty="0" err="1">
                <a:solidFill>
                  <a:schemeClr val="accent1"/>
                </a:solidFill>
                <a:ea typeface="MS PGothic" pitchFamily="34" charset="-128"/>
              </a:rPr>
              <a:t>structuur</a:t>
            </a:r>
            <a:r>
              <a:rPr lang="en-GB" sz="2400" dirty="0">
                <a:solidFill>
                  <a:schemeClr val="accent1"/>
                </a:solidFill>
                <a:ea typeface="MS PGothic" pitchFamily="34" charset="-128"/>
              </a:rPr>
              <a:t> </a:t>
            </a:r>
          </a:p>
          <a:p>
            <a:pPr>
              <a:defRPr/>
            </a:pPr>
            <a:endParaRPr lang="en-GB" sz="16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16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nl-NL" sz="1600" b="1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1600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1600" dirty="0">
              <a:solidFill>
                <a:schemeClr val="accent1"/>
              </a:solidFill>
              <a:ea typeface="MS PGothic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l-NL" sz="1600" dirty="0">
              <a:solidFill>
                <a:schemeClr val="accent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5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284788" y="2204864"/>
            <a:ext cx="3859212" cy="2808213"/>
          </a:xfrm>
        </p:spPr>
        <p:txBody>
          <a:bodyPr/>
          <a:lstStyle/>
          <a:p>
            <a:r>
              <a:rPr lang="nl-BE" altLang="nl-NL" sz="1800" dirty="0" smtClean="0">
                <a:latin typeface="Verdana" charset="0"/>
                <a:ea typeface="MS PGothic" charset="-128"/>
                <a:cs typeface="Verdana" charset="0"/>
              </a:rPr>
              <a:t>Kenmerken:</a:t>
            </a:r>
            <a:endParaRPr lang="nl-BE" altLang="nl-NL" sz="1800" dirty="0">
              <a:latin typeface="Verdana" charset="0"/>
              <a:ea typeface="MS PGothic" charset="-128"/>
              <a:cs typeface="Verdana" charset="0"/>
            </a:endParaRPr>
          </a:p>
          <a:p>
            <a:pPr lvl="1"/>
            <a:r>
              <a:rPr lang="nl-BE" altLang="nl-NL" sz="1800" dirty="0">
                <a:latin typeface="Verdana" charset="0"/>
                <a:ea typeface="MS PGothic" charset="-128"/>
                <a:cs typeface="Verdana" charset="0"/>
              </a:rPr>
              <a:t>NIET</a:t>
            </a: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 elke manifeste variabele een lading op elke factor</a:t>
            </a:r>
          </a:p>
          <a:p>
            <a:pPr lvl="1"/>
            <a:r>
              <a:rPr lang="nl-BE" altLang="nl-NL" sz="1800" dirty="0">
                <a:latin typeface="Verdana" charset="0"/>
                <a:ea typeface="MS PGothic" charset="-128"/>
                <a:cs typeface="Verdana" charset="0"/>
              </a:rPr>
              <a:t>WEL</a:t>
            </a: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 relatie tussen de componenten</a:t>
            </a:r>
          </a:p>
          <a:p>
            <a:pPr lvl="1"/>
            <a:r>
              <a:rPr lang="nl-BE" altLang="nl-NL" sz="1800" dirty="0">
                <a:latin typeface="Verdana" charset="0"/>
                <a:ea typeface="MS PGothic" charset="-128"/>
                <a:cs typeface="Verdana" charset="0"/>
              </a:rPr>
              <a:t>WEL</a:t>
            </a: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 meetfouten</a:t>
            </a:r>
          </a:p>
          <a:p>
            <a:pPr lvl="1"/>
            <a:endParaRPr lang="nl-NL" altLang="nl-NL" sz="1800" dirty="0">
              <a:latin typeface="Verdana" charset="0"/>
              <a:ea typeface="MS PGothic" charset="-128"/>
              <a:cs typeface="Verdana" charset="0"/>
            </a:endParaRPr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341438"/>
            <a:ext cx="53387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777875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nl-NL" sz="2600" b="1" baseline="0" smtClean="0">
                <a:solidFill>
                  <a:srgbClr val="E1183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50"/>
                </a:solidFill>
                <a:latin typeface="OfficinaSans" pitchFamily="2" charset="0"/>
              </a:defRPr>
            </a:lvl9pPr>
          </a:lstStyle>
          <a:p>
            <a:pPr algn="ctr"/>
            <a:r>
              <a:rPr lang="nl-BE" altLang="nl-NL" kern="0" smtClean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CFA model:</a:t>
            </a:r>
            <a:endParaRPr lang="nl-BE" altLang="nl-NL" kern="0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1507" y="724428"/>
            <a:ext cx="7870825" cy="635000"/>
          </a:xfrm>
        </p:spPr>
        <p:txBody>
          <a:bodyPr/>
          <a:lstStyle/>
          <a:p>
            <a:r>
              <a:rPr lang="nl-BE" altLang="nl-NL" dirty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CFA model:</a:t>
            </a:r>
            <a:endParaRPr lang="nl-NL" altLang="nl-NL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79388" lvl="1" indent="0">
              <a:buFontTx/>
              <a:buNone/>
            </a:pPr>
            <a:r>
              <a:rPr lang="nl-BE" altLang="nl-NL" sz="1800" dirty="0">
                <a:latin typeface="Verdana" charset="0"/>
                <a:ea typeface="MS PGothic" charset="-128"/>
                <a:cs typeface="Verdana" charset="0"/>
              </a:rPr>
              <a:t>De asterixen </a:t>
            </a: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verwijzen naar de te schatten parameters</a:t>
            </a:r>
          </a:p>
          <a:p>
            <a:pPr marL="179388" lvl="1" indent="0">
              <a:buFontTx/>
              <a:buNone/>
            </a:pPr>
            <a:endParaRPr lang="nl-BE" altLang="nl-NL" sz="1800" dirty="0">
              <a:latin typeface="Verdana" charset="0"/>
              <a:ea typeface="MS PGothic" charset="-128"/>
              <a:cs typeface="Verdana" charset="0"/>
            </a:endParaRPr>
          </a:p>
          <a:p>
            <a:pPr marL="179388" lvl="1" indent="0">
              <a:buFontTx/>
              <a:buNone/>
            </a:pPr>
            <a:r>
              <a:rPr lang="nl-BE" altLang="nl-NL" sz="1800" dirty="0">
                <a:latin typeface="Verdana" charset="0"/>
                <a:ea typeface="MS PGothic" charset="-128"/>
                <a:cs typeface="Verdana" charset="0"/>
              </a:rPr>
              <a:t>Parameters = </a:t>
            </a: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die delen van het model die nog </a:t>
            </a:r>
            <a:r>
              <a:rPr lang="nl-BE" altLang="nl-NL" sz="1800" b="0" dirty="0" smtClean="0">
                <a:latin typeface="Verdana" charset="0"/>
                <a:ea typeface="MS PGothic" charset="-128"/>
                <a:cs typeface="Verdana" charset="0"/>
              </a:rPr>
              <a:t>onbekend </a:t>
            </a: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zijn voor de </a:t>
            </a:r>
            <a:r>
              <a:rPr lang="nl-BE" altLang="nl-NL" sz="1800" b="0" dirty="0" smtClean="0">
                <a:latin typeface="Verdana" charset="0"/>
                <a:ea typeface="MS PGothic" charset="-128"/>
                <a:cs typeface="Verdana" charset="0"/>
              </a:rPr>
              <a:t>onderzoeker, en dus berekend moeten worden</a:t>
            </a:r>
            <a:endParaRPr lang="nl-BE" altLang="nl-NL" sz="1800" b="0" dirty="0">
              <a:latin typeface="Verdana" charset="0"/>
              <a:ea typeface="MS PGothic" charset="-128"/>
              <a:cs typeface="Verdana" charset="0"/>
            </a:endParaRPr>
          </a:p>
          <a:p>
            <a:pPr marL="179388" lvl="1" indent="0">
              <a:buFontTx/>
              <a:buNone/>
            </a:pPr>
            <a:endParaRPr lang="nl-BE" altLang="nl-NL" sz="1800" dirty="0">
              <a:latin typeface="Verdana" charset="0"/>
              <a:ea typeface="MS PGothic" charset="-128"/>
              <a:cs typeface="Verdana" charset="0"/>
            </a:endParaRPr>
          </a:p>
          <a:p>
            <a:pPr marL="179388" lvl="1" indent="0">
              <a:buFontTx/>
              <a:buNone/>
            </a:pPr>
            <a:r>
              <a:rPr lang="nl-BE" altLang="nl-NL" sz="1800" dirty="0">
                <a:latin typeface="Verdana" charset="0"/>
                <a:ea typeface="MS PGothic" charset="-128"/>
                <a:cs typeface="Verdana" charset="0"/>
              </a:rPr>
              <a:t>Hier:</a:t>
            </a:r>
          </a:p>
          <a:p>
            <a:pPr marL="179388" lvl="1" indent="0">
              <a:buFontTx/>
              <a:buNone/>
            </a:pP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- meetfouten,</a:t>
            </a:r>
          </a:p>
          <a:p>
            <a:pPr marL="179388" lvl="1" indent="0">
              <a:buFontTx/>
              <a:buNone/>
            </a:pP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- factorladingen,</a:t>
            </a:r>
          </a:p>
          <a:p>
            <a:pPr marL="179388" lvl="1" indent="0">
              <a:buFontTx/>
              <a:buNone/>
            </a:pP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- correlaties tussen factoren,</a:t>
            </a:r>
          </a:p>
          <a:p>
            <a:pPr marL="179388" lvl="1" indent="0">
              <a:buFontTx/>
              <a:buNone/>
            </a:pP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- variantie van factoren,</a:t>
            </a:r>
          </a:p>
          <a:p>
            <a:pPr marL="179388" lvl="1" indent="0">
              <a:buFontTx/>
              <a:buNone/>
            </a:pPr>
            <a:r>
              <a:rPr lang="nl-BE" altLang="nl-NL" sz="1800" b="0" dirty="0">
                <a:latin typeface="Verdana" charset="0"/>
                <a:ea typeface="MS PGothic" charset="-128"/>
                <a:cs typeface="Verdana" charset="0"/>
              </a:rPr>
              <a:t>…</a:t>
            </a:r>
            <a:endParaRPr lang="nl-NL" altLang="nl-NL" sz="1800" b="0" dirty="0">
              <a:latin typeface="Verdana" charset="0"/>
              <a:ea typeface="MS PGothic" charset="-128"/>
              <a:cs typeface="Verdana" charset="0"/>
            </a:endParaRPr>
          </a:p>
        </p:txBody>
      </p:sp>
      <p:grpSp>
        <p:nvGrpSpPr>
          <p:cNvPr id="10244" name="Group 47"/>
          <p:cNvGrpSpPr>
            <a:grpSpLocks noChangeAspect="1"/>
          </p:cNvGrpSpPr>
          <p:nvPr/>
        </p:nvGrpSpPr>
        <p:grpSpPr bwMode="auto">
          <a:xfrm>
            <a:off x="395288" y="1268413"/>
            <a:ext cx="4392612" cy="4259262"/>
            <a:chOff x="3063" y="9616"/>
            <a:chExt cx="4752" cy="4608"/>
          </a:xfrm>
        </p:grpSpPr>
        <p:sp>
          <p:nvSpPr>
            <p:cNvPr id="10245" name="AutoShape 48"/>
            <p:cNvSpPr>
              <a:spLocks noChangeAspect="1" noChangeArrowheads="1"/>
            </p:cNvSpPr>
            <p:nvPr/>
          </p:nvSpPr>
          <p:spPr bwMode="auto">
            <a:xfrm>
              <a:off x="3063" y="9616"/>
              <a:ext cx="4752" cy="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46" name="Text Box 49"/>
            <p:cNvSpPr txBox="1">
              <a:spLocks noChangeArrowheads="1"/>
            </p:cNvSpPr>
            <p:nvPr/>
          </p:nvSpPr>
          <p:spPr bwMode="auto">
            <a:xfrm>
              <a:off x="3639" y="9904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x1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47" name="Text Box 50"/>
            <p:cNvSpPr txBox="1">
              <a:spLocks noChangeArrowheads="1"/>
            </p:cNvSpPr>
            <p:nvPr/>
          </p:nvSpPr>
          <p:spPr bwMode="auto">
            <a:xfrm>
              <a:off x="3639" y="10422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x2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48" name="Text Box 51"/>
            <p:cNvSpPr txBox="1">
              <a:spLocks noChangeArrowheads="1"/>
            </p:cNvSpPr>
            <p:nvPr/>
          </p:nvSpPr>
          <p:spPr bwMode="auto">
            <a:xfrm>
              <a:off x="3639" y="1094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x3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0" name="Text Box 53"/>
            <p:cNvSpPr txBox="1">
              <a:spLocks noChangeArrowheads="1"/>
            </p:cNvSpPr>
            <p:nvPr/>
          </p:nvSpPr>
          <p:spPr bwMode="auto">
            <a:xfrm>
              <a:off x="3639" y="11977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x5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1" name="Text Box 54"/>
            <p:cNvSpPr txBox="1">
              <a:spLocks noChangeArrowheads="1"/>
            </p:cNvSpPr>
            <p:nvPr/>
          </p:nvSpPr>
          <p:spPr bwMode="auto">
            <a:xfrm>
              <a:off x="3639" y="12496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x6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2" name="Text Box 55"/>
            <p:cNvSpPr txBox="1">
              <a:spLocks noChangeArrowheads="1"/>
            </p:cNvSpPr>
            <p:nvPr/>
          </p:nvSpPr>
          <p:spPr bwMode="auto">
            <a:xfrm>
              <a:off x="3639" y="13014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x7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4" name="Text Box 57"/>
            <p:cNvSpPr txBox="1">
              <a:spLocks noChangeArrowheads="1"/>
            </p:cNvSpPr>
            <p:nvPr/>
          </p:nvSpPr>
          <p:spPr bwMode="auto">
            <a:xfrm>
              <a:off x="6807" y="109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>
                  <a:solidFill>
                    <a:schemeClr val="tx1"/>
                  </a:solidFill>
                  <a:latin typeface="Times New Roman" charset="0"/>
                </a:rPr>
                <a:t>f</a:t>
              </a: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1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5" name="Text Box 58"/>
            <p:cNvSpPr txBox="1">
              <a:spLocks noChangeArrowheads="1"/>
            </p:cNvSpPr>
            <p:nvPr/>
          </p:nvSpPr>
          <p:spPr bwMode="auto">
            <a:xfrm>
              <a:off x="6807" y="12784"/>
              <a:ext cx="50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 dirty="0">
                  <a:solidFill>
                    <a:schemeClr val="tx1"/>
                  </a:solidFill>
                  <a:latin typeface="Times New Roman" charset="0"/>
                </a:rPr>
                <a:t>f</a:t>
              </a:r>
              <a:r>
                <a:rPr lang="nl-NL" altLang="nl-NL" sz="1200" dirty="0" smtClean="0">
                  <a:solidFill>
                    <a:schemeClr val="tx1"/>
                  </a:solidFill>
                  <a:latin typeface="Times New Roman" charset="0"/>
                </a:rPr>
                <a:t>2</a:t>
              </a:r>
              <a:endParaRPr lang="nl-NL" altLang="nl-NL" sz="2400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6" name="Oval 59"/>
            <p:cNvSpPr>
              <a:spLocks noChangeArrowheads="1"/>
            </p:cNvSpPr>
            <p:nvPr/>
          </p:nvSpPr>
          <p:spPr bwMode="auto">
            <a:xfrm>
              <a:off x="6663" y="10768"/>
              <a:ext cx="720" cy="5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57" name="Oval 60"/>
            <p:cNvSpPr>
              <a:spLocks noChangeArrowheads="1"/>
            </p:cNvSpPr>
            <p:nvPr/>
          </p:nvSpPr>
          <p:spPr bwMode="auto">
            <a:xfrm>
              <a:off x="6663" y="12640"/>
              <a:ext cx="720" cy="5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cxnSp>
          <p:nvCxnSpPr>
            <p:cNvPr id="10258" name="AutoShape 61"/>
            <p:cNvCxnSpPr>
              <a:cxnSpLocks noChangeShapeType="1"/>
              <a:stCxn id="10256" idx="2"/>
              <a:endCxn id="10246" idx="3"/>
            </p:cNvCxnSpPr>
            <p:nvPr/>
          </p:nvCxnSpPr>
          <p:spPr bwMode="auto">
            <a:xfrm flipH="1" flipV="1">
              <a:off x="4215" y="10120"/>
              <a:ext cx="2448" cy="9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62"/>
            <p:cNvCxnSpPr>
              <a:cxnSpLocks noChangeShapeType="1"/>
              <a:stCxn id="10256" idx="2"/>
              <a:endCxn id="10247" idx="3"/>
            </p:cNvCxnSpPr>
            <p:nvPr/>
          </p:nvCxnSpPr>
          <p:spPr bwMode="auto">
            <a:xfrm flipH="1" flipV="1">
              <a:off x="4215" y="10638"/>
              <a:ext cx="2448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63"/>
            <p:cNvCxnSpPr>
              <a:cxnSpLocks noChangeShapeType="1"/>
              <a:stCxn id="10256" idx="2"/>
              <a:endCxn id="10248" idx="3"/>
            </p:cNvCxnSpPr>
            <p:nvPr/>
          </p:nvCxnSpPr>
          <p:spPr bwMode="auto">
            <a:xfrm flipH="1">
              <a:off x="4215" y="11056"/>
              <a:ext cx="2448" cy="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65"/>
            <p:cNvCxnSpPr>
              <a:cxnSpLocks noChangeShapeType="1"/>
              <a:stCxn id="10257" idx="2"/>
              <a:endCxn id="10250" idx="3"/>
            </p:cNvCxnSpPr>
            <p:nvPr/>
          </p:nvCxnSpPr>
          <p:spPr bwMode="auto">
            <a:xfrm flipH="1" flipV="1">
              <a:off x="4215" y="12193"/>
              <a:ext cx="2448" cy="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66"/>
            <p:cNvCxnSpPr>
              <a:cxnSpLocks noChangeShapeType="1"/>
              <a:stCxn id="10257" idx="2"/>
              <a:endCxn id="10251" idx="3"/>
            </p:cNvCxnSpPr>
            <p:nvPr/>
          </p:nvCxnSpPr>
          <p:spPr bwMode="auto">
            <a:xfrm flipH="1" flipV="1">
              <a:off x="4215" y="12712"/>
              <a:ext cx="2448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67"/>
            <p:cNvCxnSpPr>
              <a:cxnSpLocks noChangeShapeType="1"/>
              <a:stCxn id="10257" idx="2"/>
              <a:endCxn id="10252" idx="3"/>
            </p:cNvCxnSpPr>
            <p:nvPr/>
          </p:nvCxnSpPr>
          <p:spPr bwMode="auto">
            <a:xfrm flipH="1">
              <a:off x="4215" y="12928"/>
              <a:ext cx="2448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6" name="Line 69"/>
            <p:cNvSpPr>
              <a:spLocks noChangeShapeType="1"/>
            </p:cNvSpPr>
            <p:nvPr/>
          </p:nvSpPr>
          <p:spPr bwMode="auto">
            <a:xfrm>
              <a:off x="3351" y="1004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267" name="Line 70"/>
            <p:cNvSpPr>
              <a:spLocks noChangeShapeType="1"/>
            </p:cNvSpPr>
            <p:nvPr/>
          </p:nvSpPr>
          <p:spPr bwMode="auto">
            <a:xfrm flipV="1">
              <a:off x="3351" y="10625"/>
              <a:ext cx="288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268" name="Line 71"/>
            <p:cNvSpPr>
              <a:spLocks noChangeShapeType="1"/>
            </p:cNvSpPr>
            <p:nvPr/>
          </p:nvSpPr>
          <p:spPr bwMode="auto">
            <a:xfrm>
              <a:off x="3351" y="11200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270" name="Line 73"/>
            <p:cNvSpPr>
              <a:spLocks noChangeShapeType="1"/>
            </p:cNvSpPr>
            <p:nvPr/>
          </p:nvSpPr>
          <p:spPr bwMode="auto">
            <a:xfrm>
              <a:off x="3351" y="12208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271" name="Line 74"/>
            <p:cNvSpPr>
              <a:spLocks noChangeShapeType="1"/>
            </p:cNvSpPr>
            <p:nvPr/>
          </p:nvSpPr>
          <p:spPr bwMode="auto">
            <a:xfrm>
              <a:off x="3351" y="12640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272" name="Line 75"/>
            <p:cNvSpPr>
              <a:spLocks noChangeShapeType="1"/>
            </p:cNvSpPr>
            <p:nvPr/>
          </p:nvSpPr>
          <p:spPr bwMode="auto">
            <a:xfrm>
              <a:off x="3351" y="13216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cxnSp>
          <p:nvCxnSpPr>
            <p:cNvPr id="10274" name="AutoShape 77"/>
            <p:cNvCxnSpPr>
              <a:cxnSpLocks noChangeShapeType="1"/>
              <a:stCxn id="10256" idx="6"/>
              <a:endCxn id="10257" idx="6"/>
            </p:cNvCxnSpPr>
            <p:nvPr/>
          </p:nvCxnSpPr>
          <p:spPr bwMode="auto">
            <a:xfrm>
              <a:off x="7383" y="11056"/>
              <a:ext cx="1" cy="18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5" name="Text Box 78"/>
            <p:cNvSpPr txBox="1">
              <a:spLocks noChangeArrowheads="1"/>
            </p:cNvSpPr>
            <p:nvPr/>
          </p:nvSpPr>
          <p:spPr bwMode="auto">
            <a:xfrm>
              <a:off x="5079" y="10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76" name="Text Box 79"/>
            <p:cNvSpPr txBox="1">
              <a:spLocks noChangeArrowheads="1"/>
            </p:cNvSpPr>
            <p:nvPr/>
          </p:nvSpPr>
          <p:spPr bwMode="auto">
            <a:xfrm>
              <a:off x="5079" y="106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77" name="Text Box 80"/>
            <p:cNvSpPr txBox="1">
              <a:spLocks noChangeArrowheads="1"/>
            </p:cNvSpPr>
            <p:nvPr/>
          </p:nvSpPr>
          <p:spPr bwMode="auto">
            <a:xfrm>
              <a:off x="5079" y="1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79" name="Text Box 82"/>
            <p:cNvSpPr txBox="1">
              <a:spLocks noChangeArrowheads="1"/>
            </p:cNvSpPr>
            <p:nvPr/>
          </p:nvSpPr>
          <p:spPr bwMode="auto">
            <a:xfrm>
              <a:off x="5079" y="1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0" name="Text Box 83"/>
            <p:cNvSpPr txBox="1">
              <a:spLocks noChangeArrowheads="1"/>
            </p:cNvSpPr>
            <p:nvPr/>
          </p:nvSpPr>
          <p:spPr bwMode="auto">
            <a:xfrm>
              <a:off x="5079" y="1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1" name="Text Box 84"/>
            <p:cNvSpPr txBox="1">
              <a:spLocks noChangeArrowheads="1"/>
            </p:cNvSpPr>
            <p:nvPr/>
          </p:nvSpPr>
          <p:spPr bwMode="auto">
            <a:xfrm>
              <a:off x="5079" y="1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3" name="Text Box 86"/>
            <p:cNvSpPr txBox="1">
              <a:spLocks noChangeArrowheads="1"/>
            </p:cNvSpPr>
            <p:nvPr/>
          </p:nvSpPr>
          <p:spPr bwMode="auto">
            <a:xfrm>
              <a:off x="7239" y="1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4" name="Text Box 87"/>
            <p:cNvSpPr txBox="1">
              <a:spLocks noChangeArrowheads="1"/>
            </p:cNvSpPr>
            <p:nvPr/>
          </p:nvSpPr>
          <p:spPr bwMode="auto">
            <a:xfrm>
              <a:off x="3063" y="99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5" name="Text Box 88"/>
            <p:cNvSpPr txBox="1">
              <a:spLocks noChangeArrowheads="1"/>
            </p:cNvSpPr>
            <p:nvPr/>
          </p:nvSpPr>
          <p:spPr bwMode="auto">
            <a:xfrm>
              <a:off x="3063" y="104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6" name="Text Box 89"/>
            <p:cNvSpPr txBox="1">
              <a:spLocks noChangeArrowheads="1"/>
            </p:cNvSpPr>
            <p:nvPr/>
          </p:nvSpPr>
          <p:spPr bwMode="auto">
            <a:xfrm>
              <a:off x="3063" y="1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8" name="Text Box 91"/>
            <p:cNvSpPr txBox="1">
              <a:spLocks noChangeArrowheads="1"/>
            </p:cNvSpPr>
            <p:nvPr/>
          </p:nvSpPr>
          <p:spPr bwMode="auto">
            <a:xfrm>
              <a:off x="3063" y="1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89" name="Text Box 92"/>
            <p:cNvSpPr txBox="1">
              <a:spLocks noChangeArrowheads="1"/>
            </p:cNvSpPr>
            <p:nvPr/>
          </p:nvSpPr>
          <p:spPr bwMode="auto">
            <a:xfrm>
              <a:off x="3063" y="1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290" name="Text Box 93"/>
            <p:cNvSpPr txBox="1">
              <a:spLocks noChangeArrowheads="1"/>
            </p:cNvSpPr>
            <p:nvPr/>
          </p:nvSpPr>
          <p:spPr bwMode="auto">
            <a:xfrm>
              <a:off x="3063" y="130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bg1"/>
                  </a:solidFill>
                  <a:latin typeface="Verdana" charset="0"/>
                  <a:ea typeface="MS PGothic" charset="-128"/>
                  <a:cs typeface="Verdan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NL" altLang="nl-NL" sz="1200">
                  <a:solidFill>
                    <a:schemeClr val="tx1"/>
                  </a:solidFill>
                  <a:latin typeface="Times New Roman" charset="0"/>
                </a:rPr>
                <a:t>*</a:t>
              </a:r>
              <a:endParaRPr lang="nl-NL" altLang="nl-NL" sz="2400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162800" cy="504701"/>
          </a:xfrm>
        </p:spPr>
        <p:txBody>
          <a:bodyPr/>
          <a:lstStyle/>
          <a:p>
            <a:r>
              <a:rPr lang="en-GB" altLang="nl-NL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Belangrijke</a:t>
            </a:r>
            <a:r>
              <a:rPr lang="en-GB" altLang="nl-NL" dirty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 </a:t>
            </a:r>
            <a:r>
              <a:rPr lang="en-GB" altLang="nl-NL" dirty="0" err="1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bergippen</a:t>
            </a:r>
            <a:r>
              <a:rPr lang="en-GB" altLang="nl-NL" dirty="0">
                <a:solidFill>
                  <a:srgbClr val="C5992D"/>
                </a:solidFill>
                <a:latin typeface="Verdana" charset="0"/>
                <a:ea typeface="MS PGothic" charset="-128"/>
                <a:cs typeface="Verdana" charset="0"/>
              </a:rPr>
              <a:t> in CFA</a:t>
            </a:r>
            <a:endParaRPr lang="nl-NL" altLang="nl-NL" dirty="0">
              <a:solidFill>
                <a:srgbClr val="C5992D"/>
              </a:solidFill>
              <a:latin typeface="Verdana" charset="0"/>
              <a:ea typeface="MS PGothic" charset="-128"/>
              <a:cs typeface="Verdana" charset="0"/>
            </a:endParaRPr>
          </a:p>
        </p:txBody>
      </p:sp>
      <p:sp>
        <p:nvSpPr>
          <p:cNvPr id="11267" name="Tekstvak 2"/>
          <p:cNvSpPr txBox="1">
            <a:spLocks noChangeArrowheads="1"/>
          </p:cNvSpPr>
          <p:nvPr/>
        </p:nvSpPr>
        <p:spPr bwMode="auto">
          <a:xfrm>
            <a:off x="827584" y="1700808"/>
            <a:ext cx="81375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erdana" charset="0"/>
                <a:ea typeface="MS PGothic" charset="-128"/>
                <a:cs typeface="Verdan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chemeClr val="accent1"/>
                </a:solidFill>
                <a:latin typeface="Arial" charset="0"/>
              </a:rPr>
              <a:t>Rondje 	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		= niet direct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gemeten (latente var. [f])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chemeClr val="accent1"/>
                </a:solidFill>
                <a:latin typeface="Arial" charset="0"/>
              </a:rPr>
              <a:t>Vierkant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			= direct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gemeten (manifeste var./indicator/item 					[x])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nl-NL" altLang="nl-NL" sz="1600" b="1" i="1" dirty="0" err="1">
                <a:solidFill>
                  <a:schemeClr val="accent1"/>
                </a:solidFill>
                <a:latin typeface="Arial" charset="0"/>
              </a:rPr>
              <a:t>ind</a:t>
            </a:r>
            <a:r>
              <a:rPr lang="nl-NL" altLang="nl-NL" sz="1600" b="1" i="1" dirty="0">
                <a:solidFill>
                  <a:schemeClr val="accent1"/>
                </a:solidFill>
                <a:latin typeface="Arial" charset="0"/>
              </a:rPr>
              <a:t>.				=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indicator[x]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nl-NL" altLang="nl-NL" sz="1600" b="1" dirty="0" smtClean="0">
                <a:solidFill>
                  <a:schemeClr val="accent1"/>
                </a:solidFill>
                <a:latin typeface="Arial" charset="0"/>
                <a:sym typeface="Wingdings" charset="2"/>
              </a:rPr>
              <a:t></a:t>
            </a:r>
            <a:r>
              <a:rPr lang="nl-NL" altLang="nl-NL" sz="1600" b="1" dirty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 			= impact van 1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variabele/factor 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op een andere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					variabele/factor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chemeClr val="accent1"/>
                </a:solidFill>
                <a:latin typeface="Arial" charset="0"/>
                <a:sym typeface="Wingdings" charset="2"/>
              </a:rPr>
              <a:t>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 				= covariantie of correlatie tussen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						variabelen/factoren.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nl-NL" altLang="nl-NL" sz="1600" b="1" i="1" dirty="0">
                <a:solidFill>
                  <a:schemeClr val="accent1"/>
                </a:solidFill>
                <a:latin typeface="Arial" charset="0"/>
              </a:rPr>
              <a:t>Meetmodel 		</a:t>
            </a:r>
            <a:r>
              <a:rPr lang="nl-NL" altLang="nl-NL" sz="1600" b="1" i="1" dirty="0" smtClean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= 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relatie tussen latente variabelen en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						indicatoren</a:t>
            </a: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nl-NL" altLang="nl-NL" sz="1600" b="1" i="1" dirty="0">
                <a:solidFill>
                  <a:schemeClr val="accent1"/>
                </a:solidFill>
                <a:latin typeface="Arial" charset="0"/>
              </a:rPr>
              <a:t>Structuurmodel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		= 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relaties tussen latente variabelen</a:t>
            </a:r>
          </a:p>
          <a:p>
            <a:pPr eaLnBrk="1" hangingPunct="1">
              <a:spcBef>
                <a:spcPct val="0"/>
              </a:spcBef>
            </a:pPr>
            <a:r>
              <a:rPr lang="nl-NL" altLang="nl-NL" sz="1600" b="1" i="1" dirty="0">
                <a:solidFill>
                  <a:schemeClr val="accent1"/>
                </a:solidFill>
                <a:latin typeface="Arial" charset="0"/>
              </a:rPr>
              <a:t>EXO				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= Exogene </a:t>
            </a:r>
            <a:r>
              <a:rPr lang="nl-NL" altLang="nl-NL" sz="1600" dirty="0" smtClean="0">
                <a:solidFill>
                  <a:schemeClr val="accent1"/>
                </a:solidFill>
                <a:latin typeface="Arial" charset="0"/>
              </a:rPr>
              <a:t>construct/factor  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(pijltje exit)</a:t>
            </a:r>
          </a:p>
          <a:p>
            <a:pPr eaLnBrk="1" hangingPunct="1">
              <a:spcBef>
                <a:spcPct val="0"/>
              </a:spcBef>
            </a:pPr>
            <a:r>
              <a:rPr lang="nl-NL" altLang="nl-NL" sz="1600" b="1" i="1" dirty="0">
                <a:solidFill>
                  <a:schemeClr val="accent1"/>
                </a:solidFill>
                <a:latin typeface="Arial" charset="0"/>
              </a:rPr>
              <a:t>e				</a:t>
            </a:r>
            <a:r>
              <a:rPr lang="nl-NL" altLang="nl-NL" sz="1600" dirty="0">
                <a:solidFill>
                  <a:schemeClr val="accent1"/>
                </a:solidFill>
                <a:latin typeface="Arial" charset="0"/>
              </a:rPr>
              <a:t>= meetfout</a:t>
            </a:r>
          </a:p>
          <a:p>
            <a:pPr eaLnBrk="1" hangingPunct="1">
              <a:spcBef>
                <a:spcPct val="0"/>
              </a:spcBef>
            </a:pPr>
            <a:endParaRPr lang="nl-NL" altLang="nl-NL" sz="16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masterprogramm EN nieuw versie 2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 masterprogramm EN nieuw versie 2</Template>
  <TotalTime>294</TotalTime>
  <Words>723</Words>
  <Application>Microsoft Macintosh PowerPoint</Application>
  <PresentationFormat>Diavoorstelling (4:3)</PresentationFormat>
  <Paragraphs>221</Paragraphs>
  <Slides>18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9" baseType="lpstr">
      <vt:lpstr>MS PGothic</vt:lpstr>
      <vt:lpstr>ＭＳ Ｐゴシック</vt:lpstr>
      <vt:lpstr>OfficinaSans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HAN masterprogramm EN nieuw versie 2</vt:lpstr>
      <vt:lpstr>R workshop: Factor Analyse met LAVAAN in R</vt:lpstr>
      <vt:lpstr>Programma</vt:lpstr>
      <vt:lpstr>Intro R</vt:lpstr>
      <vt:lpstr>Practicum</vt:lpstr>
      <vt:lpstr>Confirmatory Factor Analysis</vt:lpstr>
      <vt:lpstr>CFA</vt:lpstr>
      <vt:lpstr>PowerPoint-presentatie</vt:lpstr>
      <vt:lpstr>CFA model:</vt:lpstr>
      <vt:lpstr>Belangrijke bergippen in CFA</vt:lpstr>
      <vt:lpstr>Notatie voor tekenen  van modellen</vt:lpstr>
      <vt:lpstr>Voorbeeld model CFA</vt:lpstr>
      <vt:lpstr>Belangerijke Commands LAVAAN</vt:lpstr>
      <vt:lpstr>Voorbeeld met LAVAAN in R</vt:lpstr>
      <vt:lpstr>Fit indices</vt:lpstr>
      <vt:lpstr>Modification indices (MI) &amp; Standardized residuals covar (SRC)</vt:lpstr>
      <vt:lpstr>MI rules</vt:lpstr>
      <vt:lpstr>CFA samengevat</vt:lpstr>
      <vt:lpstr>Demonstratie presenteren in R</vt:lpstr>
    </vt:vector>
  </TitlesOfParts>
  <Company>Hogeschool van Arnhem en Nijmegen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vnlg</dc:creator>
  <cp:lastModifiedBy>Osagie Eghe</cp:lastModifiedBy>
  <cp:revision>116</cp:revision>
  <cp:lastPrinted>2015-12-17T11:14:28Z</cp:lastPrinted>
  <dcterms:created xsi:type="dcterms:W3CDTF">2014-06-17T11:40:45Z</dcterms:created>
  <dcterms:modified xsi:type="dcterms:W3CDTF">2017-11-13T20:28:46Z</dcterms:modified>
</cp:coreProperties>
</file>