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Arreglos y apuntadores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1856" y="4474464"/>
            <a:ext cx="431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Material tomado de la Ing. </a:t>
            </a:r>
            <a:r>
              <a:rPr lang="es-MX" dirty="0" err="1"/>
              <a:t>Armandina</a:t>
            </a:r>
            <a:r>
              <a:rPr lang="es-MX" dirty="0"/>
              <a:t> Leal</a:t>
            </a:r>
          </a:p>
        </p:txBody>
      </p:sp>
    </p:spTree>
    <p:extLst>
      <p:ext uri="{BB962C8B-B14F-4D97-AF65-F5344CB8AC3E}">
        <p14:creationId xmlns:p14="http://schemas.microsoft.com/office/powerpoint/2010/main" val="35139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y Apuntadores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780" y="1740743"/>
            <a:ext cx="2055160" cy="94150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800" b="1" dirty="0"/>
              <a:t>Representación física en C++ de </a:t>
            </a:r>
            <a:r>
              <a:rPr lang="es-MX" sz="1800" b="1" dirty="0" err="1"/>
              <a:t>double</a:t>
            </a:r>
            <a:r>
              <a:rPr lang="es-MX" sz="1800" b="1" dirty="0"/>
              <a:t> </a:t>
            </a:r>
            <a:r>
              <a:rPr lang="es-MX" sz="1800" b="1" dirty="0" err="1"/>
              <a:t>arr</a:t>
            </a:r>
            <a:r>
              <a:rPr lang="es-MX" sz="1800" b="1" dirty="0"/>
              <a:t>[8];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70279"/>
              </p:ext>
            </p:extLst>
          </p:nvPr>
        </p:nvGraphicFramePr>
        <p:xfrm>
          <a:off x="5205984" y="2002708"/>
          <a:ext cx="56814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84">
                  <a:extLst>
                    <a:ext uri="{9D8B030D-6E8A-4147-A177-3AD203B41FA5}">
                      <a16:colId xmlns:a16="http://schemas.microsoft.com/office/drawing/2014/main" val="3322574009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069604489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2086937118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488357830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97161691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96073073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290441785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211700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443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9328" y="1703710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0         1          2          3          4          5          6           7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5048" y="2002708"/>
            <a:ext cx="592024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4175048" y="16581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arr</a:t>
            </a:r>
            <a:endParaRPr lang="es-MX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84192" y="2171700"/>
            <a:ext cx="731520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389780" y="3404950"/>
            <a:ext cx="3060300" cy="26422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 err="1"/>
              <a:t>int</a:t>
            </a:r>
            <a:r>
              <a:rPr lang="es-MX" sz="1800" b="1" dirty="0"/>
              <a:t> </a:t>
            </a:r>
            <a:r>
              <a:rPr lang="es-MX" sz="1800" b="1" dirty="0" err="1"/>
              <a:t>main</a:t>
            </a:r>
            <a:r>
              <a:rPr lang="es-MX" sz="1800" b="1" dirty="0"/>
              <a:t> ( )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/>
              <a:t>{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/>
              <a:t>  </a:t>
            </a:r>
            <a:r>
              <a:rPr lang="es-MX" sz="1800" b="1" dirty="0" err="1"/>
              <a:t>double</a:t>
            </a:r>
            <a:r>
              <a:rPr lang="es-MX" sz="1800" b="1" dirty="0"/>
              <a:t> y, </a:t>
            </a:r>
            <a:r>
              <a:rPr lang="es-MX" sz="1800" b="1" dirty="0" err="1"/>
              <a:t>arr</a:t>
            </a:r>
            <a:r>
              <a:rPr lang="es-MX" sz="1800" b="1" dirty="0"/>
              <a:t>[8];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/>
              <a:t>  …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/>
              <a:t>  y = </a:t>
            </a:r>
            <a:r>
              <a:rPr lang="es-MX" sz="1800" b="1" dirty="0" err="1"/>
              <a:t>arr</a:t>
            </a:r>
            <a:r>
              <a:rPr lang="es-MX" sz="1800" b="1" dirty="0"/>
              <a:t>[5];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/>
              <a:t>}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MX" sz="1800" b="1" dirty="0"/>
              <a:t> </a:t>
            </a:r>
          </a:p>
        </p:txBody>
      </p:sp>
      <p:sp>
        <p:nvSpPr>
          <p:cNvPr id="12" name="Callout: Line 11"/>
          <p:cNvSpPr/>
          <p:nvPr/>
        </p:nvSpPr>
        <p:spPr>
          <a:xfrm>
            <a:off x="5949696" y="4018954"/>
            <a:ext cx="3560064" cy="1150453"/>
          </a:xfrm>
          <a:prstGeom prst="borderCallout1">
            <a:avLst>
              <a:gd name="adj1" fmla="val 18750"/>
              <a:gd name="adj2" fmla="val -8333"/>
              <a:gd name="adj3" fmla="val 104482"/>
              <a:gd name="adj4" fmla="val -8646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Asigna a y el valor de la posición 5 del arreglo al que apunta </a:t>
            </a:r>
            <a:r>
              <a:rPr lang="es-MX" b="1" dirty="0" err="1">
                <a:solidFill>
                  <a:srgbClr val="FF0000"/>
                </a:solidFill>
              </a:rPr>
              <a:t>arr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5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como parámetros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639312" cy="1798320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Hace_Algo</a:t>
            </a:r>
            <a:r>
              <a:rPr lang="es-MX" b="1" dirty="0"/>
              <a:t> ( 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arr</a:t>
            </a:r>
            <a:r>
              <a:rPr lang="es-MX" b="1" dirty="0"/>
              <a:t> [] )</a:t>
            </a:r>
          </a:p>
          <a:p>
            <a:pPr marL="0" indent="0">
              <a:buNone/>
            </a:pPr>
            <a:r>
              <a:rPr lang="es-MX" b="1" dirty="0"/>
              <a:t>{</a:t>
            </a:r>
          </a:p>
          <a:p>
            <a:pPr marL="0" indent="0">
              <a:buNone/>
            </a:pPr>
            <a:r>
              <a:rPr lang="es-MX" b="1" dirty="0"/>
              <a:t>      </a:t>
            </a:r>
            <a:r>
              <a:rPr lang="es-MX" b="1" dirty="0" err="1"/>
              <a:t>arr</a:t>
            </a:r>
            <a:r>
              <a:rPr lang="es-MX" b="1" dirty="0"/>
              <a:t>[4] = 8;</a:t>
            </a:r>
          </a:p>
          <a:p>
            <a:pPr marL="0" indent="0">
              <a:buNone/>
            </a:pPr>
            <a:r>
              <a:rPr lang="es-MX" b="1" dirty="0"/>
              <a:t>}</a:t>
            </a:r>
          </a:p>
        </p:txBody>
      </p:sp>
      <p:sp>
        <p:nvSpPr>
          <p:cNvPr id="4" name="Callout: Line 3"/>
          <p:cNvSpPr/>
          <p:nvPr/>
        </p:nvSpPr>
        <p:spPr>
          <a:xfrm>
            <a:off x="5779008" y="1536192"/>
            <a:ext cx="4169664" cy="3230880"/>
          </a:xfrm>
          <a:prstGeom prst="borderCallout1">
            <a:avLst>
              <a:gd name="adj1" fmla="val 18750"/>
              <a:gd name="adj2" fmla="val -8333"/>
              <a:gd name="adj3" fmla="val 29094"/>
              <a:gd name="adj4" fmla="val -39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 err="1">
                <a:solidFill>
                  <a:srgbClr val="FF0000"/>
                </a:solidFill>
              </a:rPr>
              <a:t>arr</a:t>
            </a:r>
            <a:r>
              <a:rPr lang="es-MX" sz="2000" b="1" dirty="0">
                <a:solidFill>
                  <a:srgbClr val="FF0000"/>
                </a:solidFill>
              </a:rPr>
              <a:t> </a:t>
            </a:r>
            <a:r>
              <a:rPr lang="es-MX" sz="2000" dirty="0"/>
              <a:t>es un apuntador a una secuencia de celdas.</a:t>
            </a:r>
          </a:p>
          <a:p>
            <a:endParaRPr lang="es-MX" sz="2000" dirty="0"/>
          </a:p>
          <a:p>
            <a:r>
              <a:rPr lang="es-MX" sz="2000" dirty="0"/>
              <a:t>La función pude recibir arreglos de diferentes tamaños.</a:t>
            </a:r>
          </a:p>
          <a:p>
            <a:endParaRPr lang="es-MX" sz="2000" dirty="0"/>
          </a:p>
          <a:p>
            <a:r>
              <a:rPr lang="es-MX" sz="2000" dirty="0"/>
              <a:t>La función no sabe cuántas celdas tiene el arreglo, solo conoce donde empieza</a:t>
            </a:r>
          </a:p>
        </p:txBody>
      </p:sp>
    </p:spTree>
    <p:extLst>
      <p:ext uri="{BB962C8B-B14F-4D97-AF65-F5344CB8AC3E}">
        <p14:creationId xmlns:p14="http://schemas.microsoft.com/office/powerpoint/2010/main" val="23280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y Parámetros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640586"/>
            <a:ext cx="3870960" cy="1798320"/>
          </a:xfrm>
          <a:ln w="1905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MX" sz="2400" b="1" dirty="0" err="1"/>
              <a:t>void</a:t>
            </a:r>
            <a:r>
              <a:rPr lang="es-MX" sz="2400" b="1" dirty="0"/>
              <a:t> </a:t>
            </a:r>
            <a:r>
              <a:rPr lang="es-MX" sz="2400" b="1" dirty="0" err="1"/>
              <a:t>Hace_Algo</a:t>
            </a:r>
            <a:r>
              <a:rPr lang="es-MX" sz="2400" b="1" dirty="0"/>
              <a:t> ( </a:t>
            </a:r>
            <a:r>
              <a:rPr lang="es-MX" sz="2400" b="1" dirty="0" err="1"/>
              <a:t>int</a:t>
            </a:r>
            <a:r>
              <a:rPr lang="es-MX" sz="2400" b="1" dirty="0"/>
              <a:t> </a:t>
            </a:r>
            <a:r>
              <a:rPr lang="es-MX" sz="2400" b="1" dirty="0" err="1"/>
              <a:t>arrZ</a:t>
            </a:r>
            <a:r>
              <a:rPr lang="es-MX" sz="2400" b="1" dirty="0"/>
              <a:t> []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2400" b="1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2400" b="1" dirty="0"/>
              <a:t>      </a:t>
            </a:r>
            <a:r>
              <a:rPr lang="es-MX" sz="2400" b="1" dirty="0" err="1"/>
              <a:t>arr</a:t>
            </a:r>
            <a:r>
              <a:rPr lang="es-MX" sz="2400" b="1" dirty="0"/>
              <a:t>[4] = 8;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MX" sz="2400" b="1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779520"/>
            <a:ext cx="3639312" cy="2718816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Franklin Gothic Book" panose="020B0503020102020204" pitchFamily="34" charset="0"/>
              <a:buNone/>
            </a:pPr>
            <a:r>
              <a:rPr lang="es-MX" sz="2400" b="1" dirty="0" err="1"/>
              <a:t>int</a:t>
            </a:r>
            <a:r>
              <a:rPr lang="es-MX" sz="2400" b="1" dirty="0"/>
              <a:t> </a:t>
            </a:r>
            <a:r>
              <a:rPr lang="es-MX" sz="2400" b="1" dirty="0" err="1"/>
              <a:t>main</a:t>
            </a:r>
            <a:r>
              <a:rPr lang="es-MX" sz="2400" b="1" dirty="0"/>
              <a:t> ()</a:t>
            </a:r>
          </a:p>
          <a:p>
            <a:pPr marL="0" indent="0">
              <a:spcBef>
                <a:spcPts val="600"/>
              </a:spcBef>
              <a:buFont typeface="Franklin Gothic Book" panose="020B0503020102020204" pitchFamily="34" charset="0"/>
              <a:buNone/>
            </a:pPr>
            <a:r>
              <a:rPr lang="es-MX" sz="2400" b="1" dirty="0"/>
              <a:t>{</a:t>
            </a:r>
          </a:p>
          <a:p>
            <a:pPr marL="0" indent="0">
              <a:spcBef>
                <a:spcPts val="600"/>
              </a:spcBef>
              <a:buFont typeface="Franklin Gothic Book" panose="020B0503020102020204" pitchFamily="34" charset="0"/>
              <a:buNone/>
            </a:pPr>
            <a:r>
              <a:rPr lang="es-MX" sz="2400" b="1" dirty="0"/>
              <a:t>      </a:t>
            </a:r>
            <a:r>
              <a:rPr lang="es-MX" sz="2400" b="1" dirty="0" err="1"/>
              <a:t>int</a:t>
            </a:r>
            <a:r>
              <a:rPr lang="es-MX" sz="2400" b="1" dirty="0"/>
              <a:t> </a:t>
            </a:r>
            <a:r>
              <a:rPr lang="es-MX" sz="2400" b="1" dirty="0" err="1"/>
              <a:t>arrX</a:t>
            </a:r>
            <a:r>
              <a:rPr lang="es-MX" sz="2400" b="1" dirty="0"/>
              <a:t> [ 8 ];</a:t>
            </a:r>
          </a:p>
          <a:p>
            <a:pPr marL="0" indent="0">
              <a:spcBef>
                <a:spcPts val="600"/>
              </a:spcBef>
              <a:buFont typeface="Franklin Gothic Book" panose="020B0503020102020204" pitchFamily="34" charset="0"/>
              <a:buNone/>
            </a:pPr>
            <a:r>
              <a:rPr lang="es-MX" sz="2400" b="1" dirty="0"/>
              <a:t>        …..</a:t>
            </a:r>
          </a:p>
          <a:p>
            <a:pPr marL="0" indent="0">
              <a:spcBef>
                <a:spcPts val="600"/>
              </a:spcBef>
              <a:buFont typeface="Franklin Gothic Book" panose="020B0503020102020204" pitchFamily="34" charset="0"/>
              <a:buNone/>
            </a:pPr>
            <a:r>
              <a:rPr lang="es-MX" sz="2400" b="1" dirty="0"/>
              <a:t>      </a:t>
            </a:r>
            <a:r>
              <a:rPr lang="es-MX" sz="2400" b="1" dirty="0" err="1"/>
              <a:t>Hace_Algo</a:t>
            </a:r>
            <a:r>
              <a:rPr lang="es-MX" sz="2400" b="1" dirty="0"/>
              <a:t> ( </a:t>
            </a:r>
            <a:r>
              <a:rPr lang="es-MX" sz="2400" b="1" dirty="0" err="1"/>
              <a:t>arrX</a:t>
            </a:r>
            <a:r>
              <a:rPr lang="es-MX" sz="2400" b="1" dirty="0"/>
              <a:t>) ;</a:t>
            </a:r>
          </a:p>
          <a:p>
            <a:pPr marL="0" indent="0">
              <a:spcBef>
                <a:spcPts val="600"/>
              </a:spcBef>
              <a:buFont typeface="Franklin Gothic Book" panose="020B0503020102020204" pitchFamily="34" charset="0"/>
              <a:buNone/>
            </a:pPr>
            <a:r>
              <a:rPr lang="es-MX" sz="2400" b="1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4584" y="1763068"/>
            <a:ext cx="3639312" cy="17983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sz="2400" b="1" dirty="0"/>
              <a:t>Los arreglos como parámetro  son </a:t>
            </a:r>
            <a:r>
              <a:rPr lang="es-MX" sz="2400" b="1" dirty="0">
                <a:solidFill>
                  <a:srgbClr val="FF0000"/>
                </a:solidFill>
              </a:rPr>
              <a:t>parámetros por referencia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sz="2400" b="1" dirty="0">
                <a:solidFill>
                  <a:srgbClr val="FF0000"/>
                </a:solidFill>
              </a:rPr>
              <a:t>(de entrada – salida)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2904"/>
              </p:ext>
            </p:extLst>
          </p:nvPr>
        </p:nvGraphicFramePr>
        <p:xfrm>
          <a:off x="6364224" y="4392340"/>
          <a:ext cx="56814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84">
                  <a:extLst>
                    <a:ext uri="{9D8B030D-6E8A-4147-A177-3AD203B41FA5}">
                      <a16:colId xmlns:a16="http://schemas.microsoft.com/office/drawing/2014/main" val="3322574009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069604489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2086937118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488357830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97161691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96073073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1290441785"/>
                    </a:ext>
                  </a:extLst>
                </a:gridCol>
                <a:gridCol w="710184">
                  <a:extLst>
                    <a:ext uri="{9D8B030D-6E8A-4147-A177-3AD203B41FA5}">
                      <a16:colId xmlns:a16="http://schemas.microsoft.com/office/drawing/2014/main" val="211700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4433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7568" y="409334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0         1          2          3          4          5          6           7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182" y="4234250"/>
            <a:ext cx="592024" cy="32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5321096" y="39086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arrZ</a:t>
            </a:r>
            <a:endParaRPr lang="es-MX" b="1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5856048" y="4357288"/>
            <a:ext cx="508176" cy="22047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91556" y="4878518"/>
            <a:ext cx="592024" cy="327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64182" y="457776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arrX</a:t>
            </a:r>
            <a:endParaRPr lang="es-MX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884584" y="4730160"/>
            <a:ext cx="632040" cy="4087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6587568" y="4947092"/>
            <a:ext cx="3639312" cy="130740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s-MX" sz="2400" b="1" dirty="0"/>
              <a:t>Cualquier cambio que se realice a </a:t>
            </a:r>
            <a:r>
              <a:rPr lang="es-MX" sz="2400" b="1" dirty="0" err="1"/>
              <a:t>arrZ</a:t>
            </a:r>
            <a:r>
              <a:rPr lang="es-MX" sz="2400" b="1" dirty="0"/>
              <a:t> se está </a:t>
            </a:r>
            <a:r>
              <a:rPr lang="es-MX" sz="2400" b="1" dirty="0" err="1"/>
              <a:t>hciendo</a:t>
            </a:r>
            <a:r>
              <a:rPr lang="es-MX" sz="2400" b="1" dirty="0"/>
              <a:t> en </a:t>
            </a:r>
            <a:r>
              <a:rPr lang="es-MX" sz="2400" b="1" dirty="0" err="1">
                <a:solidFill>
                  <a:srgbClr val="FF0000"/>
                </a:solidFill>
              </a:rPr>
              <a:t>arrX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y Apuntadores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8112"/>
            <a:ext cx="9601200" cy="420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 err="1"/>
              <a:t>void</a:t>
            </a:r>
            <a:r>
              <a:rPr lang="es-MX" sz="2400" b="1" dirty="0"/>
              <a:t> </a:t>
            </a:r>
            <a:r>
              <a:rPr lang="es-MX" sz="2400" b="1" dirty="0" err="1"/>
              <a:t>Hace_Algo</a:t>
            </a:r>
            <a:r>
              <a:rPr lang="es-MX" sz="2400" b="1" dirty="0"/>
              <a:t>(</a:t>
            </a:r>
            <a:r>
              <a:rPr lang="es-MX" sz="2400" b="1" dirty="0" err="1">
                <a:solidFill>
                  <a:srgbClr val="FF0000"/>
                </a:solidFill>
              </a:rPr>
              <a:t>int</a:t>
            </a:r>
            <a:r>
              <a:rPr lang="es-MX" sz="2400" b="1" dirty="0">
                <a:solidFill>
                  <a:srgbClr val="FF0000"/>
                </a:solidFill>
              </a:rPr>
              <a:t> *</a:t>
            </a:r>
            <a:r>
              <a:rPr lang="es-MX" sz="2400" b="1" dirty="0" err="1">
                <a:solidFill>
                  <a:srgbClr val="FF0000"/>
                </a:solidFill>
              </a:rPr>
              <a:t>pZ</a:t>
            </a:r>
            <a:r>
              <a:rPr lang="es-MX" sz="2400" b="1" dirty="0"/>
              <a:t>)        </a:t>
            </a:r>
            <a:r>
              <a:rPr lang="es-MX" sz="2400" b="1" dirty="0">
                <a:solidFill>
                  <a:srgbClr val="002060"/>
                </a:solidFill>
              </a:rPr>
              <a:t>es igual a      </a:t>
            </a:r>
            <a:r>
              <a:rPr lang="es-MX" sz="2400" b="1" dirty="0" err="1"/>
              <a:t>void</a:t>
            </a:r>
            <a:r>
              <a:rPr lang="es-MX" sz="2400" b="1" dirty="0"/>
              <a:t> </a:t>
            </a:r>
            <a:r>
              <a:rPr lang="es-MX" sz="2400" b="1" dirty="0" err="1"/>
              <a:t>Hace_Algo</a:t>
            </a:r>
            <a:r>
              <a:rPr lang="es-MX" sz="2400" b="1" dirty="0"/>
              <a:t>(</a:t>
            </a:r>
            <a:r>
              <a:rPr lang="es-MX" sz="2400" b="1" dirty="0" err="1">
                <a:solidFill>
                  <a:srgbClr val="FF0000"/>
                </a:solidFill>
              </a:rPr>
              <a:t>int</a:t>
            </a:r>
            <a:r>
              <a:rPr lang="es-MX" sz="2400" b="1" dirty="0">
                <a:solidFill>
                  <a:srgbClr val="FF000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arrZ</a:t>
            </a:r>
            <a:r>
              <a:rPr lang="es-MX" sz="2400" b="1" dirty="0">
                <a:solidFill>
                  <a:srgbClr val="FF0000"/>
                </a:solidFill>
              </a:rPr>
              <a:t> []</a:t>
            </a:r>
            <a:r>
              <a:rPr lang="es-MX" sz="2400" b="1" dirty="0"/>
              <a:t>)</a:t>
            </a:r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r>
              <a:rPr lang="es-MX" sz="2400" b="1" dirty="0"/>
              <a:t>w = </a:t>
            </a:r>
            <a:r>
              <a:rPr lang="es-MX" sz="2400" b="1" dirty="0" err="1"/>
              <a:t>arrZ</a:t>
            </a:r>
            <a:r>
              <a:rPr lang="es-MX" sz="2400" b="1" dirty="0"/>
              <a:t>[5]; 		es igual a 	w = * (</a:t>
            </a:r>
            <a:r>
              <a:rPr lang="es-MX" sz="2400" b="1" dirty="0" err="1"/>
              <a:t>arrZ</a:t>
            </a:r>
            <a:r>
              <a:rPr lang="es-MX" sz="2400" b="1" dirty="0"/>
              <a:t> + 5 ) </a:t>
            </a:r>
          </a:p>
          <a:p>
            <a:pPr marL="0" indent="0">
              <a:buNone/>
            </a:pPr>
            <a:endParaRPr lang="es-MX" sz="2400" b="1" dirty="0"/>
          </a:p>
          <a:p>
            <a:pPr marL="0" indent="0">
              <a:buNone/>
            </a:pPr>
            <a:r>
              <a:rPr lang="es-MX" sz="2400" b="1" dirty="0" err="1"/>
              <a:t>arrZ</a:t>
            </a:r>
            <a:r>
              <a:rPr lang="es-MX" sz="2400" b="1" dirty="0"/>
              <a:t>[n] = 21; 		es igual a 	* (</a:t>
            </a:r>
            <a:r>
              <a:rPr lang="es-MX" sz="2400" b="1" dirty="0" err="1"/>
              <a:t>arrZ</a:t>
            </a:r>
            <a:r>
              <a:rPr lang="es-MX" sz="2400" b="1" dirty="0"/>
              <a:t> + n) = 21; </a:t>
            </a:r>
          </a:p>
          <a:p>
            <a:pPr marL="0" indent="0">
              <a:buNone/>
            </a:pPr>
            <a:endParaRPr lang="es-MX" sz="2400" b="1" dirty="0"/>
          </a:p>
        </p:txBody>
      </p:sp>
      <p:sp>
        <p:nvSpPr>
          <p:cNvPr id="4" name="Speech Bubble: Rectangle 3"/>
          <p:cNvSpPr/>
          <p:nvPr/>
        </p:nvSpPr>
        <p:spPr>
          <a:xfrm>
            <a:off x="5681471" y="2353056"/>
            <a:ext cx="4588801" cy="1146048"/>
          </a:xfrm>
          <a:prstGeom prst="wedgeRectCallout">
            <a:avLst>
              <a:gd name="adj1" fmla="val -30545"/>
              <a:gd name="adj2" fmla="val 6994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Asigna a </a:t>
            </a:r>
            <a:r>
              <a:rPr lang="es-MX" sz="2000" dirty="0">
                <a:solidFill>
                  <a:srgbClr val="FF0000"/>
                </a:solidFill>
              </a:rPr>
              <a:t>w</a:t>
            </a:r>
            <a:r>
              <a:rPr lang="es-MX" sz="2000" dirty="0"/>
              <a:t> el valor de la celda apuntada por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 err="1">
                <a:solidFill>
                  <a:srgbClr val="FF0000"/>
                </a:solidFill>
              </a:rPr>
              <a:t>arrZ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/>
              <a:t>más </a:t>
            </a:r>
            <a:r>
              <a:rPr lang="es-MX" sz="2000" dirty="0">
                <a:solidFill>
                  <a:srgbClr val="FF0000"/>
                </a:solidFill>
              </a:rPr>
              <a:t>5</a:t>
            </a:r>
            <a:r>
              <a:rPr lang="es-MX" sz="2000" dirty="0"/>
              <a:t> celdas más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6004560" y="5475732"/>
            <a:ext cx="4059936" cy="669036"/>
          </a:xfrm>
          <a:prstGeom prst="wedgeRectCallout">
            <a:avLst>
              <a:gd name="adj1" fmla="val -24238"/>
              <a:gd name="adj2" fmla="val -11575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0000"/>
                </a:solidFill>
              </a:rPr>
              <a:t>*</a:t>
            </a:r>
            <a:r>
              <a:rPr lang="es-MX" sz="2000" b="1" dirty="0"/>
              <a:t> significa  “ </a:t>
            </a:r>
            <a:r>
              <a:rPr lang="es-MX" sz="2000" b="1" dirty="0" err="1">
                <a:solidFill>
                  <a:srgbClr val="FF0000"/>
                </a:solidFill>
              </a:rPr>
              <a:t>pointed</a:t>
            </a:r>
            <a:r>
              <a:rPr lang="es-MX" sz="2000" b="1" dirty="0">
                <a:solidFill>
                  <a:srgbClr val="FF0000"/>
                </a:solidFill>
              </a:rPr>
              <a:t> to  </a:t>
            </a:r>
            <a:r>
              <a:rPr lang="es-MX" sz="2000" b="1" dirty="0" err="1">
                <a:solidFill>
                  <a:srgbClr val="FF0000"/>
                </a:solidFill>
              </a:rPr>
              <a:t>by</a:t>
            </a:r>
            <a:r>
              <a:rPr lang="es-MX" sz="2000" b="1" dirty="0">
                <a:solidFill>
                  <a:srgbClr val="FF0000"/>
                </a:solidFill>
              </a:rPr>
              <a:t> </a:t>
            </a:r>
            <a:r>
              <a:rPr lang="es-MX" sz="2000" b="1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71588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de </a:t>
            </a:r>
            <a:r>
              <a:rPr lang="es-MX" dirty="0" err="1"/>
              <a:t>templates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 Grupal: Actividad Plantillas.pdf</a:t>
            </a:r>
          </a:p>
          <a:p>
            <a:r>
              <a:rPr lang="es-MX" dirty="0"/>
              <a:t>Alumnos:</a:t>
            </a:r>
          </a:p>
          <a:p>
            <a:pPr lvl="1"/>
            <a:r>
              <a:rPr lang="es-MX" dirty="0"/>
              <a:t>Hacer un </a:t>
            </a:r>
            <a:r>
              <a:rPr lang="es-MX" dirty="0" err="1"/>
              <a:t>template</a:t>
            </a:r>
            <a:r>
              <a:rPr lang="es-MX" dirty="0"/>
              <a:t> para una función que reciba de parámetro un arreglo, un valor a buscar y el tamaño del arreglo. La función debe regresar el índice donde se encontró el valor o -1 si no se encontró.</a:t>
            </a:r>
          </a:p>
          <a:p>
            <a:pPr lvl="1"/>
            <a:r>
              <a:rPr lang="es-MX" dirty="0"/>
              <a:t>Realiza un </a:t>
            </a:r>
            <a:r>
              <a:rPr lang="es-MX" dirty="0" err="1"/>
              <a:t>main</a:t>
            </a:r>
            <a:r>
              <a:rPr lang="es-MX" dirty="0"/>
              <a:t> en el que tengas arreglos de enteros, dobles y caracteres y mandes llamar a la función creada en el inciso anterior.</a:t>
            </a:r>
          </a:p>
          <a:p>
            <a:pPr lvl="1"/>
            <a:r>
              <a:rPr lang="es-MX" dirty="0"/>
              <a:t>Al terminar levanta la mano para que tu maestra </a:t>
            </a:r>
            <a:r>
              <a:rPr lang="es-MX"/>
              <a:t>la revise.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4345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</TotalTime>
  <Words>351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Arreglos y apuntadores</vt:lpstr>
      <vt:lpstr>Arreglos y Apuntadores</vt:lpstr>
      <vt:lpstr>Arreglos como parámetros</vt:lpstr>
      <vt:lpstr>Arreglos y Parámetros</vt:lpstr>
      <vt:lpstr>Arreglos y Apuntadores</vt:lpstr>
      <vt:lpstr>Ejercicio de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 y apuntadores</dc:title>
  <dc:creator>Delia María Soledad Castro Rojas</dc:creator>
  <cp:lastModifiedBy>Delia María Soledad Castro Rojas</cp:lastModifiedBy>
  <cp:revision>10</cp:revision>
  <dcterms:created xsi:type="dcterms:W3CDTF">2017-04-17T13:54:12Z</dcterms:created>
  <dcterms:modified xsi:type="dcterms:W3CDTF">2018-04-16T13:15:05Z</dcterms:modified>
</cp:coreProperties>
</file>