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90" r:id="rId4"/>
    <p:sldId id="285" r:id="rId5"/>
    <p:sldId id="286" r:id="rId6"/>
    <p:sldId id="262" r:id="rId7"/>
    <p:sldId id="287" r:id="rId8"/>
    <p:sldId id="291" r:id="rId9"/>
    <p:sldId id="28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2"/>
    <a:srgbClr val="15A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A6407E-593C-48F5-9FDC-50315A273A26}">
  <a:tblStyle styleId="{37A6407E-593C-48F5-9FDC-50315A273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7763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89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21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5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31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2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28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1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9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90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‹Nº›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448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‹Nº›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5" y="644684"/>
            <a:ext cx="7854530" cy="1934055"/>
          </a:xfrm>
          <a:prstGeom prst="rect">
            <a:avLst/>
          </a:prstGeom>
        </p:spPr>
      </p:pic>
      <p:sp>
        <p:nvSpPr>
          <p:cNvPr id="10" name="Rectangle 16">
            <a:extLst>
              <a:ext uri="{FF2B5EF4-FFF2-40B4-BE49-F238E27FC236}">
                <a16:creationId xmlns:a16="http://schemas.microsoft.com/office/drawing/2014/main" xmlns="" id="{BBB32C3E-A2C4-4D6B-87E1-03A439482F9C}"/>
              </a:ext>
            </a:extLst>
          </p:cNvPr>
          <p:cNvSpPr/>
          <p:nvPr/>
        </p:nvSpPr>
        <p:spPr>
          <a:xfrm>
            <a:off x="644785" y="3387886"/>
            <a:ext cx="4688023" cy="1107133"/>
          </a:xfrm>
          <a:prstGeom prst="rect">
            <a:avLst/>
          </a:prstGeom>
        </p:spPr>
        <p:txBody>
          <a:bodyPr wrap="none" lIns="121067" tIns="60533" rIns="121067" bIns="60533">
            <a:spAutoFit/>
          </a:bodyPr>
          <a:lstStyle/>
          <a:p>
            <a:r>
              <a:rPr lang="en-US" sz="1600" dirty="0" err="1" smtClean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Autores</a:t>
            </a:r>
            <a:r>
              <a:rPr lang="en-US" sz="1600" dirty="0" smtClean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r>
              <a:rPr lang="en-US" sz="1600" dirty="0" smtClean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Emiliano </a:t>
            </a:r>
            <a:r>
              <a:rPr lang="en-US" sz="16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Gioria | emigioria@outlook.com</a:t>
            </a:r>
          </a:p>
          <a:p>
            <a:r>
              <a:rPr lang="en-US" sz="16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Andrés Rico | andres.rico94@gmail.com</a:t>
            </a:r>
          </a:p>
          <a:p>
            <a:r>
              <a:rPr lang="en-US" sz="16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Esteban </a:t>
            </a:r>
            <a:r>
              <a:rPr lang="en-US" sz="1600" dirty="0" err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Rebechi</a:t>
            </a:r>
            <a:r>
              <a:rPr lang="en-US" sz="16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 estebanrebechi@outlook.com</a:t>
            </a:r>
          </a:p>
        </p:txBody>
      </p:sp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640651"/>
              </p:ext>
            </p:extLst>
          </p:nvPr>
        </p:nvGraphicFramePr>
        <p:xfrm>
          <a:off x="644785" y="644684"/>
          <a:ext cx="785453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5" imgW="10463400" imgH="2577600" progId="Photoshop.Image.14">
                  <p:embed/>
                </p:oleObj>
              </mc:Choice>
              <mc:Fallback>
                <p:oleObj name="Image" r:id="rId5" imgW="10463400" imgH="257760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785" y="644684"/>
                        <a:ext cx="7854530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44785" y="1966944"/>
            <a:ext cx="7854530" cy="134200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AR" sz="4400" dirty="0" err="1" smtClean="0">
                <a:solidFill>
                  <a:srgbClr val="00BEF2"/>
                </a:solidFill>
              </a:rPr>
              <a:t>GuardIAn</a:t>
            </a:r>
            <a:r>
              <a:rPr lang="es-AR" dirty="0" smtClean="0">
                <a:solidFill>
                  <a:srgbClr val="00BEF2"/>
                </a:solidFill>
              </a:rPr>
              <a:t/>
            </a:r>
            <a:br>
              <a:rPr lang="es-AR" dirty="0" smtClean="0">
                <a:solidFill>
                  <a:srgbClr val="00BEF2"/>
                </a:solidFill>
              </a:rPr>
            </a:br>
            <a:r>
              <a:rPr lang="es-AR" sz="2000" dirty="0">
                <a:solidFill>
                  <a:srgbClr val="00BEF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agente inteligente encargado de la seguridad en las calles de Santa 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AR" sz="2400" dirty="0"/>
              <a:t>Introducción</a:t>
            </a:r>
            <a:endParaRPr lang="en" sz="2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00650" y="1415900"/>
            <a:ext cx="7131300" cy="31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>
              <a:buNone/>
            </a:pPr>
            <a:r>
              <a:rPr lang="es-AR" sz="2000" dirty="0" err="1">
                <a:solidFill>
                  <a:prstClr val="black"/>
                </a:solidFill>
              </a:rPr>
              <a:t>GuardIAn</a:t>
            </a:r>
            <a:r>
              <a:rPr lang="es-AR" sz="2000" dirty="0">
                <a:solidFill>
                  <a:prstClr val="black"/>
                </a:solidFill>
              </a:rPr>
              <a:t> se desarrolló en el contexto de un trabajo práctico de la cátedra Inteligencia </a:t>
            </a:r>
            <a:r>
              <a:rPr lang="es-AR" sz="2000" dirty="0" smtClean="0">
                <a:solidFill>
                  <a:prstClr val="black"/>
                </a:solidFill>
              </a:rPr>
              <a:t>Artificial, </a:t>
            </a:r>
            <a:r>
              <a:rPr lang="es-AR" sz="2000" dirty="0">
                <a:solidFill>
                  <a:prstClr val="black"/>
                </a:solidFill>
              </a:rPr>
              <a:t>en donde se solicitó el diseño de un </a:t>
            </a:r>
            <a:r>
              <a:rPr lang="es-AR" sz="2000" dirty="0" smtClean="0">
                <a:solidFill>
                  <a:prstClr val="black"/>
                </a:solidFill>
              </a:rPr>
              <a:t>agente inteligente </a:t>
            </a:r>
            <a:r>
              <a:rPr lang="es-AR" sz="2000" dirty="0">
                <a:solidFill>
                  <a:prstClr val="black"/>
                </a:solidFill>
              </a:rPr>
              <a:t>basado en un </a:t>
            </a:r>
            <a:r>
              <a:rPr lang="es-AR" sz="2000" b="1" dirty="0">
                <a:solidFill>
                  <a:srgbClr val="0070C0"/>
                </a:solidFill>
              </a:rPr>
              <a:t>sistema de </a:t>
            </a:r>
            <a:r>
              <a:rPr lang="es-AR" sz="2000" b="1" dirty="0" smtClean="0">
                <a:solidFill>
                  <a:srgbClr val="0070C0"/>
                </a:solidFill>
              </a:rPr>
              <a:t>producciones</a:t>
            </a:r>
            <a:r>
              <a:rPr lang="es-AR" sz="2000" dirty="0" smtClean="0">
                <a:solidFill>
                  <a:prstClr val="black"/>
                </a:solidFill>
              </a:rPr>
              <a:t> </a:t>
            </a:r>
            <a:r>
              <a:rPr lang="es-AR" sz="2000" dirty="0">
                <a:solidFill>
                  <a:prstClr val="black"/>
                </a:solidFill>
              </a:rPr>
              <a:t>que interprete las frases de un usuario o persona y descubra en la conversación patrones que estén asociados a situaciones de peligro tales como "ayuda", "me están pegando", </a:t>
            </a:r>
            <a:r>
              <a:rPr lang="es-AR" sz="2000" dirty="0" smtClean="0">
                <a:solidFill>
                  <a:prstClr val="black"/>
                </a:solidFill>
              </a:rPr>
              <a:t>etc. Luego, este toma </a:t>
            </a:r>
            <a:r>
              <a:rPr lang="es-AR" sz="2000" dirty="0">
                <a:solidFill>
                  <a:prstClr val="black"/>
                </a:solidFill>
              </a:rPr>
              <a:t>acciones que ayuden a la persona que está en problemas como, por ejemplo, llamar a la ambulancia, a la policía, etc</a:t>
            </a:r>
            <a:r>
              <a:rPr lang="es-AR" sz="2000" dirty="0" smtClean="0">
                <a:solidFill>
                  <a:prstClr val="black"/>
                </a:solidFill>
              </a:rPr>
              <a:t>.</a:t>
            </a:r>
            <a:endParaRPr lang="es-AR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6546E7D-5185-426F-B924-BC9454BC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" y="644526"/>
            <a:ext cx="7853680" cy="386100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127000" dist="190500" dir="1800000" sx="101000" sy="101000" algn="ctr" rotWithShape="0">
              <a:srgbClr val="000000">
                <a:alpha val="2000"/>
              </a:srgbClr>
            </a:outerShdw>
          </a:effectLst>
        </p:spPr>
      </p:pic>
      <p:sp>
        <p:nvSpPr>
          <p:cNvPr id="4" name="Shape 112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sz="2400" b="1" dirty="0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rPr>
              <a:t>Arquitectura</a:t>
            </a:r>
            <a:endParaRPr lang="en" sz="4400" b="1" dirty="0">
              <a:solidFill>
                <a:srgbClr val="00B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40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AR" sz="2400" dirty="0"/>
              <a:t>Sistema de </a:t>
            </a:r>
            <a:r>
              <a:rPr lang="es-AR" sz="2400" dirty="0" smtClean="0"/>
              <a:t>producciones</a:t>
            </a:r>
            <a:endParaRPr lang="en" sz="2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394898"/>
            <a:ext cx="7131300" cy="26296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Aft>
                <a:spcPts val="1200"/>
              </a:spcAft>
              <a:buNone/>
            </a:pPr>
            <a:r>
              <a:rPr lang="es-AR" sz="1800" dirty="0">
                <a:solidFill>
                  <a:prstClr val="black"/>
                </a:solidFill>
              </a:rPr>
              <a:t>Aplica </a:t>
            </a:r>
            <a:r>
              <a:rPr lang="es-AR" sz="1800" b="1" dirty="0">
                <a:solidFill>
                  <a:srgbClr val="0070C0"/>
                </a:solidFill>
              </a:rPr>
              <a:t>reglas</a:t>
            </a:r>
            <a:r>
              <a:rPr lang="es-AR" sz="1800" dirty="0">
                <a:solidFill>
                  <a:prstClr val="black"/>
                </a:solidFill>
              </a:rPr>
              <a:t> sobre un conjunto de </a:t>
            </a:r>
            <a:r>
              <a:rPr lang="es-AR" sz="1800" b="1" dirty="0">
                <a:solidFill>
                  <a:srgbClr val="0070C0"/>
                </a:solidFill>
              </a:rPr>
              <a:t>hechos</a:t>
            </a:r>
            <a:r>
              <a:rPr lang="es-AR" sz="1800" dirty="0">
                <a:solidFill>
                  <a:prstClr val="black"/>
                </a:solidFill>
              </a:rPr>
              <a:t> para elegir </a:t>
            </a:r>
            <a:r>
              <a:rPr lang="es-AR" sz="1800" b="1" dirty="0">
                <a:solidFill>
                  <a:srgbClr val="0070C0"/>
                </a:solidFill>
              </a:rPr>
              <a:t>acciones</a:t>
            </a:r>
            <a:r>
              <a:rPr lang="es-AR" sz="1800" dirty="0">
                <a:solidFill>
                  <a:prstClr val="black"/>
                </a:solidFill>
              </a:rPr>
              <a:t> a tomar. Cada regla tiene una condición que, cuando es satisfecha por los hechos, habilita una acción para dispararse.</a:t>
            </a:r>
          </a:p>
          <a:p>
            <a:pPr lvl="0" algn="just">
              <a:spcAft>
                <a:spcPts val="1200"/>
              </a:spcAft>
              <a:buNone/>
            </a:pPr>
            <a:r>
              <a:rPr lang="es-AR" sz="1800" dirty="0">
                <a:solidFill>
                  <a:prstClr val="black"/>
                </a:solidFill>
              </a:rPr>
              <a:t>Se compone de tres partes:</a:t>
            </a:r>
          </a:p>
          <a:p>
            <a:pPr marL="571500" lvl="4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 smtClean="0">
                <a:solidFill>
                  <a:srgbClr val="FF6600"/>
                </a:solidFill>
              </a:rPr>
              <a:t>Memoria </a:t>
            </a:r>
            <a:r>
              <a:rPr lang="es-AR" sz="1800" dirty="0">
                <a:solidFill>
                  <a:srgbClr val="FF6600"/>
                </a:solidFill>
              </a:rPr>
              <a:t>de trabajo</a:t>
            </a:r>
            <a:r>
              <a:rPr lang="es-AR" sz="1800" dirty="0">
                <a:solidFill>
                  <a:prstClr val="black"/>
                </a:solidFill>
              </a:rPr>
              <a:t>: almacena los hechos</a:t>
            </a:r>
          </a:p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>
                <a:solidFill>
                  <a:srgbClr val="FF6600"/>
                </a:solidFill>
              </a:rPr>
              <a:t>Memoria de producciones</a:t>
            </a:r>
            <a:r>
              <a:rPr lang="es-AR" sz="1800" dirty="0">
                <a:solidFill>
                  <a:prstClr val="black"/>
                </a:solidFill>
              </a:rPr>
              <a:t>: almacena las reglas</a:t>
            </a:r>
          </a:p>
          <a:p>
            <a:pPr marL="57150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>
                <a:solidFill>
                  <a:srgbClr val="FF6600"/>
                </a:solidFill>
              </a:rPr>
              <a:t>Motor de inferencia</a:t>
            </a:r>
            <a:r>
              <a:rPr lang="es-AR" sz="1800" dirty="0">
                <a:solidFill>
                  <a:prstClr val="black"/>
                </a:solidFill>
              </a:rPr>
              <a:t>: determina las reglas aplicables y elije una acción a tomar según algún </a:t>
            </a:r>
            <a:r>
              <a:rPr lang="es-AR" sz="1800" dirty="0" smtClean="0">
                <a:solidFill>
                  <a:prstClr val="black"/>
                </a:solidFill>
              </a:rPr>
              <a:t>criterio.</a:t>
            </a:r>
          </a:p>
        </p:txBody>
      </p:sp>
    </p:spTree>
    <p:extLst>
      <p:ext uri="{BB962C8B-B14F-4D97-AF65-F5344CB8AC3E}">
        <p14:creationId xmlns:p14="http://schemas.microsoft.com/office/powerpoint/2010/main" val="15918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AR" sz="2400" dirty="0"/>
              <a:t>La red RETE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651182"/>
            <a:ext cx="7131300" cy="25638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>
                <a:solidFill>
                  <a:prstClr val="black"/>
                </a:solidFill>
              </a:rPr>
              <a:t>Algoritmo implementado para mejorar los tiempos de respuesta del sistema de producciones. </a:t>
            </a:r>
          </a:p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>
                <a:solidFill>
                  <a:prstClr val="black"/>
                </a:solidFill>
              </a:rPr>
              <a:t>Permite implementar el emparejamiento de patrones en un sistema de producción de manera eficiente.</a:t>
            </a:r>
          </a:p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>
                <a:solidFill>
                  <a:prstClr val="black"/>
                </a:solidFill>
              </a:rPr>
              <a:t>La red recuerda qué condiciones eran satisfechas en ciclos anteriores y actualiza esa información cuando cambian los hechos, sólo para las reglas afectadas.</a:t>
            </a:r>
          </a:p>
        </p:txBody>
      </p:sp>
    </p:spTree>
    <p:extLst>
      <p:ext uri="{BB962C8B-B14F-4D97-AF65-F5344CB8AC3E}">
        <p14:creationId xmlns:p14="http://schemas.microsoft.com/office/powerpoint/2010/main" val="10024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E93AD154-B204-490B-8C79-E2DF2C7B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8" y="646875"/>
            <a:ext cx="7861826" cy="385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AR" sz="2400" dirty="0"/>
              <a:t>Resultado y conclusiones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85900"/>
            <a:ext cx="7131300" cy="27291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>
                <a:solidFill>
                  <a:prstClr val="black"/>
                </a:solidFill>
              </a:rPr>
              <a:t>La performance del sistema de producciones es aceptable, gracias a la utilización de la red RETE.</a:t>
            </a:r>
          </a:p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 smtClean="0">
                <a:solidFill>
                  <a:prstClr val="black"/>
                </a:solidFill>
              </a:rPr>
              <a:t>El </a:t>
            </a:r>
            <a:r>
              <a:rPr lang="es-AR" sz="1800" dirty="0">
                <a:solidFill>
                  <a:prstClr val="black"/>
                </a:solidFill>
              </a:rPr>
              <a:t>agente es capaz de elegir acciones correctas cuando se lo alimenta con palabras que se suelen escuchar en una situación de peligro.</a:t>
            </a:r>
          </a:p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 smtClean="0">
                <a:solidFill>
                  <a:prstClr val="black"/>
                </a:solidFill>
              </a:rPr>
              <a:t>En </a:t>
            </a:r>
            <a:r>
              <a:rPr lang="es-AR" sz="1800" dirty="0">
                <a:solidFill>
                  <a:prstClr val="black"/>
                </a:solidFill>
              </a:rPr>
              <a:t>general, el trabajo fue una experiencia enriquecedora para sus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33179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s-AR" sz="2400" dirty="0" smtClean="0"/>
              <a:t>Trabajos futuros</a:t>
            </a:r>
            <a:endParaRPr lang="es-AR" sz="2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905000"/>
            <a:ext cx="7131300" cy="23100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 smtClean="0">
                <a:solidFill>
                  <a:prstClr val="black"/>
                </a:solidFill>
              </a:rPr>
              <a:t>Mejorar el </a:t>
            </a:r>
            <a:r>
              <a:rPr lang="es-AR" sz="1800" dirty="0" err="1" smtClean="0">
                <a:solidFill>
                  <a:prstClr val="black"/>
                </a:solidFill>
              </a:rPr>
              <a:t>preprocesamiento</a:t>
            </a:r>
            <a:r>
              <a:rPr lang="es-AR" sz="1800" dirty="0" smtClean="0">
                <a:solidFill>
                  <a:prstClr val="black"/>
                </a:solidFill>
              </a:rPr>
              <a:t> para detectar el contexto en el que se dijeron las palabras.</a:t>
            </a:r>
            <a:endParaRPr lang="es-AR" sz="1800" dirty="0">
              <a:solidFill>
                <a:prstClr val="black"/>
              </a:solidFill>
            </a:endParaRPr>
          </a:p>
          <a:p>
            <a:pPr marL="571500" lvl="0" indent="-57150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AR" sz="1800" dirty="0" smtClean="0">
                <a:solidFill>
                  <a:prstClr val="black"/>
                </a:solidFill>
              </a:rPr>
              <a:t>Realizar un software que genere una red Rete mediante una definición formal de reglas.</a:t>
            </a:r>
            <a:endParaRPr lang="es-A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" y="658250"/>
            <a:ext cx="7860505" cy="2552108"/>
          </a:xfrm>
          <a:prstGeom prst="rect">
            <a:avLst/>
          </a:prstGeom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44916" y="98400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¡</a:t>
            </a:r>
            <a:r>
              <a:rPr lang="en" sz="2000" dirty="0" smtClean="0"/>
              <a:t>GRACIAS POR SU ATENCIÓN!</a:t>
            </a:r>
            <a:endParaRPr lang="en" sz="2000" dirty="0"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345566" y="2914786"/>
            <a:ext cx="5730000" cy="18336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/>
              <a:t>¿Preguntas?</a:t>
            </a:r>
            <a:endParaRPr lang="en" sz="3600" b="1" dirty="0"/>
          </a:p>
        </p:txBody>
      </p:sp>
    </p:spTree>
    <p:extLst>
      <p:ext uri="{BB962C8B-B14F-4D97-AF65-F5344CB8AC3E}">
        <p14:creationId xmlns:p14="http://schemas.microsoft.com/office/powerpoint/2010/main" val="16339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342</Words>
  <Application>Microsoft Office PowerPoint</Application>
  <PresentationFormat>Presentación en pantalla (16:9)</PresentationFormat>
  <Paragraphs>27</Paragraphs>
  <Slides>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Montserrat</vt:lpstr>
      <vt:lpstr>Source Sans Pro</vt:lpstr>
      <vt:lpstr>Gremio template</vt:lpstr>
      <vt:lpstr>Image</vt:lpstr>
      <vt:lpstr>GuardIAn Un agente inteligente encargado de la seguridad en las calles de Santa Fe.</vt:lpstr>
      <vt:lpstr>Introducción</vt:lpstr>
      <vt:lpstr>Presentación de PowerPoint</vt:lpstr>
      <vt:lpstr>Sistema de producciones</vt:lpstr>
      <vt:lpstr>La red RETE</vt:lpstr>
      <vt:lpstr>Presentación de PowerPoint</vt:lpstr>
      <vt:lpstr>Resultado y conclusiones</vt:lpstr>
      <vt:lpstr>Trabajos futuros</vt:lpstr>
      <vt:lpstr>¡GRACIAS POR SU ATENCIÓN!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Un agente inteligente encargado de la seguridad en las calles de Santa Fe.</dc:title>
  <dc:creator>Emiliano Gioria</dc:creator>
  <cp:lastModifiedBy>Emiliano Gioria</cp:lastModifiedBy>
  <cp:revision>17</cp:revision>
  <dcterms:modified xsi:type="dcterms:W3CDTF">2017-11-03T14:33:52Z</dcterms:modified>
</cp:coreProperties>
</file>