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2"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712"/>
  </p:normalViewPr>
  <p:slideViewPr>
    <p:cSldViewPr snapToGrid="0" snapToObjects="1">
      <p:cViewPr varScale="1">
        <p:scale>
          <a:sx n="62" d="100"/>
          <a:sy n="62" d="100"/>
        </p:scale>
        <p:origin x="1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74CEB-FD9F-1A4C-AE93-71BF5920DF3B}" type="datetimeFigureOut">
              <a:rPr lang="en-US" smtClean="0"/>
              <a:t>9/22/18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4BD2F-F4A3-154E-9538-E0340953E379}" type="slidenum">
              <a:rPr lang="en-US" smtClean="0"/>
              <a:t>‹#›</a:t>
            </a:fld>
            <a:endParaRPr lang="en-US"/>
          </a:p>
        </p:txBody>
      </p:sp>
    </p:spTree>
    <p:extLst>
      <p:ext uri="{BB962C8B-B14F-4D97-AF65-F5344CB8AC3E}">
        <p14:creationId xmlns:p14="http://schemas.microsoft.com/office/powerpoint/2010/main" val="387420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t>
            </a:r>
            <a:r>
              <a:rPr lang="en-US" dirty="0"/>
              <a:t>see that the rolling total amount of voter registrations (indicated by the orange bars) is nonlinear with time, oddly enough not reflecting the population growth trajectory of Texas per US Census estimates (Indicated by the gray line plot). It’s unclear why these two trends would be of a different functional form, but it may reflect artifacts generated by the way in which the Census estimates are derived, or perhaps reflect a large non-voting immigrant population and not have a deeper empirical meaning.</a:t>
            </a:r>
          </a:p>
        </p:txBody>
      </p:sp>
      <p:sp>
        <p:nvSpPr>
          <p:cNvPr id="4" name="Slide Number Placeholder 3"/>
          <p:cNvSpPr>
            <a:spLocks noGrp="1"/>
          </p:cNvSpPr>
          <p:nvPr>
            <p:ph type="sldNum" sz="quarter" idx="5"/>
          </p:nvPr>
        </p:nvSpPr>
        <p:spPr/>
        <p:txBody>
          <a:bodyPr/>
          <a:lstStyle/>
          <a:p>
            <a:fld id="{BC14BD2F-F4A3-154E-9538-E0340953E379}" type="slidenum">
              <a:rPr lang="en-US" smtClean="0"/>
              <a:t>1</a:t>
            </a:fld>
            <a:endParaRPr lang="en-US"/>
          </a:p>
        </p:txBody>
      </p:sp>
    </p:spTree>
    <p:extLst>
      <p:ext uri="{BB962C8B-B14F-4D97-AF65-F5344CB8AC3E}">
        <p14:creationId xmlns:p14="http://schemas.microsoft.com/office/powerpoint/2010/main" val="420532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AGG STRATEGY: COUNT by Perm ZIP, age, gender, status code (decreasing number of levels per categorical)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When comparing Active vs. Suspended voters, we see no real change in the demographic variables when looking at all voter statuses in comparison to Active voters, but looking only at Suspended voters produces an interesting age distribution - seems like younger groups, particularly 25-30 year </a:t>
            </a:r>
            <a:r>
              <a:rPr lang="en-US" dirty="0" err="1"/>
              <a:t>olds</a:t>
            </a:r>
            <a:r>
              <a:rPr lang="en-US" dirty="0"/>
              <a:t>, are the most prevalent voters to be suspended. Likely the 18-24 year old bins are artificially suppressed here due to some minimum time limit that must elapse after registering at age 18 before you can have a suspended registration.</a:t>
            </a:r>
          </a:p>
          <a:p>
            <a:endParaRPr lang="en-US" dirty="0"/>
          </a:p>
          <a:p>
            <a:r>
              <a:rPr lang="en-US" dirty="0"/>
              <a:t>It’s interesting to note that female voters are a clear majority in the state of Texas, </a:t>
            </a:r>
            <a:r>
              <a:rPr lang="en-US" sz="1200" b="1" i="0" u="none" strike="noStrike" kern="1200" dirty="0">
                <a:solidFill>
                  <a:schemeClr val="tx1"/>
                </a:solidFill>
                <a:effectLst/>
                <a:latin typeface="+mn-lt"/>
                <a:ea typeface="+mn-ea"/>
                <a:cs typeface="+mn-cs"/>
              </a:rPr>
              <a:t>by about 6 percentage points relative to males.</a:t>
            </a:r>
            <a:r>
              <a:rPr lang="en-US" sz="1200" b="0" i="0" u="none" strike="noStrike" kern="1200" dirty="0">
                <a:solidFill>
                  <a:schemeClr val="tx1"/>
                </a:solidFill>
                <a:effectLst/>
                <a:latin typeface="+mn-lt"/>
                <a:ea typeface="+mn-ea"/>
                <a:cs typeface="+mn-cs"/>
              </a:rPr>
              <a:t> Even if the Unspecified group were entirely male, females would still be 2.2 percentage points higher. When we filter on different gender categories, the other variable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distributions don’t change dramatically until we look at Unspecified: this group has a much different age distribution than the population, show a bimodal distribution with peaks at the 30 – 40 and 55 – 60 bins. This suggests that these age groups show a predilection towards withholding their gender information for some reason. To be fair, however, these are also roughly the Millennial and Baby Boomer group ages, which may mean that these peaks are merely representative of those groups’ large populations. However, if this were the full story, we’d expect to see a similar unfiltered distribution, but we don’t. The reasons behind this are unclear at this time.</a:t>
            </a:r>
            <a:endParaRPr lang="en-US" dirty="0"/>
          </a:p>
        </p:txBody>
      </p:sp>
      <p:sp>
        <p:nvSpPr>
          <p:cNvPr id="4" name="Slide Number Placeholder 3"/>
          <p:cNvSpPr>
            <a:spLocks noGrp="1"/>
          </p:cNvSpPr>
          <p:nvPr>
            <p:ph type="sldNum" sz="quarter" idx="5"/>
          </p:nvPr>
        </p:nvSpPr>
        <p:spPr/>
        <p:txBody>
          <a:bodyPr/>
          <a:lstStyle/>
          <a:p>
            <a:fld id="{BC14BD2F-F4A3-154E-9538-E0340953E379}" type="slidenum">
              <a:rPr lang="en-US" smtClean="0"/>
              <a:t>2</a:t>
            </a:fld>
            <a:endParaRPr lang="en-US"/>
          </a:p>
        </p:txBody>
      </p:sp>
    </p:spTree>
    <p:extLst>
      <p:ext uri="{BB962C8B-B14F-4D97-AF65-F5344CB8AC3E}">
        <p14:creationId xmlns:p14="http://schemas.microsoft.com/office/powerpoint/2010/main" val="75418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clearly see a spike in voter registrations every election year, as indicated here, likely reflecting “get out the vote” efforts that ramp up during Presidential elections. We see smaller, but consistent, jumps in registrations during mid-term election years, with the lowest registrations during odd years. Also, we note that the last few election cycles since 2008 show substantially more voter registrations in the election year than in surrounding years, when compared to the historical data. It’s unclear why this might be, but perhaps is a reflection of modified tactics by the major political parties.</a:t>
            </a:r>
          </a:p>
          <a:p>
            <a:endParaRPr lang="en-US" dirty="0"/>
          </a:p>
          <a:p>
            <a:r>
              <a:rPr lang="en-US" dirty="0"/>
              <a:t>One measure that seemed particularly interesting was the age of voters when they chose to register. The theory I had here was that, the further one was from 18 when registering, the more likely one was registering due to a concern about the upcoming election (either a desire to defend incumbents or to unseat them). It’s hard to discern much from this measure except for the behavior of the youngest age group, which is also consistently the dominant one (unsurprising, since presumably a majority of Americans register to vote when they turn 18). The odd behavior of this measure is clear however: even though we see spikes in overall registrations in Presidential election years, we for some reason see a corresponding drop in the percentage voters registering each year in the youngest groups. This suggests that there is a sizeable influx of new registrants that are at least 5 years beyond their 18</a:t>
            </a:r>
            <a:r>
              <a:rPr lang="en-US" baseline="30000" dirty="0"/>
              <a:t>th</a:t>
            </a:r>
            <a:r>
              <a:rPr lang="en-US" dirty="0"/>
              <a:t> birthday, if not much more so. This may be a sign that Presidential election years are the ones in which people rush to support their candidates through their votes...or simply evidence of the efficacy of ramped up voter registration programs at getting a wide range of ages registered. Hard to say.</a:t>
            </a:r>
          </a:p>
        </p:txBody>
      </p:sp>
      <p:sp>
        <p:nvSpPr>
          <p:cNvPr id="4" name="Slide Number Placeholder 3"/>
          <p:cNvSpPr>
            <a:spLocks noGrp="1"/>
          </p:cNvSpPr>
          <p:nvPr>
            <p:ph type="sldNum" sz="quarter" idx="5"/>
          </p:nvPr>
        </p:nvSpPr>
        <p:spPr/>
        <p:txBody>
          <a:bodyPr/>
          <a:lstStyle/>
          <a:p>
            <a:fld id="{BC14BD2F-F4A3-154E-9538-E0340953E379}" type="slidenum">
              <a:rPr lang="en-US" smtClean="0"/>
              <a:t>3</a:t>
            </a:fld>
            <a:endParaRPr lang="en-US"/>
          </a:p>
        </p:txBody>
      </p:sp>
    </p:spTree>
    <p:extLst>
      <p:ext uri="{BB962C8B-B14F-4D97-AF65-F5344CB8AC3E}">
        <p14:creationId xmlns:p14="http://schemas.microsoft.com/office/powerpoint/2010/main" val="11627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AGG STRATEGY: COUNT by Perm ZIP, age, gender, status code (decreasing number of levels per categorical)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the large diversity of mailing addresses when compared to permanent addresses. This suggests a huge number of people are likely absentee voters, for one reason or another (e.g. college students or perhaps military members). It also suggests that there may be a large number of unregistered potential voters that live outside of TX currently, complicating voter registration efforts that could be done.</a:t>
            </a:r>
          </a:p>
          <a:p>
            <a:endParaRPr lang="en-US" dirty="0"/>
          </a:p>
          <a:p>
            <a:r>
              <a:rPr lang="en-US" dirty="0"/>
              <a:t>Note also that the geocoding for this is by no means perfect. In order to assign latitude and longitude values to each voter and thus define the boundaries of their precincts and US Congressional districts, I had to use the voter permanent address ZIP codes. Unfortunately, ZIPs change pretty frequently over time, so older registrations will no longer have accurate ZIP codes. But, while imperfect, this is the best we can do and is still roughly accurate.</a:t>
            </a:r>
          </a:p>
        </p:txBody>
      </p:sp>
      <p:sp>
        <p:nvSpPr>
          <p:cNvPr id="4" name="Slide Number Placeholder 3"/>
          <p:cNvSpPr>
            <a:spLocks noGrp="1"/>
          </p:cNvSpPr>
          <p:nvPr>
            <p:ph type="sldNum" sz="quarter" idx="5"/>
          </p:nvPr>
        </p:nvSpPr>
        <p:spPr/>
        <p:txBody>
          <a:bodyPr/>
          <a:lstStyle/>
          <a:p>
            <a:fld id="{BC14BD2F-F4A3-154E-9538-E0340953E379}" type="slidenum">
              <a:rPr lang="en-US" smtClean="0"/>
              <a:t>4</a:t>
            </a:fld>
            <a:endParaRPr lang="en-US"/>
          </a:p>
        </p:txBody>
      </p:sp>
    </p:spTree>
    <p:extLst>
      <p:ext uri="{BB962C8B-B14F-4D97-AF65-F5344CB8AC3E}">
        <p14:creationId xmlns:p14="http://schemas.microsoft.com/office/powerpoint/2010/main" val="1133029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MAP</a:t>
            </a:r>
          </a:p>
          <a:p>
            <a:r>
              <a:rPr lang="en-US" dirty="0"/>
              <a:t>Note that we expect there to be a MAX of 552,805 people registered in a given Congressional district, but it appears that one district exceeds this (hence why the legend goes up to 1.0059). This is likely an artifact of the voting-age population estimate we used to determine the proper maximum number of possible voters in each Congressional district or one related to the geocoding limitations we’ve already observed in using the permanent ZIP codes of voters to determine where to locate the US Congressional districts. Also, when we filter by Active voter registrations only, we see that the maximum fraction drops to 0.8553, indicating that 15% of voters have a Suspended registration, 2% higher than the state-wide value of 13%. For some reason, this is the district with the highest fraction of Suspended voters relative to the total possible voting population. Voters can be suspended (mostly) if their address can’t be confirmed (e.g. they indicate they no longer live in their original county in response to a jury summons or their renewal certificate/registration confirmation is returned as undeliverable by the USPS). They can still vote, even when on the Suspense list, they just need to verify their identity and residence a little more deeply than the average voter. Still, it’s curious to see this prevalence of suspended voters in the district with the highest fraction of registered voters...</a:t>
            </a:r>
          </a:p>
          <a:p>
            <a:endParaRPr lang="en-US" dirty="0"/>
          </a:p>
          <a:p>
            <a:endParaRPr lang="en-US" b="1" dirty="0"/>
          </a:p>
          <a:p>
            <a:r>
              <a:rPr lang="en-US" b="1" dirty="0"/>
              <a:t>Status Code</a:t>
            </a:r>
            <a:endParaRPr lang="en-US" b="0" dirty="0"/>
          </a:p>
          <a:p>
            <a:r>
              <a:rPr lang="en-US" b="0" dirty="0"/>
              <a:t>We don’t see much of a change in our geographic distribution of registered voter fractions when filtering on only Active voters, which is unsurprising given how big of a share of the overall voter pool they represent. However, we do see a good bit of contrast across USC districts appear when looking at the Suspended group, suggesting that there may be value in targeting certain districts for voter registration confirmation campaigns: given that there is a higher barrier to voting for those on the Suspense list, getting those folks’ registrations confirmed and squared away is bound to engage a sizeable chunk of the electorate that may otherwise skip the elections at hand.</a:t>
            </a:r>
          </a:p>
          <a:p>
            <a:endParaRPr lang="en-US" b="0" dirty="0"/>
          </a:p>
          <a:p>
            <a:r>
              <a:rPr lang="en-US" b="1" dirty="0"/>
              <a:t>Age</a:t>
            </a:r>
          </a:p>
          <a:p>
            <a:r>
              <a:rPr lang="en-US" b="0" dirty="0"/>
              <a:t>I will note here there is a clear bias towards younger ages in Suspended voters. Likely this is a reflection of younger people not being as settled in their permanent homes, moving around frequently and thus making it difficult to confirm their county of residence and keep them on the active voter list. This presents an opportunity for a voter turnout project: especially for younger voters, make sure to get multiple ways to contact them about keeping their registration active in future years (e.g. an email in addition to address). Also, this presents an opportunity for targeted educational efforts: when you see a young voter registering, take the time to offer them tips about how to keep their registration current going forward, so mail forwarding gets setup when they move to a new apartment, etc.</a:t>
            </a:r>
            <a:endParaRPr lang="en-US" b="1" dirty="0"/>
          </a:p>
          <a:p>
            <a:endParaRPr lang="en-US" b="1" dirty="0"/>
          </a:p>
          <a:p>
            <a:r>
              <a:rPr lang="en-US" b="1" dirty="0"/>
              <a:t>Gender</a:t>
            </a:r>
            <a:endParaRPr lang="en-US" b="0" dirty="0"/>
          </a:p>
          <a:p>
            <a:r>
              <a:rPr lang="en-US" b="0" dirty="0"/>
              <a:t>We see no real difference in our distributions (geographically or otherwise) for men versus women, but we do see a significant change in both geographic dispersion of Unspecified gender voters and their age distribution. As mentioned earlier, I can’t readily explain why this age distribution is present, but it’s useful to note the geographic contrast we’re seeing. However, at the moment there seems to be no clear way to target Unspecified voters specifically.</a:t>
            </a:r>
            <a:endParaRPr lang="en-US" b="1" dirty="0"/>
          </a:p>
        </p:txBody>
      </p:sp>
      <p:sp>
        <p:nvSpPr>
          <p:cNvPr id="4" name="Slide Number Placeholder 3"/>
          <p:cNvSpPr>
            <a:spLocks noGrp="1"/>
          </p:cNvSpPr>
          <p:nvPr>
            <p:ph type="sldNum" sz="quarter" idx="5"/>
          </p:nvPr>
        </p:nvSpPr>
        <p:spPr/>
        <p:txBody>
          <a:bodyPr/>
          <a:lstStyle/>
          <a:p>
            <a:fld id="{BC14BD2F-F4A3-154E-9538-E0340953E379}" type="slidenum">
              <a:rPr lang="en-US" smtClean="0"/>
              <a:t>5</a:t>
            </a:fld>
            <a:endParaRPr lang="en-US"/>
          </a:p>
        </p:txBody>
      </p:sp>
    </p:spTree>
    <p:extLst>
      <p:ext uri="{BB962C8B-B14F-4D97-AF65-F5344CB8AC3E}">
        <p14:creationId xmlns:p14="http://schemas.microsoft.com/office/powerpoint/2010/main" val="132458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3FEA-0BFD-EB47-A206-69DE2789CE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C405D6-7507-4745-B5C8-FA9F6A83B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0B00DF-7699-EB47-AA9A-9B14AC55A1FB}"/>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F603812D-D219-B84D-80AE-18D6E7662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0702E-C67E-E245-8171-8CB96C93C46A}"/>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77842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372C-A2DE-A241-BF00-EDF7C6DDAA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DA4BCA-0FCF-044F-8976-19F45EF11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E06AF-DAD5-B641-85C7-92ADDF9B909C}"/>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042DC480-31E3-4A47-B5AF-2C04743A5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B3CA4-0810-0D45-A095-352F6F21779F}"/>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189422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4ACD9-80E0-6347-987B-35F465B1F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3E4BC5-7026-4F44-A3F2-420DABFEA9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BEDEE-EE62-E54A-A1FF-82258FDD1BBD}"/>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AFA56B9B-655E-894C-B877-87831F5DC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6136E-7749-9D46-80CA-FD29115EAC7E}"/>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52069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786E-40B4-6242-8D50-9C797A447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823AC-4413-144C-BCA0-80FF1EC6A5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133BB-3EB3-6243-9ECD-EA0C5AED55BF}"/>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78D4F4B1-E6A2-4E4B-9F1E-9D2E0AA6F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62301-CC86-8C40-AA74-3FE1D7D6E064}"/>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300726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FA1A-A657-D547-B448-CE4BADBA69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F668FB-D6BD-1546-9E94-EC5B25A55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C25D5F-27F6-A946-883E-9E7B1D628100}"/>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6D40D9E7-A338-DA45-984F-95BA9C77F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6F51C-C7AA-EA42-9302-6AE1E4CC8567}"/>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73295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36FD-6056-B245-B004-9BD3BC37C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EAE70-A634-A046-81F2-BD2DE203F9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FCCD88-2DC3-9C47-BAA8-B833BAAC11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F19EDD-040B-D14E-BBB9-5FA3561619FC}"/>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6" name="Footer Placeholder 5">
            <a:extLst>
              <a:ext uri="{FF2B5EF4-FFF2-40B4-BE49-F238E27FC236}">
                <a16:creationId xmlns:a16="http://schemas.microsoft.com/office/drawing/2014/main" id="{DBBBD8C3-4BC5-7949-9D8E-2AE7D7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16A4D-35E2-154B-A0F9-4E83D4F4472A}"/>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9918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8109-6D98-164C-A09B-C76A6432D8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7C26F4-45A5-0C4C-A540-2E0C70639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CE78C0-9F58-FB41-BF09-853BE7A94A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9EC5D5-326D-0D4E-AE6F-F6B233E730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EFF4A1-CA43-6C47-B2E9-B8F8F72CD6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F31D3F-55B6-C947-BEDC-B8DD2089C9A9}"/>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8" name="Footer Placeholder 7">
            <a:extLst>
              <a:ext uri="{FF2B5EF4-FFF2-40B4-BE49-F238E27FC236}">
                <a16:creationId xmlns:a16="http://schemas.microsoft.com/office/drawing/2014/main" id="{8D2BD838-9C68-3048-8A2F-C17174893D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7FB84-ABCD-5345-8AA7-1C155BA9718E}"/>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143395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D2CE-24F2-F54D-8106-55B33BBC0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64A2A-9D93-364C-BA03-DB08A1AD9574}"/>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4" name="Footer Placeholder 3">
            <a:extLst>
              <a:ext uri="{FF2B5EF4-FFF2-40B4-BE49-F238E27FC236}">
                <a16:creationId xmlns:a16="http://schemas.microsoft.com/office/drawing/2014/main" id="{12BC2820-EAEE-3346-BD61-513FEBD3FF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0F852-1E13-4B40-9FAA-8F919A52BBBC}"/>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13960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8AAD4-9394-D240-81F4-EA5C73B996B6}"/>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3" name="Footer Placeholder 2">
            <a:extLst>
              <a:ext uri="{FF2B5EF4-FFF2-40B4-BE49-F238E27FC236}">
                <a16:creationId xmlns:a16="http://schemas.microsoft.com/office/drawing/2014/main" id="{A2641166-D78C-EA40-B076-56BB12C0E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8B2B1-1B26-8847-A97D-4282F8A722A3}"/>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385488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2CC7-1963-D849-BCE8-3FD1DAB22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88CE50-36FC-B34D-8F16-C078F1728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179603-9D6B-CF49-B17E-12B491476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FAC5F6-49BC-9F41-B529-F4EB311C9298}"/>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6" name="Footer Placeholder 5">
            <a:extLst>
              <a:ext uri="{FF2B5EF4-FFF2-40B4-BE49-F238E27FC236}">
                <a16:creationId xmlns:a16="http://schemas.microsoft.com/office/drawing/2014/main" id="{2D6AB153-5790-0C4A-811A-8F33E75CF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E22BB-63E5-E44E-9757-41DF902CC97E}"/>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1061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CB66-F1FD-EF4A-9FA3-56CC47BFF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E8B787-9E57-3E4F-AEA2-5CDBEAF2B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46686-7585-8E4D-A4E0-52E17A929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EE345C-D2C9-0D44-9C18-905143EEAC12}"/>
              </a:ext>
            </a:extLst>
          </p:cNvPr>
          <p:cNvSpPr>
            <a:spLocks noGrp="1"/>
          </p:cNvSpPr>
          <p:nvPr>
            <p:ph type="dt" sz="half" idx="10"/>
          </p:nvPr>
        </p:nvSpPr>
        <p:spPr/>
        <p:txBody>
          <a:bodyPr/>
          <a:lstStyle/>
          <a:p>
            <a:fld id="{A972FAF7-EA7C-3E48-979F-04E05B699594}" type="datetimeFigureOut">
              <a:rPr lang="en-US" smtClean="0"/>
              <a:t>9/22/18</a:t>
            </a:fld>
            <a:endParaRPr lang="en-US"/>
          </a:p>
        </p:txBody>
      </p:sp>
      <p:sp>
        <p:nvSpPr>
          <p:cNvPr id="6" name="Footer Placeholder 5">
            <a:extLst>
              <a:ext uri="{FF2B5EF4-FFF2-40B4-BE49-F238E27FC236}">
                <a16:creationId xmlns:a16="http://schemas.microsoft.com/office/drawing/2014/main" id="{EEA14FBC-23DB-7B4E-BD80-A9D3229DE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405FE-EF52-DE40-8000-0082D9C74212}"/>
              </a:ext>
            </a:extLst>
          </p:cNvPr>
          <p:cNvSpPr>
            <a:spLocks noGrp="1"/>
          </p:cNvSpPr>
          <p:nvPr>
            <p:ph type="sldNum" sz="quarter" idx="12"/>
          </p:nvPr>
        </p:nvSpPr>
        <p:spPr/>
        <p:txBody>
          <a:bodyPr/>
          <a:lstStyle/>
          <a:p>
            <a:fld id="{062F382A-ACA7-3143-A742-C38B4E19AAB3}" type="slidenum">
              <a:rPr lang="en-US" smtClean="0"/>
              <a:t>‹#›</a:t>
            </a:fld>
            <a:endParaRPr lang="en-US"/>
          </a:p>
        </p:txBody>
      </p:sp>
    </p:spTree>
    <p:extLst>
      <p:ext uri="{BB962C8B-B14F-4D97-AF65-F5344CB8AC3E}">
        <p14:creationId xmlns:p14="http://schemas.microsoft.com/office/powerpoint/2010/main" val="296000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A0DF8-45B4-444F-B64C-C326F8B10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C7F5FE-D55D-9C4F-8F7C-70748D9DC7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06DF8-2186-A54C-988F-BB23F29D31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2FAF7-EA7C-3E48-979F-04E05B699594}" type="datetimeFigureOut">
              <a:rPr lang="en-US" smtClean="0"/>
              <a:t>9/22/18</a:t>
            </a:fld>
            <a:endParaRPr lang="en-US"/>
          </a:p>
        </p:txBody>
      </p:sp>
      <p:sp>
        <p:nvSpPr>
          <p:cNvPr id="5" name="Footer Placeholder 4">
            <a:extLst>
              <a:ext uri="{FF2B5EF4-FFF2-40B4-BE49-F238E27FC236}">
                <a16:creationId xmlns:a16="http://schemas.microsoft.com/office/drawing/2014/main" id="{7026FE87-CEEB-4D4C-B6DA-8772D46D0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8FEC8A-92DD-1D4B-8018-6A91ACBA0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F382A-ACA7-3143-A742-C38B4E19AAB3}" type="slidenum">
              <a:rPr lang="en-US" smtClean="0"/>
              <a:t>‹#›</a:t>
            </a:fld>
            <a:endParaRPr lang="en-US"/>
          </a:p>
        </p:txBody>
      </p:sp>
    </p:spTree>
    <p:extLst>
      <p:ext uri="{BB962C8B-B14F-4D97-AF65-F5344CB8AC3E}">
        <p14:creationId xmlns:p14="http://schemas.microsoft.com/office/powerpoint/2010/main" val="3962365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os.state.tx.us/elections/historical/70-92.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lc.texas.gov/redist/districts/congres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F170-2AB7-1E4B-90F5-E931AE172F84}"/>
              </a:ext>
            </a:extLst>
          </p:cNvPr>
          <p:cNvSpPr>
            <a:spLocks noGrp="1"/>
          </p:cNvSpPr>
          <p:nvPr>
            <p:ph type="title"/>
          </p:nvPr>
        </p:nvSpPr>
        <p:spPr/>
        <p:txBody>
          <a:bodyPr/>
          <a:lstStyle/>
          <a:p>
            <a:r>
              <a:rPr lang="en-US" dirty="0"/>
              <a:t>Basics of the Data Set</a:t>
            </a:r>
          </a:p>
        </p:txBody>
      </p:sp>
      <p:sp>
        <p:nvSpPr>
          <p:cNvPr id="3" name="Content Placeholder 2">
            <a:extLst>
              <a:ext uri="{FF2B5EF4-FFF2-40B4-BE49-F238E27FC236}">
                <a16:creationId xmlns:a16="http://schemas.microsoft.com/office/drawing/2014/main" id="{E1C32371-1DE0-BD45-88B1-75CF5FCA1BFA}"/>
              </a:ext>
            </a:extLst>
          </p:cNvPr>
          <p:cNvSpPr>
            <a:spLocks noGrp="1"/>
          </p:cNvSpPr>
          <p:nvPr>
            <p:ph idx="1"/>
          </p:nvPr>
        </p:nvSpPr>
        <p:spPr>
          <a:xfrm>
            <a:off x="838200" y="1825625"/>
            <a:ext cx="10515600" cy="2226830"/>
          </a:xfrm>
          <a:ln>
            <a:solidFill>
              <a:schemeClr val="accent1"/>
            </a:solidFill>
          </a:ln>
        </p:spPr>
        <p:txBody>
          <a:bodyPr/>
          <a:lstStyle/>
          <a:p>
            <a:r>
              <a:rPr lang="en-US" dirty="0" err="1"/>
              <a:t>CumSum</a:t>
            </a:r>
            <a:r>
              <a:rPr lang="en-US" dirty="0"/>
              <a:t> compared to TX Population Trend</a:t>
            </a:r>
          </a:p>
          <a:p>
            <a:pPr lvl="1"/>
            <a:r>
              <a:rPr lang="en-US" dirty="0"/>
              <a:t>15,525,281 registered voters: only 78% of the total 19,900,980 voting-age population in TX, estimated as of 2018, and not all of those registered are currently considered active!</a:t>
            </a:r>
          </a:p>
          <a:p>
            <a:pPr lvl="2"/>
            <a:r>
              <a:rPr lang="en-US" dirty="0"/>
              <a:t>Ref for voting age pop: </a:t>
            </a:r>
            <a:r>
              <a:rPr lang="en-US" dirty="0">
                <a:hlinkClick r:id="rId3"/>
              </a:rPr>
              <a:t>https://www.sos.state.tx.us/elections/historical/70-92.shtml</a:t>
            </a:r>
            <a:endParaRPr lang="en-US" dirty="0"/>
          </a:p>
          <a:p>
            <a:pPr marL="457200" lvl="1" indent="0">
              <a:buNone/>
            </a:pPr>
            <a:endParaRPr lang="en-US" dirty="0"/>
          </a:p>
        </p:txBody>
      </p:sp>
      <p:sp>
        <p:nvSpPr>
          <p:cNvPr id="4" name="Content Placeholder 2">
            <a:extLst>
              <a:ext uri="{FF2B5EF4-FFF2-40B4-BE49-F238E27FC236}">
                <a16:creationId xmlns:a16="http://schemas.microsoft.com/office/drawing/2014/main" id="{1479B006-B6FC-6C48-A9D2-9877EB895A9A}"/>
              </a:ext>
            </a:extLst>
          </p:cNvPr>
          <p:cNvSpPr txBox="1">
            <a:spLocks/>
          </p:cNvSpPr>
          <p:nvPr/>
        </p:nvSpPr>
        <p:spPr>
          <a:xfrm>
            <a:off x="838200" y="4343399"/>
            <a:ext cx="10515600" cy="193588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Image: SOS page cited above with current registered voter count and total possible voter population highlighted</a:t>
            </a:r>
          </a:p>
        </p:txBody>
      </p:sp>
    </p:spTree>
    <p:extLst>
      <p:ext uri="{BB962C8B-B14F-4D97-AF65-F5344CB8AC3E}">
        <p14:creationId xmlns:p14="http://schemas.microsoft.com/office/powerpoint/2010/main" val="323189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7E40-7790-9947-A08F-D3B51B6E8305}"/>
              </a:ext>
            </a:extLst>
          </p:cNvPr>
          <p:cNvSpPr>
            <a:spLocks noGrp="1"/>
          </p:cNvSpPr>
          <p:nvPr>
            <p:ph type="title"/>
          </p:nvPr>
        </p:nvSpPr>
        <p:spPr/>
        <p:txBody>
          <a:bodyPr/>
          <a:lstStyle/>
          <a:p>
            <a:r>
              <a:rPr lang="en-US" dirty="0"/>
              <a:t>Voter Demographic Trends</a:t>
            </a:r>
          </a:p>
        </p:txBody>
      </p:sp>
      <p:sp>
        <p:nvSpPr>
          <p:cNvPr id="3" name="Content Placeholder 2">
            <a:extLst>
              <a:ext uri="{FF2B5EF4-FFF2-40B4-BE49-F238E27FC236}">
                <a16:creationId xmlns:a16="http://schemas.microsoft.com/office/drawing/2014/main" id="{E770F7A5-1311-BB4E-BAFA-1BC2FFC6666D}"/>
              </a:ext>
            </a:extLst>
          </p:cNvPr>
          <p:cNvSpPr>
            <a:spLocks noGrp="1"/>
          </p:cNvSpPr>
          <p:nvPr>
            <p:ph idx="1"/>
          </p:nvPr>
        </p:nvSpPr>
        <p:spPr>
          <a:xfrm>
            <a:off x="1407824" y="1825599"/>
            <a:ext cx="4828083" cy="2431607"/>
          </a:xfrm>
          <a:ln>
            <a:solidFill>
              <a:schemeClr val="accent1"/>
            </a:solidFill>
          </a:ln>
        </p:spPr>
        <p:txBody>
          <a:bodyPr>
            <a:normAutofit fontScale="92500" lnSpcReduction="10000"/>
          </a:bodyPr>
          <a:lstStyle/>
          <a:p>
            <a:r>
              <a:rPr lang="en-US" dirty="0"/>
              <a:t>Status Code Distro</a:t>
            </a:r>
          </a:p>
          <a:p>
            <a:pPr lvl="1"/>
            <a:r>
              <a:rPr lang="en-US" dirty="0"/>
              <a:t>Active-only filter = no real change to other </a:t>
            </a:r>
            <a:r>
              <a:rPr lang="en-US" dirty="0" err="1"/>
              <a:t>vars</a:t>
            </a:r>
            <a:endParaRPr lang="en-US" dirty="0"/>
          </a:p>
          <a:p>
            <a:pPr lvl="1"/>
            <a:r>
              <a:rPr lang="en-US" dirty="0"/>
              <a:t>Suspended filter = gender roughly same, age distro far less uniform with peak in 25-30 bin, very little younger, steep decline as you get older</a:t>
            </a:r>
          </a:p>
          <a:p>
            <a:pPr lvl="1"/>
            <a:endParaRPr lang="en-US" dirty="0"/>
          </a:p>
        </p:txBody>
      </p:sp>
      <p:sp>
        <p:nvSpPr>
          <p:cNvPr id="4" name="Content Placeholder 2">
            <a:extLst>
              <a:ext uri="{FF2B5EF4-FFF2-40B4-BE49-F238E27FC236}">
                <a16:creationId xmlns:a16="http://schemas.microsoft.com/office/drawing/2014/main" id="{8A9457C6-30DE-B343-B1EB-ACE3A8D6B628}"/>
              </a:ext>
            </a:extLst>
          </p:cNvPr>
          <p:cNvSpPr txBox="1">
            <a:spLocks/>
          </p:cNvSpPr>
          <p:nvPr/>
        </p:nvSpPr>
        <p:spPr>
          <a:xfrm>
            <a:off x="6971675" y="1690688"/>
            <a:ext cx="4840574" cy="237164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Genders</a:t>
            </a:r>
          </a:p>
          <a:p>
            <a:pPr lvl="1"/>
            <a:r>
              <a:rPr lang="en-US" dirty="0"/>
              <a:t>Only real change is when you look only at Unspecified</a:t>
            </a:r>
          </a:p>
        </p:txBody>
      </p:sp>
      <p:sp>
        <p:nvSpPr>
          <p:cNvPr id="5" name="Content Placeholder 2">
            <a:extLst>
              <a:ext uri="{FF2B5EF4-FFF2-40B4-BE49-F238E27FC236}">
                <a16:creationId xmlns:a16="http://schemas.microsoft.com/office/drawing/2014/main" id="{8FF3B5A3-FBCA-B148-B2BB-1F9AE1E6D847}"/>
              </a:ext>
            </a:extLst>
          </p:cNvPr>
          <p:cNvSpPr txBox="1">
            <a:spLocks/>
          </p:cNvSpPr>
          <p:nvPr/>
        </p:nvSpPr>
        <p:spPr>
          <a:xfrm>
            <a:off x="674557" y="5018505"/>
            <a:ext cx="10942820" cy="169708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Ages</a:t>
            </a:r>
          </a:p>
          <a:p>
            <a:pPr lvl="1"/>
            <a:r>
              <a:rPr lang="en-US" dirty="0"/>
              <a:t>Perhaps unsurprisingly, the only variable interaction that is obvious from playing with this as a filter is a drop in the male population at older ages – this is a broader US (if not global) trend in mortality, so not of note in </a:t>
            </a:r>
            <a:r>
              <a:rPr lang="en-US"/>
              <a:t>this context</a:t>
            </a:r>
            <a:endParaRPr lang="en-US" dirty="0"/>
          </a:p>
        </p:txBody>
      </p:sp>
    </p:spTree>
    <p:extLst>
      <p:ext uri="{BB962C8B-B14F-4D97-AF65-F5344CB8AC3E}">
        <p14:creationId xmlns:p14="http://schemas.microsoft.com/office/powerpoint/2010/main" val="279259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7E40-7790-9947-A08F-D3B51B6E8305}"/>
              </a:ext>
            </a:extLst>
          </p:cNvPr>
          <p:cNvSpPr>
            <a:spLocks noGrp="1"/>
          </p:cNvSpPr>
          <p:nvPr>
            <p:ph type="title"/>
          </p:nvPr>
        </p:nvSpPr>
        <p:spPr/>
        <p:txBody>
          <a:bodyPr>
            <a:normAutofit/>
          </a:bodyPr>
          <a:lstStyle/>
          <a:p>
            <a:r>
              <a:rPr lang="en-US" dirty="0"/>
              <a:t>Voter Registration Date Comparisons</a:t>
            </a:r>
            <a:br>
              <a:rPr lang="en-US" dirty="0"/>
            </a:br>
            <a:r>
              <a:rPr lang="en-US" dirty="0"/>
              <a:t>	Page over all years as animation</a:t>
            </a:r>
          </a:p>
        </p:txBody>
      </p:sp>
      <p:sp>
        <p:nvSpPr>
          <p:cNvPr id="3" name="Content Placeholder 2">
            <a:extLst>
              <a:ext uri="{FF2B5EF4-FFF2-40B4-BE49-F238E27FC236}">
                <a16:creationId xmlns:a16="http://schemas.microsoft.com/office/drawing/2014/main" id="{E770F7A5-1311-BB4E-BAFA-1BC2FFC6666D}"/>
              </a:ext>
            </a:extLst>
          </p:cNvPr>
          <p:cNvSpPr>
            <a:spLocks noGrp="1"/>
          </p:cNvSpPr>
          <p:nvPr>
            <p:ph idx="1"/>
          </p:nvPr>
        </p:nvSpPr>
        <p:spPr>
          <a:xfrm>
            <a:off x="838200" y="5241744"/>
            <a:ext cx="3029262" cy="1022506"/>
          </a:xfrm>
          <a:ln>
            <a:solidFill>
              <a:schemeClr val="accent1"/>
            </a:solidFill>
          </a:ln>
        </p:spPr>
        <p:txBody>
          <a:bodyPr/>
          <a:lstStyle/>
          <a:p>
            <a:r>
              <a:rPr lang="en-US" dirty="0"/>
              <a:t>EDR Delta</a:t>
            </a:r>
          </a:p>
        </p:txBody>
      </p:sp>
      <p:sp>
        <p:nvSpPr>
          <p:cNvPr id="4" name="Content Placeholder 2">
            <a:extLst>
              <a:ext uri="{FF2B5EF4-FFF2-40B4-BE49-F238E27FC236}">
                <a16:creationId xmlns:a16="http://schemas.microsoft.com/office/drawing/2014/main" id="{8A9457C6-30DE-B343-B1EB-ACE3A8D6B628}"/>
              </a:ext>
            </a:extLst>
          </p:cNvPr>
          <p:cNvSpPr txBox="1">
            <a:spLocks/>
          </p:cNvSpPr>
          <p:nvPr/>
        </p:nvSpPr>
        <p:spPr>
          <a:xfrm>
            <a:off x="3867462" y="2258701"/>
            <a:ext cx="3029262" cy="1022506"/>
          </a:xfrm>
          <a:prstGeom prst="rect">
            <a:avLst/>
          </a:prstGeom>
          <a:ln>
            <a:solidFill>
              <a:schemeClr val="accent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EDR Cum Sum – STATIC (Tableau won’t animate cum sum)</a:t>
            </a:r>
          </a:p>
        </p:txBody>
      </p:sp>
      <p:sp>
        <p:nvSpPr>
          <p:cNvPr id="5" name="Content Placeholder 2">
            <a:extLst>
              <a:ext uri="{FF2B5EF4-FFF2-40B4-BE49-F238E27FC236}">
                <a16:creationId xmlns:a16="http://schemas.microsoft.com/office/drawing/2014/main" id="{8FF3B5A3-FBCA-B148-B2BB-1F9AE1E6D847}"/>
              </a:ext>
            </a:extLst>
          </p:cNvPr>
          <p:cNvSpPr txBox="1">
            <a:spLocks/>
          </p:cNvSpPr>
          <p:nvPr/>
        </p:nvSpPr>
        <p:spPr>
          <a:xfrm>
            <a:off x="6971675" y="5241744"/>
            <a:ext cx="3029262" cy="102250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Age at Registration</a:t>
            </a:r>
          </a:p>
        </p:txBody>
      </p:sp>
    </p:spTree>
    <p:extLst>
      <p:ext uri="{BB962C8B-B14F-4D97-AF65-F5344CB8AC3E}">
        <p14:creationId xmlns:p14="http://schemas.microsoft.com/office/powerpoint/2010/main" val="129960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AF4F-41DB-8747-A1BC-B9AD8C102251}"/>
              </a:ext>
            </a:extLst>
          </p:cNvPr>
          <p:cNvSpPr>
            <a:spLocks noGrp="1"/>
          </p:cNvSpPr>
          <p:nvPr>
            <p:ph type="title"/>
          </p:nvPr>
        </p:nvSpPr>
        <p:spPr/>
        <p:txBody>
          <a:bodyPr/>
          <a:lstStyle/>
          <a:p>
            <a:r>
              <a:rPr lang="en-US" dirty="0"/>
              <a:t>Numbers of Voters by US Congressional District</a:t>
            </a:r>
          </a:p>
        </p:txBody>
      </p:sp>
      <p:sp>
        <p:nvSpPr>
          <p:cNvPr id="4" name="Content Placeholder 2">
            <a:extLst>
              <a:ext uri="{FF2B5EF4-FFF2-40B4-BE49-F238E27FC236}">
                <a16:creationId xmlns:a16="http://schemas.microsoft.com/office/drawing/2014/main" id="{81003927-6416-684B-A550-CE667A9E3E42}"/>
              </a:ext>
            </a:extLst>
          </p:cNvPr>
          <p:cNvSpPr txBox="1">
            <a:spLocks/>
          </p:cNvSpPr>
          <p:nvPr/>
        </p:nvSpPr>
        <p:spPr>
          <a:xfrm>
            <a:off x="838200" y="2726622"/>
            <a:ext cx="3179164" cy="180199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Perm Adds by USC – zoomed out</a:t>
            </a:r>
          </a:p>
        </p:txBody>
      </p:sp>
      <p:sp>
        <p:nvSpPr>
          <p:cNvPr id="5" name="Content Placeholder 2">
            <a:extLst>
              <a:ext uri="{FF2B5EF4-FFF2-40B4-BE49-F238E27FC236}">
                <a16:creationId xmlns:a16="http://schemas.microsoft.com/office/drawing/2014/main" id="{F02A5A76-432D-F248-B305-F671A1658095}"/>
              </a:ext>
            </a:extLst>
          </p:cNvPr>
          <p:cNvSpPr txBox="1">
            <a:spLocks/>
          </p:cNvSpPr>
          <p:nvPr/>
        </p:nvSpPr>
        <p:spPr>
          <a:xfrm>
            <a:off x="6941694" y="2726622"/>
            <a:ext cx="3179164" cy="180199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Mailing Adds by USC – zoomed out</a:t>
            </a:r>
          </a:p>
        </p:txBody>
      </p:sp>
      <p:sp>
        <p:nvSpPr>
          <p:cNvPr id="8" name="Content Placeholder 2">
            <a:extLst>
              <a:ext uri="{FF2B5EF4-FFF2-40B4-BE49-F238E27FC236}">
                <a16:creationId xmlns:a16="http://schemas.microsoft.com/office/drawing/2014/main" id="{014A7570-621D-CC44-B946-D52E91F4C527}"/>
              </a:ext>
            </a:extLst>
          </p:cNvPr>
          <p:cNvSpPr txBox="1">
            <a:spLocks/>
          </p:cNvSpPr>
          <p:nvPr/>
        </p:nvSpPr>
        <p:spPr>
          <a:xfrm>
            <a:off x="3987384" y="4663553"/>
            <a:ext cx="3179164" cy="180199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Perm Adds by USC – zoomed in</a:t>
            </a:r>
          </a:p>
        </p:txBody>
      </p:sp>
    </p:spTree>
    <p:extLst>
      <p:ext uri="{BB962C8B-B14F-4D97-AF65-F5344CB8AC3E}">
        <p14:creationId xmlns:p14="http://schemas.microsoft.com/office/powerpoint/2010/main" val="381714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406D-75A4-C144-A17C-357CE0E61847}"/>
              </a:ext>
            </a:extLst>
          </p:cNvPr>
          <p:cNvSpPr>
            <a:spLocks noGrp="1"/>
          </p:cNvSpPr>
          <p:nvPr>
            <p:ph type="title"/>
          </p:nvPr>
        </p:nvSpPr>
        <p:spPr/>
        <p:txBody>
          <a:bodyPr/>
          <a:lstStyle/>
          <a:p>
            <a:r>
              <a:rPr lang="en-US" dirty="0"/>
              <a:t>Everything and a Map?</a:t>
            </a:r>
          </a:p>
        </p:txBody>
      </p:sp>
      <p:sp>
        <p:nvSpPr>
          <p:cNvPr id="3" name="Content Placeholder 2">
            <a:extLst>
              <a:ext uri="{FF2B5EF4-FFF2-40B4-BE49-F238E27FC236}">
                <a16:creationId xmlns:a16="http://schemas.microsoft.com/office/drawing/2014/main" id="{D4C75C04-5AB6-9546-8C32-74A35F563EB7}"/>
              </a:ext>
            </a:extLst>
          </p:cNvPr>
          <p:cNvSpPr>
            <a:spLocks noGrp="1"/>
          </p:cNvSpPr>
          <p:nvPr>
            <p:ph idx="1"/>
          </p:nvPr>
        </p:nvSpPr>
        <p:spPr>
          <a:xfrm>
            <a:off x="838200" y="1825624"/>
            <a:ext cx="10515600" cy="2206729"/>
          </a:xfrm>
          <a:ln>
            <a:solidFill>
              <a:schemeClr val="accent1"/>
            </a:solidFill>
          </a:ln>
        </p:spPr>
        <p:txBody>
          <a:bodyPr>
            <a:normAutofit/>
          </a:bodyPr>
          <a:lstStyle/>
          <a:p>
            <a:pPr algn="ctr"/>
            <a:r>
              <a:rPr lang="en-US" dirty="0"/>
              <a:t>Map, USC, Perm Zips, colored by voter fraction (default)</a:t>
            </a:r>
          </a:p>
          <a:p>
            <a:pPr algn="ctr"/>
            <a:r>
              <a:rPr lang="en-US" dirty="0"/>
              <a:t>Ref for expected voter counts per congressional district: </a:t>
            </a:r>
            <a:r>
              <a:rPr lang="en-US" dirty="0">
                <a:hlinkClick r:id="rId3"/>
              </a:rPr>
              <a:t>https://tlc.texas.gov/redist/districts/congress.html</a:t>
            </a:r>
            <a:endParaRPr lang="en-US" dirty="0"/>
          </a:p>
          <a:p>
            <a:pPr algn="ctr"/>
            <a:endParaRPr lang="en-US" dirty="0"/>
          </a:p>
        </p:txBody>
      </p:sp>
      <p:sp>
        <p:nvSpPr>
          <p:cNvPr id="4" name="Content Placeholder 2">
            <a:extLst>
              <a:ext uri="{FF2B5EF4-FFF2-40B4-BE49-F238E27FC236}">
                <a16:creationId xmlns:a16="http://schemas.microsoft.com/office/drawing/2014/main" id="{BFA5DCAF-1057-E34D-BEBE-2AB94BE7570A}"/>
              </a:ext>
            </a:extLst>
          </p:cNvPr>
          <p:cNvSpPr txBox="1">
            <a:spLocks/>
          </p:cNvSpPr>
          <p:nvPr/>
        </p:nvSpPr>
        <p:spPr>
          <a:xfrm>
            <a:off x="838200" y="5125959"/>
            <a:ext cx="3209769" cy="155965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Active/Suspended Status Distro</a:t>
            </a:r>
          </a:p>
        </p:txBody>
      </p:sp>
      <p:sp>
        <p:nvSpPr>
          <p:cNvPr id="5" name="Content Placeholder 2">
            <a:extLst>
              <a:ext uri="{FF2B5EF4-FFF2-40B4-BE49-F238E27FC236}">
                <a16:creationId xmlns:a16="http://schemas.microsoft.com/office/drawing/2014/main" id="{113101E6-373C-EB4E-8695-0CBD36CA6924}"/>
              </a:ext>
            </a:extLst>
          </p:cNvPr>
          <p:cNvSpPr txBox="1">
            <a:spLocks/>
          </p:cNvSpPr>
          <p:nvPr/>
        </p:nvSpPr>
        <p:spPr>
          <a:xfrm>
            <a:off x="4648824" y="5125959"/>
            <a:ext cx="2894351" cy="677732"/>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Age Distro</a:t>
            </a:r>
          </a:p>
        </p:txBody>
      </p:sp>
      <p:sp>
        <p:nvSpPr>
          <p:cNvPr id="6" name="Content Placeholder 2">
            <a:extLst>
              <a:ext uri="{FF2B5EF4-FFF2-40B4-BE49-F238E27FC236}">
                <a16:creationId xmlns:a16="http://schemas.microsoft.com/office/drawing/2014/main" id="{195DDD48-0992-EC4D-9DF7-E8A61EE50B13}"/>
              </a:ext>
            </a:extLst>
          </p:cNvPr>
          <p:cNvSpPr txBox="1">
            <a:spLocks/>
          </p:cNvSpPr>
          <p:nvPr/>
        </p:nvSpPr>
        <p:spPr>
          <a:xfrm>
            <a:off x="8144030" y="5125959"/>
            <a:ext cx="2894351" cy="677732"/>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Gender Distro</a:t>
            </a:r>
          </a:p>
        </p:txBody>
      </p:sp>
    </p:spTree>
    <p:extLst>
      <p:ext uri="{BB962C8B-B14F-4D97-AF65-F5344CB8AC3E}">
        <p14:creationId xmlns:p14="http://schemas.microsoft.com/office/powerpoint/2010/main" val="2342308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15127</TotalTime>
  <Words>1651</Words>
  <Application>Microsoft Macintosh PowerPoint</Application>
  <PresentationFormat>Widescreen</PresentationFormat>
  <Paragraphs>59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Basics of the Data Set</vt:lpstr>
      <vt:lpstr>Voter Demographic Trends</vt:lpstr>
      <vt:lpstr>Voter Registration Date Comparisons  Page over all years as animation</vt:lpstr>
      <vt:lpstr>Numbers of Voters by US Congressional District</vt:lpstr>
      <vt:lpstr>Everything and a Map?</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Rench</dc:creator>
  <cp:lastModifiedBy>David Rench</cp:lastModifiedBy>
  <cp:revision>94</cp:revision>
  <dcterms:created xsi:type="dcterms:W3CDTF">2018-09-19T02:12:12Z</dcterms:created>
  <dcterms:modified xsi:type="dcterms:W3CDTF">2018-09-30T13:57:56Z</dcterms:modified>
</cp:coreProperties>
</file>