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2"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5712"/>
  </p:normalViewPr>
  <p:slideViewPr>
    <p:cSldViewPr snapToGrid="0" snapToObjects="1">
      <p:cViewPr varScale="1">
        <p:scale>
          <a:sx n="62" d="100"/>
          <a:sy n="62" d="100"/>
        </p:scale>
        <p:origin x="1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74CEB-FD9F-1A4C-AE93-71BF5920DF3B}" type="datetimeFigureOut">
              <a:rPr lang="en-US" smtClean="0"/>
              <a:t>9/22/18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4BD2F-F4A3-154E-9538-E0340953E379}" type="slidenum">
              <a:rPr lang="en-US" smtClean="0"/>
              <a:t>‹#›</a:t>
            </a:fld>
            <a:endParaRPr lang="en-US"/>
          </a:p>
        </p:txBody>
      </p:sp>
    </p:spTree>
    <p:extLst>
      <p:ext uri="{BB962C8B-B14F-4D97-AF65-F5344CB8AC3E}">
        <p14:creationId xmlns:p14="http://schemas.microsoft.com/office/powerpoint/2010/main" val="387420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AGG STRATEGY: COUNT by EDR year</a:t>
            </a:r>
          </a:p>
          <a:p>
            <a:endParaRPr lang="en-US" dirty="0"/>
          </a:p>
          <a:p>
            <a:endParaRPr lang="en-US" dirty="0"/>
          </a:p>
          <a:p>
            <a:r>
              <a:rPr lang="en-US" dirty="0"/>
              <a:t>We see that the rolling total amount of voter registrations (indicated by the orange bars) is nonlinear with time, oddly enough not reflecting the population growth trajectory of Texas per US Census estimates (Indicated by the gray line plot). It’s unclear why these two trends would be of a different functional form, but it may reflect artifacts generated by the way in which the Census estimates are derived, or perhaps reflect a large non-voting immigrant population and not have a deeper empirical meaning.</a:t>
            </a:r>
          </a:p>
        </p:txBody>
      </p:sp>
      <p:sp>
        <p:nvSpPr>
          <p:cNvPr id="4" name="Slide Number Placeholder 3"/>
          <p:cNvSpPr>
            <a:spLocks noGrp="1"/>
          </p:cNvSpPr>
          <p:nvPr>
            <p:ph type="sldNum" sz="quarter" idx="5"/>
          </p:nvPr>
        </p:nvSpPr>
        <p:spPr/>
        <p:txBody>
          <a:bodyPr/>
          <a:lstStyle/>
          <a:p>
            <a:fld id="{BC14BD2F-F4A3-154E-9538-E0340953E379}" type="slidenum">
              <a:rPr lang="en-US" smtClean="0"/>
              <a:t>1</a:t>
            </a:fld>
            <a:endParaRPr lang="en-US"/>
          </a:p>
        </p:txBody>
      </p:sp>
    </p:spTree>
    <p:extLst>
      <p:ext uri="{BB962C8B-B14F-4D97-AF65-F5344CB8AC3E}">
        <p14:creationId xmlns:p14="http://schemas.microsoft.com/office/powerpoint/2010/main" val="420532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AGG STRATEGY: COUNT by Perm ZIP, age, gender, status code (decreasing number of levels per categorical)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When comparing Active vs. Suspended voters, we see no real change in the demographic variables when looking at all voter statuses in comparison to Active voters, but looking only at Suspended voters produces an interesting age distribution - seems like younger groups, particularly 25-30 year </a:t>
            </a:r>
            <a:r>
              <a:rPr lang="en-US" dirty="0" err="1"/>
              <a:t>olds</a:t>
            </a:r>
            <a:r>
              <a:rPr lang="en-US" dirty="0"/>
              <a:t>, are the most prevalent voters to be suspended. Likely the 18-24 year old bins are artificially suppressed here due to some minimum time limit that must elapse after registering at age 18 before you can have a suspended registration.</a:t>
            </a:r>
          </a:p>
          <a:p>
            <a:endParaRPr lang="en-US" dirty="0"/>
          </a:p>
          <a:p>
            <a:r>
              <a:rPr lang="en-US" dirty="0"/>
              <a:t>It’s interesting to note that female voters are a clear majority in the state of Texas, </a:t>
            </a:r>
            <a:r>
              <a:rPr lang="en-US" sz="1200" b="1" i="0" u="none" strike="noStrike" kern="1200" dirty="0">
                <a:solidFill>
                  <a:schemeClr val="tx1"/>
                </a:solidFill>
                <a:effectLst/>
                <a:latin typeface="+mn-lt"/>
                <a:ea typeface="+mn-ea"/>
                <a:cs typeface="+mn-cs"/>
              </a:rPr>
              <a:t>by about 6 percentage points relative to males.</a:t>
            </a:r>
            <a:r>
              <a:rPr lang="en-US" sz="1200" b="0" i="0" u="none" strike="noStrike" kern="1200" dirty="0">
                <a:solidFill>
                  <a:schemeClr val="tx1"/>
                </a:solidFill>
                <a:effectLst/>
                <a:latin typeface="+mn-lt"/>
                <a:ea typeface="+mn-ea"/>
                <a:cs typeface="+mn-cs"/>
              </a:rPr>
              <a:t> Even if the Unspecified group were entirely male, females would still be 2.2 percentage points higher. When we filter on different gender categories, the other variable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distributions don’t change dramatically until we look at Unspecified: this group has a much different age distribution than the population, show a bimodal distribution with peaks at the 30 – 40 and 55 – 60 bins. This suggests that these age groups show a predilection towards withholding their gender information for some reason. To be fair, however, these are also roughly the Millennial and Baby Boomer group ages, which may mean that these peaks are merely representative of those groups’ large populations. However, if this were the full story, we’d expect to see a similar unfiltered distribution, but we don’t. The reasons behind this are unclear at this time.</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SKIP IN FINAL PRODUCT: The age distribution is nearly uniform with a long tail, which is not terribly surprising given known general mortality statistics. Note that we’ve limited our age range to be 18 to 123 years. There are some nonsensical birthdates given in the data that have voters as young as 2 and as old as 239. Since voters have to be 18 to register and the oldest age verified in a modern human is almost 123 years, I decided to limit the data to those values.</a:t>
            </a:r>
          </a:p>
        </p:txBody>
      </p:sp>
      <p:sp>
        <p:nvSpPr>
          <p:cNvPr id="4" name="Slide Number Placeholder 3"/>
          <p:cNvSpPr>
            <a:spLocks noGrp="1"/>
          </p:cNvSpPr>
          <p:nvPr>
            <p:ph type="sldNum" sz="quarter" idx="5"/>
          </p:nvPr>
        </p:nvSpPr>
        <p:spPr/>
        <p:txBody>
          <a:bodyPr/>
          <a:lstStyle/>
          <a:p>
            <a:fld id="{BC14BD2F-F4A3-154E-9538-E0340953E379}" type="slidenum">
              <a:rPr lang="en-US" smtClean="0"/>
              <a:t>2</a:t>
            </a:fld>
            <a:endParaRPr lang="en-US"/>
          </a:p>
        </p:txBody>
      </p:sp>
    </p:spTree>
    <p:extLst>
      <p:ext uri="{BB962C8B-B14F-4D97-AF65-F5344CB8AC3E}">
        <p14:creationId xmlns:p14="http://schemas.microsoft.com/office/powerpoint/2010/main" val="754187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AGG STRATEGY: COUNT by EDR year</a:t>
            </a:r>
          </a:p>
          <a:p>
            <a:endParaRPr lang="en-US" dirty="0"/>
          </a:p>
          <a:p>
            <a:endParaRPr lang="en-US" dirty="0"/>
          </a:p>
          <a:p>
            <a:r>
              <a:rPr lang="en-US" dirty="0"/>
              <a:t>We clearly see a spike in voter registrations every election year, as indicated here, likely reflecting “get out the vote” efforts that ramp up during Presidential elections. Also, we note that the last few election cycles since 2008 show substantially more voter registrations in the election year than in surrounding years, when compared to the historical data. It’s unclear why this might be, but perhaps is a reflection of modified tactics by the major political parties.</a:t>
            </a:r>
          </a:p>
          <a:p>
            <a:endParaRPr lang="en-US" dirty="0"/>
          </a:p>
          <a:p>
            <a:r>
              <a:rPr lang="en-US" dirty="0"/>
              <a:t>One measure, shown here, that seemed particularly interesting was the measure of years between turning 18 and actually registering to vote. The theory I had here was that, the further one was from 18 when registering, the more likely one was registering due to a concern about the upcoming election (either a desire to defend incumbents or to unseat them). It’s hard to discern much from this measure except for the behavior of the youngest age group, which is also consistently the dominant one (unsurprising, since presumably a majority of Americans register to vote when they turn 18). The odd behavior of this measure is clear however: even though we see spikes in overall registrations in Presidential election years, we for some reason see a corresponding drop in the youngest voters registering. This suggests that there is a sizeable influx of new registrants that are at least 5 years beyond their 18</a:t>
            </a:r>
            <a:r>
              <a:rPr lang="en-US" baseline="30000" dirty="0"/>
              <a:t>th</a:t>
            </a:r>
            <a:r>
              <a:rPr lang="en-US" dirty="0"/>
              <a:t> birthday, if not much more so. This may be a sign that Presidential election years are the ones in which people rush to support their candidates through their votes...or simply evidence of the efficacy of ramped up voter registration programs at getting a wide range of ages registered. Hard to say.</a:t>
            </a:r>
          </a:p>
        </p:txBody>
      </p:sp>
      <p:sp>
        <p:nvSpPr>
          <p:cNvPr id="4" name="Slide Number Placeholder 3"/>
          <p:cNvSpPr>
            <a:spLocks noGrp="1"/>
          </p:cNvSpPr>
          <p:nvPr>
            <p:ph type="sldNum" sz="quarter" idx="5"/>
          </p:nvPr>
        </p:nvSpPr>
        <p:spPr/>
        <p:txBody>
          <a:bodyPr/>
          <a:lstStyle/>
          <a:p>
            <a:fld id="{BC14BD2F-F4A3-154E-9538-E0340953E379}" type="slidenum">
              <a:rPr lang="en-US" smtClean="0"/>
              <a:t>3</a:t>
            </a:fld>
            <a:endParaRPr lang="en-US"/>
          </a:p>
        </p:txBody>
      </p:sp>
    </p:spTree>
    <p:extLst>
      <p:ext uri="{BB962C8B-B14F-4D97-AF65-F5344CB8AC3E}">
        <p14:creationId xmlns:p14="http://schemas.microsoft.com/office/powerpoint/2010/main" val="11627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AGG STRATEGY: COUNT by Perm ZIP, age, gender, status code (decreasing number of levels per categorical)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Note the large diversity of mailing addresses when compared to permanent addresses. This suggests a huge number of people are likely absentee voters, for one reason or another (e.g. college students or perhaps military members). It also suggests that there may be a large number of unregistered potential voters that live outside of TX currently, complicating voter registration efforts that could be done.</a:t>
            </a:r>
          </a:p>
          <a:p>
            <a:endParaRPr lang="en-US" dirty="0"/>
          </a:p>
          <a:p>
            <a:r>
              <a:rPr lang="en-US" dirty="0"/>
              <a:t>Note also that the geocoding for this is by no means perfect. In order to assign latitude and longitude values to each voter and thus define the boundaries of their precincts and US Congressional districts, I had to use the voter permanent address ZIP codes. Unfortunately, ZIPs change pretty frequently over time, so older registrations will no longer have accurate ZIP codes. But, while imperfect, this is the best we can do and is still roughly accurate.</a:t>
            </a:r>
          </a:p>
        </p:txBody>
      </p:sp>
      <p:sp>
        <p:nvSpPr>
          <p:cNvPr id="4" name="Slide Number Placeholder 3"/>
          <p:cNvSpPr>
            <a:spLocks noGrp="1"/>
          </p:cNvSpPr>
          <p:nvPr>
            <p:ph type="sldNum" sz="quarter" idx="5"/>
          </p:nvPr>
        </p:nvSpPr>
        <p:spPr/>
        <p:txBody>
          <a:bodyPr/>
          <a:lstStyle/>
          <a:p>
            <a:fld id="{BC14BD2F-F4A3-154E-9538-E0340953E379}" type="slidenum">
              <a:rPr lang="en-US" smtClean="0"/>
              <a:t>4</a:t>
            </a:fld>
            <a:endParaRPr lang="en-US"/>
          </a:p>
        </p:txBody>
      </p:sp>
    </p:spTree>
    <p:extLst>
      <p:ext uri="{BB962C8B-B14F-4D97-AF65-F5344CB8AC3E}">
        <p14:creationId xmlns:p14="http://schemas.microsoft.com/office/powerpoint/2010/main" val="1133029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AGG STRATEGY: COUNT by Perm ZIP, age, gender, status code (decreasing number of levels per categorical)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Still want a Selector that picks what the map coloring variable is (voter fraction of district population first)? New voter fraction approach for coloring may be sufficient, in addition the interactive filters</a:t>
            </a:r>
          </a:p>
          <a:p>
            <a:endParaRPr lang="en-US" dirty="0"/>
          </a:p>
          <a:p>
            <a:r>
              <a:rPr lang="en-US" dirty="0"/>
              <a:t>Note that we expect there to be a MAX of 552,805 people registered in a given Congressional district</a:t>
            </a:r>
          </a:p>
        </p:txBody>
      </p:sp>
      <p:sp>
        <p:nvSpPr>
          <p:cNvPr id="4" name="Slide Number Placeholder 3"/>
          <p:cNvSpPr>
            <a:spLocks noGrp="1"/>
          </p:cNvSpPr>
          <p:nvPr>
            <p:ph type="sldNum" sz="quarter" idx="5"/>
          </p:nvPr>
        </p:nvSpPr>
        <p:spPr/>
        <p:txBody>
          <a:bodyPr/>
          <a:lstStyle/>
          <a:p>
            <a:fld id="{BC14BD2F-F4A3-154E-9538-E0340953E379}" type="slidenum">
              <a:rPr lang="en-US" smtClean="0"/>
              <a:t>5</a:t>
            </a:fld>
            <a:endParaRPr lang="en-US"/>
          </a:p>
        </p:txBody>
      </p:sp>
    </p:spTree>
    <p:extLst>
      <p:ext uri="{BB962C8B-B14F-4D97-AF65-F5344CB8AC3E}">
        <p14:creationId xmlns:p14="http://schemas.microsoft.com/office/powerpoint/2010/main" val="132458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3FEA-0BFD-EB47-A206-69DE2789CE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C405D6-7507-4745-B5C8-FA9F6A83B7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0B00DF-7699-EB47-AA9A-9B14AC55A1FB}"/>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F603812D-D219-B84D-80AE-18D6E7662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0702E-C67E-E245-8171-8CB96C93C46A}"/>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277842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372C-A2DE-A241-BF00-EDF7C6DDAA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DA4BCA-0FCF-044F-8976-19F45EF11D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E06AF-DAD5-B641-85C7-92ADDF9B909C}"/>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042DC480-31E3-4A47-B5AF-2C04743A5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B3CA4-0810-0D45-A095-352F6F21779F}"/>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189422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4ACD9-80E0-6347-987B-35F465B1F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3E4BC5-7026-4F44-A3F2-420DABFEA9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BEDEE-EE62-E54A-A1FF-82258FDD1BBD}"/>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AFA56B9B-655E-894C-B877-87831F5DC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6136E-7749-9D46-80CA-FD29115EAC7E}"/>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52069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786E-40B4-6242-8D50-9C797A4478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823AC-4413-144C-BCA0-80FF1EC6A5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133BB-3EB3-6243-9ECD-EA0C5AED55BF}"/>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78D4F4B1-E6A2-4E4B-9F1E-9D2E0AA6F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62301-CC86-8C40-AA74-3FE1D7D6E064}"/>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300726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FA1A-A657-D547-B448-CE4BADBA69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F668FB-D6BD-1546-9E94-EC5B25A556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C25D5F-27F6-A946-883E-9E7B1D628100}"/>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6D40D9E7-A338-DA45-984F-95BA9C77F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6F51C-C7AA-EA42-9302-6AE1E4CC8567}"/>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273295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36FD-6056-B245-B004-9BD3BC37C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EAE70-A634-A046-81F2-BD2DE203F9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FCCD88-2DC3-9C47-BAA8-B833BAAC11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F19EDD-040B-D14E-BBB9-5FA3561619FC}"/>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6" name="Footer Placeholder 5">
            <a:extLst>
              <a:ext uri="{FF2B5EF4-FFF2-40B4-BE49-F238E27FC236}">
                <a16:creationId xmlns:a16="http://schemas.microsoft.com/office/drawing/2014/main" id="{DBBBD8C3-4BC5-7949-9D8E-2AE7D73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16A4D-35E2-154B-A0F9-4E83D4F4472A}"/>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29918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8109-6D98-164C-A09B-C76A6432D8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7C26F4-45A5-0C4C-A540-2E0C70639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CE78C0-9F58-FB41-BF09-853BE7A94A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9EC5D5-326D-0D4E-AE6F-F6B233E730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EFF4A1-CA43-6C47-B2E9-B8F8F72CD6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F31D3F-55B6-C947-BEDC-B8DD2089C9A9}"/>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8" name="Footer Placeholder 7">
            <a:extLst>
              <a:ext uri="{FF2B5EF4-FFF2-40B4-BE49-F238E27FC236}">
                <a16:creationId xmlns:a16="http://schemas.microsoft.com/office/drawing/2014/main" id="{8D2BD838-9C68-3048-8A2F-C17174893D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77FB84-ABCD-5345-8AA7-1C155BA9718E}"/>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143395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D2CE-24F2-F54D-8106-55B33BBC0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64A2A-9D93-364C-BA03-DB08A1AD9574}"/>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4" name="Footer Placeholder 3">
            <a:extLst>
              <a:ext uri="{FF2B5EF4-FFF2-40B4-BE49-F238E27FC236}">
                <a16:creationId xmlns:a16="http://schemas.microsoft.com/office/drawing/2014/main" id="{12BC2820-EAEE-3346-BD61-513FEBD3FF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20F852-1E13-4B40-9FAA-8F919A52BBBC}"/>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13960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8AAD4-9394-D240-81F4-EA5C73B996B6}"/>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3" name="Footer Placeholder 2">
            <a:extLst>
              <a:ext uri="{FF2B5EF4-FFF2-40B4-BE49-F238E27FC236}">
                <a16:creationId xmlns:a16="http://schemas.microsoft.com/office/drawing/2014/main" id="{A2641166-D78C-EA40-B076-56BB12C0E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8B2B1-1B26-8847-A97D-4282F8A722A3}"/>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385488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2CC7-1963-D849-BCE8-3FD1DAB22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88CE50-36FC-B34D-8F16-C078F1728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179603-9D6B-CF49-B17E-12B491476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FAC5F6-49BC-9F41-B529-F4EB311C9298}"/>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6" name="Footer Placeholder 5">
            <a:extLst>
              <a:ext uri="{FF2B5EF4-FFF2-40B4-BE49-F238E27FC236}">
                <a16:creationId xmlns:a16="http://schemas.microsoft.com/office/drawing/2014/main" id="{2D6AB153-5790-0C4A-811A-8F33E75CF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E22BB-63E5-E44E-9757-41DF902CC97E}"/>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21061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CB66-F1FD-EF4A-9FA3-56CC47BFF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E8B787-9E57-3E4F-AEA2-5CDBEAF2B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46686-7585-8E4D-A4E0-52E17A929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EE345C-D2C9-0D44-9C18-905143EEAC12}"/>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6" name="Footer Placeholder 5">
            <a:extLst>
              <a:ext uri="{FF2B5EF4-FFF2-40B4-BE49-F238E27FC236}">
                <a16:creationId xmlns:a16="http://schemas.microsoft.com/office/drawing/2014/main" id="{EEA14FBC-23DB-7B4E-BD80-A9D3229DE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405FE-EF52-DE40-8000-0082D9C74212}"/>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296000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A0DF8-45B4-444F-B64C-C326F8B10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C7F5FE-D55D-9C4F-8F7C-70748D9DC7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06DF8-2186-A54C-988F-BB23F29D31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7026FE87-CEEB-4D4C-B6DA-8772D46D0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8FEC8A-92DD-1D4B-8018-6A91ACBA0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F382A-ACA7-3143-A742-C38B4E19AAB3}" type="slidenum">
              <a:rPr lang="en-US" smtClean="0"/>
              <a:t>‹#›</a:t>
            </a:fld>
            <a:endParaRPr lang="en-US"/>
          </a:p>
        </p:txBody>
      </p:sp>
    </p:spTree>
    <p:extLst>
      <p:ext uri="{BB962C8B-B14F-4D97-AF65-F5344CB8AC3E}">
        <p14:creationId xmlns:p14="http://schemas.microsoft.com/office/powerpoint/2010/main" val="3962365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os.state.tx.us/elections/historical/70-92.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lc.texas.gov/redist/districts/congres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F170-2AB7-1E4B-90F5-E931AE172F84}"/>
              </a:ext>
            </a:extLst>
          </p:cNvPr>
          <p:cNvSpPr>
            <a:spLocks noGrp="1"/>
          </p:cNvSpPr>
          <p:nvPr>
            <p:ph type="title"/>
          </p:nvPr>
        </p:nvSpPr>
        <p:spPr/>
        <p:txBody>
          <a:bodyPr/>
          <a:lstStyle/>
          <a:p>
            <a:r>
              <a:rPr lang="en-US" dirty="0"/>
              <a:t>Basics of the Data Set</a:t>
            </a:r>
          </a:p>
        </p:txBody>
      </p:sp>
      <p:sp>
        <p:nvSpPr>
          <p:cNvPr id="3" name="Content Placeholder 2">
            <a:extLst>
              <a:ext uri="{FF2B5EF4-FFF2-40B4-BE49-F238E27FC236}">
                <a16:creationId xmlns:a16="http://schemas.microsoft.com/office/drawing/2014/main" id="{E1C32371-1DE0-BD45-88B1-75CF5FCA1BFA}"/>
              </a:ext>
            </a:extLst>
          </p:cNvPr>
          <p:cNvSpPr>
            <a:spLocks noGrp="1"/>
          </p:cNvSpPr>
          <p:nvPr>
            <p:ph idx="1"/>
          </p:nvPr>
        </p:nvSpPr>
        <p:spPr>
          <a:xfrm>
            <a:off x="838200" y="1825625"/>
            <a:ext cx="10515600" cy="4351338"/>
          </a:xfrm>
        </p:spPr>
        <p:txBody>
          <a:bodyPr/>
          <a:lstStyle/>
          <a:p>
            <a:r>
              <a:rPr lang="en-US" dirty="0" err="1"/>
              <a:t>CumSum</a:t>
            </a:r>
            <a:r>
              <a:rPr lang="en-US" dirty="0"/>
              <a:t> compared to TX Population Trend</a:t>
            </a:r>
          </a:p>
          <a:p>
            <a:pPr lvl="1"/>
            <a:r>
              <a:rPr lang="en-US" dirty="0"/>
              <a:t>15,531,103 registered voters: only 78% of the total 19,900,980 voting-age population in TX, estimated as of 2018. </a:t>
            </a:r>
          </a:p>
          <a:p>
            <a:pPr lvl="2"/>
            <a:r>
              <a:rPr lang="en-US" dirty="0"/>
              <a:t>Ref for voting age pop: </a:t>
            </a:r>
            <a:r>
              <a:rPr lang="en-US" dirty="0">
                <a:hlinkClick r:id="rId3"/>
              </a:rPr>
              <a:t>https://www.sos.state.tx.us/elections/historical/70-92.shtml</a:t>
            </a:r>
            <a:endParaRPr lang="en-US" dirty="0"/>
          </a:p>
          <a:p>
            <a:pPr marL="457200" lvl="1" indent="0">
              <a:buNone/>
            </a:pPr>
            <a:endParaRPr lang="en-US" dirty="0"/>
          </a:p>
        </p:txBody>
      </p:sp>
    </p:spTree>
    <p:extLst>
      <p:ext uri="{BB962C8B-B14F-4D97-AF65-F5344CB8AC3E}">
        <p14:creationId xmlns:p14="http://schemas.microsoft.com/office/powerpoint/2010/main" val="323189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7E40-7790-9947-A08F-D3B51B6E8305}"/>
              </a:ext>
            </a:extLst>
          </p:cNvPr>
          <p:cNvSpPr>
            <a:spLocks noGrp="1"/>
          </p:cNvSpPr>
          <p:nvPr>
            <p:ph type="title"/>
          </p:nvPr>
        </p:nvSpPr>
        <p:spPr/>
        <p:txBody>
          <a:bodyPr/>
          <a:lstStyle/>
          <a:p>
            <a:r>
              <a:rPr lang="en-US" dirty="0"/>
              <a:t>Voter Demographic Trends</a:t>
            </a:r>
          </a:p>
        </p:txBody>
      </p:sp>
      <p:sp>
        <p:nvSpPr>
          <p:cNvPr id="3" name="Content Placeholder 2">
            <a:extLst>
              <a:ext uri="{FF2B5EF4-FFF2-40B4-BE49-F238E27FC236}">
                <a16:creationId xmlns:a16="http://schemas.microsoft.com/office/drawing/2014/main" id="{E770F7A5-1311-BB4E-BAFA-1BC2FFC6666D}"/>
              </a:ext>
            </a:extLst>
          </p:cNvPr>
          <p:cNvSpPr>
            <a:spLocks noGrp="1"/>
          </p:cNvSpPr>
          <p:nvPr>
            <p:ph idx="1"/>
          </p:nvPr>
        </p:nvSpPr>
        <p:spPr>
          <a:xfrm>
            <a:off x="1407824" y="1825599"/>
            <a:ext cx="4828083" cy="2431607"/>
          </a:xfrm>
        </p:spPr>
        <p:txBody>
          <a:bodyPr>
            <a:normAutofit fontScale="92500" lnSpcReduction="10000"/>
          </a:bodyPr>
          <a:lstStyle/>
          <a:p>
            <a:r>
              <a:rPr lang="en-US" dirty="0"/>
              <a:t>Status Code Distro</a:t>
            </a:r>
          </a:p>
          <a:p>
            <a:pPr lvl="1"/>
            <a:r>
              <a:rPr lang="en-US" dirty="0"/>
              <a:t>Active-only filter = no real change to other </a:t>
            </a:r>
            <a:r>
              <a:rPr lang="en-US" dirty="0" err="1"/>
              <a:t>vars</a:t>
            </a:r>
            <a:endParaRPr lang="en-US" dirty="0"/>
          </a:p>
          <a:p>
            <a:pPr lvl="1"/>
            <a:r>
              <a:rPr lang="en-US" dirty="0"/>
              <a:t>Suspended filter = gender roughly same, age distro far less uniform with peak in 25-30 bin, very little younger, steep decline as you get older</a:t>
            </a:r>
          </a:p>
          <a:p>
            <a:pPr lvl="1"/>
            <a:endParaRPr lang="en-US" dirty="0"/>
          </a:p>
        </p:txBody>
      </p:sp>
      <p:sp>
        <p:nvSpPr>
          <p:cNvPr id="4" name="Content Placeholder 2">
            <a:extLst>
              <a:ext uri="{FF2B5EF4-FFF2-40B4-BE49-F238E27FC236}">
                <a16:creationId xmlns:a16="http://schemas.microsoft.com/office/drawing/2014/main" id="{8A9457C6-30DE-B343-B1EB-ACE3A8D6B628}"/>
              </a:ext>
            </a:extLst>
          </p:cNvPr>
          <p:cNvSpPr txBox="1">
            <a:spLocks/>
          </p:cNvSpPr>
          <p:nvPr/>
        </p:nvSpPr>
        <p:spPr>
          <a:xfrm>
            <a:off x="6971675" y="1690688"/>
            <a:ext cx="4840574" cy="2371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Genders</a:t>
            </a:r>
          </a:p>
          <a:p>
            <a:pPr lvl="1"/>
            <a:r>
              <a:rPr lang="en-US" dirty="0"/>
              <a:t>Only real change is when you look only at Unspecified</a:t>
            </a:r>
          </a:p>
        </p:txBody>
      </p:sp>
      <p:sp>
        <p:nvSpPr>
          <p:cNvPr id="5" name="Content Placeholder 2">
            <a:extLst>
              <a:ext uri="{FF2B5EF4-FFF2-40B4-BE49-F238E27FC236}">
                <a16:creationId xmlns:a16="http://schemas.microsoft.com/office/drawing/2014/main" id="{8FF3B5A3-FBCA-B148-B2BB-1F9AE1E6D847}"/>
              </a:ext>
            </a:extLst>
          </p:cNvPr>
          <p:cNvSpPr txBox="1">
            <a:spLocks/>
          </p:cNvSpPr>
          <p:nvPr/>
        </p:nvSpPr>
        <p:spPr>
          <a:xfrm>
            <a:off x="674557" y="5018505"/>
            <a:ext cx="10942820" cy="1697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Ages</a:t>
            </a:r>
          </a:p>
          <a:p>
            <a:pPr lvl="1"/>
            <a:r>
              <a:rPr lang="en-US" dirty="0"/>
              <a:t>Perhaps unsurprisingly, the only variable interaction that is obvious from playing with this as a filter is a drop in the male population at older ages – this is a broader US (if not global) trend in mortality, so not of note in </a:t>
            </a:r>
            <a:r>
              <a:rPr lang="en-US"/>
              <a:t>this context</a:t>
            </a:r>
            <a:endParaRPr lang="en-US" dirty="0"/>
          </a:p>
        </p:txBody>
      </p:sp>
    </p:spTree>
    <p:extLst>
      <p:ext uri="{BB962C8B-B14F-4D97-AF65-F5344CB8AC3E}">
        <p14:creationId xmlns:p14="http://schemas.microsoft.com/office/powerpoint/2010/main" val="279259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7E40-7790-9947-A08F-D3B51B6E8305}"/>
              </a:ext>
            </a:extLst>
          </p:cNvPr>
          <p:cNvSpPr>
            <a:spLocks noGrp="1"/>
          </p:cNvSpPr>
          <p:nvPr>
            <p:ph type="title"/>
          </p:nvPr>
        </p:nvSpPr>
        <p:spPr/>
        <p:txBody>
          <a:bodyPr>
            <a:normAutofit/>
          </a:bodyPr>
          <a:lstStyle/>
          <a:p>
            <a:r>
              <a:rPr lang="en-US" dirty="0"/>
              <a:t>Voter Registration Date Comparisons</a:t>
            </a:r>
            <a:br>
              <a:rPr lang="en-US" dirty="0"/>
            </a:br>
            <a:r>
              <a:rPr lang="en-US" dirty="0"/>
              <a:t>	Page over all years as animation</a:t>
            </a:r>
          </a:p>
        </p:txBody>
      </p:sp>
      <p:sp>
        <p:nvSpPr>
          <p:cNvPr id="3" name="Content Placeholder 2">
            <a:extLst>
              <a:ext uri="{FF2B5EF4-FFF2-40B4-BE49-F238E27FC236}">
                <a16:creationId xmlns:a16="http://schemas.microsoft.com/office/drawing/2014/main" id="{E770F7A5-1311-BB4E-BAFA-1BC2FFC6666D}"/>
              </a:ext>
            </a:extLst>
          </p:cNvPr>
          <p:cNvSpPr>
            <a:spLocks noGrp="1"/>
          </p:cNvSpPr>
          <p:nvPr>
            <p:ph idx="1"/>
          </p:nvPr>
        </p:nvSpPr>
        <p:spPr>
          <a:xfrm>
            <a:off x="838200" y="5241744"/>
            <a:ext cx="3029262" cy="1022506"/>
          </a:xfrm>
        </p:spPr>
        <p:txBody>
          <a:bodyPr/>
          <a:lstStyle/>
          <a:p>
            <a:r>
              <a:rPr lang="en-US" dirty="0"/>
              <a:t>EDR Delta</a:t>
            </a:r>
          </a:p>
        </p:txBody>
      </p:sp>
      <p:sp>
        <p:nvSpPr>
          <p:cNvPr id="4" name="Content Placeholder 2">
            <a:extLst>
              <a:ext uri="{FF2B5EF4-FFF2-40B4-BE49-F238E27FC236}">
                <a16:creationId xmlns:a16="http://schemas.microsoft.com/office/drawing/2014/main" id="{8A9457C6-30DE-B343-B1EB-ACE3A8D6B628}"/>
              </a:ext>
            </a:extLst>
          </p:cNvPr>
          <p:cNvSpPr txBox="1">
            <a:spLocks/>
          </p:cNvSpPr>
          <p:nvPr/>
        </p:nvSpPr>
        <p:spPr>
          <a:xfrm>
            <a:off x="3867462" y="2258701"/>
            <a:ext cx="3029262" cy="102250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EDR Cum Sum – STATIC (Tableau won’t animate cum sum)</a:t>
            </a:r>
          </a:p>
        </p:txBody>
      </p:sp>
      <p:sp>
        <p:nvSpPr>
          <p:cNvPr id="5" name="Content Placeholder 2">
            <a:extLst>
              <a:ext uri="{FF2B5EF4-FFF2-40B4-BE49-F238E27FC236}">
                <a16:creationId xmlns:a16="http://schemas.microsoft.com/office/drawing/2014/main" id="{8FF3B5A3-FBCA-B148-B2BB-1F9AE1E6D847}"/>
              </a:ext>
            </a:extLst>
          </p:cNvPr>
          <p:cNvSpPr txBox="1">
            <a:spLocks/>
          </p:cNvSpPr>
          <p:nvPr/>
        </p:nvSpPr>
        <p:spPr>
          <a:xfrm>
            <a:off x="6971675" y="5241744"/>
            <a:ext cx="3029262" cy="1022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Age at Registration</a:t>
            </a:r>
          </a:p>
        </p:txBody>
      </p:sp>
    </p:spTree>
    <p:extLst>
      <p:ext uri="{BB962C8B-B14F-4D97-AF65-F5344CB8AC3E}">
        <p14:creationId xmlns:p14="http://schemas.microsoft.com/office/powerpoint/2010/main" val="129960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AF4F-41DB-8747-A1BC-B9AD8C102251}"/>
              </a:ext>
            </a:extLst>
          </p:cNvPr>
          <p:cNvSpPr>
            <a:spLocks noGrp="1"/>
          </p:cNvSpPr>
          <p:nvPr>
            <p:ph type="title"/>
          </p:nvPr>
        </p:nvSpPr>
        <p:spPr/>
        <p:txBody>
          <a:bodyPr/>
          <a:lstStyle/>
          <a:p>
            <a:r>
              <a:rPr lang="en-US" dirty="0"/>
              <a:t>Numbers of Voters by Texas Precinct and US Congressional District</a:t>
            </a:r>
          </a:p>
        </p:txBody>
      </p:sp>
      <p:sp>
        <p:nvSpPr>
          <p:cNvPr id="4" name="Content Placeholder 2">
            <a:extLst>
              <a:ext uri="{FF2B5EF4-FFF2-40B4-BE49-F238E27FC236}">
                <a16:creationId xmlns:a16="http://schemas.microsoft.com/office/drawing/2014/main" id="{81003927-6416-684B-A550-CE667A9E3E42}"/>
              </a:ext>
            </a:extLst>
          </p:cNvPr>
          <p:cNvSpPr txBox="1">
            <a:spLocks/>
          </p:cNvSpPr>
          <p:nvPr/>
        </p:nvSpPr>
        <p:spPr>
          <a:xfrm>
            <a:off x="838200" y="2726622"/>
            <a:ext cx="3179164" cy="1801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Perm Adds by USC – zoomed out</a:t>
            </a:r>
          </a:p>
        </p:txBody>
      </p:sp>
      <p:sp>
        <p:nvSpPr>
          <p:cNvPr id="5" name="Content Placeholder 2">
            <a:extLst>
              <a:ext uri="{FF2B5EF4-FFF2-40B4-BE49-F238E27FC236}">
                <a16:creationId xmlns:a16="http://schemas.microsoft.com/office/drawing/2014/main" id="{F02A5A76-432D-F248-B305-F671A1658095}"/>
              </a:ext>
            </a:extLst>
          </p:cNvPr>
          <p:cNvSpPr txBox="1">
            <a:spLocks/>
          </p:cNvSpPr>
          <p:nvPr/>
        </p:nvSpPr>
        <p:spPr>
          <a:xfrm>
            <a:off x="6941694" y="2726622"/>
            <a:ext cx="3179164" cy="1801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Mailing Adds by USC – zoomed out</a:t>
            </a:r>
          </a:p>
        </p:txBody>
      </p:sp>
      <p:sp>
        <p:nvSpPr>
          <p:cNvPr id="8" name="Content Placeholder 2">
            <a:extLst>
              <a:ext uri="{FF2B5EF4-FFF2-40B4-BE49-F238E27FC236}">
                <a16:creationId xmlns:a16="http://schemas.microsoft.com/office/drawing/2014/main" id="{014A7570-621D-CC44-B946-D52E91F4C527}"/>
              </a:ext>
            </a:extLst>
          </p:cNvPr>
          <p:cNvSpPr txBox="1">
            <a:spLocks/>
          </p:cNvSpPr>
          <p:nvPr/>
        </p:nvSpPr>
        <p:spPr>
          <a:xfrm>
            <a:off x="3987384" y="4663553"/>
            <a:ext cx="3179164" cy="1801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Perm Adds by USC – zoomed in</a:t>
            </a:r>
          </a:p>
        </p:txBody>
      </p:sp>
    </p:spTree>
    <p:extLst>
      <p:ext uri="{BB962C8B-B14F-4D97-AF65-F5344CB8AC3E}">
        <p14:creationId xmlns:p14="http://schemas.microsoft.com/office/powerpoint/2010/main" val="381714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406D-75A4-C144-A17C-357CE0E61847}"/>
              </a:ext>
            </a:extLst>
          </p:cNvPr>
          <p:cNvSpPr>
            <a:spLocks noGrp="1"/>
          </p:cNvSpPr>
          <p:nvPr>
            <p:ph type="title"/>
          </p:nvPr>
        </p:nvSpPr>
        <p:spPr/>
        <p:txBody>
          <a:bodyPr/>
          <a:lstStyle/>
          <a:p>
            <a:r>
              <a:rPr lang="en-US" dirty="0"/>
              <a:t>Everything and a Map?</a:t>
            </a:r>
          </a:p>
        </p:txBody>
      </p:sp>
      <p:sp>
        <p:nvSpPr>
          <p:cNvPr id="3" name="Content Placeholder 2">
            <a:extLst>
              <a:ext uri="{FF2B5EF4-FFF2-40B4-BE49-F238E27FC236}">
                <a16:creationId xmlns:a16="http://schemas.microsoft.com/office/drawing/2014/main" id="{D4C75C04-5AB6-9546-8C32-74A35F563EB7}"/>
              </a:ext>
            </a:extLst>
          </p:cNvPr>
          <p:cNvSpPr>
            <a:spLocks noGrp="1"/>
          </p:cNvSpPr>
          <p:nvPr>
            <p:ph idx="1"/>
          </p:nvPr>
        </p:nvSpPr>
        <p:spPr>
          <a:xfrm>
            <a:off x="838200" y="1825624"/>
            <a:ext cx="10515600" cy="2206729"/>
          </a:xfrm>
        </p:spPr>
        <p:txBody>
          <a:bodyPr>
            <a:normAutofit/>
          </a:bodyPr>
          <a:lstStyle/>
          <a:p>
            <a:pPr algn="ctr"/>
            <a:r>
              <a:rPr lang="en-US" dirty="0"/>
              <a:t>Map, USC, Perm Zips, colored by voter fraction (default)</a:t>
            </a:r>
          </a:p>
          <a:p>
            <a:pPr algn="ctr"/>
            <a:r>
              <a:rPr lang="en-US" dirty="0"/>
              <a:t>Ref for expected voter counts per congressional district: </a:t>
            </a:r>
            <a:r>
              <a:rPr lang="en-US" dirty="0">
                <a:hlinkClick r:id="rId3"/>
              </a:rPr>
              <a:t>https://tlc.texas.gov/redist/districts/congress.html</a:t>
            </a:r>
            <a:endParaRPr lang="en-US" dirty="0"/>
          </a:p>
          <a:p>
            <a:pPr algn="ctr"/>
            <a:endParaRPr lang="en-US" dirty="0"/>
          </a:p>
        </p:txBody>
      </p:sp>
      <p:sp>
        <p:nvSpPr>
          <p:cNvPr id="4" name="Content Placeholder 2">
            <a:extLst>
              <a:ext uri="{FF2B5EF4-FFF2-40B4-BE49-F238E27FC236}">
                <a16:creationId xmlns:a16="http://schemas.microsoft.com/office/drawing/2014/main" id="{BFA5DCAF-1057-E34D-BEBE-2AB94BE7570A}"/>
              </a:ext>
            </a:extLst>
          </p:cNvPr>
          <p:cNvSpPr txBox="1">
            <a:spLocks/>
          </p:cNvSpPr>
          <p:nvPr/>
        </p:nvSpPr>
        <p:spPr>
          <a:xfrm>
            <a:off x="838200" y="5125959"/>
            <a:ext cx="3209769" cy="1559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Active/Suspended Status Distro</a:t>
            </a:r>
          </a:p>
        </p:txBody>
      </p:sp>
      <p:sp>
        <p:nvSpPr>
          <p:cNvPr id="5" name="Content Placeholder 2">
            <a:extLst>
              <a:ext uri="{FF2B5EF4-FFF2-40B4-BE49-F238E27FC236}">
                <a16:creationId xmlns:a16="http://schemas.microsoft.com/office/drawing/2014/main" id="{113101E6-373C-EB4E-8695-0CBD36CA6924}"/>
              </a:ext>
            </a:extLst>
          </p:cNvPr>
          <p:cNvSpPr txBox="1">
            <a:spLocks/>
          </p:cNvSpPr>
          <p:nvPr/>
        </p:nvSpPr>
        <p:spPr>
          <a:xfrm>
            <a:off x="4648824" y="5125959"/>
            <a:ext cx="2894351" cy="677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Age Distro</a:t>
            </a:r>
          </a:p>
        </p:txBody>
      </p:sp>
      <p:sp>
        <p:nvSpPr>
          <p:cNvPr id="6" name="Content Placeholder 2">
            <a:extLst>
              <a:ext uri="{FF2B5EF4-FFF2-40B4-BE49-F238E27FC236}">
                <a16:creationId xmlns:a16="http://schemas.microsoft.com/office/drawing/2014/main" id="{195DDD48-0992-EC4D-9DF7-E8A61EE50B13}"/>
              </a:ext>
            </a:extLst>
          </p:cNvPr>
          <p:cNvSpPr txBox="1">
            <a:spLocks/>
          </p:cNvSpPr>
          <p:nvPr/>
        </p:nvSpPr>
        <p:spPr>
          <a:xfrm>
            <a:off x="8144030" y="5125959"/>
            <a:ext cx="2894351" cy="677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Gender Distro</a:t>
            </a:r>
          </a:p>
        </p:txBody>
      </p:sp>
    </p:spTree>
    <p:extLst>
      <p:ext uri="{BB962C8B-B14F-4D97-AF65-F5344CB8AC3E}">
        <p14:creationId xmlns:p14="http://schemas.microsoft.com/office/powerpoint/2010/main" val="234230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330E-0113-8949-9178-316F9AD3DFE3}"/>
              </a:ext>
            </a:extLst>
          </p:cNvPr>
          <p:cNvSpPr>
            <a:spLocks noGrp="1"/>
          </p:cNvSpPr>
          <p:nvPr>
            <p:ph type="title"/>
          </p:nvPr>
        </p:nvSpPr>
        <p:spPr/>
        <p:txBody>
          <a:bodyPr/>
          <a:lstStyle/>
          <a:p>
            <a:r>
              <a:rPr lang="en-US" dirty="0"/>
              <a:t>Anything new learned from preceding slides?</a:t>
            </a:r>
          </a:p>
        </p:txBody>
      </p:sp>
      <p:sp>
        <p:nvSpPr>
          <p:cNvPr id="3" name="Content Placeholder 2">
            <a:extLst>
              <a:ext uri="{FF2B5EF4-FFF2-40B4-BE49-F238E27FC236}">
                <a16:creationId xmlns:a16="http://schemas.microsoft.com/office/drawing/2014/main" id="{E4CAF602-68BA-5C4C-8F33-72336411F1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3675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8672</TotalTime>
  <Words>1086</Words>
  <Application>Microsoft Macintosh PowerPoint</Application>
  <PresentationFormat>Widescreen</PresentationFormat>
  <Paragraphs>62</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Basics of the Data Set</vt:lpstr>
      <vt:lpstr>Voter Demographic Trends</vt:lpstr>
      <vt:lpstr>Voter Registration Date Comparisons  Page over all years as animation</vt:lpstr>
      <vt:lpstr>Numbers of Voters by Texas Precinct and US Congressional District</vt:lpstr>
      <vt:lpstr>Everything and a Map?</vt:lpstr>
      <vt:lpstr>Anything new learned from preceding slides?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Rench</dc:creator>
  <cp:lastModifiedBy>David Rench</cp:lastModifiedBy>
  <cp:revision>73</cp:revision>
  <dcterms:created xsi:type="dcterms:W3CDTF">2018-09-19T02:12:12Z</dcterms:created>
  <dcterms:modified xsi:type="dcterms:W3CDTF">2018-09-26T02:23:16Z</dcterms:modified>
</cp:coreProperties>
</file>