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186" autoAdjust="0"/>
  </p:normalViewPr>
  <p:slideViewPr>
    <p:cSldViewPr snapToGrid="0">
      <p:cViewPr varScale="1">
        <p:scale>
          <a:sx n="79" d="100"/>
          <a:sy n="79" d="100"/>
        </p:scale>
        <p:origin x="183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91024EA-D6E5-46F7-86BE-07F9EAEA7BB4}"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13BC99A-CC95-4EF6-A7CD-A9E8E5C0200A}">
      <dgm:prSet/>
      <dgm:spPr/>
      <dgm:t>
        <a:bodyPr/>
        <a:lstStyle/>
        <a:p>
          <a:pPr>
            <a:defRPr cap="all"/>
          </a:pPr>
          <a:r>
            <a:rPr lang="en-US"/>
            <a:t>Nature of the dataset, risk of overfitting.</a:t>
          </a:r>
        </a:p>
      </dgm:t>
    </dgm:pt>
    <dgm:pt modelId="{402AA92F-2894-4660-AD6B-4ED2F5F94F40}" type="parTrans" cxnId="{8DEDD155-B0B4-412C-A715-B5A22C7794D0}">
      <dgm:prSet/>
      <dgm:spPr/>
      <dgm:t>
        <a:bodyPr/>
        <a:lstStyle/>
        <a:p>
          <a:endParaRPr lang="en-US"/>
        </a:p>
      </dgm:t>
    </dgm:pt>
    <dgm:pt modelId="{BF789E4A-8165-4508-91F4-4F2B06B02517}" type="sibTrans" cxnId="{8DEDD155-B0B4-412C-A715-B5A22C7794D0}">
      <dgm:prSet/>
      <dgm:spPr/>
      <dgm:t>
        <a:bodyPr/>
        <a:lstStyle/>
        <a:p>
          <a:endParaRPr lang="en-US"/>
        </a:p>
      </dgm:t>
    </dgm:pt>
    <dgm:pt modelId="{AA45E169-5881-4F5E-B26B-6E7BA7123EEE}">
      <dgm:prSet/>
      <dgm:spPr/>
      <dgm:t>
        <a:bodyPr/>
        <a:lstStyle/>
        <a:p>
          <a:pPr>
            <a:defRPr cap="all"/>
          </a:pPr>
          <a:r>
            <a:rPr lang="en-US"/>
            <a:t>Converges slower and requires many epochs to achieve decent performance.</a:t>
          </a:r>
        </a:p>
      </dgm:t>
    </dgm:pt>
    <dgm:pt modelId="{D76C4937-867E-4378-A807-9447A4B787B0}" type="parTrans" cxnId="{E31EB0BF-C8FD-4335-BA88-F1784A62EAB8}">
      <dgm:prSet/>
      <dgm:spPr/>
      <dgm:t>
        <a:bodyPr/>
        <a:lstStyle/>
        <a:p>
          <a:endParaRPr lang="en-US"/>
        </a:p>
      </dgm:t>
    </dgm:pt>
    <dgm:pt modelId="{D29646EE-317A-4544-B8EE-94A7FC267386}" type="sibTrans" cxnId="{E31EB0BF-C8FD-4335-BA88-F1784A62EAB8}">
      <dgm:prSet/>
      <dgm:spPr/>
      <dgm:t>
        <a:bodyPr/>
        <a:lstStyle/>
        <a:p>
          <a:endParaRPr lang="en-US"/>
        </a:p>
      </dgm:t>
    </dgm:pt>
    <dgm:pt modelId="{6A9F5BAD-7192-4B1E-B86E-257FE18865D1}">
      <dgm:prSet/>
      <dgm:spPr/>
      <dgm:t>
        <a:bodyPr/>
        <a:lstStyle/>
        <a:p>
          <a:pPr>
            <a:defRPr cap="all"/>
          </a:pPr>
          <a:r>
            <a:rPr lang="en-US"/>
            <a:t>Computationally expensive</a:t>
          </a:r>
        </a:p>
      </dgm:t>
    </dgm:pt>
    <dgm:pt modelId="{BA279C01-583F-4970-9BF5-464607DEB313}" type="parTrans" cxnId="{07E0E6E0-B7B3-4FDB-8B0C-42E55B61D95A}">
      <dgm:prSet/>
      <dgm:spPr/>
      <dgm:t>
        <a:bodyPr/>
        <a:lstStyle/>
        <a:p>
          <a:endParaRPr lang="en-US"/>
        </a:p>
      </dgm:t>
    </dgm:pt>
    <dgm:pt modelId="{46A4C995-E359-447D-B407-683264CD3E51}" type="sibTrans" cxnId="{07E0E6E0-B7B3-4FDB-8B0C-42E55B61D95A}">
      <dgm:prSet/>
      <dgm:spPr/>
      <dgm:t>
        <a:bodyPr/>
        <a:lstStyle/>
        <a:p>
          <a:endParaRPr lang="en-US"/>
        </a:p>
      </dgm:t>
    </dgm:pt>
    <dgm:pt modelId="{66243225-D1C5-4E0A-A35D-84161695FDDD}">
      <dgm:prSet/>
      <dgm:spPr/>
      <dgm:t>
        <a:bodyPr/>
        <a:lstStyle/>
        <a:p>
          <a:pPr>
            <a:defRPr cap="all"/>
          </a:pPr>
          <a:r>
            <a:rPr lang="en-US"/>
            <a:t>Challenges in designing and tuning architecture.</a:t>
          </a:r>
        </a:p>
      </dgm:t>
    </dgm:pt>
    <dgm:pt modelId="{8B3330ED-61D1-4DA6-8329-17398CB70AE4}" type="parTrans" cxnId="{1654ED27-F18D-4A38-862E-8BFDD538BB1C}">
      <dgm:prSet/>
      <dgm:spPr/>
      <dgm:t>
        <a:bodyPr/>
        <a:lstStyle/>
        <a:p>
          <a:endParaRPr lang="en-US"/>
        </a:p>
      </dgm:t>
    </dgm:pt>
    <dgm:pt modelId="{EB9E515B-2612-4439-BBD4-A9C3FA5E8C6B}" type="sibTrans" cxnId="{1654ED27-F18D-4A38-862E-8BFDD538BB1C}">
      <dgm:prSet/>
      <dgm:spPr/>
      <dgm:t>
        <a:bodyPr/>
        <a:lstStyle/>
        <a:p>
          <a:endParaRPr lang="en-US"/>
        </a:p>
      </dgm:t>
    </dgm:pt>
    <dgm:pt modelId="{F2851400-0017-4CB4-9414-21F43DEDA9E3}" type="pres">
      <dgm:prSet presAssocID="{291024EA-D6E5-46F7-86BE-07F9EAEA7BB4}" presName="root" presStyleCnt="0">
        <dgm:presLayoutVars>
          <dgm:dir/>
          <dgm:resizeHandles val="exact"/>
        </dgm:presLayoutVars>
      </dgm:prSet>
      <dgm:spPr/>
    </dgm:pt>
    <dgm:pt modelId="{5A068E9B-260A-4E56-AA95-95E216EDE437}" type="pres">
      <dgm:prSet presAssocID="{113BC99A-CC95-4EF6-A7CD-A9E8E5C0200A}" presName="compNode" presStyleCnt="0"/>
      <dgm:spPr/>
    </dgm:pt>
    <dgm:pt modelId="{34E3650B-0E3B-4E67-84BA-04AF2AE6C77D}" type="pres">
      <dgm:prSet presAssocID="{113BC99A-CC95-4EF6-A7CD-A9E8E5C0200A}" presName="iconBgRect" presStyleLbl="bgShp" presStyleIdx="0" presStyleCnt="4"/>
      <dgm:spPr/>
    </dgm:pt>
    <dgm:pt modelId="{79D62325-8CCA-4B03-A8A5-08ABB757B0AE}" type="pres">
      <dgm:prSet presAssocID="{113BC99A-CC95-4EF6-A7CD-A9E8E5C0200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FA161C1-386E-4F4C-9841-7BBD80790CD3}" type="pres">
      <dgm:prSet presAssocID="{113BC99A-CC95-4EF6-A7CD-A9E8E5C0200A}" presName="spaceRect" presStyleCnt="0"/>
      <dgm:spPr/>
    </dgm:pt>
    <dgm:pt modelId="{9AD17397-6347-4C71-8999-2A23345E6EC7}" type="pres">
      <dgm:prSet presAssocID="{113BC99A-CC95-4EF6-A7CD-A9E8E5C0200A}" presName="textRect" presStyleLbl="revTx" presStyleIdx="0" presStyleCnt="4">
        <dgm:presLayoutVars>
          <dgm:chMax val="1"/>
          <dgm:chPref val="1"/>
        </dgm:presLayoutVars>
      </dgm:prSet>
      <dgm:spPr/>
    </dgm:pt>
    <dgm:pt modelId="{CDE3D141-D2A4-4559-8C39-D4F93D67FBB2}" type="pres">
      <dgm:prSet presAssocID="{BF789E4A-8165-4508-91F4-4F2B06B02517}" presName="sibTrans" presStyleCnt="0"/>
      <dgm:spPr/>
    </dgm:pt>
    <dgm:pt modelId="{0F30B753-4908-4120-99F9-5A6EED5F876F}" type="pres">
      <dgm:prSet presAssocID="{AA45E169-5881-4F5E-B26B-6E7BA7123EEE}" presName="compNode" presStyleCnt="0"/>
      <dgm:spPr/>
    </dgm:pt>
    <dgm:pt modelId="{EEFDEDB9-311D-455B-AC3A-B6125AEF79F2}" type="pres">
      <dgm:prSet presAssocID="{AA45E169-5881-4F5E-B26B-6E7BA7123EEE}" presName="iconBgRect" presStyleLbl="bgShp" presStyleIdx="1" presStyleCnt="4"/>
      <dgm:spPr/>
    </dgm:pt>
    <dgm:pt modelId="{6D62D9FC-65A4-4F27-858A-A50836060697}" type="pres">
      <dgm:prSet presAssocID="{AA45E169-5881-4F5E-B26B-6E7BA7123E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rglass"/>
        </a:ext>
      </dgm:extLst>
    </dgm:pt>
    <dgm:pt modelId="{BED7ABDE-CE95-4E05-9712-08CF62934529}" type="pres">
      <dgm:prSet presAssocID="{AA45E169-5881-4F5E-B26B-6E7BA7123EEE}" presName="spaceRect" presStyleCnt="0"/>
      <dgm:spPr/>
    </dgm:pt>
    <dgm:pt modelId="{D357A259-74D4-4636-83F6-4E7A60F260B5}" type="pres">
      <dgm:prSet presAssocID="{AA45E169-5881-4F5E-B26B-6E7BA7123EEE}" presName="textRect" presStyleLbl="revTx" presStyleIdx="1" presStyleCnt="4">
        <dgm:presLayoutVars>
          <dgm:chMax val="1"/>
          <dgm:chPref val="1"/>
        </dgm:presLayoutVars>
      </dgm:prSet>
      <dgm:spPr/>
    </dgm:pt>
    <dgm:pt modelId="{E6300B3F-0E82-45B3-9EA1-132A5D33424C}" type="pres">
      <dgm:prSet presAssocID="{D29646EE-317A-4544-B8EE-94A7FC267386}" presName="sibTrans" presStyleCnt="0"/>
      <dgm:spPr/>
    </dgm:pt>
    <dgm:pt modelId="{433E26A9-4AB3-4062-ADAE-018D6FA4FD79}" type="pres">
      <dgm:prSet presAssocID="{6A9F5BAD-7192-4B1E-B86E-257FE18865D1}" presName="compNode" presStyleCnt="0"/>
      <dgm:spPr/>
    </dgm:pt>
    <dgm:pt modelId="{83031BCB-E1DB-4DA6-9453-5D2F35B5C768}" type="pres">
      <dgm:prSet presAssocID="{6A9F5BAD-7192-4B1E-B86E-257FE18865D1}" presName="iconBgRect" presStyleLbl="bgShp" presStyleIdx="2" presStyleCnt="4"/>
      <dgm:spPr/>
    </dgm:pt>
    <dgm:pt modelId="{0B1F33E9-82E6-48FC-841F-EE6A85620274}" type="pres">
      <dgm:prSet presAssocID="{6A9F5BAD-7192-4B1E-B86E-257FE18865D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5E78E351-F55E-4F32-9A05-89E21381A7C0}" type="pres">
      <dgm:prSet presAssocID="{6A9F5BAD-7192-4B1E-B86E-257FE18865D1}" presName="spaceRect" presStyleCnt="0"/>
      <dgm:spPr/>
    </dgm:pt>
    <dgm:pt modelId="{0C985523-69C4-495F-836D-06F3866701B3}" type="pres">
      <dgm:prSet presAssocID="{6A9F5BAD-7192-4B1E-B86E-257FE18865D1}" presName="textRect" presStyleLbl="revTx" presStyleIdx="2" presStyleCnt="4">
        <dgm:presLayoutVars>
          <dgm:chMax val="1"/>
          <dgm:chPref val="1"/>
        </dgm:presLayoutVars>
      </dgm:prSet>
      <dgm:spPr/>
    </dgm:pt>
    <dgm:pt modelId="{9C1DE592-C94C-44AF-B7A0-4498BF691DFD}" type="pres">
      <dgm:prSet presAssocID="{46A4C995-E359-447D-B407-683264CD3E51}" presName="sibTrans" presStyleCnt="0"/>
      <dgm:spPr/>
    </dgm:pt>
    <dgm:pt modelId="{AB592A29-2033-49D5-99B7-98830B165DA3}" type="pres">
      <dgm:prSet presAssocID="{66243225-D1C5-4E0A-A35D-84161695FDDD}" presName="compNode" presStyleCnt="0"/>
      <dgm:spPr/>
    </dgm:pt>
    <dgm:pt modelId="{1FDBB43D-1FC8-4695-A203-D1AE26F8D522}" type="pres">
      <dgm:prSet presAssocID="{66243225-D1C5-4E0A-A35D-84161695FDDD}" presName="iconBgRect" presStyleLbl="bgShp" presStyleIdx="3" presStyleCnt="4"/>
      <dgm:spPr/>
    </dgm:pt>
    <dgm:pt modelId="{7C4EDB55-E275-4F95-BBCB-F205C067B9D2}" type="pres">
      <dgm:prSet presAssocID="{66243225-D1C5-4E0A-A35D-84161695FD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D2BDDE49-F551-469F-B345-FCF69FFBF663}" type="pres">
      <dgm:prSet presAssocID="{66243225-D1C5-4E0A-A35D-84161695FDDD}" presName="spaceRect" presStyleCnt="0"/>
      <dgm:spPr/>
    </dgm:pt>
    <dgm:pt modelId="{BFB25FD7-1FDB-4B43-A1D1-540A527D4065}" type="pres">
      <dgm:prSet presAssocID="{66243225-D1C5-4E0A-A35D-84161695FDDD}" presName="textRect" presStyleLbl="revTx" presStyleIdx="3" presStyleCnt="4">
        <dgm:presLayoutVars>
          <dgm:chMax val="1"/>
          <dgm:chPref val="1"/>
        </dgm:presLayoutVars>
      </dgm:prSet>
      <dgm:spPr/>
    </dgm:pt>
  </dgm:ptLst>
  <dgm:cxnLst>
    <dgm:cxn modelId="{1654ED27-F18D-4A38-862E-8BFDD538BB1C}" srcId="{291024EA-D6E5-46F7-86BE-07F9EAEA7BB4}" destId="{66243225-D1C5-4E0A-A35D-84161695FDDD}" srcOrd="3" destOrd="0" parTransId="{8B3330ED-61D1-4DA6-8329-17398CB70AE4}" sibTransId="{EB9E515B-2612-4439-BBD4-A9C3FA5E8C6B}"/>
    <dgm:cxn modelId="{A7B4C940-23C0-497C-A193-96049DEF9DF2}" type="presOf" srcId="{291024EA-D6E5-46F7-86BE-07F9EAEA7BB4}" destId="{F2851400-0017-4CB4-9414-21F43DEDA9E3}" srcOrd="0" destOrd="0" presId="urn:microsoft.com/office/officeart/2018/5/layout/IconCircleLabelList"/>
    <dgm:cxn modelId="{8DEDD155-B0B4-412C-A715-B5A22C7794D0}" srcId="{291024EA-D6E5-46F7-86BE-07F9EAEA7BB4}" destId="{113BC99A-CC95-4EF6-A7CD-A9E8E5C0200A}" srcOrd="0" destOrd="0" parTransId="{402AA92F-2894-4660-AD6B-4ED2F5F94F40}" sibTransId="{BF789E4A-8165-4508-91F4-4F2B06B02517}"/>
    <dgm:cxn modelId="{7F1B97B7-5CCF-45C2-8C42-983AB01CD4C9}" type="presOf" srcId="{6A9F5BAD-7192-4B1E-B86E-257FE18865D1}" destId="{0C985523-69C4-495F-836D-06F3866701B3}" srcOrd="0" destOrd="0" presId="urn:microsoft.com/office/officeart/2018/5/layout/IconCircleLabelList"/>
    <dgm:cxn modelId="{C12654BA-6914-45E8-A005-B8D424C55CEA}" type="presOf" srcId="{113BC99A-CC95-4EF6-A7CD-A9E8E5C0200A}" destId="{9AD17397-6347-4C71-8999-2A23345E6EC7}" srcOrd="0" destOrd="0" presId="urn:microsoft.com/office/officeart/2018/5/layout/IconCircleLabelList"/>
    <dgm:cxn modelId="{E31EB0BF-C8FD-4335-BA88-F1784A62EAB8}" srcId="{291024EA-D6E5-46F7-86BE-07F9EAEA7BB4}" destId="{AA45E169-5881-4F5E-B26B-6E7BA7123EEE}" srcOrd="1" destOrd="0" parTransId="{D76C4937-867E-4378-A807-9447A4B787B0}" sibTransId="{D29646EE-317A-4544-B8EE-94A7FC267386}"/>
    <dgm:cxn modelId="{07E0E6E0-B7B3-4FDB-8B0C-42E55B61D95A}" srcId="{291024EA-D6E5-46F7-86BE-07F9EAEA7BB4}" destId="{6A9F5BAD-7192-4B1E-B86E-257FE18865D1}" srcOrd="2" destOrd="0" parTransId="{BA279C01-583F-4970-9BF5-464607DEB313}" sibTransId="{46A4C995-E359-447D-B407-683264CD3E51}"/>
    <dgm:cxn modelId="{751754EB-9D39-480B-883B-EE2C55522F74}" type="presOf" srcId="{66243225-D1C5-4E0A-A35D-84161695FDDD}" destId="{BFB25FD7-1FDB-4B43-A1D1-540A527D4065}" srcOrd="0" destOrd="0" presId="urn:microsoft.com/office/officeart/2018/5/layout/IconCircleLabelList"/>
    <dgm:cxn modelId="{E28747F8-83BC-4A09-BC8F-575D0F0CEF4A}" type="presOf" srcId="{AA45E169-5881-4F5E-B26B-6E7BA7123EEE}" destId="{D357A259-74D4-4636-83F6-4E7A60F260B5}" srcOrd="0" destOrd="0" presId="urn:microsoft.com/office/officeart/2018/5/layout/IconCircleLabelList"/>
    <dgm:cxn modelId="{4063E082-7B41-4BDE-B971-749A4DA82B1D}" type="presParOf" srcId="{F2851400-0017-4CB4-9414-21F43DEDA9E3}" destId="{5A068E9B-260A-4E56-AA95-95E216EDE437}" srcOrd="0" destOrd="0" presId="urn:microsoft.com/office/officeart/2018/5/layout/IconCircleLabelList"/>
    <dgm:cxn modelId="{37823589-0DB4-484A-9F0A-9D272EAC19EE}" type="presParOf" srcId="{5A068E9B-260A-4E56-AA95-95E216EDE437}" destId="{34E3650B-0E3B-4E67-84BA-04AF2AE6C77D}" srcOrd="0" destOrd="0" presId="urn:microsoft.com/office/officeart/2018/5/layout/IconCircleLabelList"/>
    <dgm:cxn modelId="{BB67E69B-AD12-43E7-AB14-989F18F93ADD}" type="presParOf" srcId="{5A068E9B-260A-4E56-AA95-95E216EDE437}" destId="{79D62325-8CCA-4B03-A8A5-08ABB757B0AE}" srcOrd="1" destOrd="0" presId="urn:microsoft.com/office/officeart/2018/5/layout/IconCircleLabelList"/>
    <dgm:cxn modelId="{C826D879-B5C0-4BDC-B4D7-AD79FEB65B4C}" type="presParOf" srcId="{5A068E9B-260A-4E56-AA95-95E216EDE437}" destId="{BFA161C1-386E-4F4C-9841-7BBD80790CD3}" srcOrd="2" destOrd="0" presId="urn:microsoft.com/office/officeart/2018/5/layout/IconCircleLabelList"/>
    <dgm:cxn modelId="{FFDC1C7E-A19D-4D01-92E5-BF6C852B9C84}" type="presParOf" srcId="{5A068E9B-260A-4E56-AA95-95E216EDE437}" destId="{9AD17397-6347-4C71-8999-2A23345E6EC7}" srcOrd="3" destOrd="0" presId="urn:microsoft.com/office/officeart/2018/5/layout/IconCircleLabelList"/>
    <dgm:cxn modelId="{B4A4E01F-36DF-4B85-863E-8E968A0A6673}" type="presParOf" srcId="{F2851400-0017-4CB4-9414-21F43DEDA9E3}" destId="{CDE3D141-D2A4-4559-8C39-D4F93D67FBB2}" srcOrd="1" destOrd="0" presId="urn:microsoft.com/office/officeart/2018/5/layout/IconCircleLabelList"/>
    <dgm:cxn modelId="{82CDA8B3-10A3-45BF-A779-306A43C339D1}" type="presParOf" srcId="{F2851400-0017-4CB4-9414-21F43DEDA9E3}" destId="{0F30B753-4908-4120-99F9-5A6EED5F876F}" srcOrd="2" destOrd="0" presId="urn:microsoft.com/office/officeart/2018/5/layout/IconCircleLabelList"/>
    <dgm:cxn modelId="{04821C5B-7503-4B1E-8347-CB5C1E1CB8B7}" type="presParOf" srcId="{0F30B753-4908-4120-99F9-5A6EED5F876F}" destId="{EEFDEDB9-311D-455B-AC3A-B6125AEF79F2}" srcOrd="0" destOrd="0" presId="urn:microsoft.com/office/officeart/2018/5/layout/IconCircleLabelList"/>
    <dgm:cxn modelId="{24EAE6A9-8CC4-4963-AF56-B8C79C68B255}" type="presParOf" srcId="{0F30B753-4908-4120-99F9-5A6EED5F876F}" destId="{6D62D9FC-65A4-4F27-858A-A50836060697}" srcOrd="1" destOrd="0" presId="urn:microsoft.com/office/officeart/2018/5/layout/IconCircleLabelList"/>
    <dgm:cxn modelId="{B2DCEFF5-204B-41AC-8D4F-8AA767D37FF0}" type="presParOf" srcId="{0F30B753-4908-4120-99F9-5A6EED5F876F}" destId="{BED7ABDE-CE95-4E05-9712-08CF62934529}" srcOrd="2" destOrd="0" presId="urn:microsoft.com/office/officeart/2018/5/layout/IconCircleLabelList"/>
    <dgm:cxn modelId="{543D3D02-2A26-485E-AFCD-206F53B917F3}" type="presParOf" srcId="{0F30B753-4908-4120-99F9-5A6EED5F876F}" destId="{D357A259-74D4-4636-83F6-4E7A60F260B5}" srcOrd="3" destOrd="0" presId="urn:microsoft.com/office/officeart/2018/5/layout/IconCircleLabelList"/>
    <dgm:cxn modelId="{EB2EAFB1-CE6F-4B54-9FBE-300C985B719B}" type="presParOf" srcId="{F2851400-0017-4CB4-9414-21F43DEDA9E3}" destId="{E6300B3F-0E82-45B3-9EA1-132A5D33424C}" srcOrd="3" destOrd="0" presId="urn:microsoft.com/office/officeart/2018/5/layout/IconCircleLabelList"/>
    <dgm:cxn modelId="{1CA5070D-96B4-4F58-AA49-C67BE96D5F45}" type="presParOf" srcId="{F2851400-0017-4CB4-9414-21F43DEDA9E3}" destId="{433E26A9-4AB3-4062-ADAE-018D6FA4FD79}" srcOrd="4" destOrd="0" presId="urn:microsoft.com/office/officeart/2018/5/layout/IconCircleLabelList"/>
    <dgm:cxn modelId="{D8CA6938-112C-4005-BF89-13ADD95852F3}" type="presParOf" srcId="{433E26A9-4AB3-4062-ADAE-018D6FA4FD79}" destId="{83031BCB-E1DB-4DA6-9453-5D2F35B5C768}" srcOrd="0" destOrd="0" presId="urn:microsoft.com/office/officeart/2018/5/layout/IconCircleLabelList"/>
    <dgm:cxn modelId="{296BE9B3-BCEF-4D0D-9DEC-4B1A8146B4C0}" type="presParOf" srcId="{433E26A9-4AB3-4062-ADAE-018D6FA4FD79}" destId="{0B1F33E9-82E6-48FC-841F-EE6A85620274}" srcOrd="1" destOrd="0" presId="urn:microsoft.com/office/officeart/2018/5/layout/IconCircleLabelList"/>
    <dgm:cxn modelId="{5A3F0FD1-4558-45CC-A1C2-78AA6A8E82E6}" type="presParOf" srcId="{433E26A9-4AB3-4062-ADAE-018D6FA4FD79}" destId="{5E78E351-F55E-4F32-9A05-89E21381A7C0}" srcOrd="2" destOrd="0" presId="urn:microsoft.com/office/officeart/2018/5/layout/IconCircleLabelList"/>
    <dgm:cxn modelId="{6E3C02C8-CEBF-4A4B-884E-87C13FEC73C1}" type="presParOf" srcId="{433E26A9-4AB3-4062-ADAE-018D6FA4FD79}" destId="{0C985523-69C4-495F-836D-06F3866701B3}" srcOrd="3" destOrd="0" presId="urn:microsoft.com/office/officeart/2018/5/layout/IconCircleLabelList"/>
    <dgm:cxn modelId="{27A6CF44-C9FF-4B32-B3BC-C2DA42694896}" type="presParOf" srcId="{F2851400-0017-4CB4-9414-21F43DEDA9E3}" destId="{9C1DE592-C94C-44AF-B7A0-4498BF691DFD}" srcOrd="5" destOrd="0" presId="urn:microsoft.com/office/officeart/2018/5/layout/IconCircleLabelList"/>
    <dgm:cxn modelId="{2F983D53-B154-4940-BB81-A2448F464D20}" type="presParOf" srcId="{F2851400-0017-4CB4-9414-21F43DEDA9E3}" destId="{AB592A29-2033-49D5-99B7-98830B165DA3}" srcOrd="6" destOrd="0" presId="urn:microsoft.com/office/officeart/2018/5/layout/IconCircleLabelList"/>
    <dgm:cxn modelId="{33AE7103-002F-41AA-83DC-88813C17BD90}" type="presParOf" srcId="{AB592A29-2033-49D5-99B7-98830B165DA3}" destId="{1FDBB43D-1FC8-4695-A203-D1AE26F8D522}" srcOrd="0" destOrd="0" presId="urn:microsoft.com/office/officeart/2018/5/layout/IconCircleLabelList"/>
    <dgm:cxn modelId="{C496371A-6D72-4BBA-BDC9-2F5275B6814C}" type="presParOf" srcId="{AB592A29-2033-49D5-99B7-98830B165DA3}" destId="{7C4EDB55-E275-4F95-BBCB-F205C067B9D2}" srcOrd="1" destOrd="0" presId="urn:microsoft.com/office/officeart/2018/5/layout/IconCircleLabelList"/>
    <dgm:cxn modelId="{FE992072-2149-4B5B-A67A-8D557D8F1965}" type="presParOf" srcId="{AB592A29-2033-49D5-99B7-98830B165DA3}" destId="{D2BDDE49-F551-469F-B345-FCF69FFBF663}" srcOrd="2" destOrd="0" presId="urn:microsoft.com/office/officeart/2018/5/layout/IconCircleLabelList"/>
    <dgm:cxn modelId="{11F6141F-335D-49B4-9DB3-DCAA4021DB9C}" type="presParOf" srcId="{AB592A29-2033-49D5-99B7-98830B165DA3}" destId="{BFB25FD7-1FDB-4B43-A1D1-540A527D406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3650B-0E3B-4E67-84BA-04AF2AE6C77D}">
      <dsp:nvSpPr>
        <dsp:cNvPr id="0" name=""/>
        <dsp:cNvSpPr/>
      </dsp:nvSpPr>
      <dsp:spPr>
        <a:xfrm>
          <a:off x="475417" y="567779"/>
          <a:ext cx="1437000" cy="1437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D62325-8CCA-4B03-A8A5-08ABB757B0AE}">
      <dsp:nvSpPr>
        <dsp:cNvPr id="0" name=""/>
        <dsp:cNvSpPr/>
      </dsp:nvSpPr>
      <dsp:spPr>
        <a:xfrm>
          <a:off x="781663" y="874025"/>
          <a:ext cx="824508" cy="8245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D17397-6347-4C71-8999-2A23345E6EC7}">
      <dsp:nvSpPr>
        <dsp:cNvPr id="0" name=""/>
        <dsp:cNvSpPr/>
      </dsp:nvSpPr>
      <dsp:spPr>
        <a:xfrm>
          <a:off x="16048" y="2452370"/>
          <a:ext cx="235573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Nature of the dataset, risk of overfitting.</a:t>
          </a:r>
        </a:p>
      </dsp:txBody>
      <dsp:txXfrm>
        <a:off x="16048" y="2452370"/>
        <a:ext cx="2355738" cy="720000"/>
      </dsp:txXfrm>
    </dsp:sp>
    <dsp:sp modelId="{EEFDEDB9-311D-455B-AC3A-B6125AEF79F2}">
      <dsp:nvSpPr>
        <dsp:cNvPr id="0" name=""/>
        <dsp:cNvSpPr/>
      </dsp:nvSpPr>
      <dsp:spPr>
        <a:xfrm>
          <a:off x="3243409" y="567779"/>
          <a:ext cx="1437000" cy="1437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62D9FC-65A4-4F27-858A-A50836060697}">
      <dsp:nvSpPr>
        <dsp:cNvPr id="0" name=""/>
        <dsp:cNvSpPr/>
      </dsp:nvSpPr>
      <dsp:spPr>
        <a:xfrm>
          <a:off x="3549655" y="874025"/>
          <a:ext cx="824508" cy="8245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57A259-74D4-4636-83F6-4E7A60F260B5}">
      <dsp:nvSpPr>
        <dsp:cNvPr id="0" name=""/>
        <dsp:cNvSpPr/>
      </dsp:nvSpPr>
      <dsp:spPr>
        <a:xfrm>
          <a:off x="2784040" y="2452370"/>
          <a:ext cx="235573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Converges slower and requires many epochs to achieve decent performance.</a:t>
          </a:r>
        </a:p>
      </dsp:txBody>
      <dsp:txXfrm>
        <a:off x="2784040" y="2452370"/>
        <a:ext cx="2355738" cy="720000"/>
      </dsp:txXfrm>
    </dsp:sp>
    <dsp:sp modelId="{83031BCB-E1DB-4DA6-9453-5D2F35B5C768}">
      <dsp:nvSpPr>
        <dsp:cNvPr id="0" name=""/>
        <dsp:cNvSpPr/>
      </dsp:nvSpPr>
      <dsp:spPr>
        <a:xfrm>
          <a:off x="6011402" y="567779"/>
          <a:ext cx="1437000" cy="1437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F33E9-82E6-48FC-841F-EE6A85620274}">
      <dsp:nvSpPr>
        <dsp:cNvPr id="0" name=""/>
        <dsp:cNvSpPr/>
      </dsp:nvSpPr>
      <dsp:spPr>
        <a:xfrm>
          <a:off x="6317648" y="874025"/>
          <a:ext cx="824508" cy="8245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985523-69C4-495F-836D-06F3866701B3}">
      <dsp:nvSpPr>
        <dsp:cNvPr id="0" name=""/>
        <dsp:cNvSpPr/>
      </dsp:nvSpPr>
      <dsp:spPr>
        <a:xfrm>
          <a:off x="5552033" y="2452370"/>
          <a:ext cx="235573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Computationally expensive</a:t>
          </a:r>
        </a:p>
      </dsp:txBody>
      <dsp:txXfrm>
        <a:off x="5552033" y="2452370"/>
        <a:ext cx="2355738" cy="720000"/>
      </dsp:txXfrm>
    </dsp:sp>
    <dsp:sp modelId="{1FDBB43D-1FC8-4695-A203-D1AE26F8D522}">
      <dsp:nvSpPr>
        <dsp:cNvPr id="0" name=""/>
        <dsp:cNvSpPr/>
      </dsp:nvSpPr>
      <dsp:spPr>
        <a:xfrm>
          <a:off x="8779394" y="567779"/>
          <a:ext cx="1437000" cy="1437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EDB55-E275-4F95-BBCB-F205C067B9D2}">
      <dsp:nvSpPr>
        <dsp:cNvPr id="0" name=""/>
        <dsp:cNvSpPr/>
      </dsp:nvSpPr>
      <dsp:spPr>
        <a:xfrm>
          <a:off x="9085640" y="874025"/>
          <a:ext cx="824508" cy="8245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B25FD7-1FDB-4B43-A1D1-540A527D4065}">
      <dsp:nvSpPr>
        <dsp:cNvPr id="0" name=""/>
        <dsp:cNvSpPr/>
      </dsp:nvSpPr>
      <dsp:spPr>
        <a:xfrm>
          <a:off x="8320025" y="2452370"/>
          <a:ext cx="235573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Challenges in designing and tuning architecture.</a:t>
          </a:r>
        </a:p>
      </dsp:txBody>
      <dsp:txXfrm>
        <a:off x="8320025" y="2452370"/>
        <a:ext cx="2355738"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980287-35A6-4561-92B1-3BEB2EF22CF8}" type="datetimeFigureOut">
              <a:rPr lang="en-US" smtClean="0"/>
              <a:t>05/31/2025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0654D-3A35-4C8A-BD36-89A59EA86ACF}" type="slidenum">
              <a:rPr lang="en-US" smtClean="0"/>
              <a:t>‹#›</a:t>
            </a:fld>
            <a:endParaRPr lang="en-US"/>
          </a:p>
        </p:txBody>
      </p:sp>
    </p:spTree>
    <p:extLst>
      <p:ext uri="{BB962C8B-B14F-4D97-AF65-F5344CB8AC3E}">
        <p14:creationId xmlns:p14="http://schemas.microsoft.com/office/powerpoint/2010/main" val="1776585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2</a:t>
            </a:fld>
            <a:endParaRPr lang="en-US"/>
          </a:p>
        </p:txBody>
      </p:sp>
    </p:spTree>
    <p:extLst>
      <p:ext uri="{BB962C8B-B14F-4D97-AF65-F5344CB8AC3E}">
        <p14:creationId xmlns:p14="http://schemas.microsoft.com/office/powerpoint/2010/main" val="4215480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12</a:t>
            </a:fld>
            <a:endParaRPr lang="en-US"/>
          </a:p>
        </p:txBody>
      </p:sp>
    </p:spTree>
    <p:extLst>
      <p:ext uri="{BB962C8B-B14F-4D97-AF65-F5344CB8AC3E}">
        <p14:creationId xmlns:p14="http://schemas.microsoft.com/office/powerpoint/2010/main" val="1559849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13</a:t>
            </a:fld>
            <a:endParaRPr lang="en-US"/>
          </a:p>
        </p:txBody>
      </p:sp>
    </p:spTree>
    <p:extLst>
      <p:ext uri="{BB962C8B-B14F-4D97-AF65-F5344CB8AC3E}">
        <p14:creationId xmlns:p14="http://schemas.microsoft.com/office/powerpoint/2010/main" val="4031697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14</a:t>
            </a:fld>
            <a:endParaRPr lang="en-US"/>
          </a:p>
        </p:txBody>
      </p:sp>
    </p:spTree>
    <p:extLst>
      <p:ext uri="{BB962C8B-B14F-4D97-AF65-F5344CB8AC3E}">
        <p14:creationId xmlns:p14="http://schemas.microsoft.com/office/powerpoint/2010/main" val="1514142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15</a:t>
            </a:fld>
            <a:endParaRPr lang="en-US"/>
          </a:p>
        </p:txBody>
      </p:sp>
    </p:spTree>
    <p:extLst>
      <p:ext uri="{BB962C8B-B14F-4D97-AF65-F5344CB8AC3E}">
        <p14:creationId xmlns:p14="http://schemas.microsoft.com/office/powerpoint/2010/main" val="12037130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16</a:t>
            </a:fld>
            <a:endParaRPr lang="en-US"/>
          </a:p>
        </p:txBody>
      </p:sp>
    </p:spTree>
    <p:extLst>
      <p:ext uri="{BB962C8B-B14F-4D97-AF65-F5344CB8AC3E}">
        <p14:creationId xmlns:p14="http://schemas.microsoft.com/office/powerpoint/2010/main" val="2581303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17</a:t>
            </a:fld>
            <a:endParaRPr lang="en-US"/>
          </a:p>
        </p:txBody>
      </p:sp>
    </p:spTree>
    <p:extLst>
      <p:ext uri="{BB962C8B-B14F-4D97-AF65-F5344CB8AC3E}">
        <p14:creationId xmlns:p14="http://schemas.microsoft.com/office/powerpoint/2010/main" val="1645029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18</a:t>
            </a:fld>
            <a:endParaRPr lang="en-US"/>
          </a:p>
        </p:txBody>
      </p:sp>
    </p:spTree>
    <p:extLst>
      <p:ext uri="{BB962C8B-B14F-4D97-AF65-F5344CB8AC3E}">
        <p14:creationId xmlns:p14="http://schemas.microsoft.com/office/powerpoint/2010/main" val="3192692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19</a:t>
            </a:fld>
            <a:endParaRPr lang="en-US"/>
          </a:p>
        </p:txBody>
      </p:sp>
    </p:spTree>
    <p:extLst>
      <p:ext uri="{BB962C8B-B14F-4D97-AF65-F5344CB8AC3E}">
        <p14:creationId xmlns:p14="http://schemas.microsoft.com/office/powerpoint/2010/main" val="357866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20</a:t>
            </a:fld>
            <a:endParaRPr lang="en-US"/>
          </a:p>
        </p:txBody>
      </p:sp>
    </p:spTree>
    <p:extLst>
      <p:ext uri="{BB962C8B-B14F-4D97-AF65-F5344CB8AC3E}">
        <p14:creationId xmlns:p14="http://schemas.microsoft.com/office/powerpoint/2010/main" val="24443982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21</a:t>
            </a:fld>
            <a:endParaRPr lang="en-US"/>
          </a:p>
        </p:txBody>
      </p:sp>
    </p:spTree>
    <p:extLst>
      <p:ext uri="{BB962C8B-B14F-4D97-AF65-F5344CB8AC3E}">
        <p14:creationId xmlns:p14="http://schemas.microsoft.com/office/powerpoint/2010/main" val="3920054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3</a:t>
            </a:fld>
            <a:endParaRPr lang="en-US"/>
          </a:p>
        </p:txBody>
      </p:sp>
    </p:spTree>
    <p:extLst>
      <p:ext uri="{BB962C8B-B14F-4D97-AF65-F5344CB8AC3E}">
        <p14:creationId xmlns:p14="http://schemas.microsoft.com/office/powerpoint/2010/main" val="249020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4</a:t>
            </a:fld>
            <a:endParaRPr lang="en-US"/>
          </a:p>
        </p:txBody>
      </p:sp>
    </p:spTree>
    <p:extLst>
      <p:ext uri="{BB962C8B-B14F-4D97-AF65-F5344CB8AC3E}">
        <p14:creationId xmlns:p14="http://schemas.microsoft.com/office/powerpoint/2010/main" val="3492922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5</a:t>
            </a:fld>
            <a:endParaRPr lang="en-US"/>
          </a:p>
        </p:txBody>
      </p:sp>
    </p:spTree>
    <p:extLst>
      <p:ext uri="{BB962C8B-B14F-4D97-AF65-F5344CB8AC3E}">
        <p14:creationId xmlns:p14="http://schemas.microsoft.com/office/powerpoint/2010/main" val="34035574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7</a:t>
            </a:fld>
            <a:endParaRPr lang="en-US"/>
          </a:p>
        </p:txBody>
      </p:sp>
    </p:spTree>
    <p:extLst>
      <p:ext uri="{BB962C8B-B14F-4D97-AF65-F5344CB8AC3E}">
        <p14:creationId xmlns:p14="http://schemas.microsoft.com/office/powerpoint/2010/main" val="3574513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5"/>
          </p:nvPr>
        </p:nvSpPr>
        <p:spPr/>
        <p:txBody>
          <a:bodyPr/>
          <a:lstStyle/>
          <a:p>
            <a:fld id="{4B90654D-3A35-4C8A-BD36-89A59EA86ACF}" type="slidenum">
              <a:rPr lang="en-US" smtClean="0"/>
              <a:t>8</a:t>
            </a:fld>
            <a:endParaRPr lang="en-US"/>
          </a:p>
        </p:txBody>
      </p:sp>
    </p:spTree>
    <p:extLst>
      <p:ext uri="{BB962C8B-B14F-4D97-AF65-F5344CB8AC3E}">
        <p14:creationId xmlns:p14="http://schemas.microsoft.com/office/powerpoint/2010/main" val="1255214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9</a:t>
            </a:fld>
            <a:endParaRPr lang="en-US"/>
          </a:p>
        </p:txBody>
      </p:sp>
    </p:spTree>
    <p:extLst>
      <p:ext uri="{BB962C8B-B14F-4D97-AF65-F5344CB8AC3E}">
        <p14:creationId xmlns:p14="http://schemas.microsoft.com/office/powerpoint/2010/main" val="3839522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10</a:t>
            </a:fld>
            <a:endParaRPr lang="en-US"/>
          </a:p>
        </p:txBody>
      </p:sp>
    </p:spTree>
    <p:extLst>
      <p:ext uri="{BB962C8B-B14F-4D97-AF65-F5344CB8AC3E}">
        <p14:creationId xmlns:p14="http://schemas.microsoft.com/office/powerpoint/2010/main" val="24282339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90654D-3A35-4C8A-BD36-89A59EA86ACF}" type="slidenum">
              <a:rPr lang="en-US" smtClean="0"/>
              <a:t>11</a:t>
            </a:fld>
            <a:endParaRPr lang="en-US"/>
          </a:p>
        </p:txBody>
      </p:sp>
    </p:spTree>
    <p:extLst>
      <p:ext uri="{BB962C8B-B14F-4D97-AF65-F5344CB8AC3E}">
        <p14:creationId xmlns:p14="http://schemas.microsoft.com/office/powerpoint/2010/main" val="1745350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05/31/2025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6187013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05/31/2025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218923"/>
      </p:ext>
    </p:extLst>
  </p:cSld>
  <p:clrMap bg1="lt1" tx1="dk1" bg2="lt2" tx2="dk2" accent1="accent1" accent2="accent2" accent3="accent3" accent4="accent4" accent5="accent5" accent6="accent6" hlink="hlink" folHlink="folHlink"/>
  <p:sldLayoutIdLst>
    <p:sldLayoutId id="2147483712" r:id="rId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32F06D-409A-A27F-5CC0-EEAC59320AFD}"/>
              </a:ext>
            </a:extLst>
          </p:cNvPr>
          <p:cNvSpPr>
            <a:spLocks noGrp="1"/>
          </p:cNvSpPr>
          <p:nvPr>
            <p:ph type="ctrTitle"/>
          </p:nvPr>
        </p:nvSpPr>
        <p:spPr>
          <a:xfrm>
            <a:off x="703400" y="871758"/>
            <a:ext cx="5227171" cy="3871143"/>
          </a:xfrm>
        </p:spPr>
        <p:txBody>
          <a:bodyPr/>
          <a:lstStyle/>
          <a:p>
            <a:pPr>
              <a:lnSpc>
                <a:spcPct val="90000"/>
              </a:lnSpc>
            </a:pPr>
            <a:r>
              <a:rPr lang="en-US" dirty="0"/>
              <a:t>Audio Classification Using Transfer Learning</a:t>
            </a:r>
          </a:p>
        </p:txBody>
      </p:sp>
      <p:sp>
        <p:nvSpPr>
          <p:cNvPr id="3" name="Subtitle 2">
            <a:extLst>
              <a:ext uri="{FF2B5EF4-FFF2-40B4-BE49-F238E27FC236}">
                <a16:creationId xmlns:a16="http://schemas.microsoft.com/office/drawing/2014/main" id="{9F0C28E2-79D9-2A6A-C441-855DF651F329}"/>
              </a:ext>
            </a:extLst>
          </p:cNvPr>
          <p:cNvSpPr>
            <a:spLocks noGrp="1"/>
          </p:cNvSpPr>
          <p:nvPr>
            <p:ph type="subTitle" idx="1"/>
          </p:nvPr>
        </p:nvSpPr>
        <p:spPr>
          <a:xfrm>
            <a:off x="721688" y="4638676"/>
            <a:ext cx="4857857" cy="1152524"/>
          </a:xfrm>
        </p:spPr>
        <p:txBody>
          <a:bodyPr>
            <a:normAutofit fontScale="77500" lnSpcReduction="20000"/>
          </a:bodyPr>
          <a:lstStyle/>
          <a:p>
            <a:r>
              <a:rPr lang="en-US" sz="1600" dirty="0"/>
              <a:t>Emir Uncu</a:t>
            </a:r>
          </a:p>
          <a:p>
            <a:r>
              <a:rPr lang="en-US" sz="1600" dirty="0"/>
              <a:t>e273968@metu.edu.tr	</a:t>
            </a:r>
          </a:p>
          <a:p>
            <a:r>
              <a:rPr lang="en-US" sz="1600" dirty="0"/>
              <a:t>Middle East </a:t>
            </a:r>
            <a:r>
              <a:rPr lang="en-US" sz="1600" dirty="0" err="1"/>
              <a:t>Techinal</a:t>
            </a:r>
            <a:r>
              <a:rPr lang="en-US" sz="1600" dirty="0"/>
              <a:t> University</a:t>
            </a:r>
          </a:p>
          <a:p>
            <a:r>
              <a:rPr lang="en-US" sz="1600" dirty="0"/>
              <a:t>Department of Computer Engineering</a:t>
            </a:r>
          </a:p>
        </p:txBody>
      </p:sp>
      <p:cxnSp>
        <p:nvCxnSpPr>
          <p:cNvPr id="20" name="Straight Connector 1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728CA3D-56EB-F4B0-8B84-EAB5E15393F3}"/>
              </a:ext>
            </a:extLst>
          </p:cNvPr>
          <p:cNvPicPr>
            <a:picLocks noChangeAspect="1"/>
          </p:cNvPicPr>
          <p:nvPr/>
        </p:nvPicPr>
        <p:blipFill>
          <a:blip r:embed="rId2"/>
          <a:srcRect l="35650" r="16961" b="1"/>
          <a:stretch>
            <a:fillRect/>
          </a:stretch>
        </p:blipFill>
        <p:spPr>
          <a:xfrm>
            <a:off x="6515100" y="10"/>
            <a:ext cx="5676900" cy="6857990"/>
          </a:xfrm>
          <a:prstGeom prst="rect">
            <a:avLst/>
          </a:prstGeom>
        </p:spPr>
      </p:pic>
    </p:spTree>
    <p:extLst>
      <p:ext uri="{BB962C8B-B14F-4D97-AF65-F5344CB8AC3E}">
        <p14:creationId xmlns:p14="http://schemas.microsoft.com/office/powerpoint/2010/main" val="272113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4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BB478-6211-0F25-1B41-2AC0FD5868DB}"/>
              </a:ext>
            </a:extLst>
          </p:cNvPr>
          <p:cNvSpPr>
            <a:spLocks noGrp="1"/>
          </p:cNvSpPr>
          <p:nvPr>
            <p:ph type="ctrTitle"/>
          </p:nvPr>
        </p:nvSpPr>
        <p:spPr>
          <a:xfrm>
            <a:off x="704088" y="889820"/>
            <a:ext cx="9989574" cy="1110430"/>
          </a:xfrm>
        </p:spPr>
        <p:txBody>
          <a:bodyPr/>
          <a:lstStyle/>
          <a:p>
            <a:r>
              <a:rPr lang="en-US" dirty="0" err="1"/>
              <a:t>Baselıne</a:t>
            </a:r>
            <a:r>
              <a:rPr lang="en-US" dirty="0"/>
              <a:t> model results </a:t>
            </a:r>
          </a:p>
        </p:txBody>
      </p:sp>
      <p:pic>
        <p:nvPicPr>
          <p:cNvPr id="5" name="Picture 4">
            <a:extLst>
              <a:ext uri="{FF2B5EF4-FFF2-40B4-BE49-F238E27FC236}">
                <a16:creationId xmlns:a16="http://schemas.microsoft.com/office/drawing/2014/main" id="{5EAB3CC8-73E6-1954-B784-1906225CA3CD}"/>
              </a:ext>
            </a:extLst>
          </p:cNvPr>
          <p:cNvPicPr>
            <a:picLocks noChangeAspect="1"/>
          </p:cNvPicPr>
          <p:nvPr/>
        </p:nvPicPr>
        <p:blipFill>
          <a:blip r:embed="rId3"/>
          <a:stretch>
            <a:fillRect/>
          </a:stretch>
        </p:blipFill>
        <p:spPr>
          <a:xfrm>
            <a:off x="704088" y="1956771"/>
            <a:ext cx="4791837" cy="3514724"/>
          </a:xfrm>
          <a:prstGeom prst="rect">
            <a:avLst/>
          </a:prstGeom>
        </p:spPr>
      </p:pic>
      <p:pic>
        <p:nvPicPr>
          <p:cNvPr id="7" name="Picture 6">
            <a:extLst>
              <a:ext uri="{FF2B5EF4-FFF2-40B4-BE49-F238E27FC236}">
                <a16:creationId xmlns:a16="http://schemas.microsoft.com/office/drawing/2014/main" id="{09F8A6D4-2043-1EA4-46B3-7BC25B82FDA9}"/>
              </a:ext>
            </a:extLst>
          </p:cNvPr>
          <p:cNvPicPr>
            <a:picLocks noChangeAspect="1"/>
          </p:cNvPicPr>
          <p:nvPr/>
        </p:nvPicPr>
        <p:blipFill>
          <a:blip r:embed="rId4"/>
          <a:stretch>
            <a:fillRect/>
          </a:stretch>
        </p:blipFill>
        <p:spPr>
          <a:xfrm>
            <a:off x="6191250" y="1956771"/>
            <a:ext cx="5597775" cy="3877905"/>
          </a:xfrm>
          <a:prstGeom prst="rect">
            <a:avLst/>
          </a:prstGeom>
        </p:spPr>
      </p:pic>
    </p:spTree>
    <p:extLst>
      <p:ext uri="{BB962C8B-B14F-4D97-AF65-F5344CB8AC3E}">
        <p14:creationId xmlns:p14="http://schemas.microsoft.com/office/powerpoint/2010/main" val="985966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9C33A-A25B-F7EC-1E52-918C82F0EE63}"/>
              </a:ext>
            </a:extLst>
          </p:cNvPr>
          <p:cNvSpPr>
            <a:spLocks noGrp="1"/>
          </p:cNvSpPr>
          <p:nvPr>
            <p:ph type="ctrTitle"/>
          </p:nvPr>
        </p:nvSpPr>
        <p:spPr>
          <a:xfrm>
            <a:off x="513588" y="889819"/>
            <a:ext cx="9989574" cy="1043755"/>
          </a:xfrm>
        </p:spPr>
        <p:txBody>
          <a:bodyPr/>
          <a:lstStyle/>
          <a:p>
            <a:r>
              <a:rPr lang="en-US" dirty="0" err="1"/>
              <a:t>Baselıne</a:t>
            </a:r>
            <a:r>
              <a:rPr lang="en-US" dirty="0"/>
              <a:t> model results</a:t>
            </a:r>
          </a:p>
        </p:txBody>
      </p:sp>
      <p:pic>
        <p:nvPicPr>
          <p:cNvPr id="5" name="Picture 4">
            <a:extLst>
              <a:ext uri="{FF2B5EF4-FFF2-40B4-BE49-F238E27FC236}">
                <a16:creationId xmlns:a16="http://schemas.microsoft.com/office/drawing/2014/main" id="{CF920B0D-4004-6E2A-8B95-C553F007A6E0}"/>
              </a:ext>
            </a:extLst>
          </p:cNvPr>
          <p:cNvPicPr>
            <a:picLocks noChangeAspect="1"/>
          </p:cNvPicPr>
          <p:nvPr/>
        </p:nvPicPr>
        <p:blipFill>
          <a:blip r:embed="rId3"/>
          <a:stretch>
            <a:fillRect/>
          </a:stretch>
        </p:blipFill>
        <p:spPr>
          <a:xfrm>
            <a:off x="513588" y="1933574"/>
            <a:ext cx="4075642" cy="2876550"/>
          </a:xfrm>
          <a:prstGeom prst="rect">
            <a:avLst/>
          </a:prstGeom>
        </p:spPr>
      </p:pic>
      <p:pic>
        <p:nvPicPr>
          <p:cNvPr id="7" name="Picture 6">
            <a:extLst>
              <a:ext uri="{FF2B5EF4-FFF2-40B4-BE49-F238E27FC236}">
                <a16:creationId xmlns:a16="http://schemas.microsoft.com/office/drawing/2014/main" id="{9E8B4BD4-758E-4D82-48D1-CDDF051D554A}"/>
              </a:ext>
            </a:extLst>
          </p:cNvPr>
          <p:cNvPicPr>
            <a:picLocks noChangeAspect="1"/>
          </p:cNvPicPr>
          <p:nvPr/>
        </p:nvPicPr>
        <p:blipFill>
          <a:blip r:embed="rId4"/>
          <a:stretch>
            <a:fillRect/>
          </a:stretch>
        </p:blipFill>
        <p:spPr>
          <a:xfrm>
            <a:off x="4246331" y="1933573"/>
            <a:ext cx="4211869" cy="2933702"/>
          </a:xfrm>
          <a:prstGeom prst="rect">
            <a:avLst/>
          </a:prstGeom>
        </p:spPr>
      </p:pic>
      <p:graphicFrame>
        <p:nvGraphicFramePr>
          <p:cNvPr id="8" name="Table 7">
            <a:extLst>
              <a:ext uri="{FF2B5EF4-FFF2-40B4-BE49-F238E27FC236}">
                <a16:creationId xmlns:a16="http://schemas.microsoft.com/office/drawing/2014/main" id="{5F27201A-EB0C-7C69-9D5B-FFBD37FB9339}"/>
              </a:ext>
            </a:extLst>
          </p:cNvPr>
          <p:cNvGraphicFramePr>
            <a:graphicFrameLocks noGrp="1"/>
          </p:cNvGraphicFramePr>
          <p:nvPr>
            <p:extLst>
              <p:ext uri="{D42A27DB-BD31-4B8C-83A1-F6EECF244321}">
                <p14:modId xmlns:p14="http://schemas.microsoft.com/office/powerpoint/2010/main" val="1897021037"/>
              </p:ext>
            </p:extLst>
          </p:nvPr>
        </p:nvGraphicFramePr>
        <p:xfrm>
          <a:off x="8763001" y="2066925"/>
          <a:ext cx="2915411" cy="1495426"/>
        </p:xfrm>
        <a:graphic>
          <a:graphicData uri="http://schemas.openxmlformats.org/drawingml/2006/table">
            <a:tbl>
              <a:tblPr firstRow="1" bandRow="1">
                <a:tableStyleId>{5C22544A-7EE6-4342-B048-85BDC9FD1C3A}</a:tableStyleId>
              </a:tblPr>
              <a:tblGrid>
                <a:gridCol w="1476374">
                  <a:extLst>
                    <a:ext uri="{9D8B030D-6E8A-4147-A177-3AD203B41FA5}">
                      <a16:colId xmlns:a16="http://schemas.microsoft.com/office/drawing/2014/main" val="2901986139"/>
                    </a:ext>
                  </a:extLst>
                </a:gridCol>
                <a:gridCol w="1439037">
                  <a:extLst>
                    <a:ext uri="{9D8B030D-6E8A-4147-A177-3AD203B41FA5}">
                      <a16:colId xmlns:a16="http://schemas.microsoft.com/office/drawing/2014/main" val="3667851916"/>
                    </a:ext>
                  </a:extLst>
                </a:gridCol>
              </a:tblGrid>
              <a:tr h="747713">
                <a:tc>
                  <a:txBody>
                    <a:bodyPr/>
                    <a:lstStyle/>
                    <a:p>
                      <a:r>
                        <a:rPr lang="en-US" dirty="0"/>
                        <a:t>Validation Loss</a:t>
                      </a:r>
                    </a:p>
                  </a:txBody>
                  <a:tcPr/>
                </a:tc>
                <a:tc>
                  <a:txBody>
                    <a:bodyPr/>
                    <a:lstStyle/>
                    <a:p>
                      <a:r>
                        <a:rPr lang="en-US" dirty="0"/>
                        <a:t>Validation Accuracy</a:t>
                      </a:r>
                    </a:p>
                  </a:txBody>
                  <a:tcPr/>
                </a:tc>
                <a:extLst>
                  <a:ext uri="{0D108BD9-81ED-4DB2-BD59-A6C34878D82A}">
                    <a16:rowId xmlns:a16="http://schemas.microsoft.com/office/drawing/2014/main" val="3947961996"/>
                  </a:ext>
                </a:extLst>
              </a:tr>
              <a:tr h="747713">
                <a:tc>
                  <a:txBody>
                    <a:bodyPr/>
                    <a:lstStyle/>
                    <a:p>
                      <a:r>
                        <a:rPr lang="en-US" dirty="0"/>
                        <a:t>0.314206063747406</a:t>
                      </a:r>
                    </a:p>
                  </a:txBody>
                  <a:tcPr/>
                </a:tc>
                <a:tc>
                  <a:txBody>
                    <a:bodyPr/>
                    <a:lstStyle/>
                    <a:p>
                      <a:r>
                        <a:rPr lang="en-US" dirty="0"/>
                        <a:t>0.9106745719909668</a:t>
                      </a:r>
                    </a:p>
                  </a:txBody>
                  <a:tcPr/>
                </a:tc>
                <a:extLst>
                  <a:ext uri="{0D108BD9-81ED-4DB2-BD59-A6C34878D82A}">
                    <a16:rowId xmlns:a16="http://schemas.microsoft.com/office/drawing/2014/main" val="1020952364"/>
                  </a:ext>
                </a:extLst>
              </a:tr>
            </a:tbl>
          </a:graphicData>
        </a:graphic>
      </p:graphicFrame>
    </p:spTree>
    <p:extLst>
      <p:ext uri="{BB962C8B-B14F-4D97-AF65-F5344CB8AC3E}">
        <p14:creationId xmlns:p14="http://schemas.microsoft.com/office/powerpoint/2010/main" val="30163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6EFC7-3DB8-54EF-06C8-D1C28EBDC94B}"/>
              </a:ext>
            </a:extLst>
          </p:cNvPr>
          <p:cNvSpPr>
            <a:spLocks noGrp="1"/>
          </p:cNvSpPr>
          <p:nvPr>
            <p:ph type="ctrTitle"/>
          </p:nvPr>
        </p:nvSpPr>
        <p:spPr>
          <a:xfrm>
            <a:off x="700087" y="909638"/>
            <a:ext cx="10691813" cy="1155618"/>
          </a:xfrm>
        </p:spPr>
        <p:txBody>
          <a:bodyPr vert="horz" lIns="91440" tIns="45720" rIns="91440" bIns="45720" rtlCol="0" anchor="t">
            <a:normAutofit/>
          </a:bodyPr>
          <a:lstStyle/>
          <a:p>
            <a:r>
              <a:rPr lang="en-US" sz="4000"/>
              <a:t>Lımıtatıons of training cnn from scratch</a:t>
            </a:r>
          </a:p>
        </p:txBody>
      </p:sp>
      <p:cxnSp>
        <p:nvCxnSpPr>
          <p:cNvPr id="16" name="Straight Connector 15">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TextBox 3">
            <a:extLst>
              <a:ext uri="{FF2B5EF4-FFF2-40B4-BE49-F238E27FC236}">
                <a16:creationId xmlns:a16="http://schemas.microsoft.com/office/drawing/2014/main" id="{63972D43-DEA7-177E-D9E0-634C43FCB831}"/>
              </a:ext>
            </a:extLst>
          </p:cNvPr>
          <p:cNvGraphicFramePr/>
          <p:nvPr>
            <p:extLst>
              <p:ext uri="{D42A27DB-BD31-4B8C-83A1-F6EECF244321}">
                <p14:modId xmlns:p14="http://schemas.microsoft.com/office/powerpoint/2010/main" val="72409270"/>
              </p:ext>
            </p:extLst>
          </p:nvPr>
        </p:nvGraphicFramePr>
        <p:xfrm>
          <a:off x="700088" y="2222500"/>
          <a:ext cx="10691812" cy="3740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248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8BF62-0F09-219E-86CF-DBB1A4D971A1}"/>
              </a:ext>
            </a:extLst>
          </p:cNvPr>
          <p:cNvSpPr>
            <a:spLocks noGrp="1"/>
          </p:cNvSpPr>
          <p:nvPr>
            <p:ph type="ctrTitle"/>
          </p:nvPr>
        </p:nvSpPr>
        <p:spPr>
          <a:xfrm>
            <a:off x="704088" y="889820"/>
            <a:ext cx="9989574" cy="968009"/>
          </a:xfrm>
        </p:spPr>
        <p:txBody>
          <a:bodyPr/>
          <a:lstStyle/>
          <a:p>
            <a:r>
              <a:rPr lang="en-US" dirty="0"/>
              <a:t>What </a:t>
            </a:r>
            <a:r>
              <a:rPr lang="en-US" dirty="0" err="1"/>
              <a:t>ıs</a:t>
            </a:r>
            <a:r>
              <a:rPr lang="en-US" dirty="0"/>
              <a:t> transfer learning?</a:t>
            </a:r>
          </a:p>
        </p:txBody>
      </p:sp>
      <p:pic>
        <p:nvPicPr>
          <p:cNvPr id="5" name="Picture 4">
            <a:extLst>
              <a:ext uri="{FF2B5EF4-FFF2-40B4-BE49-F238E27FC236}">
                <a16:creationId xmlns:a16="http://schemas.microsoft.com/office/drawing/2014/main" id="{DF5EDE04-E273-6FC2-CF29-BC6854FC8E1F}"/>
              </a:ext>
            </a:extLst>
          </p:cNvPr>
          <p:cNvPicPr>
            <a:picLocks noChangeAspect="1"/>
          </p:cNvPicPr>
          <p:nvPr/>
        </p:nvPicPr>
        <p:blipFill>
          <a:blip r:embed="rId3"/>
          <a:stretch>
            <a:fillRect/>
          </a:stretch>
        </p:blipFill>
        <p:spPr>
          <a:xfrm>
            <a:off x="415880" y="2085975"/>
            <a:ext cx="6489290" cy="3644080"/>
          </a:xfrm>
          <a:prstGeom prst="rect">
            <a:avLst/>
          </a:prstGeom>
        </p:spPr>
      </p:pic>
      <p:sp>
        <p:nvSpPr>
          <p:cNvPr id="6" name="TextBox 5">
            <a:extLst>
              <a:ext uri="{FF2B5EF4-FFF2-40B4-BE49-F238E27FC236}">
                <a16:creationId xmlns:a16="http://schemas.microsoft.com/office/drawing/2014/main" id="{68EA071F-6908-CC61-B60A-7DB809126E27}"/>
              </a:ext>
            </a:extLst>
          </p:cNvPr>
          <p:cNvSpPr txBox="1"/>
          <p:nvPr/>
        </p:nvSpPr>
        <p:spPr>
          <a:xfrm>
            <a:off x="7153274" y="2266950"/>
            <a:ext cx="503872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Transfer learning is a machine learning technique where a model pre-trained on one task is fine-tuned for a new related task.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approach is beneficial when the second task is related to the first or when data for the second task is limited.</a:t>
            </a:r>
          </a:p>
        </p:txBody>
      </p:sp>
    </p:spTree>
    <p:extLst>
      <p:ext uri="{BB962C8B-B14F-4D97-AF65-F5344CB8AC3E}">
        <p14:creationId xmlns:p14="http://schemas.microsoft.com/office/powerpoint/2010/main" val="3330189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50" name="Straight Connector 104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52" name="Rectangle 105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10550F-F487-4D26-B509-BD84A17A78DD}"/>
              </a:ext>
            </a:extLst>
          </p:cNvPr>
          <p:cNvSpPr>
            <a:spLocks noGrp="1"/>
          </p:cNvSpPr>
          <p:nvPr>
            <p:ph type="ctrTitle"/>
          </p:nvPr>
        </p:nvSpPr>
        <p:spPr>
          <a:xfrm>
            <a:off x="704088" y="914400"/>
            <a:ext cx="10780776" cy="1180210"/>
          </a:xfrm>
        </p:spPr>
        <p:txBody>
          <a:bodyPr vert="horz" lIns="91440" tIns="45720" rIns="91440" bIns="45720" rtlCol="0" anchor="t">
            <a:normAutofit/>
          </a:bodyPr>
          <a:lstStyle/>
          <a:p>
            <a:r>
              <a:rPr lang="en-US" sz="4000"/>
              <a:t>Why is transfer learning important?</a:t>
            </a:r>
          </a:p>
        </p:txBody>
      </p:sp>
      <p:cxnSp>
        <p:nvCxnSpPr>
          <p:cNvPr id="1053" name="Straight Connector 1052">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FD93F8BC-1AB7-A75C-5F13-41AA20EC3B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18210" y="2346960"/>
            <a:ext cx="5549902" cy="25166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A83E2A4-7DF9-E2F7-5919-BA0215553F42}"/>
              </a:ext>
            </a:extLst>
          </p:cNvPr>
          <p:cNvSpPr txBox="1"/>
          <p:nvPr/>
        </p:nvSpPr>
        <p:spPr>
          <a:xfrm>
            <a:off x="6664960" y="2346960"/>
            <a:ext cx="4819903" cy="3775456"/>
          </a:xfrm>
          <a:prstGeom prst="rect">
            <a:avLst/>
          </a:prstGeom>
        </p:spPr>
        <p:txBody>
          <a:bodyPr vert="horz" lIns="91440" tIns="45720" rIns="91440" bIns="45720" rtlCol="0">
            <a:normAutofit/>
          </a:bodyPr>
          <a:lstStyle/>
          <a:p>
            <a:pPr marL="285750" indent="-228600">
              <a:lnSpc>
                <a:spcPct val="110000"/>
              </a:lnSpc>
              <a:spcAft>
                <a:spcPts val="600"/>
              </a:spcAft>
              <a:buFont typeface="Arial" panose="020B0604020202020204" pitchFamily="34" charset="0"/>
              <a:buChar char="•"/>
            </a:pPr>
            <a:r>
              <a:rPr lang="en-US" dirty="0"/>
              <a:t>Performs well on limited data.</a:t>
            </a:r>
          </a:p>
          <a:p>
            <a:pPr indent="-228600">
              <a:lnSpc>
                <a:spcPct val="110000"/>
              </a:lnSpc>
              <a:spcAft>
                <a:spcPts val="600"/>
              </a:spcAft>
              <a:buFont typeface="Arial" panose="020B0604020202020204" pitchFamily="34" charset="0"/>
              <a:buChar char="•"/>
            </a:pPr>
            <a:endParaRPr lang="en-US" dirty="0"/>
          </a:p>
          <a:p>
            <a:pPr marL="285750" indent="-228600">
              <a:lnSpc>
                <a:spcPct val="110000"/>
              </a:lnSpc>
              <a:spcAft>
                <a:spcPts val="600"/>
              </a:spcAft>
              <a:buFont typeface="Arial" panose="020B0604020202020204" pitchFamily="34" charset="0"/>
              <a:buChar char="•"/>
            </a:pPr>
            <a:r>
              <a:rPr lang="en-US" dirty="0"/>
              <a:t>Enhanced performance</a:t>
            </a:r>
          </a:p>
          <a:p>
            <a:pPr indent="-228600">
              <a:lnSpc>
                <a:spcPct val="110000"/>
              </a:lnSpc>
              <a:spcAft>
                <a:spcPts val="600"/>
              </a:spcAft>
              <a:buFont typeface="Arial" panose="020B0604020202020204" pitchFamily="34" charset="0"/>
              <a:buChar char="•"/>
            </a:pPr>
            <a:endParaRPr lang="en-US" dirty="0"/>
          </a:p>
          <a:p>
            <a:pPr marL="285750" indent="-228600">
              <a:lnSpc>
                <a:spcPct val="110000"/>
              </a:lnSpc>
              <a:spcAft>
                <a:spcPts val="600"/>
              </a:spcAft>
              <a:buFont typeface="Arial" panose="020B0604020202020204" pitchFamily="34" charset="0"/>
              <a:buChar char="•"/>
            </a:pPr>
            <a:r>
              <a:rPr lang="en-US" dirty="0"/>
              <a:t>Time and Cost Efficiency</a:t>
            </a:r>
          </a:p>
          <a:p>
            <a:pPr indent="-228600">
              <a:lnSpc>
                <a:spcPct val="110000"/>
              </a:lnSpc>
              <a:spcAft>
                <a:spcPts val="600"/>
              </a:spcAft>
              <a:buFont typeface="Arial" panose="020B0604020202020204" pitchFamily="34" charset="0"/>
              <a:buChar char="•"/>
            </a:pPr>
            <a:endParaRPr lang="en-US" dirty="0"/>
          </a:p>
          <a:p>
            <a:pPr marL="285750" indent="-228600">
              <a:lnSpc>
                <a:spcPct val="110000"/>
              </a:lnSpc>
              <a:spcAft>
                <a:spcPts val="600"/>
              </a:spcAft>
              <a:buFont typeface="Arial" panose="020B0604020202020204" pitchFamily="34" charset="0"/>
              <a:buChar char="•"/>
            </a:pPr>
            <a:r>
              <a:rPr lang="en-US" dirty="0"/>
              <a:t>Adaptability</a:t>
            </a:r>
          </a:p>
        </p:txBody>
      </p:sp>
      <p:sp>
        <p:nvSpPr>
          <p:cNvPr id="7" name="AutoShape 6">
            <a:extLst>
              <a:ext uri="{FF2B5EF4-FFF2-40B4-BE49-F238E27FC236}">
                <a16:creationId xmlns:a16="http://schemas.microsoft.com/office/drawing/2014/main" id="{9D2D688F-B639-9E5F-5303-FF79B82B4AF2}"/>
              </a:ext>
            </a:extLst>
          </p:cNvPr>
          <p:cNvSpPr>
            <a:spLocks noChangeAspect="1" noChangeArrowheads="1"/>
          </p:cNvSpPr>
          <p:nvPr/>
        </p:nvSpPr>
        <p:spPr bwMode="auto">
          <a:xfrm>
            <a:off x="5943599" y="3276600"/>
            <a:ext cx="2714625"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53644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3DD5C-B632-9ACB-08EC-80CCE5F43E33}"/>
              </a:ext>
            </a:extLst>
          </p:cNvPr>
          <p:cNvSpPr>
            <a:spLocks noGrp="1"/>
          </p:cNvSpPr>
          <p:nvPr>
            <p:ph type="ctrTitle"/>
          </p:nvPr>
        </p:nvSpPr>
        <p:spPr>
          <a:xfrm>
            <a:off x="704088" y="889820"/>
            <a:ext cx="9989574" cy="986605"/>
          </a:xfrm>
        </p:spPr>
        <p:txBody>
          <a:bodyPr>
            <a:normAutofit fontScale="90000"/>
          </a:bodyPr>
          <a:lstStyle/>
          <a:p>
            <a:r>
              <a:rPr lang="en-US"/>
              <a:t>How does transfer learning work?</a:t>
            </a:r>
            <a:endParaRPr lang="en-US" dirty="0"/>
          </a:p>
        </p:txBody>
      </p:sp>
      <p:sp>
        <p:nvSpPr>
          <p:cNvPr id="4" name="TextBox 3">
            <a:extLst>
              <a:ext uri="{FF2B5EF4-FFF2-40B4-BE49-F238E27FC236}">
                <a16:creationId xmlns:a16="http://schemas.microsoft.com/office/drawing/2014/main" id="{0D894D9D-CF43-1FC3-ED74-68C99061E403}"/>
              </a:ext>
            </a:extLst>
          </p:cNvPr>
          <p:cNvSpPr txBox="1"/>
          <p:nvPr/>
        </p:nvSpPr>
        <p:spPr>
          <a:xfrm>
            <a:off x="885825" y="2733675"/>
            <a:ext cx="3524250" cy="1477328"/>
          </a:xfrm>
          <a:prstGeom prst="rect">
            <a:avLst/>
          </a:prstGeom>
          <a:noFill/>
        </p:spPr>
        <p:txBody>
          <a:bodyPr wrap="square" rtlCol="0">
            <a:spAutoFit/>
          </a:bodyPr>
          <a:lstStyle/>
          <a:p>
            <a:pPr marL="285750" indent="-285750">
              <a:buFont typeface="Arial" panose="020B0604020202020204" pitchFamily="34" charset="0"/>
              <a:buChar char="•"/>
            </a:pPr>
            <a:r>
              <a:rPr lang="en-US"/>
              <a:t>Pre-trained model</a:t>
            </a:r>
          </a:p>
          <a:p>
            <a:pPr marL="285750" indent="-285750">
              <a:buFont typeface="Arial" panose="020B0604020202020204" pitchFamily="34" charset="0"/>
              <a:buChar char="•"/>
            </a:pPr>
            <a:r>
              <a:rPr lang="en-US"/>
              <a:t>Base Model</a:t>
            </a:r>
          </a:p>
          <a:p>
            <a:pPr marL="285750" indent="-285750">
              <a:buFont typeface="Arial" panose="020B0604020202020204" pitchFamily="34" charset="0"/>
              <a:buChar char="•"/>
            </a:pPr>
            <a:r>
              <a:rPr lang="en-US"/>
              <a:t>Transfer Layers</a:t>
            </a:r>
          </a:p>
          <a:p>
            <a:pPr marL="285750" indent="-285750">
              <a:buFont typeface="Arial" panose="020B0604020202020204" pitchFamily="34" charset="0"/>
              <a:buChar char="•"/>
            </a:pPr>
            <a:r>
              <a:rPr lang="en-US"/>
              <a:t>Frozen Layers</a:t>
            </a:r>
          </a:p>
          <a:p>
            <a:pPr marL="285750" indent="-285750">
              <a:buFont typeface="Arial" panose="020B0604020202020204" pitchFamily="34" charset="0"/>
              <a:buChar char="•"/>
            </a:pPr>
            <a:r>
              <a:rPr lang="en-US"/>
              <a:t>Fine-tuning</a:t>
            </a:r>
            <a:endParaRPr lang="en-US" dirty="0"/>
          </a:p>
        </p:txBody>
      </p:sp>
      <p:pic>
        <p:nvPicPr>
          <p:cNvPr id="2054" name="Picture 6" descr="Lightbox">
            <a:extLst>
              <a:ext uri="{FF2B5EF4-FFF2-40B4-BE49-F238E27FC236}">
                <a16:creationId xmlns:a16="http://schemas.microsoft.com/office/drawing/2014/main" id="{FC59AA44-866A-C626-A836-5F32B3889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4922" y="2447925"/>
            <a:ext cx="3638425" cy="2705100"/>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archi.webp">
            <a:extLst>
              <a:ext uri="{FF2B5EF4-FFF2-40B4-BE49-F238E27FC236}">
                <a16:creationId xmlns:a16="http://schemas.microsoft.com/office/drawing/2014/main" id="{97921540-90E6-4E40-9CD5-D92DB9955B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D19DAA64-7E09-56B2-4FB3-9C4B03AEF926}"/>
              </a:ext>
            </a:extLst>
          </p:cNvPr>
          <p:cNvPicPr>
            <a:picLocks noChangeAspect="1"/>
          </p:cNvPicPr>
          <p:nvPr/>
        </p:nvPicPr>
        <p:blipFill>
          <a:blip r:embed="rId4"/>
          <a:stretch>
            <a:fillRect/>
          </a:stretch>
        </p:blipFill>
        <p:spPr>
          <a:xfrm>
            <a:off x="7216395" y="2271579"/>
            <a:ext cx="4595135" cy="2881446"/>
          </a:xfrm>
          <a:prstGeom prst="rect">
            <a:avLst/>
          </a:prstGeom>
        </p:spPr>
      </p:pic>
    </p:spTree>
    <p:extLst>
      <p:ext uri="{BB962C8B-B14F-4D97-AF65-F5344CB8AC3E}">
        <p14:creationId xmlns:p14="http://schemas.microsoft.com/office/powerpoint/2010/main" val="379463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8F31-15A9-43C5-86C2-40A12557225D}"/>
              </a:ext>
            </a:extLst>
          </p:cNvPr>
          <p:cNvSpPr>
            <a:spLocks noGrp="1"/>
          </p:cNvSpPr>
          <p:nvPr>
            <p:ph type="ctrTitle"/>
          </p:nvPr>
        </p:nvSpPr>
        <p:spPr>
          <a:xfrm>
            <a:off x="704088" y="889820"/>
            <a:ext cx="9989574" cy="1104080"/>
          </a:xfrm>
        </p:spPr>
        <p:txBody>
          <a:bodyPr/>
          <a:lstStyle/>
          <a:p>
            <a:r>
              <a:rPr lang="en-US" dirty="0"/>
              <a:t>Transfer learning in audio</a:t>
            </a:r>
          </a:p>
        </p:txBody>
      </p:sp>
      <p:pic>
        <p:nvPicPr>
          <p:cNvPr id="3074" name="Picture 2" descr="Audio Processing with LSTM &amp; VGGish (example story) | by Parsa Bakhtiari |  Medium">
            <a:extLst>
              <a:ext uri="{FF2B5EF4-FFF2-40B4-BE49-F238E27FC236}">
                <a16:creationId xmlns:a16="http://schemas.microsoft.com/office/drawing/2014/main" id="{8992F70D-9CFD-103E-5348-3E9936F1BF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8376" y="1851726"/>
            <a:ext cx="2226835" cy="132327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33552E-31D4-1D97-0B3F-5170DCC129F8}"/>
              </a:ext>
            </a:extLst>
          </p:cNvPr>
          <p:cNvSpPr txBox="1"/>
          <p:nvPr/>
        </p:nvSpPr>
        <p:spPr>
          <a:xfrm>
            <a:off x="889000" y="2247900"/>
            <a:ext cx="7175500" cy="1200329"/>
          </a:xfrm>
          <a:prstGeom prst="rect">
            <a:avLst/>
          </a:prstGeom>
          <a:noFill/>
        </p:spPr>
        <p:txBody>
          <a:bodyPr wrap="square" rtlCol="0">
            <a:spAutoFit/>
          </a:bodyPr>
          <a:lstStyle/>
          <a:p>
            <a:r>
              <a:rPr lang="en-US" dirty="0" err="1"/>
              <a:t>VGGish</a:t>
            </a:r>
            <a:r>
              <a:rPr lang="en-US" dirty="0"/>
              <a:t>: Pre-trained CNN developed by google</a:t>
            </a:r>
          </a:p>
          <a:p>
            <a:pPr marL="742950" lvl="1" indent="-285750">
              <a:buFont typeface="Arial" panose="020B0604020202020204" pitchFamily="34" charset="0"/>
              <a:buChar char="•"/>
            </a:pPr>
            <a:r>
              <a:rPr lang="en-US" dirty="0"/>
              <a:t>Trained on </a:t>
            </a:r>
            <a:r>
              <a:rPr lang="en-US" dirty="0" err="1"/>
              <a:t>AudioSet</a:t>
            </a:r>
            <a:r>
              <a:rPr lang="en-US" dirty="0"/>
              <a:t> Dataset</a:t>
            </a:r>
          </a:p>
          <a:p>
            <a:pPr marL="742950" lvl="1" indent="-285750">
              <a:buFont typeface="Arial" panose="020B0604020202020204" pitchFamily="34" charset="0"/>
              <a:buChar char="•"/>
            </a:pPr>
            <a:r>
              <a:rPr lang="en-US" dirty="0"/>
              <a:t>Convert Mel-spectrograms to 128-dim embeddings</a:t>
            </a:r>
          </a:p>
          <a:p>
            <a:pPr marL="742950" lvl="1" indent="-285750">
              <a:buFont typeface="Arial" panose="020B0604020202020204" pitchFamily="34" charset="0"/>
              <a:buChar char="•"/>
            </a:pPr>
            <a:r>
              <a:rPr lang="en-US" dirty="0"/>
              <a:t>Used as feature extractor</a:t>
            </a:r>
          </a:p>
        </p:txBody>
      </p:sp>
      <p:pic>
        <p:nvPicPr>
          <p:cNvPr id="3078" name="Picture 6" descr="Audioset's VGGish Convolution Neural Network. This CNN is based on VGG....  | Download Scientific Diagram">
            <a:extLst>
              <a:ext uri="{FF2B5EF4-FFF2-40B4-BE49-F238E27FC236}">
                <a16:creationId xmlns:a16="http://schemas.microsoft.com/office/drawing/2014/main" id="{A93DB79A-D724-4606-A374-60DF655BA0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850" y="3429000"/>
            <a:ext cx="8921749" cy="270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9398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DCB3-ED27-3D5C-6DCC-65C44062356F}"/>
              </a:ext>
            </a:extLst>
          </p:cNvPr>
          <p:cNvSpPr>
            <a:spLocks noGrp="1"/>
          </p:cNvSpPr>
          <p:nvPr>
            <p:ph type="ctrTitle"/>
          </p:nvPr>
        </p:nvSpPr>
        <p:spPr>
          <a:xfrm>
            <a:off x="704088" y="889820"/>
            <a:ext cx="9989574" cy="900880"/>
          </a:xfrm>
        </p:spPr>
        <p:txBody>
          <a:bodyPr>
            <a:normAutofit fontScale="90000"/>
          </a:bodyPr>
          <a:lstStyle/>
          <a:p>
            <a:r>
              <a:rPr lang="en-US" dirty="0" err="1"/>
              <a:t>VGGIsh</a:t>
            </a:r>
            <a:r>
              <a:rPr lang="en-US" dirty="0"/>
              <a:t> based model results</a:t>
            </a:r>
          </a:p>
        </p:txBody>
      </p:sp>
      <p:pic>
        <p:nvPicPr>
          <p:cNvPr id="5" name="Picture 4">
            <a:extLst>
              <a:ext uri="{FF2B5EF4-FFF2-40B4-BE49-F238E27FC236}">
                <a16:creationId xmlns:a16="http://schemas.microsoft.com/office/drawing/2014/main" id="{361100E3-2972-5E8D-89C8-B9E5020C02F9}"/>
              </a:ext>
            </a:extLst>
          </p:cNvPr>
          <p:cNvPicPr>
            <a:picLocks noChangeAspect="1"/>
          </p:cNvPicPr>
          <p:nvPr/>
        </p:nvPicPr>
        <p:blipFill>
          <a:blip r:embed="rId3"/>
          <a:stretch>
            <a:fillRect/>
          </a:stretch>
        </p:blipFill>
        <p:spPr>
          <a:xfrm>
            <a:off x="704088" y="2131129"/>
            <a:ext cx="4223512" cy="3750752"/>
          </a:xfrm>
          <a:prstGeom prst="rect">
            <a:avLst/>
          </a:prstGeom>
        </p:spPr>
      </p:pic>
      <p:pic>
        <p:nvPicPr>
          <p:cNvPr id="7" name="Picture 6">
            <a:extLst>
              <a:ext uri="{FF2B5EF4-FFF2-40B4-BE49-F238E27FC236}">
                <a16:creationId xmlns:a16="http://schemas.microsoft.com/office/drawing/2014/main" id="{6D91EB19-EB64-87EC-C0E0-7825A8B65F60}"/>
              </a:ext>
            </a:extLst>
          </p:cNvPr>
          <p:cNvPicPr>
            <a:picLocks noChangeAspect="1"/>
          </p:cNvPicPr>
          <p:nvPr/>
        </p:nvPicPr>
        <p:blipFill>
          <a:blip r:embed="rId4"/>
          <a:stretch>
            <a:fillRect/>
          </a:stretch>
        </p:blipFill>
        <p:spPr>
          <a:xfrm>
            <a:off x="5140262" y="1921131"/>
            <a:ext cx="7051738" cy="4170749"/>
          </a:xfrm>
          <a:prstGeom prst="rect">
            <a:avLst/>
          </a:prstGeom>
        </p:spPr>
      </p:pic>
    </p:spTree>
    <p:extLst>
      <p:ext uri="{BB962C8B-B14F-4D97-AF65-F5344CB8AC3E}">
        <p14:creationId xmlns:p14="http://schemas.microsoft.com/office/powerpoint/2010/main" val="1755217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6919-CE21-48D5-28F3-A255FF1E56DE}"/>
              </a:ext>
            </a:extLst>
          </p:cNvPr>
          <p:cNvSpPr>
            <a:spLocks noGrp="1"/>
          </p:cNvSpPr>
          <p:nvPr>
            <p:ph type="ctrTitle"/>
          </p:nvPr>
        </p:nvSpPr>
        <p:spPr>
          <a:xfrm>
            <a:off x="704088" y="889820"/>
            <a:ext cx="9989574" cy="872305"/>
          </a:xfrm>
        </p:spPr>
        <p:txBody>
          <a:bodyPr>
            <a:normAutofit fontScale="90000"/>
          </a:bodyPr>
          <a:lstStyle/>
          <a:p>
            <a:r>
              <a:rPr lang="en-US" dirty="0" err="1"/>
              <a:t>Vggısh</a:t>
            </a:r>
            <a:r>
              <a:rPr lang="en-US" dirty="0"/>
              <a:t> based model results</a:t>
            </a:r>
          </a:p>
        </p:txBody>
      </p:sp>
      <p:pic>
        <p:nvPicPr>
          <p:cNvPr id="5" name="Picture 4">
            <a:extLst>
              <a:ext uri="{FF2B5EF4-FFF2-40B4-BE49-F238E27FC236}">
                <a16:creationId xmlns:a16="http://schemas.microsoft.com/office/drawing/2014/main" id="{B2A0BE77-CA6B-BDD4-C02B-331B7B5D4DF4}"/>
              </a:ext>
            </a:extLst>
          </p:cNvPr>
          <p:cNvPicPr>
            <a:picLocks noChangeAspect="1"/>
          </p:cNvPicPr>
          <p:nvPr/>
        </p:nvPicPr>
        <p:blipFill>
          <a:blip r:embed="rId3"/>
          <a:stretch>
            <a:fillRect/>
          </a:stretch>
        </p:blipFill>
        <p:spPr>
          <a:xfrm>
            <a:off x="4212964" y="1931093"/>
            <a:ext cx="4140462" cy="2995814"/>
          </a:xfrm>
          <a:prstGeom prst="rect">
            <a:avLst/>
          </a:prstGeom>
        </p:spPr>
      </p:pic>
      <p:pic>
        <p:nvPicPr>
          <p:cNvPr id="7" name="Picture 6">
            <a:extLst>
              <a:ext uri="{FF2B5EF4-FFF2-40B4-BE49-F238E27FC236}">
                <a16:creationId xmlns:a16="http://schemas.microsoft.com/office/drawing/2014/main" id="{0DB766AA-B00A-DF18-2EEC-EB927651A187}"/>
              </a:ext>
            </a:extLst>
          </p:cNvPr>
          <p:cNvPicPr>
            <a:picLocks noChangeAspect="1"/>
          </p:cNvPicPr>
          <p:nvPr/>
        </p:nvPicPr>
        <p:blipFill>
          <a:blip r:embed="rId4"/>
          <a:stretch>
            <a:fillRect/>
          </a:stretch>
        </p:blipFill>
        <p:spPr>
          <a:xfrm>
            <a:off x="580263" y="1919086"/>
            <a:ext cx="4058216" cy="2886478"/>
          </a:xfrm>
          <a:prstGeom prst="rect">
            <a:avLst/>
          </a:prstGeom>
        </p:spPr>
      </p:pic>
      <p:graphicFrame>
        <p:nvGraphicFramePr>
          <p:cNvPr id="8" name="Table 7">
            <a:extLst>
              <a:ext uri="{FF2B5EF4-FFF2-40B4-BE49-F238E27FC236}">
                <a16:creationId xmlns:a16="http://schemas.microsoft.com/office/drawing/2014/main" id="{C27C9133-B532-7F82-9B15-EB808597A2CD}"/>
              </a:ext>
            </a:extLst>
          </p:cNvPr>
          <p:cNvGraphicFramePr>
            <a:graphicFrameLocks noGrp="1"/>
          </p:cNvGraphicFramePr>
          <p:nvPr>
            <p:extLst>
              <p:ext uri="{D42A27DB-BD31-4B8C-83A1-F6EECF244321}">
                <p14:modId xmlns:p14="http://schemas.microsoft.com/office/powerpoint/2010/main" val="1077166401"/>
              </p:ext>
            </p:extLst>
          </p:nvPr>
        </p:nvGraphicFramePr>
        <p:xfrm>
          <a:off x="8629650" y="2222500"/>
          <a:ext cx="2858262" cy="1495426"/>
        </p:xfrm>
        <a:graphic>
          <a:graphicData uri="http://schemas.openxmlformats.org/drawingml/2006/table">
            <a:tbl>
              <a:tblPr firstRow="1" bandRow="1">
                <a:tableStyleId>{5C22544A-7EE6-4342-B048-85BDC9FD1C3A}</a:tableStyleId>
              </a:tblPr>
              <a:tblGrid>
                <a:gridCol w="1447433">
                  <a:extLst>
                    <a:ext uri="{9D8B030D-6E8A-4147-A177-3AD203B41FA5}">
                      <a16:colId xmlns:a16="http://schemas.microsoft.com/office/drawing/2014/main" val="1004085904"/>
                    </a:ext>
                  </a:extLst>
                </a:gridCol>
                <a:gridCol w="1410829">
                  <a:extLst>
                    <a:ext uri="{9D8B030D-6E8A-4147-A177-3AD203B41FA5}">
                      <a16:colId xmlns:a16="http://schemas.microsoft.com/office/drawing/2014/main" val="488775417"/>
                    </a:ext>
                  </a:extLst>
                </a:gridCol>
              </a:tblGrid>
              <a:tr h="747713">
                <a:tc>
                  <a:txBody>
                    <a:bodyPr/>
                    <a:lstStyle/>
                    <a:p>
                      <a:r>
                        <a:rPr lang="en-US" dirty="0"/>
                        <a:t>Validation Loss</a:t>
                      </a:r>
                    </a:p>
                  </a:txBody>
                  <a:tcPr/>
                </a:tc>
                <a:tc>
                  <a:txBody>
                    <a:bodyPr/>
                    <a:lstStyle/>
                    <a:p>
                      <a:r>
                        <a:rPr lang="en-US" dirty="0"/>
                        <a:t>Validation Accuracy</a:t>
                      </a:r>
                    </a:p>
                  </a:txBody>
                  <a:tcPr/>
                </a:tc>
                <a:extLst>
                  <a:ext uri="{0D108BD9-81ED-4DB2-BD59-A6C34878D82A}">
                    <a16:rowId xmlns:a16="http://schemas.microsoft.com/office/drawing/2014/main" val="3776452415"/>
                  </a:ext>
                </a:extLst>
              </a:tr>
              <a:tr h="747713">
                <a:tc>
                  <a:txBody>
                    <a:bodyPr/>
                    <a:lstStyle/>
                    <a:p>
                      <a:r>
                        <a:rPr lang="en-US" dirty="0"/>
                        <a:t>0.6830357909202576</a:t>
                      </a:r>
                    </a:p>
                  </a:txBody>
                  <a:tcPr/>
                </a:tc>
                <a:tc>
                  <a:txBody>
                    <a:bodyPr/>
                    <a:lstStyle/>
                    <a:p>
                      <a:r>
                        <a:rPr lang="en-US" dirty="0"/>
                        <a:t>0.8199999928474426</a:t>
                      </a:r>
                    </a:p>
                  </a:txBody>
                  <a:tcPr/>
                </a:tc>
                <a:extLst>
                  <a:ext uri="{0D108BD9-81ED-4DB2-BD59-A6C34878D82A}">
                    <a16:rowId xmlns:a16="http://schemas.microsoft.com/office/drawing/2014/main" val="4162760738"/>
                  </a:ext>
                </a:extLst>
              </a:tr>
            </a:tbl>
          </a:graphicData>
        </a:graphic>
      </p:graphicFrame>
    </p:spTree>
    <p:extLst>
      <p:ext uri="{BB962C8B-B14F-4D97-AF65-F5344CB8AC3E}">
        <p14:creationId xmlns:p14="http://schemas.microsoft.com/office/powerpoint/2010/main" val="94251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1FC14-D32B-D020-80B4-671CB7DC5C66}"/>
              </a:ext>
            </a:extLst>
          </p:cNvPr>
          <p:cNvSpPr>
            <a:spLocks noGrp="1"/>
          </p:cNvSpPr>
          <p:nvPr>
            <p:ph type="ctrTitle"/>
          </p:nvPr>
        </p:nvSpPr>
        <p:spPr>
          <a:xfrm>
            <a:off x="704087" y="889820"/>
            <a:ext cx="10078213" cy="834205"/>
          </a:xfrm>
        </p:spPr>
        <p:txBody>
          <a:bodyPr>
            <a:normAutofit/>
          </a:bodyPr>
          <a:lstStyle/>
          <a:p>
            <a:r>
              <a:rPr lang="en-US" sz="4000" dirty="0"/>
              <a:t>SCRATCH MODEL VS VGGISH BASED MODEL</a:t>
            </a:r>
          </a:p>
        </p:txBody>
      </p:sp>
      <p:graphicFrame>
        <p:nvGraphicFramePr>
          <p:cNvPr id="5" name="Table 4">
            <a:extLst>
              <a:ext uri="{FF2B5EF4-FFF2-40B4-BE49-F238E27FC236}">
                <a16:creationId xmlns:a16="http://schemas.microsoft.com/office/drawing/2014/main" id="{B4F18C2B-1408-E224-CFD3-B0E25F55B5A5}"/>
              </a:ext>
            </a:extLst>
          </p:cNvPr>
          <p:cNvGraphicFramePr>
            <a:graphicFrameLocks noGrp="1"/>
          </p:cNvGraphicFramePr>
          <p:nvPr>
            <p:extLst>
              <p:ext uri="{D42A27DB-BD31-4B8C-83A1-F6EECF244321}">
                <p14:modId xmlns:p14="http://schemas.microsoft.com/office/powerpoint/2010/main" val="1852117762"/>
              </p:ext>
            </p:extLst>
          </p:nvPr>
        </p:nvGraphicFramePr>
        <p:xfrm>
          <a:off x="1914525" y="1657350"/>
          <a:ext cx="8245473" cy="4138468"/>
        </p:xfrm>
        <a:graphic>
          <a:graphicData uri="http://schemas.openxmlformats.org/drawingml/2006/table">
            <a:tbl>
              <a:tblPr firstRow="1" bandRow="1">
                <a:tableStyleId>{5C22544A-7EE6-4342-B048-85BDC9FD1C3A}</a:tableStyleId>
              </a:tblPr>
              <a:tblGrid>
                <a:gridCol w="2605283">
                  <a:extLst>
                    <a:ext uri="{9D8B030D-6E8A-4147-A177-3AD203B41FA5}">
                      <a16:colId xmlns:a16="http://schemas.microsoft.com/office/drawing/2014/main" val="2825002488"/>
                    </a:ext>
                  </a:extLst>
                </a:gridCol>
                <a:gridCol w="2820095">
                  <a:extLst>
                    <a:ext uri="{9D8B030D-6E8A-4147-A177-3AD203B41FA5}">
                      <a16:colId xmlns:a16="http://schemas.microsoft.com/office/drawing/2014/main" val="945626713"/>
                    </a:ext>
                  </a:extLst>
                </a:gridCol>
                <a:gridCol w="2820095">
                  <a:extLst>
                    <a:ext uri="{9D8B030D-6E8A-4147-A177-3AD203B41FA5}">
                      <a16:colId xmlns:a16="http://schemas.microsoft.com/office/drawing/2014/main" val="44833009"/>
                    </a:ext>
                  </a:extLst>
                </a:gridCol>
              </a:tblGrid>
              <a:tr h="274782">
                <a:tc>
                  <a:txBody>
                    <a:bodyPr/>
                    <a:lstStyle/>
                    <a:p>
                      <a:r>
                        <a:rPr lang="en-US" dirty="0"/>
                        <a:t>Criteria</a:t>
                      </a:r>
                    </a:p>
                  </a:txBody>
                  <a:tcPr/>
                </a:tc>
                <a:tc>
                  <a:txBody>
                    <a:bodyPr/>
                    <a:lstStyle/>
                    <a:p>
                      <a:r>
                        <a:rPr lang="en-US" dirty="0"/>
                        <a:t>Scratch CNN</a:t>
                      </a:r>
                    </a:p>
                  </a:txBody>
                  <a:tcPr/>
                </a:tc>
                <a:tc>
                  <a:txBody>
                    <a:bodyPr/>
                    <a:lstStyle/>
                    <a:p>
                      <a:r>
                        <a:rPr lang="en-US" dirty="0" err="1"/>
                        <a:t>VGGish</a:t>
                      </a:r>
                      <a:r>
                        <a:rPr lang="en-US" dirty="0"/>
                        <a:t> Transfer learning</a:t>
                      </a:r>
                    </a:p>
                  </a:txBody>
                  <a:tcPr/>
                </a:tc>
                <a:extLst>
                  <a:ext uri="{0D108BD9-81ED-4DB2-BD59-A6C34878D82A}">
                    <a16:rowId xmlns:a16="http://schemas.microsoft.com/office/drawing/2014/main" val="632064764"/>
                  </a:ext>
                </a:extLst>
              </a:tr>
              <a:tr h="274782">
                <a:tc>
                  <a:txBody>
                    <a:bodyPr/>
                    <a:lstStyle/>
                    <a:p>
                      <a:r>
                        <a:rPr lang="en-US" dirty="0"/>
                        <a:t>Validation Accuracy</a:t>
                      </a:r>
                    </a:p>
                  </a:txBody>
                  <a:tcPr/>
                </a:tc>
                <a:tc>
                  <a:txBody>
                    <a:bodyPr/>
                    <a:lstStyle/>
                    <a:p>
                      <a:r>
                        <a:rPr lang="en-US" dirty="0"/>
                        <a:t>~%91(Higher)</a:t>
                      </a:r>
                    </a:p>
                  </a:txBody>
                  <a:tcPr/>
                </a:tc>
                <a:tc>
                  <a:txBody>
                    <a:bodyPr/>
                    <a:lstStyle/>
                    <a:p>
                      <a:r>
                        <a:rPr lang="en-US" dirty="0"/>
                        <a:t>~%82</a:t>
                      </a:r>
                    </a:p>
                  </a:txBody>
                  <a:tcPr/>
                </a:tc>
                <a:extLst>
                  <a:ext uri="{0D108BD9-81ED-4DB2-BD59-A6C34878D82A}">
                    <a16:rowId xmlns:a16="http://schemas.microsoft.com/office/drawing/2014/main" val="2940170207"/>
                  </a:ext>
                </a:extLst>
              </a:tr>
              <a:tr h="274782">
                <a:tc>
                  <a:txBody>
                    <a:bodyPr/>
                    <a:lstStyle/>
                    <a:p>
                      <a:r>
                        <a:rPr lang="en-US" dirty="0"/>
                        <a:t>Training Time</a:t>
                      </a:r>
                    </a:p>
                  </a:txBody>
                  <a:tcPr/>
                </a:tc>
                <a:tc>
                  <a:txBody>
                    <a:bodyPr/>
                    <a:lstStyle/>
                    <a:p>
                      <a:r>
                        <a:rPr lang="en-US" dirty="0"/>
                        <a:t>Long (even with GPU)</a:t>
                      </a:r>
                    </a:p>
                  </a:txBody>
                  <a:tcPr/>
                </a:tc>
                <a:tc>
                  <a:txBody>
                    <a:bodyPr/>
                    <a:lstStyle/>
                    <a:p>
                      <a:r>
                        <a:rPr lang="en-US" dirty="0"/>
                        <a:t>Low (Even on CPU)</a:t>
                      </a:r>
                    </a:p>
                  </a:txBody>
                  <a:tcPr/>
                </a:tc>
                <a:extLst>
                  <a:ext uri="{0D108BD9-81ED-4DB2-BD59-A6C34878D82A}">
                    <a16:rowId xmlns:a16="http://schemas.microsoft.com/office/drawing/2014/main" val="1038034355"/>
                  </a:ext>
                </a:extLst>
              </a:tr>
              <a:tr h="480868">
                <a:tc>
                  <a:txBody>
                    <a:bodyPr/>
                    <a:lstStyle/>
                    <a:p>
                      <a:r>
                        <a:rPr lang="en-US" dirty="0"/>
                        <a:t>Architecture design</a:t>
                      </a:r>
                    </a:p>
                  </a:txBody>
                  <a:tcPr/>
                </a:tc>
                <a:tc>
                  <a:txBody>
                    <a:bodyPr/>
                    <a:lstStyle/>
                    <a:p>
                      <a:r>
                        <a:rPr lang="en-US" dirty="0"/>
                        <a:t>Manual architecture tuning required</a:t>
                      </a:r>
                    </a:p>
                  </a:txBody>
                  <a:tcPr/>
                </a:tc>
                <a:tc>
                  <a:txBody>
                    <a:bodyPr/>
                    <a:lstStyle/>
                    <a:p>
                      <a:r>
                        <a:rPr lang="en-US" dirty="0"/>
                        <a:t>No tunning needed for base model</a:t>
                      </a:r>
                    </a:p>
                  </a:txBody>
                  <a:tcPr/>
                </a:tc>
                <a:extLst>
                  <a:ext uri="{0D108BD9-81ED-4DB2-BD59-A6C34878D82A}">
                    <a16:rowId xmlns:a16="http://schemas.microsoft.com/office/drawing/2014/main" val="1745438386"/>
                  </a:ext>
                </a:extLst>
              </a:tr>
              <a:tr h="480868">
                <a:tc>
                  <a:txBody>
                    <a:bodyPr/>
                    <a:lstStyle/>
                    <a:p>
                      <a:r>
                        <a:rPr lang="en-US" dirty="0"/>
                        <a:t>Hardware requirement</a:t>
                      </a:r>
                    </a:p>
                  </a:txBody>
                  <a:tcPr/>
                </a:tc>
                <a:tc>
                  <a:txBody>
                    <a:bodyPr/>
                    <a:lstStyle/>
                    <a:p>
                      <a:r>
                        <a:rPr lang="en-US" dirty="0"/>
                        <a:t>Requires GPU for efficient training</a:t>
                      </a:r>
                    </a:p>
                  </a:txBody>
                  <a:tcPr/>
                </a:tc>
                <a:tc>
                  <a:txBody>
                    <a:bodyPr/>
                    <a:lstStyle/>
                    <a:p>
                      <a:r>
                        <a:rPr lang="en-US" dirty="0"/>
                        <a:t>CPU is sufficient</a:t>
                      </a:r>
                    </a:p>
                  </a:txBody>
                  <a:tcPr/>
                </a:tc>
                <a:extLst>
                  <a:ext uri="{0D108BD9-81ED-4DB2-BD59-A6C34878D82A}">
                    <a16:rowId xmlns:a16="http://schemas.microsoft.com/office/drawing/2014/main" val="234984397"/>
                  </a:ext>
                </a:extLst>
              </a:tr>
              <a:tr h="480868">
                <a:tc>
                  <a:txBody>
                    <a:bodyPr/>
                    <a:lstStyle/>
                    <a:p>
                      <a:r>
                        <a:rPr lang="en-US" dirty="0"/>
                        <a:t>Feature Learning</a:t>
                      </a:r>
                    </a:p>
                  </a:txBody>
                  <a:tcPr/>
                </a:tc>
                <a:tc>
                  <a:txBody>
                    <a:bodyPr/>
                    <a:lstStyle/>
                    <a:p>
                      <a:r>
                        <a:rPr lang="en-US" dirty="0"/>
                        <a:t>Learns features from scratch</a:t>
                      </a:r>
                    </a:p>
                  </a:txBody>
                  <a:tcPr/>
                </a:tc>
                <a:tc>
                  <a:txBody>
                    <a:bodyPr/>
                    <a:lstStyle/>
                    <a:p>
                      <a:r>
                        <a:rPr lang="en-US" dirty="0"/>
                        <a:t>Uses robust pre-trained embeddings</a:t>
                      </a:r>
                    </a:p>
                  </a:txBody>
                  <a:tcPr/>
                </a:tc>
                <a:extLst>
                  <a:ext uri="{0D108BD9-81ED-4DB2-BD59-A6C34878D82A}">
                    <a16:rowId xmlns:a16="http://schemas.microsoft.com/office/drawing/2014/main" val="387837278"/>
                  </a:ext>
                </a:extLst>
              </a:tr>
              <a:tr h="480868">
                <a:tc>
                  <a:txBody>
                    <a:bodyPr/>
                    <a:lstStyle/>
                    <a:p>
                      <a:r>
                        <a:rPr lang="en-US" dirty="0"/>
                        <a:t>Overfitting risk</a:t>
                      </a:r>
                    </a:p>
                  </a:txBody>
                  <a:tcPr/>
                </a:tc>
                <a:tc>
                  <a:txBody>
                    <a:bodyPr/>
                    <a:lstStyle/>
                    <a:p>
                      <a:r>
                        <a:rPr lang="en-US" dirty="0"/>
                        <a:t>Higher- full model trained</a:t>
                      </a:r>
                    </a:p>
                  </a:txBody>
                  <a:tcPr/>
                </a:tc>
                <a:tc>
                  <a:txBody>
                    <a:bodyPr/>
                    <a:lstStyle/>
                    <a:p>
                      <a:r>
                        <a:rPr lang="en-US" dirty="0"/>
                        <a:t>Lower- base model frozen</a:t>
                      </a:r>
                    </a:p>
                  </a:txBody>
                  <a:tcPr/>
                </a:tc>
                <a:extLst>
                  <a:ext uri="{0D108BD9-81ED-4DB2-BD59-A6C34878D82A}">
                    <a16:rowId xmlns:a16="http://schemas.microsoft.com/office/drawing/2014/main" val="623124489"/>
                  </a:ext>
                </a:extLst>
              </a:tr>
              <a:tr h="480868">
                <a:tc>
                  <a:txBody>
                    <a:bodyPr/>
                    <a:lstStyle/>
                    <a:p>
                      <a:r>
                        <a:rPr lang="en-US" dirty="0"/>
                        <a:t>Ease of implementation</a:t>
                      </a:r>
                    </a:p>
                  </a:txBody>
                  <a:tcPr/>
                </a:tc>
                <a:tc>
                  <a:txBody>
                    <a:bodyPr/>
                    <a:lstStyle/>
                    <a:p>
                      <a:r>
                        <a:rPr lang="en-US" dirty="0"/>
                        <a:t>Complex model design and training loop</a:t>
                      </a:r>
                    </a:p>
                  </a:txBody>
                  <a:tcPr/>
                </a:tc>
                <a:tc>
                  <a:txBody>
                    <a:bodyPr/>
                    <a:lstStyle/>
                    <a:p>
                      <a:r>
                        <a:rPr lang="en-US" dirty="0"/>
                        <a:t>Simpler with pre-extracted features</a:t>
                      </a:r>
                    </a:p>
                  </a:txBody>
                  <a:tcPr/>
                </a:tc>
                <a:extLst>
                  <a:ext uri="{0D108BD9-81ED-4DB2-BD59-A6C34878D82A}">
                    <a16:rowId xmlns:a16="http://schemas.microsoft.com/office/drawing/2014/main" val="3203118274"/>
                  </a:ext>
                </a:extLst>
              </a:tr>
            </a:tbl>
          </a:graphicData>
        </a:graphic>
      </p:graphicFrame>
    </p:spTree>
    <p:extLst>
      <p:ext uri="{BB962C8B-B14F-4D97-AF65-F5344CB8AC3E}">
        <p14:creationId xmlns:p14="http://schemas.microsoft.com/office/powerpoint/2010/main" val="2418005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F7B434-0DFE-C627-34F7-4B033340BE5E}"/>
              </a:ext>
            </a:extLst>
          </p:cNvPr>
          <p:cNvSpPr>
            <a:spLocks noGrp="1"/>
          </p:cNvSpPr>
          <p:nvPr>
            <p:ph type="ctrTitle"/>
          </p:nvPr>
        </p:nvSpPr>
        <p:spPr>
          <a:xfrm>
            <a:off x="704088" y="914400"/>
            <a:ext cx="10780776" cy="1180210"/>
          </a:xfrm>
        </p:spPr>
        <p:txBody>
          <a:bodyPr vert="horz" lIns="91440" tIns="45720" rIns="91440" bIns="45720" rtlCol="0" anchor="t">
            <a:normAutofit/>
          </a:bodyPr>
          <a:lstStyle/>
          <a:p>
            <a:r>
              <a:rPr lang="en-US" sz="4000" dirty="0" err="1"/>
              <a:t>Introductıon</a:t>
            </a:r>
            <a:endParaRPr lang="en-US" sz="4000" dirty="0"/>
          </a:p>
        </p:txBody>
      </p:sp>
      <p:cxnSp>
        <p:nvCxnSpPr>
          <p:cNvPr id="19" name="Straight Connector 18">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Graphic 9" descr="Headphones">
            <a:extLst>
              <a:ext uri="{FF2B5EF4-FFF2-40B4-BE49-F238E27FC236}">
                <a16:creationId xmlns:a16="http://schemas.microsoft.com/office/drawing/2014/main" id="{52AEAEBB-E967-D5AD-910E-0B61384A66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6838" y="2286633"/>
            <a:ext cx="3876421" cy="3876421"/>
          </a:xfrm>
          <a:prstGeom prst="rect">
            <a:avLst/>
          </a:prstGeom>
        </p:spPr>
      </p:pic>
      <p:sp>
        <p:nvSpPr>
          <p:cNvPr id="6" name="TextBox 5">
            <a:extLst>
              <a:ext uri="{FF2B5EF4-FFF2-40B4-BE49-F238E27FC236}">
                <a16:creationId xmlns:a16="http://schemas.microsoft.com/office/drawing/2014/main" id="{C6EF6E9E-29DC-7AA5-CDB1-BEB147EA1C3F}"/>
              </a:ext>
            </a:extLst>
          </p:cNvPr>
          <p:cNvSpPr txBox="1"/>
          <p:nvPr/>
        </p:nvSpPr>
        <p:spPr>
          <a:xfrm>
            <a:off x="6664960" y="2094610"/>
            <a:ext cx="4819903" cy="4027806"/>
          </a:xfrm>
          <a:prstGeom prst="rect">
            <a:avLst/>
          </a:prstGeom>
        </p:spPr>
        <p:txBody>
          <a:bodyPr vert="horz" lIns="91440" tIns="45720" rIns="91440" bIns="45720" rtlCol="0">
            <a:normAutofit/>
          </a:bodyPr>
          <a:lstStyle/>
          <a:p>
            <a:pPr>
              <a:lnSpc>
                <a:spcPct val="110000"/>
              </a:lnSpc>
              <a:spcAft>
                <a:spcPts val="600"/>
              </a:spcAft>
            </a:pPr>
            <a:r>
              <a:rPr lang="en-US" sz="2800" dirty="0"/>
              <a:t>What is Audio Classification?</a:t>
            </a:r>
          </a:p>
          <a:p>
            <a:pPr>
              <a:lnSpc>
                <a:spcPct val="110000"/>
              </a:lnSpc>
              <a:spcAft>
                <a:spcPts val="600"/>
              </a:spcAft>
            </a:pPr>
            <a:endParaRPr lang="en-US" dirty="0"/>
          </a:p>
          <a:p>
            <a:pPr indent="-228600">
              <a:lnSpc>
                <a:spcPct val="110000"/>
              </a:lnSpc>
              <a:spcAft>
                <a:spcPts val="600"/>
              </a:spcAft>
              <a:buFont typeface="Arial" panose="020B0604020202020204" pitchFamily="34" charset="0"/>
              <a:buChar char="•"/>
            </a:pPr>
            <a:r>
              <a:rPr lang="en-US" b="1" dirty="0"/>
              <a:t>“Audio classification” </a:t>
            </a:r>
            <a:r>
              <a:rPr lang="en-US" dirty="0"/>
              <a:t>is the process of automatically categorizing audio signals into meaningful groups, such as music genres, environmental sounds, or speech types.</a:t>
            </a:r>
          </a:p>
          <a:p>
            <a:pPr>
              <a:lnSpc>
                <a:spcPct val="110000"/>
              </a:lnSpc>
              <a:spcAft>
                <a:spcPts val="600"/>
              </a:spcAft>
            </a:pPr>
            <a:endParaRPr lang="en-US" dirty="0"/>
          </a:p>
          <a:p>
            <a:pPr indent="-228600">
              <a:lnSpc>
                <a:spcPct val="110000"/>
              </a:lnSpc>
              <a:spcAft>
                <a:spcPts val="600"/>
              </a:spcAft>
              <a:buFont typeface="Arial" panose="020B0604020202020204" pitchFamily="34" charset="0"/>
              <a:buChar char="•"/>
            </a:pPr>
            <a:r>
              <a:rPr lang="en-US" dirty="0"/>
              <a:t>Examples:  Music recommendation systems, smart </a:t>
            </a:r>
            <a:r>
              <a:rPr lang="en-US" dirty="0" err="1"/>
              <a:t>assistans</a:t>
            </a:r>
            <a:r>
              <a:rPr lang="en-US" dirty="0"/>
              <a:t>, health monitoring etc.</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62511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B0510-387A-3893-0E5D-4DDD736EF399}"/>
              </a:ext>
            </a:extLst>
          </p:cNvPr>
          <p:cNvSpPr>
            <a:spLocks noGrp="1"/>
          </p:cNvSpPr>
          <p:nvPr>
            <p:ph type="ctrTitle"/>
          </p:nvPr>
        </p:nvSpPr>
        <p:spPr>
          <a:xfrm>
            <a:off x="704088" y="889820"/>
            <a:ext cx="9989574" cy="1302774"/>
          </a:xfrm>
        </p:spPr>
        <p:txBody>
          <a:bodyPr>
            <a:normAutofit/>
          </a:bodyPr>
          <a:lstStyle/>
          <a:p>
            <a:r>
              <a:rPr lang="en-US" sz="3600" dirty="0"/>
              <a:t>Further </a:t>
            </a:r>
            <a:r>
              <a:rPr lang="en-US" sz="3600" dirty="0" err="1"/>
              <a:t>ımprovements</a:t>
            </a:r>
            <a:r>
              <a:rPr lang="en-US" sz="3600" dirty="0"/>
              <a:t> for transfer learning model</a:t>
            </a:r>
          </a:p>
        </p:txBody>
      </p:sp>
      <p:sp>
        <p:nvSpPr>
          <p:cNvPr id="4" name="TextBox 3">
            <a:extLst>
              <a:ext uri="{FF2B5EF4-FFF2-40B4-BE49-F238E27FC236}">
                <a16:creationId xmlns:a16="http://schemas.microsoft.com/office/drawing/2014/main" id="{2DED95A5-FA1B-0A28-7262-E4E67F828989}"/>
              </a:ext>
            </a:extLst>
          </p:cNvPr>
          <p:cNvSpPr txBox="1"/>
          <p:nvPr/>
        </p:nvSpPr>
        <p:spPr>
          <a:xfrm>
            <a:off x="812800" y="2336800"/>
            <a:ext cx="93345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Try alternative pretrained models (</a:t>
            </a:r>
            <a:r>
              <a:rPr lang="en-US" dirty="0" err="1"/>
              <a:t>YAMNet</a:t>
            </a:r>
            <a:r>
              <a:rPr lang="en-US" dirty="0"/>
              <a:t>, OPENL3, PANNs)</a:t>
            </a:r>
          </a:p>
          <a:p>
            <a:pPr marL="285750" indent="-285750">
              <a:buFont typeface="Arial" panose="020B0604020202020204" pitchFamily="34" charset="0"/>
              <a:buChar char="•"/>
            </a:pPr>
            <a:r>
              <a:rPr lang="en-US" dirty="0"/>
              <a:t>Unfreeze and Fine-Tune Top layers</a:t>
            </a:r>
          </a:p>
          <a:p>
            <a:pPr marL="285750" indent="-285750">
              <a:buFont typeface="Arial" panose="020B0604020202020204" pitchFamily="34" charset="0"/>
              <a:buChar char="•"/>
            </a:pPr>
            <a:r>
              <a:rPr lang="en-US" dirty="0"/>
              <a:t>Data Augmentation For Audio</a:t>
            </a:r>
          </a:p>
          <a:p>
            <a:pPr marL="285750" indent="-285750">
              <a:buFont typeface="Arial" panose="020B0604020202020204" pitchFamily="34" charset="0"/>
              <a:buChar char="•"/>
            </a:pPr>
            <a:r>
              <a:rPr lang="en-US" dirty="0"/>
              <a:t>Use a Deeper Custom classifier</a:t>
            </a:r>
          </a:p>
          <a:p>
            <a:pPr marL="285750" indent="-285750">
              <a:buFont typeface="Arial" panose="020B0604020202020204" pitchFamily="34" charset="0"/>
              <a:buChar char="•"/>
            </a:pPr>
            <a:r>
              <a:rPr lang="en-US" dirty="0"/>
              <a:t>Hyperparameter optimization</a:t>
            </a:r>
          </a:p>
          <a:p>
            <a:pPr marL="285750" indent="-285750">
              <a:buFont typeface="Arial" panose="020B0604020202020204" pitchFamily="34" charset="0"/>
              <a:buChar char="•"/>
            </a:pPr>
            <a:r>
              <a:rPr lang="en-US" dirty="0"/>
              <a:t>Use Cross-Validation</a:t>
            </a:r>
          </a:p>
          <a:p>
            <a:pPr marL="285750" indent="-285750">
              <a:buFont typeface="Arial" panose="020B0604020202020204" pitchFamily="34" charset="0"/>
              <a:buChar char="•"/>
            </a:pPr>
            <a:r>
              <a:rPr lang="en-US" dirty="0"/>
              <a:t>Ensemble multiple Models(Combine predictions from multiple transfer learning models </a:t>
            </a:r>
            <a:r>
              <a:rPr lang="en-US" dirty="0" err="1"/>
              <a:t>VGGish+YAMNet</a:t>
            </a:r>
            <a:r>
              <a:rPr lang="en-US" dirty="0"/>
              <a:t>) to reduce variance increase accuracy.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52930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0063F-A30E-DE9F-4C13-7E190844ABC5}"/>
              </a:ext>
            </a:extLst>
          </p:cNvPr>
          <p:cNvSpPr>
            <a:spLocks noGrp="1"/>
          </p:cNvSpPr>
          <p:nvPr>
            <p:ph type="ctrTitle"/>
          </p:nvPr>
        </p:nvSpPr>
        <p:spPr>
          <a:xfrm>
            <a:off x="704088" y="889820"/>
            <a:ext cx="9989574" cy="977080"/>
          </a:xfrm>
        </p:spPr>
        <p:txBody>
          <a:bodyPr/>
          <a:lstStyle/>
          <a:p>
            <a:r>
              <a:rPr lang="en-US" dirty="0"/>
              <a:t>Literature </a:t>
            </a:r>
            <a:r>
              <a:rPr lang="en-US" dirty="0" err="1"/>
              <a:t>revıew</a:t>
            </a:r>
            <a:endParaRPr lang="en-US" dirty="0"/>
          </a:p>
        </p:txBody>
      </p:sp>
      <p:sp>
        <p:nvSpPr>
          <p:cNvPr id="4" name="TextBox 3">
            <a:extLst>
              <a:ext uri="{FF2B5EF4-FFF2-40B4-BE49-F238E27FC236}">
                <a16:creationId xmlns:a16="http://schemas.microsoft.com/office/drawing/2014/main" id="{073D9473-A9AB-74FC-D332-F3467C11B3C9}"/>
              </a:ext>
            </a:extLst>
          </p:cNvPr>
          <p:cNvSpPr txBox="1"/>
          <p:nvPr/>
        </p:nvSpPr>
        <p:spPr>
          <a:xfrm>
            <a:off x="927100" y="2222500"/>
            <a:ext cx="10426700" cy="3877985"/>
          </a:xfrm>
          <a:prstGeom prst="rect">
            <a:avLst/>
          </a:prstGeom>
          <a:noFill/>
        </p:spPr>
        <p:txBody>
          <a:bodyPr wrap="square" rtlCol="0">
            <a:spAutoFit/>
          </a:bodyPr>
          <a:lstStyle/>
          <a:p>
            <a:r>
              <a:rPr lang="en-US" sz="1600" dirty="0"/>
              <a:t>[1] G. </a:t>
            </a:r>
            <a:r>
              <a:rPr lang="en-US" sz="1600" dirty="0" err="1"/>
              <a:t>Tzanetakis</a:t>
            </a:r>
            <a:r>
              <a:rPr lang="en-US" sz="1600" dirty="0"/>
              <a:t> and P. Cook, "Musical genre classification of audio signals," </a:t>
            </a:r>
            <a:r>
              <a:rPr lang="en-US" sz="1600" i="1" dirty="0"/>
              <a:t>IEEE Transactions on Speech and Audio Processing</a:t>
            </a:r>
            <a:r>
              <a:rPr lang="en-US" sz="1600" dirty="0"/>
              <a:t>, vol. 10, no. 5, pp. 293–302, 2002.</a:t>
            </a:r>
          </a:p>
          <a:p>
            <a:endParaRPr lang="en-US" sz="1600" dirty="0"/>
          </a:p>
          <a:p>
            <a:r>
              <a:rPr lang="en-US" sz="1600" dirty="0"/>
              <a:t>[2] S. J. Pan and Q. Yang, "A survey on transfer learning," </a:t>
            </a:r>
            <a:r>
              <a:rPr lang="en-US" sz="1600" i="1" dirty="0"/>
              <a:t>IEEE Transactions on Knowledge and Data Engineering</a:t>
            </a:r>
            <a:r>
              <a:rPr lang="en-US" sz="1600" dirty="0"/>
              <a:t>, vol. 22, no. 10, pp. 1345–1359, 2010.</a:t>
            </a:r>
          </a:p>
          <a:p>
            <a:endParaRPr lang="en-US" sz="1600" dirty="0"/>
          </a:p>
          <a:p>
            <a:r>
              <a:rPr lang="en-US" sz="1600" dirty="0"/>
              <a:t>[3] K. Choi, G. Fazekas, M. Sandler, and K. Cho, "Transfer learning for music classification and regression tasks," in </a:t>
            </a:r>
            <a:r>
              <a:rPr lang="en-US" sz="1600" i="1" dirty="0"/>
              <a:t>Proc. of the International Society for Music Information Retrieval Conference (ISMIR)</a:t>
            </a:r>
            <a:r>
              <a:rPr lang="en-US" sz="1600" dirty="0"/>
              <a:t>, 2017.</a:t>
            </a:r>
          </a:p>
          <a:p>
            <a:endParaRPr lang="en-US" sz="1600" dirty="0"/>
          </a:p>
          <a:p>
            <a:r>
              <a:rPr lang="en-US" sz="1600" dirty="0"/>
              <a:t>[4] A. van den Oord, S. Dieleman, and B. </a:t>
            </a:r>
            <a:r>
              <a:rPr lang="en-US" sz="1600" dirty="0" err="1"/>
              <a:t>Schrauwen</a:t>
            </a:r>
            <a:r>
              <a:rPr lang="en-US" sz="1600" dirty="0"/>
              <a:t>, "Transfer learning with </a:t>
            </a:r>
            <a:r>
              <a:rPr lang="en-US" sz="1600" dirty="0" err="1"/>
              <a:t>VGGish</a:t>
            </a:r>
            <a:r>
              <a:rPr lang="en-US" sz="1600" dirty="0"/>
              <a:t> for audio event and scene classification," </a:t>
            </a:r>
            <a:r>
              <a:rPr lang="en-US" sz="1600" i="1" dirty="0" err="1"/>
              <a:t>arXiv</a:t>
            </a:r>
            <a:r>
              <a:rPr lang="en-US" sz="1600" i="1" dirty="0"/>
              <a:t> preprint arXiv:1807.09902</a:t>
            </a:r>
            <a:r>
              <a:rPr lang="en-US" sz="1600" dirty="0"/>
              <a:t>, 2018.</a:t>
            </a:r>
          </a:p>
          <a:p>
            <a:endParaRPr lang="en-US" sz="1600" dirty="0"/>
          </a:p>
          <a:p>
            <a:r>
              <a:rPr lang="en-US" sz="1600" dirty="0"/>
              <a:t>[5] Q. Kong, Y. Cao, T. Iqbal, Y. Wang, W. Wang, and M. D. </a:t>
            </a:r>
            <a:r>
              <a:rPr lang="en-US" sz="1600" dirty="0" err="1"/>
              <a:t>Plumbley</a:t>
            </a:r>
            <a:r>
              <a:rPr lang="en-US" sz="1600" dirty="0"/>
              <a:t>, "PANNs: Large-scale pretrained audio neural networks for audio pattern recognition," </a:t>
            </a:r>
            <a:r>
              <a:rPr lang="en-US" sz="1600" i="1" dirty="0"/>
              <a:t>IEEE/ACM Transactions on Audio, Speech, and Language Processing</a:t>
            </a:r>
            <a:r>
              <a:rPr lang="en-US" sz="1600" dirty="0"/>
              <a:t>, vol. 28, pp. 2880–2894, 2020.</a:t>
            </a:r>
          </a:p>
        </p:txBody>
      </p:sp>
    </p:spTree>
    <p:extLst>
      <p:ext uri="{BB962C8B-B14F-4D97-AF65-F5344CB8AC3E}">
        <p14:creationId xmlns:p14="http://schemas.microsoft.com/office/powerpoint/2010/main" val="19067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AECF0-E769-FE7B-F761-90BAE865AEB3}"/>
              </a:ext>
            </a:extLst>
          </p:cNvPr>
          <p:cNvSpPr>
            <a:spLocks noGrp="1"/>
          </p:cNvSpPr>
          <p:nvPr>
            <p:ph type="ctrTitle"/>
          </p:nvPr>
        </p:nvSpPr>
        <p:spPr>
          <a:xfrm>
            <a:off x="704088" y="889820"/>
            <a:ext cx="9989574" cy="697680"/>
          </a:xfrm>
        </p:spPr>
        <p:txBody>
          <a:bodyPr>
            <a:normAutofit fontScale="90000"/>
          </a:bodyPr>
          <a:lstStyle/>
          <a:p>
            <a:r>
              <a:rPr lang="en-US" dirty="0"/>
              <a:t>Problem statement</a:t>
            </a:r>
          </a:p>
        </p:txBody>
      </p:sp>
      <p:sp>
        <p:nvSpPr>
          <p:cNvPr id="3" name="Subtitle 2">
            <a:extLst>
              <a:ext uri="{FF2B5EF4-FFF2-40B4-BE49-F238E27FC236}">
                <a16:creationId xmlns:a16="http://schemas.microsoft.com/office/drawing/2014/main" id="{453B4CED-F2B8-7D15-A4FC-9D23631E809F}"/>
              </a:ext>
            </a:extLst>
          </p:cNvPr>
          <p:cNvSpPr>
            <a:spLocks noGrp="1"/>
          </p:cNvSpPr>
          <p:nvPr>
            <p:ph type="subTitle" idx="1"/>
          </p:nvPr>
        </p:nvSpPr>
        <p:spPr>
          <a:xfrm>
            <a:off x="704088" y="1701800"/>
            <a:ext cx="6991776" cy="533400"/>
          </a:xfrm>
        </p:spPr>
        <p:txBody>
          <a:bodyPr>
            <a:normAutofit/>
          </a:bodyPr>
          <a:lstStyle/>
          <a:p>
            <a:r>
              <a:rPr lang="en-US" sz="2800" dirty="0"/>
              <a:t>Why it’s hard with small data?</a:t>
            </a:r>
          </a:p>
        </p:txBody>
      </p:sp>
      <p:sp>
        <p:nvSpPr>
          <p:cNvPr id="5" name="TextBox 4">
            <a:extLst>
              <a:ext uri="{FF2B5EF4-FFF2-40B4-BE49-F238E27FC236}">
                <a16:creationId xmlns:a16="http://schemas.microsoft.com/office/drawing/2014/main" id="{B7F14ACE-D3E4-63D0-45EA-C52BD4037CED}"/>
              </a:ext>
            </a:extLst>
          </p:cNvPr>
          <p:cNvSpPr txBox="1"/>
          <p:nvPr/>
        </p:nvSpPr>
        <p:spPr>
          <a:xfrm>
            <a:off x="704088" y="2438400"/>
            <a:ext cx="7322311" cy="3108543"/>
          </a:xfrm>
          <a:prstGeom prst="rect">
            <a:avLst/>
          </a:prstGeom>
          <a:noFill/>
        </p:spPr>
        <p:txBody>
          <a:bodyPr wrap="square" rtlCol="0">
            <a:spAutoFit/>
          </a:bodyPr>
          <a:lstStyle/>
          <a:p>
            <a:pPr marL="285750" indent="-285750">
              <a:buFont typeface="Arial" panose="020B0604020202020204" pitchFamily="34" charset="0"/>
              <a:buChar char="•"/>
            </a:pPr>
            <a:r>
              <a:rPr lang="en-US" sz="1600" dirty="0"/>
              <a:t>Musical Features are Complex.</a:t>
            </a:r>
          </a:p>
          <a:p>
            <a:endParaRPr lang="en-US" sz="1600" dirty="0"/>
          </a:p>
          <a:p>
            <a:pPr marL="285750" indent="-285750">
              <a:buFont typeface="Arial" panose="020B0604020202020204" pitchFamily="34" charset="0"/>
              <a:buChar char="•"/>
            </a:pPr>
            <a:r>
              <a:rPr lang="en-US" sz="1600" dirty="0"/>
              <a:t>Overfitting risk (Deep Models can memorize small datasets instead of generalizing.)</a:t>
            </a:r>
          </a:p>
          <a:p>
            <a:endParaRPr lang="en-US" sz="1600" dirty="0"/>
          </a:p>
          <a:p>
            <a:pPr marL="285750" indent="-285750">
              <a:buFont typeface="Arial" panose="020B0604020202020204" pitchFamily="34" charset="0"/>
              <a:buChar char="•"/>
            </a:pPr>
            <a:r>
              <a:rPr lang="en-US" sz="1600" dirty="0"/>
              <a:t>Some genres share acoustic traits (</a:t>
            </a:r>
            <a:r>
              <a:rPr lang="en-US" sz="1600" dirty="0" err="1"/>
              <a:t>e.g</a:t>
            </a:r>
            <a:r>
              <a:rPr lang="en-US" sz="1600" dirty="0"/>
              <a:t> rock vs metal, pop vs disco)</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Intra-Genre Variability</a:t>
            </a:r>
          </a:p>
          <a:p>
            <a:pPr marL="285750" indent="-285750">
              <a:buFont typeface="Arial" panose="020B0604020202020204" pitchFamily="34" charset="0"/>
              <a:buChar char="•"/>
            </a:pPr>
            <a:endParaRPr lang="en-US" sz="1600" dirty="0"/>
          </a:p>
          <a:p>
            <a:endParaRPr lang="en-US" sz="1600"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26" name="Picture 2" descr="Deep Learning (DL) - Questions and Answers ​in MRI">
            <a:extLst>
              <a:ext uri="{FF2B5EF4-FFF2-40B4-BE49-F238E27FC236}">
                <a16:creationId xmlns:a16="http://schemas.microsoft.com/office/drawing/2014/main" id="{F880668F-3D2B-4692-1FBF-B71DD5AFCD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500" y="1138029"/>
            <a:ext cx="4762500" cy="472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473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55" name="Straight Connector 2054">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7" name="Straight Connector 2056">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59" name="Rectangle 205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F988E-A39D-FBC6-CA14-27D11C0FB993}"/>
              </a:ext>
            </a:extLst>
          </p:cNvPr>
          <p:cNvSpPr>
            <a:spLocks noGrp="1"/>
          </p:cNvSpPr>
          <p:nvPr>
            <p:ph type="ctrTitle"/>
          </p:nvPr>
        </p:nvSpPr>
        <p:spPr>
          <a:xfrm>
            <a:off x="704088" y="914400"/>
            <a:ext cx="3799763" cy="1473200"/>
          </a:xfrm>
        </p:spPr>
        <p:txBody>
          <a:bodyPr vert="horz" lIns="91440" tIns="45720" rIns="91440" bIns="45720" rtlCol="0" anchor="t">
            <a:normAutofit/>
          </a:bodyPr>
          <a:lstStyle/>
          <a:p>
            <a:r>
              <a:rPr lang="en-US" sz="3600"/>
              <a:t>DATAset overview</a:t>
            </a:r>
          </a:p>
        </p:txBody>
      </p:sp>
      <p:cxnSp>
        <p:nvCxnSpPr>
          <p:cNvPr id="2061" name="Straight Connector 2060">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0A14D41-2CFB-CF64-DAF7-6FBF834884C6}"/>
              </a:ext>
            </a:extLst>
          </p:cNvPr>
          <p:cNvSpPr txBox="1"/>
          <p:nvPr/>
        </p:nvSpPr>
        <p:spPr>
          <a:xfrm>
            <a:off x="704088" y="2387600"/>
            <a:ext cx="3799763" cy="3767328"/>
          </a:xfrm>
          <a:prstGeom prst="rect">
            <a:avLst/>
          </a:prstGeom>
        </p:spPr>
        <p:txBody>
          <a:bodyPr vert="horz" lIns="91440" tIns="45720" rIns="91440" bIns="45720" rtlCol="0">
            <a:normAutofit/>
          </a:bodyPr>
          <a:lstStyle/>
          <a:p>
            <a:pPr marL="285750" indent="-228600">
              <a:spcAft>
                <a:spcPts val="600"/>
              </a:spcAft>
              <a:buFont typeface="Arial" panose="020B0604020202020204" pitchFamily="34" charset="0"/>
              <a:buChar char="•"/>
            </a:pPr>
            <a:r>
              <a:rPr lang="en-US" sz="1500" dirty="0"/>
              <a:t>Name: GTZAN Music Genre Dataset</a:t>
            </a:r>
          </a:p>
          <a:p>
            <a:pPr marL="285750" indent="-228600">
              <a:spcAft>
                <a:spcPts val="600"/>
              </a:spcAft>
              <a:buFont typeface="Arial" panose="020B0604020202020204" pitchFamily="34" charset="0"/>
              <a:buChar char="•"/>
            </a:pPr>
            <a:r>
              <a:rPr lang="en-US" sz="1500" dirty="0"/>
              <a:t>Size: 1,000 audio tracks</a:t>
            </a:r>
          </a:p>
          <a:p>
            <a:pPr marL="285750" indent="-228600">
              <a:spcAft>
                <a:spcPts val="600"/>
              </a:spcAft>
              <a:buFont typeface="Arial" panose="020B0604020202020204" pitchFamily="34" charset="0"/>
              <a:buChar char="•"/>
            </a:pPr>
            <a:r>
              <a:rPr lang="en-US" sz="1500" dirty="0"/>
              <a:t>Duration: 30 Seconds per track</a:t>
            </a:r>
          </a:p>
          <a:p>
            <a:pPr marL="285750" indent="-228600">
              <a:spcAft>
                <a:spcPts val="600"/>
              </a:spcAft>
              <a:buFont typeface="Arial" panose="020B0604020202020204" pitchFamily="34" charset="0"/>
              <a:buChar char="•"/>
            </a:pPr>
            <a:r>
              <a:rPr lang="en-US" sz="1500" dirty="0"/>
              <a:t>Genres : blues, classical, country, disco, hip-hop, jazz, Metal, Pop, Reggae, Rock</a:t>
            </a:r>
          </a:p>
          <a:p>
            <a:pPr marL="285750" indent="-228600">
              <a:spcAft>
                <a:spcPts val="600"/>
              </a:spcAft>
              <a:buFont typeface="Arial" panose="020B0604020202020204" pitchFamily="34" charset="0"/>
              <a:buChar char="•"/>
            </a:pPr>
            <a:r>
              <a:rPr lang="en-US" sz="1500" dirty="0"/>
              <a:t>Format: .wav with 22.05 kHz sampling rate</a:t>
            </a:r>
          </a:p>
          <a:p>
            <a:pPr marL="285750" indent="-228600">
              <a:spcAft>
                <a:spcPts val="600"/>
              </a:spcAft>
              <a:buFont typeface="Arial" panose="020B0604020202020204" pitchFamily="34" charset="0"/>
              <a:buChar char="•"/>
            </a:pPr>
            <a:r>
              <a:rPr lang="en-US" sz="1500" dirty="0"/>
              <a:t>Class distribution: 100 clips per genre</a:t>
            </a:r>
          </a:p>
          <a:p>
            <a:pPr marL="285750" indent="-228600">
              <a:spcAft>
                <a:spcPts val="600"/>
              </a:spcAft>
              <a:buFont typeface="Arial" panose="020B0604020202020204" pitchFamily="34" charset="0"/>
              <a:buChar char="•"/>
            </a:pPr>
            <a:r>
              <a:rPr lang="en-US" sz="1500" dirty="0"/>
              <a:t>Strengths: Clean, balanced, widely used for benchmarking</a:t>
            </a:r>
          </a:p>
          <a:p>
            <a:pPr marL="285750" indent="-228600">
              <a:spcAft>
                <a:spcPts val="600"/>
              </a:spcAft>
              <a:buFont typeface="Arial" panose="020B0604020202020204" pitchFamily="34" charset="0"/>
              <a:buChar char="•"/>
            </a:pPr>
            <a:r>
              <a:rPr lang="en-US" sz="1500" dirty="0"/>
              <a:t>Limitations: Known </a:t>
            </a:r>
            <a:r>
              <a:rPr lang="en-US" sz="1500" dirty="0" err="1"/>
              <a:t>mislabaled</a:t>
            </a:r>
            <a:r>
              <a:rPr lang="en-US" sz="1500" dirty="0"/>
              <a:t>/duplicate samples; limited diversity</a:t>
            </a:r>
          </a:p>
          <a:p>
            <a:pPr marL="285750" indent="-228600">
              <a:spcAft>
                <a:spcPts val="600"/>
              </a:spcAft>
              <a:buFont typeface="Arial" panose="020B0604020202020204" pitchFamily="34" charset="0"/>
              <a:buChar char="•"/>
            </a:pPr>
            <a:endParaRPr lang="en-US" sz="1500" dirty="0"/>
          </a:p>
          <a:p>
            <a:pPr marL="285750" indent="-228600">
              <a:spcAft>
                <a:spcPts val="600"/>
              </a:spcAft>
              <a:buFont typeface="Arial" panose="020B0604020202020204" pitchFamily="34" charset="0"/>
              <a:buChar char="•"/>
            </a:pPr>
            <a:endParaRPr lang="en-US" sz="1500" dirty="0"/>
          </a:p>
        </p:txBody>
      </p:sp>
      <p:pic>
        <p:nvPicPr>
          <p:cNvPr id="2050" name="Picture 2" descr="Classification of music genre in the GTZAN data set [OC] : r/dataisbeautiful">
            <a:extLst>
              <a:ext uri="{FF2B5EF4-FFF2-40B4-BE49-F238E27FC236}">
                <a16:creationId xmlns:a16="http://schemas.microsoft.com/office/drawing/2014/main" id="{0B47DA94-28B6-4D84-873B-2B698F5400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399" r="11808" b="-1"/>
          <a:stretch>
            <a:fillRect/>
          </a:stretch>
        </p:blipFill>
        <p:spPr bwMode="auto">
          <a:xfrm>
            <a:off x="4981575" y="735286"/>
            <a:ext cx="6495042" cy="5419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113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B2426-E80C-B041-8380-03301FA7FC91}"/>
              </a:ext>
            </a:extLst>
          </p:cNvPr>
          <p:cNvSpPr>
            <a:spLocks noGrp="1"/>
          </p:cNvSpPr>
          <p:nvPr>
            <p:ph type="ctrTitle"/>
          </p:nvPr>
        </p:nvSpPr>
        <p:spPr>
          <a:xfrm>
            <a:off x="704088" y="889820"/>
            <a:ext cx="9989574" cy="862780"/>
          </a:xfrm>
        </p:spPr>
        <p:txBody>
          <a:bodyPr>
            <a:normAutofit fontScale="90000"/>
          </a:bodyPr>
          <a:lstStyle/>
          <a:p>
            <a:r>
              <a:rPr lang="en-US" dirty="0"/>
              <a:t>Audio features</a:t>
            </a:r>
          </a:p>
        </p:txBody>
      </p:sp>
      <p:sp>
        <p:nvSpPr>
          <p:cNvPr id="9" name="TextBox 8">
            <a:extLst>
              <a:ext uri="{FF2B5EF4-FFF2-40B4-BE49-F238E27FC236}">
                <a16:creationId xmlns:a16="http://schemas.microsoft.com/office/drawing/2014/main" id="{B1112BA8-0F10-84BA-4C2D-27ED470C285B}"/>
              </a:ext>
            </a:extLst>
          </p:cNvPr>
          <p:cNvSpPr txBox="1"/>
          <p:nvPr/>
        </p:nvSpPr>
        <p:spPr>
          <a:xfrm>
            <a:off x="704089" y="2108200"/>
            <a:ext cx="5785612" cy="2031325"/>
          </a:xfrm>
          <a:prstGeom prst="rect">
            <a:avLst/>
          </a:prstGeom>
          <a:noFill/>
        </p:spPr>
        <p:txBody>
          <a:bodyPr wrap="square" rtlCol="0">
            <a:spAutoFit/>
          </a:bodyPr>
          <a:lstStyle/>
          <a:p>
            <a:r>
              <a:rPr lang="en-US" b="1" dirty="0"/>
              <a:t>MEL-SPECTROGRAM:</a:t>
            </a:r>
          </a:p>
          <a:p>
            <a:pPr marL="285750" indent="-285750">
              <a:buFont typeface="Arial" panose="020B0604020202020204" pitchFamily="34" charset="0"/>
              <a:buChar char="•"/>
            </a:pPr>
            <a:r>
              <a:rPr lang="en-US" dirty="0"/>
              <a:t>Visual representation of sound(time x frequency)</a:t>
            </a:r>
          </a:p>
          <a:p>
            <a:pPr marL="285750" indent="-285750">
              <a:buFont typeface="Arial" panose="020B0604020202020204" pitchFamily="34" charset="0"/>
              <a:buChar char="•"/>
            </a:pPr>
            <a:r>
              <a:rPr lang="en-US" dirty="0"/>
              <a:t>Frequencies scaled using the Mel scale (Human hearing)</a:t>
            </a:r>
          </a:p>
          <a:p>
            <a:pPr marL="285750" indent="-285750">
              <a:buFont typeface="Arial" panose="020B0604020202020204" pitchFamily="34" charset="0"/>
              <a:buChar char="•"/>
            </a:pPr>
            <a:r>
              <a:rPr lang="en-US" dirty="0"/>
              <a:t>Intensity encoded as color (log-scaled)</a:t>
            </a:r>
          </a:p>
          <a:p>
            <a:pPr marL="285750" indent="-285750">
              <a:buFont typeface="Arial" panose="020B0604020202020204" pitchFamily="34" charset="0"/>
              <a:buChar char="•"/>
            </a:pPr>
            <a:r>
              <a:rPr lang="en-US" dirty="0"/>
              <a:t>Preserves rich temporal and spectral patterns</a:t>
            </a:r>
          </a:p>
          <a:p>
            <a:pPr marL="285750" indent="-285750">
              <a:buFont typeface="Arial" panose="020B0604020202020204" pitchFamily="34" charset="0"/>
              <a:buChar char="•"/>
            </a:pPr>
            <a:r>
              <a:rPr lang="en-US" dirty="0"/>
              <a:t>Ideal for CNN-based audio classification</a:t>
            </a:r>
          </a:p>
        </p:txBody>
      </p:sp>
      <p:sp>
        <p:nvSpPr>
          <p:cNvPr id="11" name="TextBox 10">
            <a:extLst>
              <a:ext uri="{FF2B5EF4-FFF2-40B4-BE49-F238E27FC236}">
                <a16:creationId xmlns:a16="http://schemas.microsoft.com/office/drawing/2014/main" id="{FAADDF44-79EB-0517-E2D7-0733C0708BAD}"/>
              </a:ext>
            </a:extLst>
          </p:cNvPr>
          <p:cNvSpPr txBox="1"/>
          <p:nvPr/>
        </p:nvSpPr>
        <p:spPr>
          <a:xfrm>
            <a:off x="6096000" y="2108200"/>
            <a:ext cx="5785612" cy="2031325"/>
          </a:xfrm>
          <a:prstGeom prst="rect">
            <a:avLst/>
          </a:prstGeom>
          <a:noFill/>
        </p:spPr>
        <p:txBody>
          <a:bodyPr wrap="square" rtlCol="0">
            <a:spAutoFit/>
          </a:bodyPr>
          <a:lstStyle/>
          <a:p>
            <a:r>
              <a:rPr lang="en-US" b="1" dirty="0"/>
              <a:t>MFCCs:</a:t>
            </a:r>
          </a:p>
          <a:p>
            <a:pPr marL="285750" indent="-285750">
              <a:buFont typeface="Arial" panose="020B0604020202020204" pitchFamily="34" charset="0"/>
              <a:buChar char="•"/>
            </a:pPr>
            <a:r>
              <a:rPr lang="en-US" dirty="0"/>
              <a:t>Compact descriptor of the audio spectrum</a:t>
            </a:r>
          </a:p>
          <a:p>
            <a:pPr marL="285750" indent="-285750">
              <a:buFont typeface="Arial" panose="020B0604020202020204" pitchFamily="34" charset="0"/>
              <a:buChar char="•"/>
            </a:pPr>
            <a:r>
              <a:rPr lang="en-US" dirty="0"/>
              <a:t>Extracts ~ 12-13 coefficients per frame</a:t>
            </a:r>
          </a:p>
          <a:p>
            <a:pPr marL="285750" indent="-285750">
              <a:buFont typeface="Arial" panose="020B0604020202020204" pitchFamily="34" charset="0"/>
              <a:buChar char="•"/>
            </a:pPr>
            <a:r>
              <a:rPr lang="en-US" dirty="0"/>
              <a:t>Mimics human auditory perception</a:t>
            </a:r>
          </a:p>
          <a:p>
            <a:pPr marL="285750" indent="-285750">
              <a:buFont typeface="Arial" panose="020B0604020202020204" pitchFamily="34" charset="0"/>
              <a:buChar char="•"/>
            </a:pPr>
            <a:r>
              <a:rPr lang="en-US" dirty="0"/>
              <a:t>Widely used in speech processing</a:t>
            </a:r>
          </a:p>
          <a:p>
            <a:pPr marL="285750" indent="-285750">
              <a:buFont typeface="Arial" panose="020B0604020202020204" pitchFamily="34" charset="0"/>
              <a:buChar char="•"/>
            </a:pPr>
            <a:r>
              <a:rPr lang="en-US" dirty="0"/>
              <a:t>Less detailed than spectrogram, may miss musical complexity</a:t>
            </a:r>
          </a:p>
        </p:txBody>
      </p:sp>
    </p:spTree>
    <p:extLst>
      <p:ext uri="{BB962C8B-B14F-4D97-AF65-F5344CB8AC3E}">
        <p14:creationId xmlns:p14="http://schemas.microsoft.com/office/powerpoint/2010/main" val="415011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DC655-6054-DEAB-4DCD-57F6D847D091}"/>
              </a:ext>
            </a:extLst>
          </p:cNvPr>
          <p:cNvSpPr>
            <a:spLocks noGrp="1"/>
          </p:cNvSpPr>
          <p:nvPr>
            <p:ph type="ctrTitle"/>
          </p:nvPr>
        </p:nvSpPr>
        <p:spPr>
          <a:xfrm>
            <a:off x="704088" y="889820"/>
            <a:ext cx="9989574" cy="977080"/>
          </a:xfrm>
        </p:spPr>
        <p:txBody>
          <a:bodyPr/>
          <a:lstStyle/>
          <a:p>
            <a:r>
              <a:rPr lang="en-US" dirty="0"/>
              <a:t>AUDIO Features</a:t>
            </a:r>
          </a:p>
        </p:txBody>
      </p:sp>
      <p:pic>
        <p:nvPicPr>
          <p:cNvPr id="6" name="Picture 5">
            <a:extLst>
              <a:ext uri="{FF2B5EF4-FFF2-40B4-BE49-F238E27FC236}">
                <a16:creationId xmlns:a16="http://schemas.microsoft.com/office/drawing/2014/main" id="{5E472DF4-5D00-7EA9-DFAB-7ECFFA3368D4}"/>
              </a:ext>
            </a:extLst>
          </p:cNvPr>
          <p:cNvPicPr>
            <a:picLocks noChangeAspect="1"/>
          </p:cNvPicPr>
          <p:nvPr/>
        </p:nvPicPr>
        <p:blipFill>
          <a:blip r:embed="rId2"/>
          <a:stretch>
            <a:fillRect/>
          </a:stretch>
        </p:blipFill>
        <p:spPr>
          <a:xfrm>
            <a:off x="394493" y="2093764"/>
            <a:ext cx="5598534" cy="3097361"/>
          </a:xfrm>
          <a:prstGeom prst="rect">
            <a:avLst/>
          </a:prstGeom>
        </p:spPr>
      </p:pic>
      <p:pic>
        <p:nvPicPr>
          <p:cNvPr id="8" name="Picture 7">
            <a:extLst>
              <a:ext uri="{FF2B5EF4-FFF2-40B4-BE49-F238E27FC236}">
                <a16:creationId xmlns:a16="http://schemas.microsoft.com/office/drawing/2014/main" id="{CC60029C-31BA-7EB2-2548-C76356464DEC}"/>
              </a:ext>
            </a:extLst>
          </p:cNvPr>
          <p:cNvPicPr>
            <a:picLocks noChangeAspect="1"/>
          </p:cNvPicPr>
          <p:nvPr/>
        </p:nvPicPr>
        <p:blipFill>
          <a:blip r:embed="rId3"/>
          <a:stretch>
            <a:fillRect/>
          </a:stretch>
        </p:blipFill>
        <p:spPr>
          <a:xfrm>
            <a:off x="5993027" y="2093764"/>
            <a:ext cx="5918887" cy="2997220"/>
          </a:xfrm>
          <a:prstGeom prst="rect">
            <a:avLst/>
          </a:prstGeom>
        </p:spPr>
      </p:pic>
    </p:spTree>
    <p:extLst>
      <p:ext uri="{BB962C8B-B14F-4D97-AF65-F5344CB8AC3E}">
        <p14:creationId xmlns:p14="http://schemas.microsoft.com/office/powerpoint/2010/main" val="46336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1800-0AD5-4568-30A0-D75A4C6B7763}"/>
              </a:ext>
            </a:extLst>
          </p:cNvPr>
          <p:cNvSpPr>
            <a:spLocks noGrp="1"/>
          </p:cNvSpPr>
          <p:nvPr>
            <p:ph type="ctrTitle"/>
          </p:nvPr>
        </p:nvSpPr>
        <p:spPr>
          <a:xfrm>
            <a:off x="704088" y="889820"/>
            <a:ext cx="9989574" cy="852483"/>
          </a:xfrm>
        </p:spPr>
        <p:txBody>
          <a:bodyPr>
            <a:normAutofit fontScale="90000"/>
          </a:bodyPr>
          <a:lstStyle/>
          <a:p>
            <a:r>
              <a:rPr lang="en-US" dirty="0" err="1"/>
              <a:t>cnn</a:t>
            </a:r>
            <a:r>
              <a:rPr lang="en-US" dirty="0"/>
              <a:t> model</a:t>
            </a:r>
          </a:p>
        </p:txBody>
      </p:sp>
      <p:sp>
        <p:nvSpPr>
          <p:cNvPr id="3" name="Subtitle 2">
            <a:extLst>
              <a:ext uri="{FF2B5EF4-FFF2-40B4-BE49-F238E27FC236}">
                <a16:creationId xmlns:a16="http://schemas.microsoft.com/office/drawing/2014/main" id="{6A20BF2D-82FA-77DF-AB28-60017F689696}"/>
              </a:ext>
            </a:extLst>
          </p:cNvPr>
          <p:cNvSpPr>
            <a:spLocks noGrp="1"/>
          </p:cNvSpPr>
          <p:nvPr>
            <p:ph type="subTitle" idx="1"/>
          </p:nvPr>
        </p:nvSpPr>
        <p:spPr>
          <a:xfrm>
            <a:off x="704088" y="543698"/>
            <a:ext cx="10108075" cy="2520778"/>
          </a:xfrm>
        </p:spPr>
        <p:txBody>
          <a:bodyPr>
            <a:normAutofit/>
          </a:bodyPr>
          <a:lstStyle/>
          <a:p>
            <a:endParaRPr lang="en-US" dirty="0"/>
          </a:p>
          <a:p>
            <a:r>
              <a:rPr lang="en-US" dirty="0"/>
              <a:t>What is CNN: Convolutional Neural Networks, are a type of deep learning architecture designed to process grid-like data (most commonly images). The key idea behind CNNs is their ability to automatically learn hierarchical patterns using a series of convolutional filters.</a:t>
            </a:r>
          </a:p>
        </p:txBody>
      </p:sp>
      <p:pic>
        <p:nvPicPr>
          <p:cNvPr id="5" name="Picture 4">
            <a:extLst>
              <a:ext uri="{FF2B5EF4-FFF2-40B4-BE49-F238E27FC236}">
                <a16:creationId xmlns:a16="http://schemas.microsoft.com/office/drawing/2014/main" id="{F37D24C8-91A3-ED10-BBBF-729674B35B81}"/>
              </a:ext>
            </a:extLst>
          </p:cNvPr>
          <p:cNvPicPr>
            <a:picLocks noChangeAspect="1"/>
          </p:cNvPicPr>
          <p:nvPr/>
        </p:nvPicPr>
        <p:blipFill>
          <a:blip r:embed="rId3"/>
          <a:stretch>
            <a:fillRect/>
          </a:stretch>
        </p:blipFill>
        <p:spPr>
          <a:xfrm>
            <a:off x="1190250" y="3064476"/>
            <a:ext cx="9135750" cy="2706130"/>
          </a:xfrm>
          <a:prstGeom prst="rect">
            <a:avLst/>
          </a:prstGeom>
        </p:spPr>
      </p:pic>
    </p:spTree>
    <p:extLst>
      <p:ext uri="{BB962C8B-B14F-4D97-AF65-F5344CB8AC3E}">
        <p14:creationId xmlns:p14="http://schemas.microsoft.com/office/powerpoint/2010/main" val="1109157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F570-2166-B735-BC14-2F736929412A}"/>
              </a:ext>
            </a:extLst>
          </p:cNvPr>
          <p:cNvSpPr>
            <a:spLocks noGrp="1"/>
          </p:cNvSpPr>
          <p:nvPr>
            <p:ph type="ctrTitle"/>
          </p:nvPr>
        </p:nvSpPr>
        <p:spPr>
          <a:xfrm>
            <a:off x="704088" y="889820"/>
            <a:ext cx="9989574" cy="938980"/>
          </a:xfrm>
        </p:spPr>
        <p:txBody>
          <a:bodyPr/>
          <a:lstStyle/>
          <a:p>
            <a:r>
              <a:rPr lang="en-US" dirty="0"/>
              <a:t>WHY </a:t>
            </a:r>
            <a:r>
              <a:rPr lang="en-US" dirty="0" err="1"/>
              <a:t>cnn</a:t>
            </a:r>
            <a:r>
              <a:rPr lang="en-US" dirty="0"/>
              <a:t> model?</a:t>
            </a:r>
          </a:p>
        </p:txBody>
      </p:sp>
      <p:pic>
        <p:nvPicPr>
          <p:cNvPr id="5" name="Picture 4">
            <a:extLst>
              <a:ext uri="{FF2B5EF4-FFF2-40B4-BE49-F238E27FC236}">
                <a16:creationId xmlns:a16="http://schemas.microsoft.com/office/drawing/2014/main" id="{52DDCD19-7C1F-5AC2-C10F-9BAD86D58E82}"/>
              </a:ext>
            </a:extLst>
          </p:cNvPr>
          <p:cNvPicPr>
            <a:picLocks noChangeAspect="1"/>
          </p:cNvPicPr>
          <p:nvPr/>
        </p:nvPicPr>
        <p:blipFill>
          <a:blip r:embed="rId3"/>
          <a:stretch>
            <a:fillRect/>
          </a:stretch>
        </p:blipFill>
        <p:spPr>
          <a:xfrm>
            <a:off x="3047450" y="2076536"/>
            <a:ext cx="5525271" cy="1729345"/>
          </a:xfrm>
          <a:prstGeom prst="rect">
            <a:avLst/>
          </a:prstGeom>
        </p:spPr>
      </p:pic>
      <p:sp>
        <p:nvSpPr>
          <p:cNvPr id="6" name="TextBox 5">
            <a:extLst>
              <a:ext uri="{FF2B5EF4-FFF2-40B4-BE49-F238E27FC236}">
                <a16:creationId xmlns:a16="http://schemas.microsoft.com/office/drawing/2014/main" id="{10C0457A-4BAC-46C3-60FC-0E789655468B}"/>
              </a:ext>
            </a:extLst>
          </p:cNvPr>
          <p:cNvSpPr txBox="1"/>
          <p:nvPr/>
        </p:nvSpPr>
        <p:spPr>
          <a:xfrm>
            <a:off x="893681" y="4312642"/>
            <a:ext cx="10404637" cy="1477328"/>
          </a:xfrm>
          <a:prstGeom prst="rect">
            <a:avLst/>
          </a:prstGeom>
          <a:noFill/>
        </p:spPr>
        <p:txBody>
          <a:bodyPr wrap="square" rtlCol="0">
            <a:spAutoFit/>
          </a:bodyPr>
          <a:lstStyle/>
          <a:p>
            <a:pPr marL="285750" indent="-285750">
              <a:buFont typeface="Arial" panose="020B0604020202020204" pitchFamily="34" charset="0"/>
              <a:buChar char="•"/>
            </a:pPr>
            <a:r>
              <a:rPr lang="en-US" dirty="0"/>
              <a:t>Hierarchical learning makes CNNs incredibly powerful for tasks where spatial structure matters</a:t>
            </a:r>
          </a:p>
          <a:p>
            <a:endParaRPr lang="en-US" dirty="0"/>
          </a:p>
          <a:p>
            <a:pPr marL="285750" indent="-285750">
              <a:buFont typeface="Arial" panose="020B0604020202020204" pitchFamily="34" charset="0"/>
              <a:buChar char="•"/>
            </a:pPr>
            <a:r>
              <a:rPr lang="en-US" dirty="0"/>
              <a:t>CNNs are ideal for 2D type input because they can detect local patterns like textures, edges and shapes in the spectrogram, which correspond to musical elements such as timbre, rhythm, and </a:t>
            </a:r>
            <a:r>
              <a:rPr lang="en-US" dirty="0" err="1"/>
              <a:t>harmoncis</a:t>
            </a: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84360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8C62-F453-21BC-20EB-DA608FFA123C}"/>
              </a:ext>
            </a:extLst>
          </p:cNvPr>
          <p:cNvSpPr>
            <a:spLocks noGrp="1"/>
          </p:cNvSpPr>
          <p:nvPr>
            <p:ph type="ctrTitle"/>
          </p:nvPr>
        </p:nvSpPr>
        <p:spPr>
          <a:xfrm>
            <a:off x="704088" y="889820"/>
            <a:ext cx="9989574" cy="1111975"/>
          </a:xfrm>
        </p:spPr>
        <p:txBody>
          <a:bodyPr/>
          <a:lstStyle/>
          <a:p>
            <a:r>
              <a:rPr lang="en-US" dirty="0" err="1"/>
              <a:t>Baselıne</a:t>
            </a:r>
            <a:r>
              <a:rPr lang="en-US" dirty="0"/>
              <a:t> model</a:t>
            </a:r>
          </a:p>
        </p:txBody>
      </p:sp>
      <p:sp>
        <p:nvSpPr>
          <p:cNvPr id="8" name="TextBox 7">
            <a:extLst>
              <a:ext uri="{FF2B5EF4-FFF2-40B4-BE49-F238E27FC236}">
                <a16:creationId xmlns:a16="http://schemas.microsoft.com/office/drawing/2014/main" id="{E87522A9-AEA7-24C2-3F04-DF791632DF02}"/>
              </a:ext>
            </a:extLst>
          </p:cNvPr>
          <p:cNvSpPr txBox="1"/>
          <p:nvPr/>
        </p:nvSpPr>
        <p:spPr>
          <a:xfrm>
            <a:off x="847724" y="2114550"/>
            <a:ext cx="7000876" cy="646331"/>
          </a:xfrm>
          <a:prstGeom prst="rect">
            <a:avLst/>
          </a:prstGeom>
          <a:noFill/>
        </p:spPr>
        <p:txBody>
          <a:bodyPr wrap="square" rtlCol="0">
            <a:spAutoFit/>
          </a:bodyPr>
          <a:lstStyle/>
          <a:p>
            <a:pPr marL="285750" indent="-285750">
              <a:buFont typeface="Arial" panose="020B0604020202020204" pitchFamily="34" charset="0"/>
              <a:buChar char="•"/>
            </a:pPr>
            <a:r>
              <a:rPr lang="en-US" dirty="0"/>
              <a:t>CNN architecture with multiple convolutional and pooling layers.</a:t>
            </a:r>
          </a:p>
          <a:p>
            <a:pPr marL="285750" indent="-285750">
              <a:buFont typeface="Arial" panose="020B0604020202020204" pitchFamily="34" charset="0"/>
              <a:buChar char="•"/>
            </a:pPr>
            <a:r>
              <a:rPr lang="en-US" dirty="0"/>
              <a:t>The output layer uses </a:t>
            </a:r>
            <a:r>
              <a:rPr lang="en-US" dirty="0" err="1"/>
              <a:t>softmax</a:t>
            </a:r>
            <a:r>
              <a:rPr lang="en-US" dirty="0"/>
              <a:t> activation.</a:t>
            </a:r>
          </a:p>
        </p:txBody>
      </p:sp>
      <p:pic>
        <p:nvPicPr>
          <p:cNvPr id="3074" name="Picture 2" descr="CNN in Deep Learning: Algorithm and Machine Learning Uses">
            <a:extLst>
              <a:ext uri="{FF2B5EF4-FFF2-40B4-BE49-F238E27FC236}">
                <a16:creationId xmlns:a16="http://schemas.microsoft.com/office/drawing/2014/main" id="{CBD5E748-36A5-DAEC-826C-7899B6259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4412" y="2962275"/>
            <a:ext cx="10163175" cy="256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054420"/>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525</TotalTime>
  <Words>955</Words>
  <Application>Microsoft Office PowerPoint</Application>
  <PresentationFormat>Widescreen</PresentationFormat>
  <Paragraphs>158</Paragraphs>
  <Slides>21</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Calisto MT</vt:lpstr>
      <vt:lpstr>Univers Condensed</vt:lpstr>
      <vt:lpstr>ChronicleVTI</vt:lpstr>
      <vt:lpstr>Audio Classification Using Transfer Learning</vt:lpstr>
      <vt:lpstr>Introductıon</vt:lpstr>
      <vt:lpstr>Problem statement</vt:lpstr>
      <vt:lpstr>DATAset overview</vt:lpstr>
      <vt:lpstr>Audio features</vt:lpstr>
      <vt:lpstr>AUDIO Features</vt:lpstr>
      <vt:lpstr>cnn model</vt:lpstr>
      <vt:lpstr>WHY cnn model?</vt:lpstr>
      <vt:lpstr>Baselıne model</vt:lpstr>
      <vt:lpstr>Baselıne model results </vt:lpstr>
      <vt:lpstr>Baselıne model results</vt:lpstr>
      <vt:lpstr>Lımıtatıons of training cnn from scratch</vt:lpstr>
      <vt:lpstr>What ıs transfer learning?</vt:lpstr>
      <vt:lpstr>Why is transfer learning important?</vt:lpstr>
      <vt:lpstr>How does transfer learning work?</vt:lpstr>
      <vt:lpstr>Transfer learning in audio</vt:lpstr>
      <vt:lpstr>VGGIsh based model results</vt:lpstr>
      <vt:lpstr>Vggısh based model results</vt:lpstr>
      <vt:lpstr>SCRATCH MODEL VS VGGISH BASED MODEL</vt:lpstr>
      <vt:lpstr>Further ımprovements for transfer learning model</vt:lpstr>
      <vt:lpstr>Literature revıew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Ozar Uncu</dc:creator>
  <cp:lastModifiedBy>Ozar Uncu</cp:lastModifiedBy>
  <cp:revision>4</cp:revision>
  <dcterms:created xsi:type="dcterms:W3CDTF">2025-05-27T15:50:46Z</dcterms:created>
  <dcterms:modified xsi:type="dcterms:W3CDTF">2025-05-31T09:32:07Z</dcterms:modified>
</cp:coreProperties>
</file>