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79" r:id="rId2"/>
  </p:sldMasterIdLst>
  <p:notesMasterIdLst>
    <p:notesMasterId r:id="rId24"/>
  </p:notesMasterIdLst>
  <p:handoutMasterIdLst>
    <p:handoutMasterId r:id="rId25"/>
  </p:handoutMasterIdLst>
  <p:sldIdLst>
    <p:sldId id="267" r:id="rId3"/>
    <p:sldId id="304" r:id="rId4"/>
    <p:sldId id="305" r:id="rId5"/>
    <p:sldId id="319" r:id="rId6"/>
    <p:sldId id="320" r:id="rId7"/>
    <p:sldId id="324" r:id="rId8"/>
    <p:sldId id="325" r:id="rId9"/>
    <p:sldId id="306" r:id="rId10"/>
    <p:sldId id="307" r:id="rId11"/>
    <p:sldId id="322" r:id="rId12"/>
    <p:sldId id="312" r:id="rId13"/>
    <p:sldId id="308" r:id="rId14"/>
    <p:sldId id="309" r:id="rId15"/>
    <p:sldId id="310" r:id="rId16"/>
    <p:sldId id="314" r:id="rId17"/>
    <p:sldId id="315" r:id="rId18"/>
    <p:sldId id="316" r:id="rId19"/>
    <p:sldId id="321" r:id="rId20"/>
    <p:sldId id="323" r:id="rId21"/>
    <p:sldId id="317" r:id="rId22"/>
    <p:sldId id="318" r:id="rId2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oelia-BBDD" initials="Noelia" lastIdx="0" clrIdx="0"/>
  <p:cmAuthor id="1" name="Noelia Ruiz Martínez" initials="NRM" lastIdx="5" clrIdx="1">
    <p:extLst/>
  </p:cmAuthor>
  <p:cmAuthor id="2" name="Marta Zorrilla" initials="MZ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515DC-D8E4-4D15-A227-ED154AD2FA59}" type="datetimeFigureOut">
              <a:rPr lang="es-ES" smtClean="0"/>
              <a:pPr/>
              <a:t>04/02/2015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741CE-2A14-4F6B-A2ED-4BEA45C252C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2046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91906-6F93-4220-A472-B96B9C86C9B5}" type="datetimeFigureOut">
              <a:rPr lang="es-ES" smtClean="0"/>
              <a:pPr/>
              <a:t>04/02/2015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44FB4-2C58-4D40-8165-CFB3A69DE8E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7270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44FB4-2C58-4D40-8165-CFB3A69DE8EA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44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3441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0 Rectángulo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21 Rectángulo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10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s-ES" dirty="0" smtClean="0">
                <a:solidFill>
                  <a:srgbClr val="464653"/>
                </a:solidFill>
              </a:rPr>
              <a:t>©2014</a:t>
            </a:r>
            <a:endParaRPr lang="en-US" sz="1600" dirty="0">
              <a:solidFill>
                <a:srgbClr val="464653"/>
              </a:solidFill>
            </a:endParaRPr>
          </a:p>
        </p:txBody>
      </p:sp>
      <p:sp>
        <p:nvSpPr>
          <p:cNvPr id="11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>
                <a:solidFill>
                  <a:srgbClr val="464653"/>
                </a:solidFill>
              </a:rPr>
              <a:t>Marta Zorrilla -UC</a:t>
            </a:r>
            <a:endParaRPr lang="es-ES">
              <a:solidFill>
                <a:srgbClr val="464653"/>
              </a:solidFill>
            </a:endParaRPr>
          </a:p>
        </p:txBody>
      </p:sp>
      <p:sp>
        <p:nvSpPr>
          <p:cNvPr id="12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548CE-BDAA-4FB3-B0D7-BD590969EB42}" type="slidenum">
              <a:rPr lang="en-US">
                <a:solidFill>
                  <a:srgbClr val="464653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096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11065" y="6356350"/>
            <a:ext cx="1640655" cy="365125"/>
          </a:xfrm>
        </p:spPr>
        <p:txBody>
          <a:bodyPr/>
          <a:lstStyle>
            <a:lvl1pPr algn="r">
              <a:defRPr/>
            </a:lvl1pPr>
          </a:lstStyle>
          <a:p>
            <a:pPr algn="l">
              <a:defRPr/>
            </a:pPr>
            <a:r>
              <a:rPr lang="es-ES" dirty="0" smtClean="0">
                <a:solidFill>
                  <a:srgbClr val="464653"/>
                </a:solidFill>
              </a:rPr>
              <a:t>©2014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464653"/>
                </a:solidFill>
              </a:rPr>
              <a:t>Marta Zorrilla -UC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67264" y="6356350"/>
            <a:ext cx="1981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69B0E-65DE-4739-A31F-873462E91DD5}" type="slidenum">
              <a:rPr lang="en-US">
                <a:solidFill>
                  <a:srgbClr val="464653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713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>
                <a:solidFill>
                  <a:srgbClr val="464653"/>
                </a:solidFill>
              </a:rPr>
              <a:t>©2011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>
                <a:solidFill>
                  <a:srgbClr val="464653"/>
                </a:solidFill>
              </a:rPr>
              <a:t>Marta Zorrilla -UC</a:t>
            </a:r>
            <a:endParaRPr lang="es-ES">
              <a:solidFill>
                <a:srgbClr val="464653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01E70-53AB-41A7-AEEC-71D655BB65CF}" type="slidenum">
              <a:rPr lang="en-US">
                <a:solidFill>
                  <a:srgbClr val="464653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65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>
                <a:solidFill>
                  <a:srgbClr val="464653"/>
                </a:solidFill>
              </a:rPr>
              <a:t>©2011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>
                <a:solidFill>
                  <a:srgbClr val="464653"/>
                </a:solidFill>
              </a:rPr>
              <a:t>Marta Zorrilla -UC</a:t>
            </a:r>
            <a:endParaRPr lang="es-ES">
              <a:solidFill>
                <a:srgbClr val="464653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A549C-77C2-4CAA-A6F1-7E07136928E5}" type="slidenum">
              <a:rPr lang="en-US">
                <a:solidFill>
                  <a:srgbClr val="464653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201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>
                <a:solidFill>
                  <a:srgbClr val="464653"/>
                </a:solidFill>
              </a:rPr>
              <a:t>©2011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>
                <a:solidFill>
                  <a:srgbClr val="464653"/>
                </a:solidFill>
              </a:rPr>
              <a:t>Marta Zorrilla -UC</a:t>
            </a:r>
            <a:endParaRPr lang="es-ES">
              <a:solidFill>
                <a:srgbClr val="464653"/>
              </a:solidFill>
            </a:endParaRP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5C0AE-3A63-4DFF-8609-2047C0EC0F68}" type="slidenum">
              <a:rPr lang="en-US">
                <a:solidFill>
                  <a:srgbClr val="464653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19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bg1"/>
            </a:gs>
            <a:gs pos="100000">
              <a:srgbClr val="136A7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ítulo 1"/>
          <p:cNvSpPr txBox="1">
            <a:spLocks/>
          </p:cNvSpPr>
          <p:nvPr/>
        </p:nvSpPr>
        <p:spPr>
          <a:xfrm>
            <a:off x="457200" y="2095500"/>
            <a:ext cx="8229600" cy="381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defTabSz="457200">
              <a:spcBef>
                <a:spcPct val="0"/>
              </a:spcBef>
              <a:defRPr/>
            </a:pPr>
            <a:r>
              <a:rPr lang="es-ES_tradnl" sz="1500" dirty="0" smtClean="0">
                <a:solidFill>
                  <a:srgbClr val="136A70"/>
                </a:solidFill>
                <a:ea typeface="ＭＳ Ｐゴシック" pitchFamily="-109" charset="-128"/>
              </a:rPr>
              <a:t>Instalación de SQL Server</a:t>
            </a:r>
            <a:r>
              <a:rPr lang="es-ES_tradnl" sz="1500" baseline="0" dirty="0" smtClean="0">
                <a:solidFill>
                  <a:srgbClr val="136A70"/>
                </a:solidFill>
                <a:ea typeface="ＭＳ Ｐゴシック" pitchFamily="-109" charset="-128"/>
              </a:rPr>
              <a:t> Express </a:t>
            </a:r>
            <a:r>
              <a:rPr lang="es-ES_tradnl" sz="1500" baseline="0" dirty="0" err="1" smtClean="0">
                <a:solidFill>
                  <a:srgbClr val="136A70"/>
                </a:solidFill>
                <a:ea typeface="ＭＳ Ｐゴシック" pitchFamily="-109" charset="-128"/>
              </a:rPr>
              <a:t>with</a:t>
            </a:r>
            <a:r>
              <a:rPr lang="es-ES_tradnl" sz="1500" baseline="0" dirty="0" smtClean="0">
                <a:solidFill>
                  <a:srgbClr val="136A70"/>
                </a:solidFill>
                <a:ea typeface="ＭＳ Ｐゴシック" pitchFamily="-109" charset="-128"/>
              </a:rPr>
              <a:t> Tools 2014</a:t>
            </a:r>
            <a:endParaRPr lang="es-ES_tradnl" sz="1500" dirty="0">
              <a:solidFill>
                <a:srgbClr val="136A70"/>
              </a:solidFill>
              <a:ea typeface="ＭＳ Ｐゴシック" pitchFamily="-109" charset="-128"/>
            </a:endParaRPr>
          </a:p>
        </p:txBody>
      </p:sp>
      <p:sp>
        <p:nvSpPr>
          <p:cNvPr id="11" name="Marcador de título 1"/>
          <p:cNvSpPr txBox="1">
            <a:spLocks/>
          </p:cNvSpPr>
          <p:nvPr/>
        </p:nvSpPr>
        <p:spPr>
          <a:xfrm>
            <a:off x="457200" y="1485900"/>
            <a:ext cx="8229600" cy="533400"/>
          </a:xfrm>
          <a:prstGeom prst="rect">
            <a:avLst/>
          </a:prstGeom>
        </p:spPr>
        <p:txBody>
          <a:bodyPr anchor="ctr"/>
          <a:lstStyle/>
          <a:p>
            <a:pPr algn="ctr" defTabSz="457200">
              <a:spcBef>
                <a:spcPct val="0"/>
              </a:spcBef>
              <a:defRPr/>
            </a:pPr>
            <a:r>
              <a:rPr lang="es-ES_tradnl" sz="3000" dirty="0">
                <a:solidFill>
                  <a:prstClr val="black"/>
                </a:solidFill>
                <a:ea typeface="ＭＳ Ｐゴシック" pitchFamily="-109" charset="-128"/>
              </a:rPr>
              <a:t>Bases de Datos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3879" y="2960588"/>
            <a:ext cx="2828441" cy="27305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5029200" y="3048000"/>
            <a:ext cx="3810000" cy="25146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ts val="500"/>
              </a:spcAft>
            </a:pPr>
            <a:r>
              <a:rPr lang="es-ES_tradnl" sz="2200" b="1" dirty="0">
                <a:solidFill>
                  <a:prstClr val="black"/>
                </a:solidFill>
                <a:latin typeface="Calibri" pitchFamily="-109" charset="0"/>
              </a:rPr>
              <a:t>Marta Elena Zorrilla Pantaleón</a:t>
            </a:r>
          </a:p>
          <a:p>
            <a:pPr algn="ctr" defTabSz="457200" eaLnBrk="1" fontAlgn="base" hangingPunct="1">
              <a:spcBef>
                <a:spcPct val="0"/>
              </a:spcBef>
              <a:spcAft>
                <a:spcPts val="500"/>
              </a:spcAft>
            </a:pPr>
            <a:r>
              <a:rPr lang="es-ES_tradnl" sz="2200" b="1" dirty="0" smtClean="0">
                <a:solidFill>
                  <a:prstClr val="black"/>
                </a:solidFill>
                <a:latin typeface="Calibri" pitchFamily="-109" charset="0"/>
              </a:rPr>
              <a:t>Noelia Ruiz Martínez</a:t>
            </a:r>
            <a:endParaRPr lang="es-ES_tradnl" sz="2200" b="1" dirty="0">
              <a:solidFill>
                <a:prstClr val="black"/>
              </a:solidFill>
              <a:latin typeface="Calibri" pitchFamily="-109" charset="0"/>
            </a:endParaRPr>
          </a:p>
          <a:p>
            <a:pPr algn="ctr" defTabSz="457200" eaLnBrk="1" fontAlgn="base" hangingPunct="1">
              <a:spcBef>
                <a:spcPct val="0"/>
              </a:spcBef>
              <a:spcAft>
                <a:spcPts val="1000"/>
              </a:spcAft>
            </a:pPr>
            <a:r>
              <a:rPr lang="es-ES_tradnl" sz="1700" dirty="0">
                <a:solidFill>
                  <a:prstClr val="black"/>
                </a:solidFill>
                <a:latin typeface="Calibri" pitchFamily="-109" charset="0"/>
              </a:rPr>
              <a:t>DPTO. DE </a:t>
            </a:r>
            <a:r>
              <a:rPr lang="es-ES_tradnl" sz="1700" dirty="0" smtClean="0">
                <a:solidFill>
                  <a:prstClr val="black"/>
                </a:solidFill>
                <a:latin typeface="Calibri" pitchFamily="-109" charset="0"/>
              </a:rPr>
              <a:t>INGENIERÍA</a:t>
            </a:r>
            <a:r>
              <a:rPr lang="es-ES_tradnl" sz="1700" baseline="0" dirty="0" smtClean="0">
                <a:solidFill>
                  <a:prstClr val="black"/>
                </a:solidFill>
                <a:latin typeface="Calibri" pitchFamily="-109" charset="0"/>
              </a:rPr>
              <a:t> INFORMÁTICA Y ELECTRÓNICA</a:t>
            </a:r>
            <a:endParaRPr lang="es-ES_tradnl" sz="1700" dirty="0">
              <a:solidFill>
                <a:prstClr val="black"/>
              </a:solidFill>
              <a:latin typeface="Calibri" pitchFamily="-109" charset="0"/>
            </a:endParaRPr>
          </a:p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</a:pPr>
            <a:endParaRPr lang="es-ES_tradnl" sz="1400" dirty="0">
              <a:solidFill>
                <a:prstClr val="black"/>
              </a:solidFill>
              <a:latin typeface="Calibri" pitchFamily="-109" charset="0"/>
            </a:endParaRPr>
          </a:p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</a:pPr>
            <a:endParaRPr lang="es-ES_tradnl" sz="1400" dirty="0">
              <a:solidFill>
                <a:prstClr val="black"/>
              </a:solidFill>
              <a:latin typeface="Calibri" pitchFamily="-109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-49832"/>
            <a:ext cx="1800200" cy="84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6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-110" charset="0"/>
          <a:ea typeface="ＭＳ Ｐゴシック" pitchFamily="-110" charset="-128"/>
          <a:cs typeface="ＭＳ Ｐゴシック" pitchFamily="-110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-110" charset="0"/>
          <a:ea typeface="ＭＳ Ｐゴシック" pitchFamily="-110" charset="-128"/>
          <a:cs typeface="ＭＳ Ｐゴシック" pitchFamily="-110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-110" charset="0"/>
          <a:ea typeface="ＭＳ Ｐゴシック" pitchFamily="-110" charset="-128"/>
          <a:cs typeface="ＭＳ Ｐゴシック" pitchFamily="-110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-110" charset="0"/>
          <a:ea typeface="ＭＳ Ｐゴシック" pitchFamily="-110" charset="-128"/>
          <a:cs typeface="ＭＳ Ｐゴシック" pitchFamily="-110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-110" charset="0"/>
          <a:ea typeface="ＭＳ Ｐゴシック" pitchFamily="-110" charset="-128"/>
          <a:cs typeface="ＭＳ Ｐゴシック" pitchFamily="-110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-110" charset="0"/>
          <a:ea typeface="ＭＳ Ｐゴシック" pitchFamily="-110" charset="-128"/>
          <a:cs typeface="ＭＳ Ｐゴシック" pitchFamily="-110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-110" charset="0"/>
          <a:ea typeface="ＭＳ Ｐゴシック" pitchFamily="-110" charset="-128"/>
          <a:cs typeface="ＭＳ Ｐゴシック" pitchFamily="-110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0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0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0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0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2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099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323528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 dirty="0" smtClean="0">
                <a:solidFill>
                  <a:srgbClr val="464653"/>
                </a:solidFill>
              </a:rPr>
              <a:t>©2015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dirty="0" smtClean="0">
                <a:solidFill>
                  <a:srgbClr val="464653"/>
                </a:solidFill>
              </a:rPr>
              <a:t>Marta Zorrilla y Noelia Ruiz -UC</a:t>
            </a:r>
            <a:endParaRPr lang="es-ES" dirty="0">
              <a:solidFill>
                <a:srgbClr val="464653"/>
              </a:solidFill>
            </a:endParaRP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5EF4D85-093F-4E1B-9EFC-D68245A131D5}" type="slidenum">
              <a:rPr lang="en-US" smtClean="0">
                <a:solidFill>
                  <a:srgbClr val="464653"/>
                </a:solidFill>
              </a:rPr>
              <a:pPr>
                <a:defRPr/>
              </a:pPr>
              <a:t>‹Nº›</a:t>
            </a:fld>
            <a:endParaRPr lang="en-US" sz="1600" dirty="0">
              <a:solidFill>
                <a:srgbClr val="464653"/>
              </a:solidFill>
            </a:endParaRPr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99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xampp/files/XAMPP%20Windows/1.7.7/xampp-win32-1.7.7-VC9-installer.exe/download" TargetMode="External"/><Relationship Id="rId2" Type="http://schemas.openxmlformats.org/officeDocument/2006/relationships/hyperlink" Target="https://sdei.unican.es/Paginas/servicios/software/DreamSpark.asp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zymofib2cudkw9o/SQL%20Server%202014%20Express%20with%20Tools%20%28x64%29%20-%20%28Spanish%29.rar?dl=0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08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INSTALACIÓN Y CONFIGURACIÓN DE SQL SERVER </a:t>
            </a:r>
            <a:r>
              <a:rPr lang="es-ES" dirty="0"/>
              <a:t>EXPRESS 2014</a:t>
            </a:r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ES" sz="2400" dirty="0" smtClean="0"/>
              <a:t>En el caso de que se tenga alguna instalación de SQL previa, nos preguntará si deseamos hacer una instalación nueva o actualizar la existente. Elegiremos la primera opción.</a:t>
            </a:r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10" name="3 Marcador de fecha"/>
          <p:cNvSpPr>
            <a:spLocks noGrp="1"/>
          </p:cNvSpPr>
          <p:nvPr>
            <p:ph type="dt" sz="half" idx="10"/>
          </p:nvPr>
        </p:nvSpPr>
        <p:spPr>
          <a:xfrm>
            <a:off x="411065" y="6356350"/>
            <a:ext cx="1640655" cy="365125"/>
          </a:xfrm>
        </p:spPr>
        <p:txBody>
          <a:bodyPr/>
          <a:lstStyle/>
          <a:p>
            <a:pPr algn="l"/>
            <a:r>
              <a:rPr lang="es-ES" dirty="0" smtClean="0">
                <a:solidFill>
                  <a:srgbClr val="464653"/>
                </a:solidFill>
              </a:rPr>
              <a:t>©2015</a:t>
            </a:r>
            <a:endParaRPr lang="es-ES" altLang="en-US" dirty="0">
              <a:solidFill>
                <a:srgbClr val="464653"/>
              </a:solidFill>
            </a:endParaRPr>
          </a:p>
        </p:txBody>
      </p:sp>
      <p:sp>
        <p:nvSpPr>
          <p:cNvPr id="11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505200" cy="365125"/>
          </a:xfrm>
        </p:spPr>
        <p:txBody>
          <a:bodyPr/>
          <a:lstStyle/>
          <a:p>
            <a:r>
              <a:rPr lang="es-ES" altLang="en-US" dirty="0" smtClean="0">
                <a:solidFill>
                  <a:srgbClr val="464653"/>
                </a:solidFill>
              </a:rPr>
              <a:t>Marta Zorrilla y Noelia Ruiz - UC</a:t>
            </a:r>
            <a:endParaRPr lang="es-ES" altLang="en-US" dirty="0">
              <a:solidFill>
                <a:srgbClr val="464653"/>
              </a:solidFill>
            </a:endParaRPr>
          </a:p>
        </p:txBody>
      </p:sp>
      <p:sp>
        <p:nvSpPr>
          <p:cNvPr id="12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67264" y="6356350"/>
            <a:ext cx="1981200" cy="365125"/>
          </a:xfrm>
        </p:spPr>
        <p:txBody>
          <a:bodyPr/>
          <a:lstStyle/>
          <a:p>
            <a:fld id="{E30A66C8-3E1C-439D-8B2E-97E5D84EAE3A}" type="slidenum">
              <a:rPr lang="es-ES" altLang="en-US">
                <a:solidFill>
                  <a:srgbClr val="464653"/>
                </a:solidFill>
              </a:rPr>
              <a:pPr/>
              <a:t>10</a:t>
            </a:fld>
            <a:endParaRPr lang="es-ES" altLang="en-US">
              <a:solidFill>
                <a:srgbClr val="464653"/>
              </a:solidFill>
            </a:endParaRPr>
          </a:p>
        </p:txBody>
      </p:sp>
      <p:pic>
        <p:nvPicPr>
          <p:cNvPr id="13" name="Imagen 12"/>
          <p:cNvPicPr/>
          <p:nvPr/>
        </p:nvPicPr>
        <p:blipFill>
          <a:blip r:embed="rId2"/>
          <a:stretch>
            <a:fillRect/>
          </a:stretch>
        </p:blipFill>
        <p:spPr>
          <a:xfrm>
            <a:off x="1952475" y="2448575"/>
            <a:ext cx="5239050" cy="3907775"/>
          </a:xfrm>
          <a:prstGeom prst="rect">
            <a:avLst/>
          </a:prstGeom>
        </p:spPr>
      </p:pic>
      <p:sp>
        <p:nvSpPr>
          <p:cNvPr id="14" name="8 Rectángulo"/>
          <p:cNvSpPr/>
          <p:nvPr/>
        </p:nvSpPr>
        <p:spPr>
          <a:xfrm>
            <a:off x="3275856" y="3119523"/>
            <a:ext cx="3791719" cy="404664"/>
          </a:xfrm>
          <a:prstGeom prst="rect">
            <a:avLst/>
          </a:prstGeom>
          <a:noFill/>
          <a:ln w="635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0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013071"/>
            <a:ext cx="5544617" cy="4153348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INSTALACIÓN Y CONFIGURACIÓN DE SQL SERVER </a:t>
            </a:r>
            <a:r>
              <a:rPr lang="es-ES" dirty="0"/>
              <a:t>EXPRESS 2014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ES" sz="2400" dirty="0" smtClean="0"/>
              <a:t>Aceptaremos los términos de la licencia y continuaremos la instalación</a:t>
            </a:r>
          </a:p>
          <a:p>
            <a:endParaRPr lang="es-ES" sz="2400" dirty="0"/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>
          <a:xfrm>
            <a:off x="411065" y="6356350"/>
            <a:ext cx="1640655" cy="365125"/>
          </a:xfrm>
        </p:spPr>
        <p:txBody>
          <a:bodyPr/>
          <a:lstStyle/>
          <a:p>
            <a:pPr algn="l"/>
            <a:r>
              <a:rPr lang="es-ES" dirty="0" smtClean="0">
                <a:solidFill>
                  <a:srgbClr val="464653"/>
                </a:solidFill>
              </a:rPr>
              <a:t>©2015</a:t>
            </a:r>
            <a:endParaRPr lang="es-ES" altLang="en-US" dirty="0">
              <a:solidFill>
                <a:srgbClr val="464653"/>
              </a:solidFill>
            </a:endParaRPr>
          </a:p>
        </p:txBody>
      </p:sp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505200" cy="365125"/>
          </a:xfrm>
        </p:spPr>
        <p:txBody>
          <a:bodyPr/>
          <a:lstStyle/>
          <a:p>
            <a:r>
              <a:rPr lang="es-ES" altLang="en-US" dirty="0" smtClean="0">
                <a:solidFill>
                  <a:srgbClr val="464653"/>
                </a:solidFill>
              </a:rPr>
              <a:t>Marta Zorrilla y Noelia Ruiz - UC</a:t>
            </a:r>
            <a:endParaRPr lang="es-ES" altLang="en-US" dirty="0">
              <a:solidFill>
                <a:srgbClr val="464653"/>
              </a:solidFill>
            </a:endParaRPr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67264" y="6356350"/>
            <a:ext cx="1981200" cy="365125"/>
          </a:xfrm>
        </p:spPr>
        <p:txBody>
          <a:bodyPr/>
          <a:lstStyle/>
          <a:p>
            <a:fld id="{E30A66C8-3E1C-439D-8B2E-97E5D84EAE3A}" type="slidenum">
              <a:rPr lang="es-ES" altLang="en-US">
                <a:solidFill>
                  <a:srgbClr val="464653"/>
                </a:solidFill>
              </a:rPr>
              <a:pPr/>
              <a:t>11</a:t>
            </a:fld>
            <a:endParaRPr lang="es-ES" altLang="en-US">
              <a:solidFill>
                <a:srgbClr val="464653"/>
              </a:solidFill>
            </a:endParaRPr>
          </a:p>
        </p:txBody>
      </p:sp>
      <p:sp>
        <p:nvSpPr>
          <p:cNvPr id="12" name="8 Rectángulo"/>
          <p:cNvSpPr/>
          <p:nvPr/>
        </p:nvSpPr>
        <p:spPr>
          <a:xfrm>
            <a:off x="3059832" y="4293096"/>
            <a:ext cx="3791719" cy="404664"/>
          </a:xfrm>
          <a:prstGeom prst="rect">
            <a:avLst/>
          </a:prstGeom>
          <a:noFill/>
          <a:ln w="635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153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402886"/>
            <a:ext cx="5112568" cy="3834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INSTALACIÓN Y CONFIGURACIÓN DE SQL SERVER </a:t>
            </a:r>
            <a:r>
              <a:rPr lang="es-ES" dirty="0"/>
              <a:t>EXPRESS 2014</a:t>
            </a:r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ES" dirty="0" smtClean="0"/>
              <a:t>Proseguimos la instalación, una vez superado el control de reglas auxiliares de instalación. Esta pantalla puede no aparecer.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3491880" y="3096344"/>
            <a:ext cx="3791719" cy="864096"/>
          </a:xfrm>
          <a:prstGeom prst="rect">
            <a:avLst/>
          </a:prstGeom>
          <a:noFill/>
          <a:ln w="635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411065" y="6356350"/>
            <a:ext cx="1640655" cy="365125"/>
          </a:xfrm>
        </p:spPr>
        <p:txBody>
          <a:bodyPr/>
          <a:lstStyle/>
          <a:p>
            <a:pPr algn="l"/>
            <a:r>
              <a:rPr lang="es-ES" dirty="0" smtClean="0">
                <a:solidFill>
                  <a:srgbClr val="464653"/>
                </a:solidFill>
              </a:rPr>
              <a:t>©2015</a:t>
            </a:r>
            <a:endParaRPr lang="es-ES" altLang="en-US" dirty="0">
              <a:solidFill>
                <a:srgbClr val="464653"/>
              </a:solidFill>
            </a:endParaRPr>
          </a:p>
        </p:txBody>
      </p:sp>
      <p:sp>
        <p:nvSpPr>
          <p:cNvPr id="12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505200" cy="365125"/>
          </a:xfrm>
        </p:spPr>
        <p:txBody>
          <a:bodyPr/>
          <a:lstStyle/>
          <a:p>
            <a:r>
              <a:rPr lang="es-ES" altLang="en-US" dirty="0" smtClean="0">
                <a:solidFill>
                  <a:srgbClr val="464653"/>
                </a:solidFill>
              </a:rPr>
              <a:t>Marta Zorrilla y Noelia Ruiz - UC</a:t>
            </a:r>
            <a:endParaRPr lang="es-ES" altLang="en-US" dirty="0">
              <a:solidFill>
                <a:srgbClr val="464653"/>
              </a:solidFill>
            </a:endParaRPr>
          </a:p>
        </p:txBody>
      </p:sp>
      <p:sp>
        <p:nvSpPr>
          <p:cNvPr id="13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67264" y="6356350"/>
            <a:ext cx="1981200" cy="365125"/>
          </a:xfrm>
        </p:spPr>
        <p:txBody>
          <a:bodyPr/>
          <a:lstStyle/>
          <a:p>
            <a:fld id="{E30A66C8-3E1C-439D-8B2E-97E5D84EAE3A}" type="slidenum">
              <a:rPr lang="es-ES" altLang="en-US">
                <a:solidFill>
                  <a:srgbClr val="464653"/>
                </a:solidFill>
              </a:rPr>
              <a:pPr/>
              <a:t>12</a:t>
            </a:fld>
            <a:endParaRPr lang="es-ES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10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INSTALACIÓN Y CONFIGURACIÓN DE SQL SERVER 2014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Solicitamos que incluya las actualizaciones disponibles. Esta pantalla también puede que no aparezca.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168860"/>
            <a:ext cx="5489426" cy="411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3059832" y="2996952"/>
            <a:ext cx="2592288" cy="360040"/>
          </a:xfrm>
          <a:prstGeom prst="rect">
            <a:avLst/>
          </a:prstGeom>
          <a:noFill/>
          <a:ln w="635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3 Marcador de fecha"/>
          <p:cNvSpPr>
            <a:spLocks noGrp="1"/>
          </p:cNvSpPr>
          <p:nvPr>
            <p:ph type="dt" sz="half" idx="10"/>
          </p:nvPr>
        </p:nvSpPr>
        <p:spPr>
          <a:xfrm>
            <a:off x="411065" y="6356350"/>
            <a:ext cx="1640655" cy="365125"/>
          </a:xfrm>
        </p:spPr>
        <p:txBody>
          <a:bodyPr/>
          <a:lstStyle/>
          <a:p>
            <a:pPr algn="l"/>
            <a:r>
              <a:rPr lang="es-ES" dirty="0" smtClean="0">
                <a:solidFill>
                  <a:srgbClr val="464653"/>
                </a:solidFill>
              </a:rPr>
              <a:t>©2015</a:t>
            </a:r>
            <a:endParaRPr lang="es-ES" altLang="en-US" dirty="0">
              <a:solidFill>
                <a:srgbClr val="464653"/>
              </a:solidFill>
            </a:endParaRPr>
          </a:p>
        </p:txBody>
      </p:sp>
      <p:sp>
        <p:nvSpPr>
          <p:cNvPr id="11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505200" cy="365125"/>
          </a:xfrm>
        </p:spPr>
        <p:txBody>
          <a:bodyPr/>
          <a:lstStyle/>
          <a:p>
            <a:r>
              <a:rPr lang="es-ES" altLang="en-US" dirty="0" smtClean="0">
                <a:solidFill>
                  <a:srgbClr val="464653"/>
                </a:solidFill>
              </a:rPr>
              <a:t>Marta Zorrilla y Noelia Ruiz - UC</a:t>
            </a:r>
            <a:endParaRPr lang="es-ES" altLang="en-US" dirty="0">
              <a:solidFill>
                <a:srgbClr val="464653"/>
              </a:solidFill>
            </a:endParaRPr>
          </a:p>
        </p:txBody>
      </p:sp>
      <p:sp>
        <p:nvSpPr>
          <p:cNvPr id="12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67264" y="6356350"/>
            <a:ext cx="1981200" cy="365125"/>
          </a:xfrm>
        </p:spPr>
        <p:txBody>
          <a:bodyPr/>
          <a:lstStyle/>
          <a:p>
            <a:fld id="{E30A66C8-3E1C-439D-8B2E-97E5D84EAE3A}" type="slidenum">
              <a:rPr lang="es-ES" altLang="en-US">
                <a:solidFill>
                  <a:srgbClr val="464653"/>
                </a:solidFill>
              </a:rPr>
              <a:pPr/>
              <a:t>13</a:t>
            </a:fld>
            <a:endParaRPr lang="es-ES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83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INSTALACIÓN Y CONFIGURACIÓN DE SQL SERVER </a:t>
            </a:r>
            <a:r>
              <a:rPr lang="es-ES" dirty="0"/>
              <a:t>EXPRESS 2014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ES" sz="2400" dirty="0" smtClean="0"/>
              <a:t>Pulsamos siguiente si todo está correcto</a:t>
            </a:r>
            <a:endParaRPr lang="es-ES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15" y="1652076"/>
            <a:ext cx="6159569" cy="4604579"/>
          </a:xfrm>
          <a:prstGeom prst="rect">
            <a:avLst/>
          </a:prstGeom>
        </p:spPr>
      </p:pic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>
          <a:xfrm>
            <a:off x="411065" y="6356350"/>
            <a:ext cx="1640655" cy="365125"/>
          </a:xfrm>
        </p:spPr>
        <p:txBody>
          <a:bodyPr/>
          <a:lstStyle/>
          <a:p>
            <a:pPr algn="l"/>
            <a:r>
              <a:rPr lang="es-ES" dirty="0" smtClean="0">
                <a:solidFill>
                  <a:srgbClr val="464653"/>
                </a:solidFill>
              </a:rPr>
              <a:t>©2015</a:t>
            </a:r>
            <a:endParaRPr lang="es-ES" altLang="en-US" dirty="0">
              <a:solidFill>
                <a:srgbClr val="464653"/>
              </a:solidFill>
            </a:endParaRPr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505200" cy="365125"/>
          </a:xfrm>
        </p:spPr>
        <p:txBody>
          <a:bodyPr/>
          <a:lstStyle/>
          <a:p>
            <a:r>
              <a:rPr lang="es-ES" altLang="en-US" dirty="0" smtClean="0">
                <a:solidFill>
                  <a:srgbClr val="464653"/>
                </a:solidFill>
              </a:rPr>
              <a:t>Marta Zorrilla y Noelia Ruiz - UC</a:t>
            </a:r>
            <a:endParaRPr lang="es-ES" altLang="en-US" dirty="0">
              <a:solidFill>
                <a:srgbClr val="464653"/>
              </a:solidFill>
            </a:endParaRPr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67264" y="6356350"/>
            <a:ext cx="1981200" cy="365125"/>
          </a:xfrm>
        </p:spPr>
        <p:txBody>
          <a:bodyPr/>
          <a:lstStyle/>
          <a:p>
            <a:fld id="{E30A66C8-3E1C-439D-8B2E-97E5D84EAE3A}" type="slidenum">
              <a:rPr lang="es-ES" altLang="en-US">
                <a:solidFill>
                  <a:srgbClr val="464653"/>
                </a:solidFill>
              </a:rPr>
              <a:pPr/>
              <a:t>14</a:t>
            </a:fld>
            <a:endParaRPr lang="es-ES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99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INSTALACIÓN Y CONFIGURACIÓN DE SQL SERVER 2014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ES" sz="2400" dirty="0" smtClean="0"/>
              <a:t>Seleccionamos las características a instalar, si hay dudas todas</a:t>
            </a:r>
            <a:endParaRPr lang="es-ES" sz="24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88840"/>
            <a:ext cx="5573490" cy="4168120"/>
          </a:xfrm>
          <a:prstGeom prst="rect">
            <a:avLst/>
          </a:prstGeom>
        </p:spPr>
      </p:pic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>
          <a:xfrm>
            <a:off x="411065" y="6356350"/>
            <a:ext cx="1640655" cy="365125"/>
          </a:xfrm>
        </p:spPr>
        <p:txBody>
          <a:bodyPr/>
          <a:lstStyle/>
          <a:p>
            <a:pPr algn="l"/>
            <a:r>
              <a:rPr lang="es-ES" dirty="0" smtClean="0">
                <a:solidFill>
                  <a:srgbClr val="464653"/>
                </a:solidFill>
              </a:rPr>
              <a:t>©2015</a:t>
            </a:r>
            <a:endParaRPr lang="es-ES" altLang="en-US" dirty="0">
              <a:solidFill>
                <a:srgbClr val="464653"/>
              </a:solidFill>
            </a:endParaRPr>
          </a:p>
        </p:txBody>
      </p:sp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505200" cy="365125"/>
          </a:xfrm>
        </p:spPr>
        <p:txBody>
          <a:bodyPr/>
          <a:lstStyle/>
          <a:p>
            <a:r>
              <a:rPr lang="es-ES" altLang="en-US" dirty="0" smtClean="0">
                <a:solidFill>
                  <a:srgbClr val="464653"/>
                </a:solidFill>
              </a:rPr>
              <a:t>Marta Zorrilla y Noelia Ruiz - UC</a:t>
            </a:r>
            <a:endParaRPr lang="es-ES" altLang="en-US" dirty="0">
              <a:solidFill>
                <a:srgbClr val="464653"/>
              </a:solidFill>
            </a:endParaRPr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67264" y="6356350"/>
            <a:ext cx="1981200" cy="365125"/>
          </a:xfrm>
        </p:spPr>
        <p:txBody>
          <a:bodyPr/>
          <a:lstStyle/>
          <a:p>
            <a:fld id="{E30A66C8-3E1C-439D-8B2E-97E5D84EAE3A}" type="slidenum">
              <a:rPr lang="es-ES" altLang="en-US">
                <a:solidFill>
                  <a:srgbClr val="464653"/>
                </a:solidFill>
              </a:rPr>
              <a:pPr/>
              <a:t>15</a:t>
            </a:fld>
            <a:endParaRPr lang="es-ES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4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041" y="1762690"/>
            <a:ext cx="5847917" cy="4384144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INSTALACIÓN Y CONFIGURACIÓN DE SQL SERVER </a:t>
            </a:r>
            <a:r>
              <a:rPr lang="es-ES" dirty="0"/>
              <a:t>EXPRESS 2014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ES" dirty="0" smtClean="0"/>
              <a:t>Si todo correcto continuamos</a:t>
            </a:r>
            <a:endParaRPr lang="es-ES" dirty="0"/>
          </a:p>
        </p:txBody>
      </p:sp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>
          <a:xfrm>
            <a:off x="411065" y="6356350"/>
            <a:ext cx="1640655" cy="365125"/>
          </a:xfrm>
        </p:spPr>
        <p:txBody>
          <a:bodyPr/>
          <a:lstStyle/>
          <a:p>
            <a:pPr algn="l"/>
            <a:r>
              <a:rPr lang="es-ES" dirty="0" smtClean="0">
                <a:solidFill>
                  <a:srgbClr val="464653"/>
                </a:solidFill>
              </a:rPr>
              <a:t>©2015</a:t>
            </a:r>
            <a:endParaRPr lang="es-ES" altLang="en-US" dirty="0">
              <a:solidFill>
                <a:srgbClr val="464653"/>
              </a:solidFill>
            </a:endParaRPr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505200" cy="365125"/>
          </a:xfrm>
        </p:spPr>
        <p:txBody>
          <a:bodyPr/>
          <a:lstStyle/>
          <a:p>
            <a:r>
              <a:rPr lang="es-ES" altLang="en-US" dirty="0" smtClean="0">
                <a:solidFill>
                  <a:srgbClr val="464653"/>
                </a:solidFill>
              </a:rPr>
              <a:t>Marta Zorrilla y Noelia Ruiz - UC</a:t>
            </a:r>
            <a:endParaRPr lang="es-ES" altLang="en-US" dirty="0">
              <a:solidFill>
                <a:srgbClr val="464653"/>
              </a:solidFill>
            </a:endParaRPr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67264" y="6356350"/>
            <a:ext cx="1981200" cy="365125"/>
          </a:xfrm>
        </p:spPr>
        <p:txBody>
          <a:bodyPr/>
          <a:lstStyle/>
          <a:p>
            <a:fld id="{E30A66C8-3E1C-439D-8B2E-97E5D84EAE3A}" type="slidenum">
              <a:rPr lang="es-ES" altLang="en-US">
                <a:solidFill>
                  <a:srgbClr val="464653"/>
                </a:solidFill>
              </a:rPr>
              <a:pPr/>
              <a:t>16</a:t>
            </a:fld>
            <a:endParaRPr lang="es-ES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5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272" y="1732271"/>
            <a:ext cx="6037456" cy="4524384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INSTALACIÓN Y CONFIGURACIÓN DE SQL SERVER </a:t>
            </a:r>
            <a:r>
              <a:rPr lang="es-ES" dirty="0"/>
              <a:t>EXPRESS 2014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ES" dirty="0" smtClean="0"/>
              <a:t>Ponemos nombre a la instancia y continuamos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3131840" y="2636912"/>
            <a:ext cx="3384376" cy="504056"/>
          </a:xfrm>
          <a:prstGeom prst="rect">
            <a:avLst/>
          </a:prstGeom>
          <a:noFill/>
          <a:ln w="635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>
          <a:xfrm>
            <a:off x="411065" y="6356350"/>
            <a:ext cx="1640655" cy="365125"/>
          </a:xfrm>
        </p:spPr>
        <p:txBody>
          <a:bodyPr/>
          <a:lstStyle/>
          <a:p>
            <a:pPr algn="l"/>
            <a:r>
              <a:rPr lang="es-ES" dirty="0" smtClean="0">
                <a:solidFill>
                  <a:srgbClr val="464653"/>
                </a:solidFill>
              </a:rPr>
              <a:t>©2015</a:t>
            </a:r>
            <a:endParaRPr lang="es-ES" altLang="en-US" dirty="0">
              <a:solidFill>
                <a:srgbClr val="464653"/>
              </a:solidFill>
            </a:endParaRPr>
          </a:p>
        </p:txBody>
      </p:sp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505200" cy="365125"/>
          </a:xfrm>
        </p:spPr>
        <p:txBody>
          <a:bodyPr/>
          <a:lstStyle/>
          <a:p>
            <a:r>
              <a:rPr lang="es-ES" altLang="en-US" dirty="0" smtClean="0">
                <a:solidFill>
                  <a:srgbClr val="464653"/>
                </a:solidFill>
              </a:rPr>
              <a:t>Marta Zorrilla y Noelia Ruiz - UC</a:t>
            </a:r>
            <a:endParaRPr lang="es-ES" altLang="en-US" dirty="0">
              <a:solidFill>
                <a:srgbClr val="464653"/>
              </a:solidFill>
            </a:endParaRPr>
          </a:p>
        </p:txBody>
      </p:sp>
      <p:sp>
        <p:nvSpPr>
          <p:cNvPr id="12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67264" y="6356350"/>
            <a:ext cx="1981200" cy="365125"/>
          </a:xfrm>
        </p:spPr>
        <p:txBody>
          <a:bodyPr/>
          <a:lstStyle/>
          <a:p>
            <a:fld id="{E30A66C8-3E1C-439D-8B2E-97E5D84EAE3A}" type="slidenum">
              <a:rPr lang="es-ES" altLang="en-US">
                <a:solidFill>
                  <a:srgbClr val="464653"/>
                </a:solidFill>
              </a:rPr>
              <a:pPr/>
              <a:t>17</a:t>
            </a:fld>
            <a:endParaRPr lang="es-ES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68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Y CONFIGURACIÓN DE SQL SERVER </a:t>
            </a:r>
            <a:r>
              <a:rPr lang="es-ES" dirty="0" smtClean="0"/>
              <a:t>2014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ES" sz="2400" dirty="0" smtClean="0"/>
              <a:t>Dejamos el servidor configurado tal y como aparece por defecto y cambiamos el motor de base de datos (en la pestaña “Intercalación”) a “</a:t>
            </a:r>
            <a:r>
              <a:rPr lang="es-ES" sz="2400" dirty="0" err="1" smtClean="0"/>
              <a:t>Modern_Spanish_CI_AI</a:t>
            </a:r>
            <a:r>
              <a:rPr lang="es-ES" sz="2400" dirty="0" smtClean="0"/>
              <a:t>” haciendo clic en “Personalizar”</a:t>
            </a:r>
            <a:endParaRPr lang="es-ES" sz="24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467814"/>
            <a:ext cx="4939086" cy="3689146"/>
          </a:xfrm>
          <a:prstGeom prst="rect">
            <a:avLst/>
          </a:prstGeom>
        </p:spPr>
      </p:pic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>
          <a:xfrm>
            <a:off x="411065" y="6356350"/>
            <a:ext cx="1640655" cy="365125"/>
          </a:xfrm>
        </p:spPr>
        <p:txBody>
          <a:bodyPr/>
          <a:lstStyle/>
          <a:p>
            <a:pPr algn="l"/>
            <a:r>
              <a:rPr lang="es-ES" dirty="0" smtClean="0">
                <a:solidFill>
                  <a:srgbClr val="464653"/>
                </a:solidFill>
              </a:rPr>
              <a:t>©2015</a:t>
            </a:r>
            <a:endParaRPr lang="es-ES" altLang="en-US" dirty="0">
              <a:solidFill>
                <a:srgbClr val="464653"/>
              </a:solidFill>
            </a:endParaRPr>
          </a:p>
        </p:txBody>
      </p:sp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505200" cy="365125"/>
          </a:xfrm>
        </p:spPr>
        <p:txBody>
          <a:bodyPr/>
          <a:lstStyle/>
          <a:p>
            <a:r>
              <a:rPr lang="es-ES" altLang="en-US" dirty="0" smtClean="0">
                <a:solidFill>
                  <a:srgbClr val="464653"/>
                </a:solidFill>
              </a:rPr>
              <a:t>Marta Zorrilla y Noelia Ruiz - UC</a:t>
            </a:r>
            <a:endParaRPr lang="es-ES" altLang="en-US" dirty="0">
              <a:solidFill>
                <a:srgbClr val="464653"/>
              </a:solidFill>
            </a:endParaRPr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67264" y="6356350"/>
            <a:ext cx="1981200" cy="365125"/>
          </a:xfrm>
        </p:spPr>
        <p:txBody>
          <a:bodyPr/>
          <a:lstStyle/>
          <a:p>
            <a:fld id="{E30A66C8-3E1C-439D-8B2E-97E5D84EAE3A}" type="slidenum">
              <a:rPr lang="es-ES" altLang="en-US">
                <a:solidFill>
                  <a:srgbClr val="464653"/>
                </a:solidFill>
              </a:rPr>
              <a:pPr/>
              <a:t>18</a:t>
            </a:fld>
            <a:endParaRPr lang="es-ES" altLang="en-US">
              <a:solidFill>
                <a:srgbClr val="464653"/>
              </a:solidFill>
            </a:endParaRPr>
          </a:p>
        </p:txBody>
      </p:sp>
      <p:sp>
        <p:nvSpPr>
          <p:cNvPr id="12" name="10 Rectángulo"/>
          <p:cNvSpPr/>
          <p:nvPr/>
        </p:nvSpPr>
        <p:spPr>
          <a:xfrm>
            <a:off x="6660232" y="3547590"/>
            <a:ext cx="648072" cy="241450"/>
          </a:xfrm>
          <a:prstGeom prst="rect">
            <a:avLst/>
          </a:prstGeom>
          <a:noFill/>
          <a:ln w="635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0 Rectángulo"/>
          <p:cNvSpPr/>
          <p:nvPr/>
        </p:nvSpPr>
        <p:spPr>
          <a:xfrm>
            <a:off x="4555906" y="3140968"/>
            <a:ext cx="648072" cy="241450"/>
          </a:xfrm>
          <a:prstGeom prst="rect">
            <a:avLst/>
          </a:prstGeom>
          <a:noFill/>
          <a:ln w="635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42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/>
          <p:nvPr/>
        </p:nvPicPr>
        <p:blipFill>
          <a:blip r:embed="rId2"/>
          <a:stretch>
            <a:fillRect/>
          </a:stretch>
        </p:blipFill>
        <p:spPr>
          <a:xfrm>
            <a:off x="1908263" y="2380097"/>
            <a:ext cx="5400040" cy="38884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Y CONFIGURACIÓN DE SQL SERVER </a:t>
            </a:r>
            <a:r>
              <a:rPr lang="es-ES" dirty="0" smtClean="0"/>
              <a:t>2014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ES" sz="2400" dirty="0" smtClean="0"/>
              <a:t>Dentro de “Personalizar”, desmarcamos la opción “Distinguir acentos”, aceptamos y ya nos aparecerá el motor de base de datos como “</a:t>
            </a:r>
            <a:r>
              <a:rPr lang="es-ES" sz="2400" dirty="0" err="1" smtClean="0"/>
              <a:t>Modern_Spanish_CI_AI</a:t>
            </a:r>
            <a:r>
              <a:rPr lang="es-ES" sz="2400" dirty="0" smtClean="0"/>
              <a:t>”</a:t>
            </a:r>
            <a:endParaRPr lang="es-ES" sz="2400" dirty="0"/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>
          <a:xfrm>
            <a:off x="411065" y="6356350"/>
            <a:ext cx="1640655" cy="365125"/>
          </a:xfrm>
        </p:spPr>
        <p:txBody>
          <a:bodyPr/>
          <a:lstStyle/>
          <a:p>
            <a:pPr algn="l"/>
            <a:r>
              <a:rPr lang="es-ES" dirty="0" smtClean="0">
                <a:solidFill>
                  <a:srgbClr val="464653"/>
                </a:solidFill>
              </a:rPr>
              <a:t>©2015</a:t>
            </a:r>
            <a:endParaRPr lang="es-ES" altLang="en-US" dirty="0">
              <a:solidFill>
                <a:srgbClr val="464653"/>
              </a:solidFill>
            </a:endParaRPr>
          </a:p>
        </p:txBody>
      </p:sp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505200" cy="365125"/>
          </a:xfrm>
        </p:spPr>
        <p:txBody>
          <a:bodyPr/>
          <a:lstStyle/>
          <a:p>
            <a:r>
              <a:rPr lang="es-ES" altLang="en-US" dirty="0" smtClean="0">
                <a:solidFill>
                  <a:srgbClr val="464653"/>
                </a:solidFill>
              </a:rPr>
              <a:t>Marta Zorrilla y Noelia Ruiz - UC</a:t>
            </a:r>
            <a:endParaRPr lang="es-ES" altLang="en-US" dirty="0">
              <a:solidFill>
                <a:srgbClr val="464653"/>
              </a:solidFill>
            </a:endParaRPr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67264" y="6356350"/>
            <a:ext cx="1981200" cy="365125"/>
          </a:xfrm>
        </p:spPr>
        <p:txBody>
          <a:bodyPr/>
          <a:lstStyle/>
          <a:p>
            <a:fld id="{E30A66C8-3E1C-439D-8B2E-97E5D84EAE3A}" type="slidenum">
              <a:rPr lang="es-ES" altLang="en-US">
                <a:solidFill>
                  <a:srgbClr val="464653"/>
                </a:solidFill>
              </a:rPr>
              <a:pPr/>
              <a:t>19</a:t>
            </a:fld>
            <a:endParaRPr lang="es-ES" altLang="en-US" dirty="0">
              <a:solidFill>
                <a:srgbClr val="464653"/>
              </a:solidFill>
            </a:endParaRPr>
          </a:p>
        </p:txBody>
      </p:sp>
      <p:sp>
        <p:nvSpPr>
          <p:cNvPr id="12" name="10 Rectángulo"/>
          <p:cNvSpPr/>
          <p:nvPr/>
        </p:nvSpPr>
        <p:spPr>
          <a:xfrm>
            <a:off x="2051720" y="3645024"/>
            <a:ext cx="1152128" cy="349342"/>
          </a:xfrm>
          <a:prstGeom prst="rect">
            <a:avLst/>
          </a:prstGeom>
          <a:noFill/>
          <a:ln w="635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62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INSTALACIÓN Y CONFIGURACIÓN DE SQL SERVER 2014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ES" sz="2000" dirty="0" smtClean="0"/>
              <a:t>La versión Express/</a:t>
            </a:r>
            <a:r>
              <a:rPr lang="es-ES" sz="2000" dirty="0" err="1" smtClean="0"/>
              <a:t>Developer</a:t>
            </a:r>
            <a:r>
              <a:rPr lang="es-ES" sz="2000" dirty="0" smtClean="0"/>
              <a:t>/Enterprise de </a:t>
            </a:r>
            <a:r>
              <a:rPr lang="en-US" sz="2000" dirty="0" smtClean="0"/>
              <a:t>Microsoft SQL Server 2014 </a:t>
            </a:r>
            <a:r>
              <a:rPr lang="en-US" sz="2000" dirty="0" err="1" smtClean="0"/>
              <a:t>está</a:t>
            </a:r>
            <a:r>
              <a:rPr lang="en-US" sz="2000" dirty="0" smtClean="0"/>
              <a:t> </a:t>
            </a:r>
            <a:r>
              <a:rPr lang="en-US" sz="2000" dirty="0" err="1" smtClean="0"/>
              <a:t>disponible</a:t>
            </a:r>
            <a:r>
              <a:rPr lang="en-US" sz="2000" dirty="0" smtClean="0"/>
              <a:t> en </a:t>
            </a:r>
            <a:r>
              <a:rPr lang="es-ES" sz="2000" dirty="0" smtClean="0"/>
              <a:t>Microsoft </a:t>
            </a:r>
            <a:r>
              <a:rPr lang="es-ES" sz="2000" dirty="0" err="1" smtClean="0"/>
              <a:t>DreamSpark</a:t>
            </a:r>
            <a:r>
              <a:rPr lang="es-ES" sz="2000" dirty="0" smtClean="0"/>
              <a:t> ofrecido desde el servicio de informática de la UC</a:t>
            </a:r>
          </a:p>
          <a:p>
            <a:pPr marL="274637" lvl="2" indent="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lang="es-ES" sz="1800" dirty="0" smtClean="0">
                <a:hlinkClick r:id="rId2"/>
              </a:rPr>
              <a:t>https</a:t>
            </a:r>
            <a:r>
              <a:rPr lang="es-ES" sz="1800" dirty="0">
                <a:hlinkClick r:id="rId2"/>
              </a:rPr>
              <a:t>://sdei.unican.es/Paginas/servicios/software/DreamSpark.aspx</a:t>
            </a:r>
            <a:endParaRPr lang="es-ES" sz="1800" dirty="0">
              <a:hlinkClick r:id="rId3"/>
            </a:endParaRPr>
          </a:p>
          <a:p>
            <a:pPr algn="just"/>
            <a:r>
              <a:rPr lang="en-US" sz="2000" dirty="0" smtClean="0"/>
              <a:t>Para </a:t>
            </a:r>
            <a:r>
              <a:rPr lang="en-US" sz="2000" dirty="0" err="1" smtClean="0"/>
              <a:t>proceder</a:t>
            </a:r>
            <a:r>
              <a:rPr lang="en-US" sz="2000" dirty="0" smtClean="0"/>
              <a:t> a </a:t>
            </a:r>
            <a:r>
              <a:rPr lang="en-US" sz="2000" dirty="0" err="1" smtClean="0"/>
              <a:t>su</a:t>
            </a:r>
            <a:r>
              <a:rPr lang="en-US" sz="2000" dirty="0" smtClean="0"/>
              <a:t> </a:t>
            </a:r>
            <a:r>
              <a:rPr lang="en-US" sz="2000" dirty="0" err="1" smtClean="0"/>
              <a:t>descarga</a:t>
            </a:r>
            <a:r>
              <a:rPr lang="en-US" sz="2000" dirty="0" smtClean="0"/>
              <a:t> </a:t>
            </a:r>
            <a:r>
              <a:rPr lang="en-US" sz="2000" dirty="0" err="1" smtClean="0"/>
              <a:t>únicamente</a:t>
            </a:r>
            <a:r>
              <a:rPr lang="en-US" sz="2000" dirty="0" smtClean="0"/>
              <a:t> hay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seleccionar</a:t>
            </a:r>
            <a:r>
              <a:rPr lang="en-US" sz="2000" dirty="0" smtClean="0"/>
              <a:t> la </a:t>
            </a:r>
            <a:r>
              <a:rPr lang="en-US" sz="2000" dirty="0" err="1" smtClean="0"/>
              <a:t>versión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se </a:t>
            </a:r>
            <a:r>
              <a:rPr lang="en-US" sz="2000" dirty="0" err="1" smtClean="0"/>
              <a:t>acomode</a:t>
            </a:r>
            <a:r>
              <a:rPr lang="en-US" sz="2000" dirty="0" smtClean="0"/>
              <a:t> a </a:t>
            </a:r>
            <a:r>
              <a:rPr lang="en-US" sz="2000" dirty="0" err="1" smtClean="0"/>
              <a:t>vuestro</a:t>
            </a:r>
            <a:r>
              <a:rPr lang="en-US" sz="2000" dirty="0" smtClean="0"/>
              <a:t> </a:t>
            </a:r>
            <a:r>
              <a:rPr lang="en-US" sz="2000" dirty="0" err="1" smtClean="0"/>
              <a:t>equipo</a:t>
            </a:r>
            <a:r>
              <a:rPr lang="en-US" sz="2000" dirty="0" smtClean="0"/>
              <a:t> y </a:t>
            </a:r>
            <a:r>
              <a:rPr lang="en-US" sz="2000" dirty="0" err="1" smtClean="0"/>
              <a:t>necesidades</a:t>
            </a:r>
            <a:r>
              <a:rPr lang="en-US" sz="2000" dirty="0" smtClean="0"/>
              <a:t>.</a:t>
            </a:r>
            <a:endParaRPr lang="es-ES" sz="20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rgbClr val="464653"/>
                </a:solidFill>
              </a:rPr>
              <a:t>©2015</a:t>
            </a:r>
            <a:endParaRPr lang="es-ES" altLang="en-US" dirty="0">
              <a:solidFill>
                <a:srgbClr val="464653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n-US" dirty="0" smtClean="0">
                <a:solidFill>
                  <a:srgbClr val="464653"/>
                </a:solidFill>
              </a:rPr>
              <a:t>Marta Zorrilla y Noelia Ruiz - UC</a:t>
            </a:r>
            <a:endParaRPr lang="es-ES" altLang="en-US" dirty="0">
              <a:solidFill>
                <a:srgbClr val="464653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66C8-3E1C-439D-8B2E-97E5D84EAE3A}" type="slidenum">
              <a:rPr lang="es-ES" altLang="en-US">
                <a:solidFill>
                  <a:srgbClr val="464653"/>
                </a:solidFill>
              </a:rPr>
              <a:pPr/>
              <a:t>2</a:t>
            </a:fld>
            <a:endParaRPr lang="es-ES" altLang="en-US">
              <a:solidFill>
                <a:srgbClr val="464653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771800" y="4511112"/>
            <a:ext cx="2555776" cy="864096"/>
          </a:xfrm>
          <a:prstGeom prst="rect">
            <a:avLst/>
          </a:prstGeom>
          <a:noFill/>
          <a:ln w="635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848" y="3353008"/>
            <a:ext cx="5867103" cy="259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2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624" y="1988839"/>
            <a:ext cx="5889013" cy="4395109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INSTALACIÓN Y CONFIGURACIÓN DE SQL SERVER </a:t>
            </a:r>
            <a:r>
              <a:rPr lang="es-ES" dirty="0"/>
              <a:t>EXPRESS 2014</a:t>
            </a:r>
          </a:p>
        </p:txBody>
      </p:sp>
      <p:sp>
        <p:nvSpPr>
          <p:cNvPr id="7" name="6 Rectángulo"/>
          <p:cNvSpPr/>
          <p:nvPr/>
        </p:nvSpPr>
        <p:spPr>
          <a:xfrm>
            <a:off x="3254297" y="3692908"/>
            <a:ext cx="3024336" cy="216024"/>
          </a:xfrm>
          <a:prstGeom prst="rect">
            <a:avLst/>
          </a:prstGeom>
          <a:noFill/>
          <a:ln w="635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3255386" y="4143820"/>
            <a:ext cx="3926160" cy="408111"/>
          </a:xfrm>
          <a:prstGeom prst="rect">
            <a:avLst/>
          </a:prstGeom>
          <a:noFill/>
          <a:ln w="635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/>
          <a:lstStyle/>
          <a:p>
            <a:pPr marL="273050" marR="0" lvl="0" indent="-27305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Establecemos configuración </a:t>
            </a:r>
            <a:r>
              <a:rPr kumimoji="0" lang="es-E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</a:t>
            </a:r>
            <a:r>
              <a:rPr kumimoji="0" lang="es-ES" sz="2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autenticación 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mixta, introducimos una contraseña y continuamos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3 Marcador de fecha"/>
          <p:cNvSpPr>
            <a:spLocks noGrp="1"/>
          </p:cNvSpPr>
          <p:nvPr>
            <p:ph type="dt" sz="half" idx="10"/>
          </p:nvPr>
        </p:nvSpPr>
        <p:spPr>
          <a:xfrm>
            <a:off x="411065" y="6356350"/>
            <a:ext cx="1640655" cy="365125"/>
          </a:xfrm>
        </p:spPr>
        <p:txBody>
          <a:bodyPr/>
          <a:lstStyle/>
          <a:p>
            <a:pPr algn="l"/>
            <a:r>
              <a:rPr lang="es-ES" dirty="0" smtClean="0">
                <a:solidFill>
                  <a:srgbClr val="464653"/>
                </a:solidFill>
              </a:rPr>
              <a:t>©2015</a:t>
            </a:r>
            <a:endParaRPr lang="es-ES" altLang="en-US" dirty="0">
              <a:solidFill>
                <a:srgbClr val="464653"/>
              </a:solidFill>
            </a:endParaRPr>
          </a:p>
        </p:txBody>
      </p:sp>
      <p:sp>
        <p:nvSpPr>
          <p:cNvPr id="12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505200" cy="365125"/>
          </a:xfrm>
        </p:spPr>
        <p:txBody>
          <a:bodyPr/>
          <a:lstStyle/>
          <a:p>
            <a:r>
              <a:rPr lang="es-ES" altLang="en-US" dirty="0" smtClean="0">
                <a:solidFill>
                  <a:srgbClr val="464653"/>
                </a:solidFill>
              </a:rPr>
              <a:t>Marta Zorrilla y Noelia Ruiz - UC</a:t>
            </a:r>
            <a:endParaRPr lang="es-ES" altLang="en-US" dirty="0">
              <a:solidFill>
                <a:srgbClr val="464653"/>
              </a:solidFill>
            </a:endParaRPr>
          </a:p>
        </p:txBody>
      </p:sp>
      <p:sp>
        <p:nvSpPr>
          <p:cNvPr id="13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67264" y="6356350"/>
            <a:ext cx="1981200" cy="365125"/>
          </a:xfrm>
        </p:spPr>
        <p:txBody>
          <a:bodyPr/>
          <a:lstStyle/>
          <a:p>
            <a:fld id="{E30A66C8-3E1C-439D-8B2E-97E5D84EAE3A}" type="slidenum">
              <a:rPr lang="es-ES" altLang="en-US">
                <a:solidFill>
                  <a:srgbClr val="464653"/>
                </a:solidFill>
              </a:rPr>
              <a:pPr/>
              <a:t>20</a:t>
            </a:fld>
            <a:endParaRPr lang="es-ES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14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INSTALACIÓN Y CONFIGURACIÓN DE SQL SERVER 2014</a:t>
            </a:r>
            <a:endParaRPr lang="es-ES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/>
          <a:lstStyle/>
          <a:p>
            <a:pPr marL="273050" marR="0" lvl="0" indent="-27305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lang="es-ES" sz="2400" dirty="0" smtClean="0"/>
              <a:t>Pulsamos continuar hasta llegar a este punto en el que comenzará con la instalación. Si no hay ningún error, aparecerá la siguiente pantalla cuando SQL esté instalado: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724" y="2539736"/>
            <a:ext cx="5101352" cy="3816614"/>
          </a:xfrm>
          <a:prstGeom prst="rect">
            <a:avLst/>
          </a:prstGeom>
        </p:spPr>
      </p:pic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>
          <a:xfrm>
            <a:off x="411065" y="6356350"/>
            <a:ext cx="1640655" cy="365125"/>
          </a:xfrm>
        </p:spPr>
        <p:txBody>
          <a:bodyPr/>
          <a:lstStyle/>
          <a:p>
            <a:pPr algn="l"/>
            <a:r>
              <a:rPr lang="es-ES" dirty="0" smtClean="0">
                <a:solidFill>
                  <a:srgbClr val="464653"/>
                </a:solidFill>
              </a:rPr>
              <a:t>©2015</a:t>
            </a:r>
            <a:endParaRPr lang="es-ES" altLang="en-US" dirty="0">
              <a:solidFill>
                <a:srgbClr val="464653"/>
              </a:solidFill>
            </a:endParaRPr>
          </a:p>
        </p:txBody>
      </p:sp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505200" cy="365125"/>
          </a:xfrm>
        </p:spPr>
        <p:txBody>
          <a:bodyPr/>
          <a:lstStyle/>
          <a:p>
            <a:r>
              <a:rPr lang="es-ES" altLang="en-US" dirty="0" smtClean="0">
                <a:solidFill>
                  <a:srgbClr val="464653"/>
                </a:solidFill>
              </a:rPr>
              <a:t>Marta Zorrilla y Noelia Ruiz - UC</a:t>
            </a:r>
            <a:endParaRPr lang="es-ES" altLang="en-US" dirty="0">
              <a:solidFill>
                <a:srgbClr val="464653"/>
              </a:solidFill>
            </a:endParaRPr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67264" y="6356350"/>
            <a:ext cx="1981200" cy="365125"/>
          </a:xfrm>
        </p:spPr>
        <p:txBody>
          <a:bodyPr/>
          <a:lstStyle/>
          <a:p>
            <a:fld id="{E30A66C8-3E1C-439D-8B2E-97E5D84EAE3A}" type="slidenum">
              <a:rPr lang="es-ES" altLang="en-US">
                <a:solidFill>
                  <a:srgbClr val="464653"/>
                </a:solidFill>
              </a:rPr>
              <a:pPr/>
              <a:t>21</a:t>
            </a:fld>
            <a:endParaRPr lang="es-ES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59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INSTALACIÓN Y CONFIGURACIÓN DE SQL SERVER EXPRESS 2014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ES" sz="2000" dirty="0" smtClean="0"/>
              <a:t>Se descargará un archivo .SDX que deberemos abrir con </a:t>
            </a:r>
            <a:r>
              <a:rPr lang="es-ES" sz="2000" dirty="0" err="1" smtClean="0"/>
              <a:t>Secure</a:t>
            </a:r>
            <a:r>
              <a:rPr lang="es-ES" sz="2000" dirty="0" smtClean="0"/>
              <a:t> </a:t>
            </a:r>
            <a:r>
              <a:rPr lang="es-ES" sz="2000" dirty="0" err="1" smtClean="0"/>
              <a:t>Download</a:t>
            </a:r>
            <a:r>
              <a:rPr lang="es-ES" sz="2000" dirty="0" smtClean="0"/>
              <a:t> Manager (SDM). Si no tenemos instalado este gestor, la página de </a:t>
            </a:r>
            <a:r>
              <a:rPr lang="es-ES" sz="2000" dirty="0" err="1" smtClean="0"/>
              <a:t>DreamSpark</a:t>
            </a:r>
            <a:r>
              <a:rPr lang="es-ES" sz="2000" dirty="0" smtClean="0"/>
              <a:t> nos dará la opción de descargarlo.</a:t>
            </a:r>
          </a:p>
          <a:p>
            <a:pPr algn="just"/>
            <a:r>
              <a:rPr lang="es-ES" sz="2000" dirty="0" smtClean="0"/>
              <a:t>La descarga de SQL Server 2014 se iniciará desde el SDM y, una vez finalizada, el fichero descargado se encontrará en la carpeta que hayamos elegido.</a:t>
            </a:r>
          </a:p>
          <a:p>
            <a:pPr algn="just"/>
            <a:r>
              <a:rPr lang="es-ES" sz="2000" dirty="0"/>
              <a:t>En la carpeta donde se ha realizado la descarga habrá un </a:t>
            </a:r>
            <a:r>
              <a:rPr lang="es-ES" sz="2000" dirty="0" smtClean="0"/>
              <a:t>archivo </a:t>
            </a:r>
            <a:r>
              <a:rPr lang="es-ES" sz="2000" dirty="0"/>
              <a:t>de extensión .EXE que, al ejecutarlo, abrirá un diálogo preguntando dónde deseamos extraer los archivos </a:t>
            </a:r>
            <a:r>
              <a:rPr lang="es-ES" sz="2000" dirty="0" smtClean="0"/>
              <a:t>necesarios para la instalación.</a:t>
            </a:r>
            <a:endParaRPr lang="es-ES" sz="2000" dirty="0"/>
          </a:p>
          <a:p>
            <a:r>
              <a:rPr lang="es-ES" sz="2000" dirty="0" smtClean="0"/>
              <a:t>El software </a:t>
            </a:r>
            <a:r>
              <a:rPr lang="es-ES" sz="2000" dirty="0" smtClean="0"/>
              <a:t>también puede </a:t>
            </a:r>
            <a:r>
              <a:rPr lang="es-ES" sz="2000" dirty="0"/>
              <a:t>descargarse </a:t>
            </a:r>
            <a:r>
              <a:rPr lang="es-ES" sz="2000" dirty="0"/>
              <a:t>de </a:t>
            </a:r>
            <a:r>
              <a:rPr lang="es-ES" sz="2000" dirty="0">
                <a:hlinkClick r:id="rId2"/>
              </a:rPr>
              <a:t>https://www.dropbox.com/s/zymofib2cudkw9o/SQL%20Server%202014%20Express%20with%20Tools%20%28x64%29%20-%</a:t>
            </a:r>
            <a:r>
              <a:rPr lang="es-ES" sz="2000" dirty="0" smtClean="0">
                <a:hlinkClick r:id="rId2"/>
              </a:rPr>
              <a:t>20%28Spanish%29.rar?dl=0</a:t>
            </a:r>
            <a:endParaRPr lang="es-ES" sz="2000" dirty="0" smtClean="0"/>
          </a:p>
          <a:p>
            <a:pPr marL="0" indent="0">
              <a:buNone/>
            </a:pPr>
            <a:endParaRPr lang="es-ES" sz="2000" dirty="0" smtClean="0"/>
          </a:p>
          <a:p>
            <a:endParaRPr lang="es-ES" sz="2000" dirty="0"/>
          </a:p>
        </p:txBody>
      </p:sp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>
          <a:xfrm>
            <a:off x="411065" y="6356350"/>
            <a:ext cx="1640655" cy="365125"/>
          </a:xfrm>
        </p:spPr>
        <p:txBody>
          <a:bodyPr/>
          <a:lstStyle/>
          <a:p>
            <a:pPr algn="l"/>
            <a:r>
              <a:rPr lang="es-ES" dirty="0" smtClean="0">
                <a:solidFill>
                  <a:srgbClr val="464653"/>
                </a:solidFill>
              </a:rPr>
              <a:t>©2015</a:t>
            </a:r>
            <a:endParaRPr lang="es-ES" altLang="en-US" dirty="0">
              <a:solidFill>
                <a:srgbClr val="464653"/>
              </a:solidFill>
            </a:endParaRPr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505200" cy="365125"/>
          </a:xfrm>
        </p:spPr>
        <p:txBody>
          <a:bodyPr/>
          <a:lstStyle/>
          <a:p>
            <a:r>
              <a:rPr lang="es-ES" altLang="en-US" dirty="0" smtClean="0">
                <a:solidFill>
                  <a:srgbClr val="464653"/>
                </a:solidFill>
              </a:rPr>
              <a:t>Marta Zorrilla y Noelia Ruiz - UC</a:t>
            </a:r>
            <a:endParaRPr lang="es-ES" altLang="en-US" dirty="0">
              <a:solidFill>
                <a:srgbClr val="464653"/>
              </a:solidFill>
            </a:endParaRPr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67264" y="6356350"/>
            <a:ext cx="1981200" cy="365125"/>
          </a:xfrm>
        </p:spPr>
        <p:txBody>
          <a:bodyPr/>
          <a:lstStyle/>
          <a:p>
            <a:fld id="{E30A66C8-3E1C-439D-8B2E-97E5D84EAE3A}" type="slidenum">
              <a:rPr lang="es-ES" altLang="en-US">
                <a:solidFill>
                  <a:srgbClr val="464653"/>
                </a:solidFill>
              </a:rPr>
              <a:pPr/>
              <a:t>3</a:t>
            </a:fld>
            <a:endParaRPr lang="es-ES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81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Y CONFIGURACIÓN DE SQL SERVER EXPRESS 2014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ES" sz="2000" dirty="0" smtClean="0"/>
              <a:t>IMPORTANTE: para evitar problemas en la instalación, es recomendable elegir para la extracción un directorio de nombre corto (por ejemplo, crear una carpeta en el Escritorio con nombre “SQL2014”).</a:t>
            </a:r>
            <a:endParaRPr lang="es-ES" sz="2000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518970"/>
            <a:ext cx="5735414" cy="3298388"/>
          </a:xfrm>
          <a:prstGeom prst="rect">
            <a:avLst/>
          </a:prstGeom>
        </p:spPr>
      </p:pic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>
          <a:xfrm>
            <a:off x="411065" y="6356350"/>
            <a:ext cx="1640655" cy="365125"/>
          </a:xfrm>
        </p:spPr>
        <p:txBody>
          <a:bodyPr/>
          <a:lstStyle/>
          <a:p>
            <a:pPr algn="l"/>
            <a:r>
              <a:rPr lang="es-ES" dirty="0" smtClean="0">
                <a:solidFill>
                  <a:srgbClr val="464653"/>
                </a:solidFill>
              </a:rPr>
              <a:t>©2015</a:t>
            </a:r>
            <a:endParaRPr lang="es-ES" altLang="en-US" dirty="0">
              <a:solidFill>
                <a:srgbClr val="464653"/>
              </a:solidFill>
            </a:endParaRPr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505200" cy="365125"/>
          </a:xfrm>
        </p:spPr>
        <p:txBody>
          <a:bodyPr/>
          <a:lstStyle/>
          <a:p>
            <a:r>
              <a:rPr lang="es-ES" altLang="en-US" dirty="0" smtClean="0">
                <a:solidFill>
                  <a:srgbClr val="464653"/>
                </a:solidFill>
              </a:rPr>
              <a:t>Marta Zorrilla y Noelia Ruiz - UC</a:t>
            </a:r>
            <a:endParaRPr lang="es-ES" altLang="en-US" dirty="0">
              <a:solidFill>
                <a:srgbClr val="464653"/>
              </a:solidFill>
            </a:endParaRPr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67264" y="6356350"/>
            <a:ext cx="1981200" cy="365125"/>
          </a:xfrm>
        </p:spPr>
        <p:txBody>
          <a:bodyPr/>
          <a:lstStyle/>
          <a:p>
            <a:fld id="{E30A66C8-3E1C-439D-8B2E-97E5D84EAE3A}" type="slidenum">
              <a:rPr lang="es-ES" altLang="en-US">
                <a:solidFill>
                  <a:srgbClr val="464653"/>
                </a:solidFill>
              </a:rPr>
              <a:pPr/>
              <a:t>4</a:t>
            </a:fld>
            <a:endParaRPr lang="es-ES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38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Y CONFIGURACIÓN DE SQL SERVER EXPRESS 2014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ES" sz="2400" dirty="0" smtClean="0"/>
              <a:t>Una vez finalizada la extracción, se iniciará automáticamente la instalación de SQL Server.</a:t>
            </a:r>
          </a:p>
          <a:p>
            <a:pPr algn="just"/>
            <a:r>
              <a:rPr lang="es-ES" sz="2400" dirty="0" smtClean="0"/>
              <a:t>De no ser así, deberemos ejecutar el fichero SETUP.EXE que se encontrará en la carpeta elegida para la extracción de los ficheros de instalación.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213938"/>
            <a:ext cx="31718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9 Rectángulo"/>
          <p:cNvSpPr/>
          <p:nvPr/>
        </p:nvSpPr>
        <p:spPr>
          <a:xfrm>
            <a:off x="2915816" y="3429000"/>
            <a:ext cx="2555776" cy="360040"/>
          </a:xfrm>
          <a:prstGeom prst="rect">
            <a:avLst/>
          </a:prstGeom>
          <a:noFill/>
          <a:ln w="635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>
          <a:xfrm>
            <a:off x="411065" y="6356350"/>
            <a:ext cx="1640655" cy="365125"/>
          </a:xfrm>
        </p:spPr>
        <p:txBody>
          <a:bodyPr/>
          <a:lstStyle/>
          <a:p>
            <a:pPr algn="l"/>
            <a:r>
              <a:rPr lang="es-ES" dirty="0" smtClean="0">
                <a:solidFill>
                  <a:srgbClr val="464653"/>
                </a:solidFill>
              </a:rPr>
              <a:t>©2015</a:t>
            </a:r>
            <a:endParaRPr lang="es-ES" altLang="en-US" dirty="0">
              <a:solidFill>
                <a:srgbClr val="464653"/>
              </a:solidFill>
            </a:endParaRPr>
          </a:p>
        </p:txBody>
      </p:sp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505200" cy="365125"/>
          </a:xfrm>
        </p:spPr>
        <p:txBody>
          <a:bodyPr/>
          <a:lstStyle/>
          <a:p>
            <a:r>
              <a:rPr lang="es-ES" altLang="en-US" dirty="0" smtClean="0">
                <a:solidFill>
                  <a:srgbClr val="464653"/>
                </a:solidFill>
              </a:rPr>
              <a:t>Marta Zorrilla y Noelia Ruiz - UC</a:t>
            </a:r>
            <a:endParaRPr lang="es-ES" altLang="en-US" dirty="0">
              <a:solidFill>
                <a:srgbClr val="464653"/>
              </a:solidFill>
            </a:endParaRPr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67264" y="6356350"/>
            <a:ext cx="1981200" cy="365125"/>
          </a:xfrm>
        </p:spPr>
        <p:txBody>
          <a:bodyPr/>
          <a:lstStyle/>
          <a:p>
            <a:fld id="{E30A66C8-3E1C-439D-8B2E-97E5D84EAE3A}" type="slidenum">
              <a:rPr lang="es-ES" altLang="en-US">
                <a:solidFill>
                  <a:srgbClr val="464653"/>
                </a:solidFill>
              </a:rPr>
              <a:pPr/>
              <a:t>5</a:t>
            </a:fld>
            <a:endParaRPr lang="es-ES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89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Y CONFIGURACIÓN DE SQL SERVER EXPRESS 2014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ES" sz="2400" dirty="0" smtClean="0"/>
              <a:t>En este punto puede que nos aparezca el siguiente error debido a incompatibilidades entre el idioma en el que esté configurado nuestro sistema operativo y la versión de SQL que nos hayamos descargado.</a:t>
            </a:r>
          </a:p>
          <a:p>
            <a:pPr algn="just"/>
            <a:endParaRPr lang="es-ES" sz="2400" dirty="0"/>
          </a:p>
          <a:p>
            <a:pPr algn="just"/>
            <a:endParaRPr lang="es-ES" sz="2400" dirty="0" smtClean="0"/>
          </a:p>
          <a:p>
            <a:pPr algn="just"/>
            <a:endParaRPr lang="es-ES" sz="2400" dirty="0"/>
          </a:p>
          <a:p>
            <a:pPr algn="just"/>
            <a:endParaRPr lang="es-ES" sz="2400" dirty="0" smtClean="0"/>
          </a:p>
          <a:p>
            <a:pPr algn="just"/>
            <a:endParaRPr lang="es-ES" sz="2400" dirty="0"/>
          </a:p>
          <a:p>
            <a:pPr algn="just"/>
            <a:r>
              <a:rPr lang="es-ES" sz="2400" dirty="0" smtClean="0"/>
              <a:t>Si esto ocurre, debemos seguir los pasos que se detallan a continuación. Si no, saltar a la diapositiva </a:t>
            </a:r>
            <a:r>
              <a:rPr lang="es-ES" sz="2400" dirty="0" smtClean="0">
                <a:hlinkClick r:id="rId2" action="ppaction://hlinksldjump"/>
              </a:rPr>
              <a:t>8</a:t>
            </a:r>
            <a:r>
              <a:rPr lang="es-ES" sz="2400" dirty="0" smtClean="0"/>
              <a:t>.</a:t>
            </a:r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>
          <a:xfrm>
            <a:off x="411065" y="6356350"/>
            <a:ext cx="1640655" cy="365125"/>
          </a:xfrm>
        </p:spPr>
        <p:txBody>
          <a:bodyPr/>
          <a:lstStyle/>
          <a:p>
            <a:pPr algn="l"/>
            <a:r>
              <a:rPr lang="es-ES" dirty="0" smtClean="0">
                <a:solidFill>
                  <a:srgbClr val="464653"/>
                </a:solidFill>
              </a:rPr>
              <a:t>©2015</a:t>
            </a:r>
            <a:endParaRPr lang="es-ES" altLang="en-US" dirty="0">
              <a:solidFill>
                <a:srgbClr val="464653"/>
              </a:solidFill>
            </a:endParaRPr>
          </a:p>
        </p:txBody>
      </p:sp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505200" cy="365125"/>
          </a:xfrm>
        </p:spPr>
        <p:txBody>
          <a:bodyPr/>
          <a:lstStyle/>
          <a:p>
            <a:r>
              <a:rPr lang="es-ES" altLang="en-US" dirty="0" smtClean="0">
                <a:solidFill>
                  <a:srgbClr val="464653"/>
                </a:solidFill>
              </a:rPr>
              <a:t>Marta Zorrilla y Noelia Ruiz - UC</a:t>
            </a:r>
            <a:endParaRPr lang="es-ES" altLang="en-US" dirty="0">
              <a:solidFill>
                <a:srgbClr val="464653"/>
              </a:solidFill>
            </a:endParaRPr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67264" y="6356350"/>
            <a:ext cx="1981200" cy="365125"/>
          </a:xfrm>
        </p:spPr>
        <p:txBody>
          <a:bodyPr/>
          <a:lstStyle/>
          <a:p>
            <a:fld id="{E30A66C8-3E1C-439D-8B2E-97E5D84EAE3A}" type="slidenum">
              <a:rPr lang="es-ES" altLang="en-US">
                <a:solidFill>
                  <a:srgbClr val="464653"/>
                </a:solidFill>
              </a:rPr>
              <a:pPr/>
              <a:t>6</a:t>
            </a:fld>
            <a:endParaRPr lang="es-ES" altLang="en-US">
              <a:solidFill>
                <a:srgbClr val="464653"/>
              </a:solidFill>
            </a:endParaRPr>
          </a:p>
        </p:txBody>
      </p:sp>
      <p:pic>
        <p:nvPicPr>
          <p:cNvPr id="12" name="Imagen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597" y="2852936"/>
            <a:ext cx="3951605" cy="1839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484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Y CONFIGURACIÓN DE SQL SERVER EXPRESS 2014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14800" cy="4937760"/>
          </a:xfrm>
        </p:spPr>
        <p:txBody>
          <a:bodyPr/>
          <a:lstStyle/>
          <a:p>
            <a:pPr algn="just"/>
            <a:r>
              <a:rPr lang="es-ES" sz="2400" dirty="0" smtClean="0"/>
              <a:t>En caso de error, deberemos configurar el idioma del sistema operativo desde “Configuración regional y de idioma”.</a:t>
            </a:r>
          </a:p>
          <a:p>
            <a:pPr algn="just"/>
            <a:r>
              <a:rPr lang="es-ES" sz="2400" dirty="0" smtClean="0"/>
              <a:t>Seleccionamos “Español (España)”, pulsamos “Aplicar” y, a continuación, “Aceptar”.</a:t>
            </a:r>
          </a:p>
          <a:p>
            <a:pPr algn="just"/>
            <a:r>
              <a:rPr lang="es-ES" sz="2400" dirty="0" smtClean="0"/>
              <a:t>Realizado este cambio, podremos continuar con la instalación de SQL.</a:t>
            </a:r>
          </a:p>
          <a:p>
            <a:pPr algn="just"/>
            <a:endParaRPr lang="es-ES" sz="2400" dirty="0" smtClean="0"/>
          </a:p>
          <a:p>
            <a:pPr algn="just"/>
            <a:endParaRPr lang="es-ES" sz="2400" dirty="0"/>
          </a:p>
          <a:p>
            <a:pPr algn="just"/>
            <a:endParaRPr lang="es-ES" sz="2400" dirty="0" smtClean="0"/>
          </a:p>
          <a:p>
            <a:pPr algn="just"/>
            <a:endParaRPr lang="es-ES" sz="2400" dirty="0"/>
          </a:p>
          <a:p>
            <a:pPr algn="just"/>
            <a:endParaRPr lang="es-ES" sz="2400" dirty="0" smtClean="0"/>
          </a:p>
          <a:p>
            <a:pPr algn="just"/>
            <a:endParaRPr lang="es-ES" sz="2400" dirty="0"/>
          </a:p>
          <a:p>
            <a:pPr marL="0" indent="0" algn="just">
              <a:buNone/>
            </a:pPr>
            <a:endParaRPr lang="es-ES" sz="2400" dirty="0" smtClean="0"/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>
          <a:xfrm>
            <a:off x="411065" y="6356350"/>
            <a:ext cx="1640655" cy="365125"/>
          </a:xfrm>
        </p:spPr>
        <p:txBody>
          <a:bodyPr/>
          <a:lstStyle/>
          <a:p>
            <a:pPr algn="l"/>
            <a:r>
              <a:rPr lang="es-ES" dirty="0" smtClean="0">
                <a:solidFill>
                  <a:srgbClr val="464653"/>
                </a:solidFill>
              </a:rPr>
              <a:t>©2015</a:t>
            </a:r>
            <a:endParaRPr lang="es-ES" altLang="en-US" dirty="0">
              <a:solidFill>
                <a:srgbClr val="464653"/>
              </a:solidFill>
            </a:endParaRPr>
          </a:p>
        </p:txBody>
      </p:sp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505200" cy="365125"/>
          </a:xfrm>
        </p:spPr>
        <p:txBody>
          <a:bodyPr/>
          <a:lstStyle/>
          <a:p>
            <a:r>
              <a:rPr lang="es-ES" altLang="en-US" dirty="0" smtClean="0">
                <a:solidFill>
                  <a:srgbClr val="464653"/>
                </a:solidFill>
              </a:rPr>
              <a:t>Marta Zorrilla y Noelia Ruiz - UC</a:t>
            </a:r>
            <a:endParaRPr lang="es-ES" altLang="en-US" dirty="0">
              <a:solidFill>
                <a:srgbClr val="464653"/>
              </a:solidFill>
            </a:endParaRPr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67264" y="6356350"/>
            <a:ext cx="1981200" cy="365125"/>
          </a:xfrm>
        </p:spPr>
        <p:txBody>
          <a:bodyPr/>
          <a:lstStyle/>
          <a:p>
            <a:fld id="{E30A66C8-3E1C-439D-8B2E-97E5D84EAE3A}" type="slidenum">
              <a:rPr lang="es-ES" altLang="en-US">
                <a:solidFill>
                  <a:srgbClr val="464653"/>
                </a:solidFill>
              </a:rPr>
              <a:pPr/>
              <a:t>7</a:t>
            </a:fld>
            <a:endParaRPr lang="es-ES" altLang="en-US">
              <a:solidFill>
                <a:srgbClr val="464653"/>
              </a:solidFill>
            </a:endParaRPr>
          </a:p>
        </p:txBody>
      </p:sp>
      <p:pic>
        <p:nvPicPr>
          <p:cNvPr id="13" name="Imagen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568" y="1248163"/>
            <a:ext cx="4070920" cy="49891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9 Rectángulo"/>
          <p:cNvSpPr/>
          <p:nvPr/>
        </p:nvSpPr>
        <p:spPr>
          <a:xfrm>
            <a:off x="4999112" y="1700808"/>
            <a:ext cx="3821360" cy="504056"/>
          </a:xfrm>
          <a:prstGeom prst="rect">
            <a:avLst/>
          </a:prstGeom>
          <a:noFill/>
          <a:ln w="635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9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204864"/>
            <a:ext cx="5413916" cy="4065544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INSTALACIÓN Y CONFIGURACIÓN DE SQL SERVER </a:t>
            </a:r>
            <a:r>
              <a:rPr lang="es-ES" dirty="0"/>
              <a:t>EXPRESS 2014</a:t>
            </a:r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ES" sz="2400" dirty="0" smtClean="0"/>
              <a:t>El centro de instalación nos permite iniciar un proceso de instalación si seleccionamos la opción señalada en rojo</a:t>
            </a:r>
            <a:endParaRPr lang="es-ES" sz="2400" dirty="0"/>
          </a:p>
        </p:txBody>
      </p:sp>
      <p:sp>
        <p:nvSpPr>
          <p:cNvPr id="11" name="10 Rectángulo"/>
          <p:cNvSpPr/>
          <p:nvPr/>
        </p:nvSpPr>
        <p:spPr>
          <a:xfrm>
            <a:off x="1867511" y="2550078"/>
            <a:ext cx="864096" cy="288032"/>
          </a:xfrm>
          <a:prstGeom prst="rect">
            <a:avLst/>
          </a:prstGeom>
          <a:noFill/>
          <a:ln w="635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>
          <a:xfrm>
            <a:off x="411065" y="6356350"/>
            <a:ext cx="1640655" cy="365125"/>
          </a:xfrm>
        </p:spPr>
        <p:txBody>
          <a:bodyPr/>
          <a:lstStyle/>
          <a:p>
            <a:pPr algn="l"/>
            <a:r>
              <a:rPr lang="es-ES" dirty="0" smtClean="0">
                <a:solidFill>
                  <a:srgbClr val="464653"/>
                </a:solidFill>
              </a:rPr>
              <a:t>©2015</a:t>
            </a:r>
            <a:endParaRPr lang="es-ES" altLang="en-US" dirty="0">
              <a:solidFill>
                <a:srgbClr val="464653"/>
              </a:solidFill>
            </a:endParaRPr>
          </a:p>
        </p:txBody>
      </p:sp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505200" cy="365125"/>
          </a:xfrm>
        </p:spPr>
        <p:txBody>
          <a:bodyPr/>
          <a:lstStyle/>
          <a:p>
            <a:r>
              <a:rPr lang="es-ES" altLang="en-US" dirty="0" smtClean="0">
                <a:solidFill>
                  <a:srgbClr val="464653"/>
                </a:solidFill>
              </a:rPr>
              <a:t>Marta Zorrilla y Noelia Ruiz - UC</a:t>
            </a:r>
            <a:endParaRPr lang="es-ES" altLang="en-US" dirty="0">
              <a:solidFill>
                <a:srgbClr val="464653"/>
              </a:solidFill>
            </a:endParaRPr>
          </a:p>
        </p:txBody>
      </p:sp>
      <p:sp>
        <p:nvSpPr>
          <p:cNvPr id="12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67264" y="6356350"/>
            <a:ext cx="1981200" cy="365125"/>
          </a:xfrm>
        </p:spPr>
        <p:txBody>
          <a:bodyPr/>
          <a:lstStyle/>
          <a:p>
            <a:fld id="{E30A66C8-3E1C-439D-8B2E-97E5D84EAE3A}" type="slidenum">
              <a:rPr lang="es-ES" altLang="en-US">
                <a:solidFill>
                  <a:srgbClr val="464653"/>
                </a:solidFill>
              </a:rPr>
              <a:pPr/>
              <a:t>8</a:t>
            </a:fld>
            <a:endParaRPr lang="es-ES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69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167" y="2188326"/>
            <a:ext cx="5438137" cy="4068329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INSTALACIÓN Y CONFIGURACIÓN DE SQL SERVER </a:t>
            </a:r>
            <a:r>
              <a:rPr lang="es-ES" dirty="0"/>
              <a:t>EXPRESS 2014</a:t>
            </a:r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400" dirty="0" smtClean="0"/>
              <a:t>A continuación, solicitamos una nueva instalación de SQL Server en nuestro equipo</a:t>
            </a:r>
            <a:endParaRPr lang="es-ES" sz="2400" dirty="0"/>
          </a:p>
        </p:txBody>
      </p:sp>
      <p:sp>
        <p:nvSpPr>
          <p:cNvPr id="9" name="8 Rectángulo"/>
          <p:cNvSpPr/>
          <p:nvPr/>
        </p:nvSpPr>
        <p:spPr>
          <a:xfrm>
            <a:off x="3504742" y="2276872"/>
            <a:ext cx="3600400" cy="720080"/>
          </a:xfrm>
          <a:prstGeom prst="rect">
            <a:avLst/>
          </a:prstGeom>
          <a:noFill/>
          <a:ln w="635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3 Marcador de fecha"/>
          <p:cNvSpPr>
            <a:spLocks noGrp="1"/>
          </p:cNvSpPr>
          <p:nvPr>
            <p:ph type="dt" sz="half" idx="10"/>
          </p:nvPr>
        </p:nvSpPr>
        <p:spPr>
          <a:xfrm>
            <a:off x="411065" y="6356350"/>
            <a:ext cx="1640655" cy="365125"/>
          </a:xfrm>
        </p:spPr>
        <p:txBody>
          <a:bodyPr/>
          <a:lstStyle/>
          <a:p>
            <a:pPr algn="l"/>
            <a:r>
              <a:rPr lang="es-ES" dirty="0" smtClean="0">
                <a:solidFill>
                  <a:srgbClr val="464653"/>
                </a:solidFill>
              </a:rPr>
              <a:t>©2015</a:t>
            </a:r>
            <a:endParaRPr lang="es-ES" altLang="en-US" dirty="0">
              <a:solidFill>
                <a:srgbClr val="464653"/>
              </a:solidFill>
            </a:endParaRPr>
          </a:p>
        </p:txBody>
      </p:sp>
      <p:sp>
        <p:nvSpPr>
          <p:cNvPr id="11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505200" cy="365125"/>
          </a:xfrm>
        </p:spPr>
        <p:txBody>
          <a:bodyPr/>
          <a:lstStyle/>
          <a:p>
            <a:r>
              <a:rPr lang="es-ES" altLang="en-US" dirty="0" smtClean="0">
                <a:solidFill>
                  <a:srgbClr val="464653"/>
                </a:solidFill>
              </a:rPr>
              <a:t>Marta Zorrilla y Noelia Ruiz - UC</a:t>
            </a:r>
            <a:endParaRPr lang="es-ES" altLang="en-US" dirty="0">
              <a:solidFill>
                <a:srgbClr val="464653"/>
              </a:solidFill>
            </a:endParaRPr>
          </a:p>
        </p:txBody>
      </p:sp>
      <p:sp>
        <p:nvSpPr>
          <p:cNvPr id="12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67264" y="6356350"/>
            <a:ext cx="1981200" cy="365125"/>
          </a:xfrm>
        </p:spPr>
        <p:txBody>
          <a:bodyPr/>
          <a:lstStyle/>
          <a:p>
            <a:fld id="{E30A66C8-3E1C-439D-8B2E-97E5D84EAE3A}" type="slidenum">
              <a:rPr lang="es-ES" altLang="en-US">
                <a:solidFill>
                  <a:srgbClr val="464653"/>
                </a:solidFill>
              </a:rPr>
              <a:pPr/>
              <a:t>9</a:t>
            </a:fld>
            <a:endParaRPr lang="es-ES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22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TemaEstandar</Template>
  <TotalTime>1512</TotalTime>
  <Words>930</Words>
  <Application>Microsoft Office PowerPoint</Application>
  <PresentationFormat>Presentación en pantalla (4:3)</PresentationFormat>
  <Paragraphs>120</Paragraphs>
  <Slides>21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30" baseType="lpstr">
      <vt:lpstr>ＭＳ Ｐゴシック</vt:lpstr>
      <vt:lpstr>Arial</vt:lpstr>
      <vt:lpstr>Bookman Old Style</vt:lpstr>
      <vt:lpstr>Calibri</vt:lpstr>
      <vt:lpstr>Gill Sans MT</vt:lpstr>
      <vt:lpstr>Wingdings</vt:lpstr>
      <vt:lpstr>Wingdings 3</vt:lpstr>
      <vt:lpstr>Tema de Office</vt:lpstr>
      <vt:lpstr>Origin</vt:lpstr>
      <vt:lpstr>Presentación de PowerPoint</vt:lpstr>
      <vt:lpstr>INSTALACIÓN Y CONFIGURACIÓN DE SQL SERVER 2014</vt:lpstr>
      <vt:lpstr>INSTALACIÓN Y CONFIGURACIÓN DE SQL SERVER EXPRESS 2014</vt:lpstr>
      <vt:lpstr>INSTALACIÓN Y CONFIGURACIÓN DE SQL SERVER EXPRESS 2014</vt:lpstr>
      <vt:lpstr>INSTALACIÓN Y CONFIGURACIÓN DE SQL SERVER EXPRESS 2014</vt:lpstr>
      <vt:lpstr>INSTALACIÓN Y CONFIGURACIÓN DE SQL SERVER EXPRESS 2014</vt:lpstr>
      <vt:lpstr>INSTALACIÓN Y CONFIGURACIÓN DE SQL SERVER EXPRESS 2014</vt:lpstr>
      <vt:lpstr>INSTALACIÓN Y CONFIGURACIÓN DE SQL SERVER EXPRESS 2014</vt:lpstr>
      <vt:lpstr>INSTALACIÓN Y CONFIGURACIÓN DE SQL SERVER EXPRESS 2014</vt:lpstr>
      <vt:lpstr>INSTALACIÓN Y CONFIGURACIÓN DE SQL SERVER EXPRESS 2014</vt:lpstr>
      <vt:lpstr>INSTALACIÓN Y CONFIGURACIÓN DE SQL SERVER EXPRESS 2014</vt:lpstr>
      <vt:lpstr>INSTALACIÓN Y CONFIGURACIÓN DE SQL SERVER EXPRESS 2014</vt:lpstr>
      <vt:lpstr>INSTALACIÓN Y CONFIGURACIÓN DE SQL SERVER 2014</vt:lpstr>
      <vt:lpstr>INSTALACIÓN Y CONFIGURACIÓN DE SQL SERVER EXPRESS 2014</vt:lpstr>
      <vt:lpstr>INSTALACIÓN Y CONFIGURACIÓN DE SQL SERVER 2014</vt:lpstr>
      <vt:lpstr>INSTALACIÓN Y CONFIGURACIÓN DE SQL SERVER EXPRESS 2014</vt:lpstr>
      <vt:lpstr>INSTALACIÓN Y CONFIGURACIÓN DE SQL SERVER EXPRESS 2014</vt:lpstr>
      <vt:lpstr>INSTALACIÓN Y CONFIGURACIÓN DE SQL SERVER 2014</vt:lpstr>
      <vt:lpstr>INSTALACIÓN Y CONFIGURACIÓN DE SQL SERVER 2014</vt:lpstr>
      <vt:lpstr>INSTALACIÓN Y CONFIGURACIÓN DE SQL SERVER EXPRESS 2014</vt:lpstr>
      <vt:lpstr>INSTALACIÓN Y CONFIGURACIÓN DE SQL SERVER 2014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</dc:creator>
  <cp:lastModifiedBy>Noelia Ruiz Martínez</cp:lastModifiedBy>
  <cp:revision>69</cp:revision>
  <dcterms:created xsi:type="dcterms:W3CDTF">2011-10-03T07:54:36Z</dcterms:created>
  <dcterms:modified xsi:type="dcterms:W3CDTF">2015-02-04T09:07:22Z</dcterms:modified>
</cp:coreProperties>
</file>