
<file path=[Content_Types].xml><?xml version="1.0" encoding="utf-8"?>
<Types xmlns="http://schemas.openxmlformats.org/package/2006/content-types">
  <Default Extension="tiff" ContentType="image/tiff"/>
  <Default Extension="png" ContentType="image/png"/>
  <Default Extension="rels" ContentType="application/vnd.openxmlformats-package.relationships+xml"/>
  <Default Extension="xml" ContentType="application/xml"/>
  <Override PartName="/ppt/theme/theme2.xml" ContentType="application/vnd.openxmlformats-officedocument.theme+xml"/>
  <Override PartName="/ppt/theme/theme1.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Types>
</file>

<file path=_rels/.rels><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p="http://schemas.openxmlformats.org/presentationml/2006/main" xmlns:a="http://schemas.openxmlformats.org/drawingml/2006/main" xmlns:r="http://schemas.openxmlformats.org/officeDocument/2006/relationships" strictFirstAndLastChars="0" saveSubsetFonts="1">
  <p:sldMasterIdLst>
    <p:sldMasterId id="2147483648" r:id="rId1"/>
  </p:sldMasterIdLst>
  <p:notesMasterIdLst>
    <p:notesMasterId r:id="rId10"/>
  </p:notesMasterIdLst>
  <p:sldIdLst>
    <p:sldId id="265" r:id="rId2"/>
    <p:sldId id="266" r:id="rId3"/>
    <p:sldId id="267" r:id="rId4"/>
    <p:sldId id="268" r:id="rId5"/>
    <p:sldId id="269" r:id="rId6"/>
    <p:sldId id="270" r:id="rId7"/>
    <p:sldId id="271" r:id="rId8"/>
    <p:sldId id="263" r:id="rId9"/>
  </p:sldIdLst>
  <p:sldSz cx="10080625" cy="7559675"/>
  <p:notesSz cx="7772400" cy="10058400"/>
  <p:defaultTextStyle>
    <a:defPPr>
      <a:defRPr lang="en-GB"/>
    </a:defPPr>
    <a:lvl1pPr algn="l" rtl="0" eaLnBrk="0" fontAlgn="base" hangingPunct="0">
      <a:spcBef>
        <a:spcPct val="0"/>
      </a:spcBef>
      <a:spcAft>
        <a:spcPct val="0"/>
      </a:spcAft>
      <a:defRPr sz="2400" kern="1200">
        <a:solidFill>
          <a:schemeClr val="tx1"/>
        </a:solidFill>
        <a:latin typeface="Times New Roman" pitchFamily="16"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6"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6"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6"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6" charset="0"/>
        <a:ea typeface="+mn-ea"/>
        <a:cs typeface="+mn-cs"/>
      </a:defRPr>
    </a:lvl5pPr>
    <a:lvl6pPr marL="2286000" algn="l" defTabSz="914400" rtl="0" eaLnBrk="1" latinLnBrk="0" hangingPunct="1">
      <a:defRPr sz="2400" kern="1200">
        <a:solidFill>
          <a:schemeClr val="tx1"/>
        </a:solidFill>
        <a:latin typeface="Times New Roman" pitchFamily="16" charset="0"/>
        <a:ea typeface="+mn-ea"/>
        <a:cs typeface="+mn-cs"/>
      </a:defRPr>
    </a:lvl6pPr>
    <a:lvl7pPr marL="2743200" algn="l" defTabSz="914400" rtl="0" eaLnBrk="1" latinLnBrk="0" hangingPunct="1">
      <a:defRPr sz="2400" kern="1200">
        <a:solidFill>
          <a:schemeClr val="tx1"/>
        </a:solidFill>
        <a:latin typeface="Times New Roman" pitchFamily="16" charset="0"/>
        <a:ea typeface="+mn-ea"/>
        <a:cs typeface="+mn-cs"/>
      </a:defRPr>
    </a:lvl7pPr>
    <a:lvl8pPr marL="3200400" algn="l" defTabSz="914400" rtl="0" eaLnBrk="1" latinLnBrk="0" hangingPunct="1">
      <a:defRPr sz="2400" kern="1200">
        <a:solidFill>
          <a:schemeClr val="tx1"/>
        </a:solidFill>
        <a:latin typeface="Times New Roman" pitchFamily="16" charset="0"/>
        <a:ea typeface="+mn-ea"/>
        <a:cs typeface="+mn-cs"/>
      </a:defRPr>
    </a:lvl8pPr>
    <a:lvl9pPr marL="3657600" algn="l" defTabSz="914400" rtl="0" eaLnBrk="1" latinLnBrk="0" hangingPunct="1">
      <a:defRPr sz="2400" kern="1200">
        <a:solidFill>
          <a:schemeClr val="tx1"/>
        </a:solidFill>
        <a:latin typeface="Times New Roman" pitchFamily="16"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432" autoAdjust="0"/>
  </p:normalViewPr>
  <p:slideViewPr>
    <p:cSldViewPr>
      <p:cViewPr varScale="1">
        <p:scale>
          <a:sx n="55" d="100"/>
          <a:sy n="55" d="100"/>
        </p:scale>
        <p:origin x="-1044" y="-7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Relationships xmlns="http://schemas.openxmlformats.org/package/2006/relationships"><Relationship Id="rId10" Type="http://schemas.openxmlformats.org/officeDocument/2006/relationships/notesMaster" Target="notesMasters/notesMaster1.xml"/><Relationship Id="rId14" Type="http://schemas.openxmlformats.org/officeDocument/2006/relationships/tableStyles" Target="tableStyles.xml"/><Relationship Id="rId1" Type="http://schemas.openxmlformats.org/officeDocument/2006/relationships/slideMaster" Target="slideMasters/slideMaster1.xml"/><Relationship Id="rId13" Type="http://schemas.openxmlformats.org/officeDocument/2006/relationships/theme" Target="theme/theme1.xml"/><Relationship Id="rId12" Type="http://schemas.openxmlformats.org/officeDocument/2006/relationships/viewProps" Target="viewProps.xml"/><Relationship Id="rId11" Type="http://schemas.openxmlformats.org/officeDocument/2006/relationships/presProps" Target="presProp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w="9525">
            <a:solidFill>
              <a:srgbClr val="000000"/>
            </a:solidFill>
            <a:miter lim="800000"/>
            <a:headEnd/>
            <a:tailEnd/>
          </a:ln>
          <a:effectLst/>
        </p:spPr>
      </p:sp>
      <p:sp>
        <p:nvSpPr>
          <p:cNvPr id="2050" name="Rectangle 2"/>
          <p:cNvSpPr txBox="1">
            <a:spLocks noGrp="1" noChangeArrowheads="1"/>
          </p:cNvSpPr>
          <p:nvPr>
            <p:ph type="body" idx="1"/>
          </p:nvPr>
        </p:nvSpPr>
        <p:spPr bwMode="auto">
          <a:xfrm>
            <a:off x="1185863" y="4787900"/>
            <a:ext cx="5407025" cy="38258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en-US" smtClean="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Relationships xmlns="http://schemas.openxmlformats.org/package/2006/relationships"><Relationship Id="rId1" Type="http://schemas.openxmlformats.org/officeDocument/2006/relationships/notesMaster" Target="../notesMasters/notesMaster1.xml"/><Relationship Id="rId3" Type="http://schemas.openxmlformats.org/officeDocument/2006/relationships/slide" Target="../slides/slide2.xml"/></Relationships>

</file>

<file path=ppt/notesSlides/_rels/notesSlide3.xml.rels><Relationships xmlns="http://schemas.openxmlformats.org/package/2006/relationships"><Relationship Id="rId1" Type="http://schemas.openxmlformats.org/officeDocument/2006/relationships/notesMaster" Target="../notesMasters/notesMaster1.xml"/><Relationship Id="rId4" Type="http://schemas.openxmlformats.org/officeDocument/2006/relationships/slide" Target="../slides/slide3.xml"/></Relationships>

</file>

<file path=ppt/notesSlides/_rels/notesSlide4.xml.rels><Relationships xmlns="http://schemas.openxmlformats.org/package/2006/relationships"><Relationship Id="rId1" Type="http://schemas.openxmlformats.org/officeDocument/2006/relationships/notesMaster" Target="../notesMasters/notesMaster1.xml"/><Relationship Id="rId5" Type="http://schemas.openxmlformats.org/officeDocument/2006/relationships/slide" Target="../slides/slide4.xml"/></Relationships>

</file>

<file path=ppt/notesSlides/_rels/notesSlide5.xml.rels><Relationships xmlns="http://schemas.openxmlformats.org/package/2006/relationships"><Relationship Id="rId1" Type="http://schemas.openxmlformats.org/officeDocument/2006/relationships/notesMaster" Target="../notesMasters/notesMaster1.xml"/><Relationship Id="rId6" Type="http://schemas.openxmlformats.org/officeDocument/2006/relationships/slide" Target="../slides/slide5.xml"/></Relationships>

</file>

<file path=ppt/notesSlides/_rels/notesSlide6.xml.rels><Relationships xmlns="http://schemas.openxmlformats.org/package/2006/relationships"><Relationship Id="rId1" Type="http://schemas.openxmlformats.org/officeDocument/2006/relationships/notesMaster" Target="../notesMasters/notesMaster1.xml"/><Relationship Id="rId7" Type="http://schemas.openxmlformats.org/officeDocument/2006/relationships/slide" Target="../slides/slide6.xml"/></Relationships>

</file>

<file path=ppt/notesSlides/_rels/notesSlide7.xml.rels><Relationships xmlns="http://schemas.openxmlformats.org/package/2006/relationships"><Relationship Id="rId1" Type="http://schemas.openxmlformats.org/officeDocument/2006/relationships/notesMaster" Target="../notesMasters/notesMaster1.xml"/><Relationship Id="rId8" Type="http://schemas.openxmlformats.org/officeDocument/2006/relationships/slide" Target="../slides/slide7.xml"/></Relationships>

</file>

<file path=ppt/notesSlides/_rels/notesSlide8.xml.rels><Relationships xmlns="http://schemas.openxmlformats.org/package/2006/relationships"><Relationship Id="rId1" Type="http://schemas.openxmlformats.org/officeDocument/2006/relationships/notesMaster" Target="../notesMasters/notesMaster1.xml"/><Relationship Id="rId9"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5"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p:spPr>
      </p:sp>
      <p:sp>
        <p:nvSpPr>
          <p:cNvPr id="11266" name="Rectangle 2"/>
          <p:cNvSpPr txBox="1">
            <a:spLocks noGrp="1" noChangeArrowheads="1"/>
          </p:cNvSpPr>
          <p:nvPr>
            <p:ph type="body" idx="1"/>
          </p:nvPr>
        </p:nvSpPr>
        <p:spPr bwMode="auto">
          <a:xfrm>
            <a:off x="1185863" y="4787900"/>
            <a:ext cx="5407025" cy="3827463"/>
          </a:xfrm>
          <a:prstGeom prst="rect">
            <a:avLst/>
          </a:prstGeom>
          <a:noFill/>
          <a:ln>
            <a:miter lim="800000"/>
            <a:headEnd/>
            <a:tailEnd/>
          </a:ln>
        </p:spPr>
        <p:txBody>
          <a:bodyPr wrap="none" anchor="ct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9"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p:spPr>
      </p:sp>
      <p:sp>
        <p:nvSpPr>
          <p:cNvPr id="12290" name="Rectangle 2"/>
          <p:cNvSpPr txBox="1">
            <a:spLocks noGrp="1" noChangeArrowheads="1"/>
          </p:cNvSpPr>
          <p:nvPr>
            <p:ph type="body" idx="1"/>
          </p:nvPr>
        </p:nvSpPr>
        <p:spPr bwMode="auto">
          <a:xfrm>
            <a:off x="1185863" y="4787900"/>
            <a:ext cx="5407025" cy="3827463"/>
          </a:xfrm>
          <a:prstGeom prst="rect">
            <a:avLst/>
          </a:prstGeom>
          <a:noFill/>
          <a:ln>
            <a:miter lim="800000"/>
            <a:headEnd/>
            <a:tailEnd/>
          </a:ln>
        </p:spPr>
        <p:txBody>
          <a:bodyPr wrap="none" anchor="ctr"/>
          <a:lstStyle/>
          <a:p>
            <a:endParaRPr lang="en-US" dirty="0"/>
          </a:p>
        </p:txBody>
      </p:sp>
    </p:spTree>
  </p:cSld>
  <p:clrMapOvr>
    <a:masterClrMapping/>
  </p:clrMapOvr>
</p:notes>
</file>

<file path=ppt/notesSlides/notesSlide3.xml><?xml version="1.0" encoding="utf-8"?>
<p:notes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
        <p:nvSpPr>
          <p:cNvPr id="13313"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p:spPr>
      </p:sp>
      <p:sp>
        <p:nvSpPr>
          <p:cNvPr id="13314" name="Text Box 2"/>
          <p:cNvSpPr txBox="1">
            <a:spLocks noGrp="1" noChangeArrowheads="1"/>
          </p:cNvSpPr>
          <p:nvPr>
            <p:ph type="body" idx="1"/>
          </p:nvPr>
        </p:nvSpPr>
        <p:spPr bwMode="auto">
          <a:xfrm>
            <a:off x="1185863" y="4787900"/>
            <a:ext cx="5407025" cy="3827463"/>
          </a:xfrm>
          <a:prstGeom prst="rect">
            <a:avLst/>
          </a:prstGeom>
          <a:noFill/>
          <a:ln>
            <a:miter lim="800000"/>
            <a:headEnd/>
            <a:tailEnd/>
          </a:ln>
        </p:spPr>
        <p:txBody>
          <a:bodyPr lIns="0" tIns="0" rIns="0" bIns="0">
            <a:spAutoFit/>
          </a:bodyPr>
          <a:lstStyle/>
          <a:p>
            <a:pPr marL="215900" indent="-215900" eaLnBrk="1">
              <a:lnSpc>
                <a:spcPct val="97000"/>
              </a:lnSpc>
              <a:spcBef>
                <a:spcPct val="0"/>
              </a:spcBef>
              <a:buSzPct val="45000"/>
              <a:buFont typeface="StarSymbol" charset="0"/>
              <a:buNone/>
              <a:tabLst>
                <a:tab pos="723900" algn="l"/>
                <a:tab pos="1447800" algn="l"/>
                <a:tab pos="2171700" algn="l"/>
                <a:tab pos="2895600" algn="l"/>
                <a:tab pos="3619500" algn="l"/>
                <a:tab pos="4343400" algn="l"/>
                <a:tab pos="5067300" algn="l"/>
              </a:tabLst>
            </a:pPr>
            <a:r>
              <a:rPr lang="en-GB" smtClean="0">
                <a:latin typeface="Arial" charset="0"/>
                <a:ea typeface="Gothic" charset="0"/>
                <a:cs typeface="Gothic" charset="0"/>
              </a:rPr>
              <a:t>Figure 1 Clinical Photographs. Photographs of the patient’s left hand show violaceous bullae on the proximal interphalangeal joint of the fourth digit (Panel A) and the distal interphalangeal joint of the second digit (Panel B), each measuring 7 mm by 3 mm (Panel C).</a:t>
            </a:r>
            <a:endParaRPr lang="en-GB" dirty="0">
              <a:latin typeface="Arial" charset="0"/>
              <a:ea typeface="Gothic" charset="0"/>
              <a:cs typeface="Gothic" charset="0"/>
            </a:endParaRPr>
          </a:p>
        </p:txBody>
      </p:sp>
    </p:spTree>
  </p:cSld>
  <p:clrMapOvr>
    <a:masterClrMapping/>
  </p:clrMapOvr>
</p:notes>
</file>

<file path=ppt/notesSlides/notesSlide4.xml><?xml version="1.0" encoding="utf-8"?>
<p:notes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
        <p:nvSpPr>
          <p:cNvPr id="13313"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p:spPr>
      </p:sp>
      <p:sp>
        <p:nvSpPr>
          <p:cNvPr id="13314" name="Text Box 2"/>
          <p:cNvSpPr txBox="1">
            <a:spLocks noGrp="1" noChangeArrowheads="1"/>
          </p:cNvSpPr>
          <p:nvPr>
            <p:ph type="body" idx="1"/>
          </p:nvPr>
        </p:nvSpPr>
        <p:spPr bwMode="auto">
          <a:xfrm>
            <a:off x="1185863" y="4787900"/>
            <a:ext cx="5407025" cy="3827463"/>
          </a:xfrm>
          <a:prstGeom prst="rect">
            <a:avLst/>
          </a:prstGeom>
          <a:noFill/>
          <a:ln>
            <a:miter lim="800000"/>
            <a:headEnd/>
            <a:tailEnd/>
          </a:ln>
        </p:spPr>
        <p:txBody>
          <a:bodyPr lIns="0" tIns="0" rIns="0" bIns="0">
            <a:spAutoFit/>
          </a:bodyPr>
          <a:lstStyle/>
          <a:p>
            <a:pPr marL="215900" indent="-215900" eaLnBrk="1">
              <a:lnSpc>
                <a:spcPct val="97000"/>
              </a:lnSpc>
              <a:spcBef>
                <a:spcPct val="0"/>
              </a:spcBef>
              <a:buSzPct val="45000"/>
              <a:buFont typeface="StarSymbol" charset="0"/>
              <a:buNone/>
              <a:tabLst>
                <a:tab pos="723900" algn="l"/>
                <a:tab pos="1447800" algn="l"/>
                <a:tab pos="2171700" algn="l"/>
                <a:tab pos="2895600" algn="l"/>
                <a:tab pos="3619500" algn="l"/>
                <a:tab pos="4343400" algn="l"/>
                <a:tab pos="5067300" algn="l"/>
              </a:tabLst>
            </a:pPr>
            <a:r>
              <a:rPr lang="en-GB" smtClean="0">
                <a:latin typeface="Arial" charset="0"/>
                <a:ea typeface="Gothic" charset="0"/>
                <a:cs typeface="Gothic" charset="0"/>
              </a:rPr>
              <a:t>Figure 2 Imaging Studies. CT of the left hand was performed after the administration of intravenous contrast material. Sagittal images centered on the second digit and the fourth digit (Panels A and B, respectively) show focal soft-tissue swelling (arrows) overlying the second distal interphalangeal joint and the fourth proximal interphalangeal joint on the dorsal aspect of the hand. Coronal images centered on the second distal and fourth proximal interphalangeal joints (Panels C and D, respectively) show no evidence of osseous erosion, periosteal reaction, fracture, joint effusion, or fluid collection. A three-dimensional reconstruction of the left hand (Panel E) also shows focal soft-tissue swelling (arrows) overlying the second distal and fourth proximal interphalangeal joints. A three-dimensional image of the bones (Panel F) shows no abnormal features.</a:t>
            </a:r>
            <a:endParaRPr lang="en-GB" dirty="0">
              <a:latin typeface="Arial" charset="0"/>
              <a:ea typeface="Gothic" charset="0"/>
              <a:cs typeface="Gothic" charset="0"/>
            </a:endParaRPr>
          </a:p>
        </p:txBody>
      </p:sp>
    </p:spTree>
  </p:cSld>
  <p:clrMapOvr>
    <a:masterClrMapping/>
  </p:clrMapOvr>
</p:notes>
</file>

<file path=ppt/notesSlides/notesSlide5.xml><?xml version="1.0" encoding="utf-8"?>
<p:notes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
        <p:nvSpPr>
          <p:cNvPr id="13313"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p:spPr>
      </p:sp>
      <p:sp>
        <p:nvSpPr>
          <p:cNvPr id="13314" name="Text Box 2"/>
          <p:cNvSpPr txBox="1">
            <a:spLocks noGrp="1" noChangeArrowheads="1"/>
          </p:cNvSpPr>
          <p:nvPr>
            <p:ph type="body" idx="1"/>
          </p:nvPr>
        </p:nvSpPr>
        <p:spPr bwMode="auto">
          <a:xfrm>
            <a:off x="1185863" y="4787900"/>
            <a:ext cx="5407025" cy="3827463"/>
          </a:xfrm>
          <a:prstGeom prst="rect">
            <a:avLst/>
          </a:prstGeom>
          <a:noFill/>
          <a:ln>
            <a:miter lim="800000"/>
            <a:headEnd/>
            <a:tailEnd/>
          </a:ln>
        </p:spPr>
        <p:txBody>
          <a:bodyPr lIns="0" tIns="0" rIns="0" bIns="0">
            <a:spAutoFit/>
          </a:bodyPr>
          <a:lstStyle/>
          <a:p>
            <a:pPr marL="215900" indent="-215900" eaLnBrk="1">
              <a:lnSpc>
                <a:spcPct val="97000"/>
              </a:lnSpc>
              <a:spcBef>
                <a:spcPct val="0"/>
              </a:spcBef>
              <a:buSzPct val="45000"/>
              <a:buFont typeface="StarSymbol" charset="0"/>
              <a:buNone/>
              <a:tabLst>
                <a:tab pos="723900" algn="l"/>
                <a:tab pos="1447800" algn="l"/>
                <a:tab pos="2171700" algn="l"/>
                <a:tab pos="2895600" algn="l"/>
                <a:tab pos="3619500" algn="l"/>
                <a:tab pos="4343400" algn="l"/>
                <a:tab pos="5067300" algn="l"/>
              </a:tabLst>
            </a:pPr>
            <a:r>
              <a:rPr lang="en-GB" smtClean="0">
                <a:latin typeface="Arial" charset="0"/>
                <a:ea typeface="Gothic" charset="0"/>
                <a:cs typeface="Gothic" charset="0"/>
              </a:rPr>
              <a:t>Figure 3 Microscopic Analysis of Skin Specimens. Hematoxylin and eosin staining of a punch-biopsy specimen of skin from the dorsal surface of the left fourth digit shows bullae formation (Panel A, arrow), lymphatic dilatation (Panel A, arrowhead), and epidermal necrosis (Panel B, arrow). At higher magnification, the epidermis shows intraepidermal microvesicles (Panel C) and underlying subepidermal edema with early bullae formation (Panel D). There is a dermal periadnexal and perivascular cellular infiltrate (Panel E) that extends into the adipose tissue of the hypodermis (Panel F). The infiltrate has focal areas of necrosis with associated dermal edema, and it is predominantly lymphohistiocytic, with occasional neutrophils (Panel G). Immunohistochemical staining shows abundant cells expressing CD68, a marker of histiocytic origin (Panel H, in brown).</a:t>
            </a:r>
            <a:endParaRPr lang="en-GB" dirty="0">
              <a:latin typeface="Arial" charset="0"/>
              <a:ea typeface="Gothic" charset="0"/>
              <a:cs typeface="Gothic" charset="0"/>
            </a:endParaRPr>
          </a:p>
        </p:txBody>
      </p:sp>
    </p:spTree>
  </p:cSld>
  <p:clrMapOvr>
    <a:masterClrMapping/>
  </p:clrMapOvr>
</p:notes>
</file>

<file path=ppt/notesSlides/notesSlide6.xml><?xml version="1.0" encoding="utf-8"?>
<p:notes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
        <p:nvSpPr>
          <p:cNvPr id="13313"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p:spPr>
      </p:sp>
      <p:sp>
        <p:nvSpPr>
          <p:cNvPr id="13314" name="Text Box 2"/>
          <p:cNvSpPr txBox="1">
            <a:spLocks noGrp="1" noChangeArrowheads="1"/>
          </p:cNvSpPr>
          <p:nvPr>
            <p:ph type="body" idx="1"/>
          </p:nvPr>
        </p:nvSpPr>
        <p:spPr bwMode="auto">
          <a:xfrm>
            <a:off x="1185863" y="4787900"/>
            <a:ext cx="5407025" cy="3827463"/>
          </a:xfrm>
          <a:prstGeom prst="rect">
            <a:avLst/>
          </a:prstGeom>
          <a:noFill/>
          <a:ln>
            <a:miter lim="800000"/>
            <a:headEnd/>
            <a:tailEnd/>
          </a:ln>
        </p:spPr>
        <p:txBody>
          <a:bodyPr lIns="0" tIns="0" rIns="0" bIns="0">
            <a:spAutoFit/>
          </a:bodyPr>
          <a:lstStyle/>
          <a:p>
            <a:pPr marL="215900" indent="-215900" eaLnBrk="1">
              <a:lnSpc>
                <a:spcPct val="97000"/>
              </a:lnSpc>
              <a:spcBef>
                <a:spcPct val="0"/>
              </a:spcBef>
              <a:buSzPct val="45000"/>
              <a:buFont typeface="StarSymbol" charset="0"/>
              <a:buNone/>
              <a:tabLst>
                <a:tab pos="723900" algn="l"/>
                <a:tab pos="1447800" algn="l"/>
                <a:tab pos="2171700" algn="l"/>
                <a:tab pos="2895600" algn="l"/>
                <a:tab pos="3619500" algn="l"/>
                <a:tab pos="4343400" algn="l"/>
                <a:tab pos="5067300" algn="l"/>
              </a:tabLst>
            </a:pPr>
            <a:r>
              <a:rPr lang="en-GB" smtClean="0">
                <a:latin typeface="Arial" charset="0"/>
                <a:ea typeface="Gothic" charset="0"/>
                <a:cs typeface="Gothic" charset="0"/>
              </a:rPr>
              <a:t>Figure 4 Microbiologic Culture of Skin Specimens. A superficial swab of a skin lesion was inoculated into thioglycolate broth and incubated in an atmosphere of 3 to 5% carbon dioxide at 35 to 37°C. Panel A shows bacterial growth on day 2 throughout the medium but primarily in the top and middle parts of the tube (right tube), a classic feature of facultative anaerobic bacteria. In Panel B, Gram’s staining of the colonies shows gram-positive, rod-shaped bacteria with nonsporulating, nonbranching, filamentous features. Panel C shows that the organism produced hydrogen sulfide after inoculation into a triple sugar iron agar slant tube. The production of hydrogen sulfide is indicated by the presence of ferrous sulfide (shown as a black precipitate), which is produced when ferrous ammonium sulfate (present in the triple sugar iron agar) reacts with hydrogen sulfide gas. Panel D shows that the organism developed small alpha-hemolytic colonies after subculture and overnight incubation on routine sheep-blood agar. Panel E shows bacterial colonies abutting a 30-μg vancomycin disk, a finding that indicates antimicrobial resistance. In Panel F, a biochemical test panel confirms that the pathogen is </a:t>
            </a:r>
            <a:r>
              <a:rPr lang="en-GB" smtClean="0" i="1">
                <a:latin typeface="Arial" charset="0"/>
                <a:ea typeface="Gothic" charset="0"/>
                <a:cs typeface="Gothic" charset="0"/>
              </a:rPr>
              <a:t>Erysipelothrix rhusiopathiae</a:t>
            </a:r>
            <a:r>
              <a:rPr lang="en-GB" smtClean="0">
                <a:latin typeface="Arial" charset="0"/>
                <a:ea typeface="Gothic" charset="0"/>
                <a:cs typeface="Gothic" charset="0"/>
              </a:rPr>
              <a:t>.</a:t>
            </a:r>
            <a:endParaRPr lang="en-GB" dirty="0">
              <a:latin typeface="Arial" charset="0"/>
              <a:ea typeface="Gothic" charset="0"/>
              <a:cs typeface="Gothic" charset="0"/>
            </a:endParaRPr>
          </a:p>
        </p:txBody>
      </p:sp>
    </p:spTree>
  </p:cSld>
  <p:clrMapOvr>
    <a:masterClrMapping/>
  </p:clrMapOvr>
</p:notes>
</file>

<file path=ppt/notesSlides/notesSlide7.xml><?xml version="1.0" encoding="utf-8"?>
<p:notes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
        <p:nvSpPr>
          <p:cNvPr id="13313"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p:spPr>
      </p:sp>
      <p:sp>
        <p:nvSpPr>
          <p:cNvPr id="13314" name="Text Box 2"/>
          <p:cNvSpPr txBox="1">
            <a:spLocks noGrp="1" noChangeArrowheads="1"/>
          </p:cNvSpPr>
          <p:nvPr>
            <p:ph type="body" idx="1"/>
          </p:nvPr>
        </p:nvSpPr>
        <p:spPr bwMode="auto">
          <a:xfrm>
            <a:off x="1185863" y="4787900"/>
            <a:ext cx="5407025" cy="3827463"/>
          </a:xfrm>
          <a:prstGeom prst="rect">
            <a:avLst/>
          </a:prstGeom>
          <a:noFill/>
          <a:ln>
            <a:miter lim="800000"/>
            <a:headEnd/>
            <a:tailEnd/>
          </a:ln>
        </p:spPr>
        <p:txBody>
          <a:bodyPr lIns="0" tIns="0" rIns="0" bIns="0">
            <a:spAutoFit/>
          </a:bodyPr>
          <a:lstStyle/>
          <a:p>
            <a:pPr marL="215900" indent="-215900" eaLnBrk="1">
              <a:lnSpc>
                <a:spcPct val="97000"/>
              </a:lnSpc>
              <a:spcBef>
                <a:spcPct val="0"/>
              </a:spcBef>
              <a:buSzPct val="45000"/>
              <a:buFont typeface="StarSymbol" charset="0"/>
              <a:buNone/>
              <a:tabLst>
                <a:tab pos="723900" algn="l"/>
                <a:tab pos="1447800" algn="l"/>
                <a:tab pos="2171700" algn="l"/>
                <a:tab pos="2895600" algn="l"/>
                <a:tab pos="3619500" algn="l"/>
                <a:tab pos="4343400" algn="l"/>
                <a:tab pos="5067300" algn="l"/>
              </a:tabLst>
            </a:pPr>
            <a:r>
              <a:rPr lang="en-GB" smtClean="0">
                <a:latin typeface="Arial" charset="0"/>
                <a:ea typeface="Gothic" charset="0"/>
                <a:cs typeface="Gothic" charset="0"/>
              </a:rPr>
              <a:t>Table 1 Laboratory Data.</a:t>
            </a:r>
            <a:endParaRPr lang="en-GB" dirty="0">
              <a:latin typeface="Arial" charset="0"/>
              <a:ea typeface="Gothic" charset="0"/>
              <a:cs typeface="Gothic"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3"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p:spPr>
      </p:sp>
      <p:sp>
        <p:nvSpPr>
          <p:cNvPr id="18434" name="Rectangle 2"/>
          <p:cNvSpPr txBox="1">
            <a:spLocks noGrp="1" noChangeArrowheads="1"/>
          </p:cNvSpPr>
          <p:nvPr>
            <p:ph type="body" idx="1"/>
          </p:nvPr>
        </p:nvSpPr>
        <p:spPr bwMode="auto">
          <a:xfrm>
            <a:off x="1185863" y="4787900"/>
            <a:ext cx="5407025" cy="3827463"/>
          </a:xfrm>
          <a:prstGeom prst="rect">
            <a:avLst/>
          </a:prstGeom>
          <a:noFill/>
          <a:ln>
            <a:miter lim="800000"/>
            <a:headEnd/>
            <a:tailEnd/>
          </a:ln>
        </p:spPr>
        <p:txBody>
          <a:bodyPr wrap="none" anchor="ctr"/>
          <a:lstStyle/>
          <a:p>
            <a:endParaRPr lang="en-US" dirty="0"/>
          </a:p>
        </p:txBody>
      </p:sp>
    </p:spTree>
  </p:cSld>
  <p:clrMapOvr>
    <a:masterClrMapping/>
  </p:clrMapOvr>
</p:notes>
</file>

<file path=ppt/slideLayouts/_rels/slideLayout1.xml.rels><Relationships xmlns="http://schemas.openxmlformats.org/package/2006/relationships"><Relationship Id="rId1" Type="http://schemas.openxmlformats.org/officeDocument/2006/relationships/slideMaster" Target="../slideMasters/slideMaster1.xml"/></Relationships>
</file>

<file path=ppt/slideLayouts/_rels/slideLayout10.xml.rels><Relationships xmlns="http://schemas.openxmlformats.org/package/2006/relationships"><Relationship Id="rId1" Type="http://schemas.openxmlformats.org/officeDocument/2006/relationships/slideMaster" Target="../slideMasters/slideMaster1.xml"/></Relationships>
</file>

<file path=ppt/slideLayouts/_rels/slideLayout11.xml.rels><Relationships xmlns="http://schemas.openxmlformats.org/package/2006/relationships"><Relationship Id="rId1" Type="http://schemas.openxmlformats.org/officeDocument/2006/relationships/slideMaster" Target="../slideMasters/slideMaster1.xml"/></Relationships>
</file>

<file path=ppt/slideLayouts/_rels/slideLayout2.xml.rels><Relationships xmlns="http://schemas.openxmlformats.org/package/2006/relationships"><Relationship Id="rId1" Type="http://schemas.openxmlformats.org/officeDocument/2006/relationships/slideMaster" Target="../slideMasters/slideMaster1.xml"/></Relationships>
</file>

<file path=ppt/slideLayouts/_rels/slideLayout3.xml.rels><Relationships xmlns="http://schemas.openxmlformats.org/package/2006/relationships"><Relationship Id="rId1" Type="http://schemas.openxmlformats.org/officeDocument/2006/relationships/slideMaster" Target="../slideMasters/slideMaster1.xml"/></Relationships>
</file>

<file path=ppt/slideLayouts/_rels/slideLayout4.xml.rels><Relationships xmlns="http://schemas.openxmlformats.org/package/2006/relationships"><Relationship Id="rId1" Type="http://schemas.openxmlformats.org/officeDocument/2006/relationships/slideMaster" Target="../slideMasters/slideMaster1.xml"/></Relationships>
</file>

<file path=ppt/slideLayouts/_rels/slideLayout5.xml.rels><Relationships xmlns="http://schemas.openxmlformats.org/package/2006/relationships"><Relationship Id="rId1" Type="http://schemas.openxmlformats.org/officeDocument/2006/relationships/slideMaster" Target="../slideMasters/slideMaster1.xml"/></Relationships>
</file>

<file path=ppt/slideLayouts/_rels/slideLayout6.xml.rels><Relationships xmlns="http://schemas.openxmlformats.org/package/2006/relationships"><Relationship Id="rId1" Type="http://schemas.openxmlformats.org/officeDocument/2006/relationships/slideMaster" Target="../slideMasters/slideMaster1.xml"/></Relationships>
</file>

<file path=ppt/slideLayouts/_rels/slideLayout7.xml.rels><Relationships xmlns="http://schemas.openxmlformats.org/package/2006/relationships"><Relationship Id="rId1" Type="http://schemas.openxmlformats.org/officeDocument/2006/relationships/slideMaster" Target="../slideMasters/slideMaster1.xml"/></Relationships>
</file>

<file path=ppt/slideLayouts/_rels/slideLayout8.xml.rels><Relationships xmlns="http://schemas.openxmlformats.org/package/2006/relationships"><Relationship Id="rId1" Type="http://schemas.openxmlformats.org/officeDocument/2006/relationships/slideMaster" Target="../slideMasters/slideMaster1.xml"/></Relationships>
</file>

<file path=ppt/slideLayouts/_rels/slideLayout9.xml.rel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4550" y="627063"/>
            <a:ext cx="2151063" cy="6235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9775" y="627063"/>
            <a:ext cx="6302375" cy="6235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9775" y="2101850"/>
            <a:ext cx="4225925" cy="4760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8100" y="2101850"/>
            <a:ext cx="4227513" cy="4760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739775" y="627063"/>
            <a:ext cx="8605838" cy="126047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6" name="Rectangle 2"/>
          <p:cNvSpPr>
            <a:spLocks noGrp="1" noChangeArrowheads="1"/>
          </p:cNvSpPr>
          <p:nvPr>
            <p:ph type="body" idx="1"/>
          </p:nvPr>
        </p:nvSpPr>
        <p:spPr bwMode="auto">
          <a:xfrm>
            <a:off x="739775" y="2101850"/>
            <a:ext cx="8605838" cy="47609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fontAlgn="base" hangingPunct="0">
        <a:lnSpc>
          <a:spcPct val="97000"/>
        </a:lnSpc>
        <a:spcBef>
          <a:spcPct val="0"/>
        </a:spcBef>
        <a:spcAft>
          <a:spcPct val="0"/>
        </a:spcAft>
        <a:buClr>
          <a:srgbClr val="FFFFFF"/>
        </a:buClr>
        <a:buSzPct val="45000"/>
        <a:buFont typeface="StarSymbol" charset="0"/>
        <a:defRPr sz="2800" b="1">
          <a:solidFill>
            <a:srgbClr val="FFFFFF"/>
          </a:solidFill>
          <a:latin typeface="+mj-lt"/>
          <a:ea typeface="+mj-ea"/>
          <a:cs typeface="+mj-cs"/>
        </a:defRPr>
      </a:lvl1pPr>
      <a:lvl2pPr marL="431800" indent="-215900" algn="l" defTabSz="457200" rtl="0" fontAlgn="base" hangingPunct="0">
        <a:spcBef>
          <a:spcPct val="0"/>
        </a:spcBef>
        <a:spcAft>
          <a:spcPct val="0"/>
        </a:spcAft>
        <a:buClr>
          <a:srgbClr val="FFFFFF"/>
        </a:buClr>
        <a:buSzPct val="45000"/>
        <a:buFont typeface="StarSymbol" charset="0"/>
        <a:defRPr sz="4400">
          <a:solidFill>
            <a:srgbClr val="000000"/>
          </a:solidFill>
          <a:latin typeface="Times New Roman" pitchFamily="16" charset="0"/>
          <a:ea typeface="Gothic" charset="0"/>
          <a:cs typeface="Gothic" charset="0"/>
        </a:defRPr>
      </a:lvl2pPr>
      <a:lvl3pPr marL="647700" indent="-215900" algn="l" defTabSz="457200" rtl="0" fontAlgn="base" hangingPunct="0">
        <a:spcBef>
          <a:spcPct val="0"/>
        </a:spcBef>
        <a:spcAft>
          <a:spcPct val="0"/>
        </a:spcAft>
        <a:buClr>
          <a:srgbClr val="FFFFFF"/>
        </a:buClr>
        <a:buSzPct val="45000"/>
        <a:buFont typeface="StarSymbol" charset="0"/>
        <a:defRPr sz="4400">
          <a:solidFill>
            <a:srgbClr val="000000"/>
          </a:solidFill>
          <a:latin typeface="Times New Roman" pitchFamily="16" charset="0"/>
          <a:ea typeface="Gothic" charset="0"/>
          <a:cs typeface="Gothic" charset="0"/>
        </a:defRPr>
      </a:lvl3pPr>
      <a:lvl4pPr marL="863600" indent="-215900" algn="l" defTabSz="457200" rtl="0" fontAlgn="base" hangingPunct="0">
        <a:spcBef>
          <a:spcPct val="0"/>
        </a:spcBef>
        <a:spcAft>
          <a:spcPct val="0"/>
        </a:spcAft>
        <a:buClr>
          <a:srgbClr val="FFFFFF"/>
        </a:buClr>
        <a:buSzPct val="45000"/>
        <a:buFont typeface="StarSymbol" charset="0"/>
        <a:defRPr sz="4400">
          <a:solidFill>
            <a:srgbClr val="000000"/>
          </a:solidFill>
          <a:latin typeface="Times New Roman" pitchFamily="16" charset="0"/>
          <a:ea typeface="Gothic" charset="0"/>
          <a:cs typeface="Gothic" charset="0"/>
        </a:defRPr>
      </a:lvl4pPr>
      <a:lvl5pPr marL="1079500" indent="-215900" algn="l" defTabSz="457200" rtl="0" fontAlgn="base" hangingPunct="0">
        <a:spcBef>
          <a:spcPct val="0"/>
        </a:spcBef>
        <a:spcAft>
          <a:spcPct val="0"/>
        </a:spcAft>
        <a:buClr>
          <a:srgbClr val="FFFFFF"/>
        </a:buClr>
        <a:buSzPct val="45000"/>
        <a:buFont typeface="StarSymbol" charset="0"/>
        <a:defRPr sz="4400">
          <a:solidFill>
            <a:srgbClr val="000000"/>
          </a:solidFill>
          <a:latin typeface="Times New Roman" pitchFamily="16" charset="0"/>
          <a:ea typeface="Gothic" charset="0"/>
          <a:cs typeface="Gothic" charset="0"/>
        </a:defRPr>
      </a:lvl5pPr>
      <a:lvl6pPr marL="1536700" indent="-215900" algn="l" defTabSz="457200" rtl="0" fontAlgn="base" hangingPunct="0">
        <a:spcBef>
          <a:spcPct val="0"/>
        </a:spcBef>
        <a:spcAft>
          <a:spcPct val="0"/>
        </a:spcAft>
        <a:buClr>
          <a:srgbClr val="FFFFFF"/>
        </a:buClr>
        <a:buSzPct val="45000"/>
        <a:buFont typeface="StarSymbol" charset="0"/>
        <a:defRPr sz="4400">
          <a:solidFill>
            <a:srgbClr val="000000"/>
          </a:solidFill>
          <a:latin typeface="Times New Roman" pitchFamily="16" charset="0"/>
          <a:ea typeface="Gothic" charset="0"/>
          <a:cs typeface="Gothic" charset="0"/>
        </a:defRPr>
      </a:lvl6pPr>
      <a:lvl7pPr marL="1993900" indent="-215900" algn="l" defTabSz="457200" rtl="0" fontAlgn="base" hangingPunct="0">
        <a:spcBef>
          <a:spcPct val="0"/>
        </a:spcBef>
        <a:spcAft>
          <a:spcPct val="0"/>
        </a:spcAft>
        <a:buClr>
          <a:srgbClr val="FFFFFF"/>
        </a:buClr>
        <a:buSzPct val="45000"/>
        <a:buFont typeface="StarSymbol" charset="0"/>
        <a:defRPr sz="4400">
          <a:solidFill>
            <a:srgbClr val="000000"/>
          </a:solidFill>
          <a:latin typeface="Times New Roman" pitchFamily="16" charset="0"/>
          <a:ea typeface="Gothic" charset="0"/>
          <a:cs typeface="Gothic" charset="0"/>
        </a:defRPr>
      </a:lvl7pPr>
      <a:lvl8pPr marL="2451100" indent="-215900" algn="l" defTabSz="457200" rtl="0" fontAlgn="base" hangingPunct="0">
        <a:spcBef>
          <a:spcPct val="0"/>
        </a:spcBef>
        <a:spcAft>
          <a:spcPct val="0"/>
        </a:spcAft>
        <a:buClr>
          <a:srgbClr val="FFFFFF"/>
        </a:buClr>
        <a:buSzPct val="45000"/>
        <a:buFont typeface="StarSymbol" charset="0"/>
        <a:defRPr sz="4400">
          <a:solidFill>
            <a:srgbClr val="000000"/>
          </a:solidFill>
          <a:latin typeface="Times New Roman" pitchFamily="16" charset="0"/>
          <a:ea typeface="Gothic" charset="0"/>
          <a:cs typeface="Gothic" charset="0"/>
        </a:defRPr>
      </a:lvl8pPr>
      <a:lvl9pPr marL="2908300" indent="-215900" algn="l" defTabSz="457200" rtl="0" fontAlgn="base" hangingPunct="0">
        <a:spcBef>
          <a:spcPct val="0"/>
        </a:spcBef>
        <a:spcAft>
          <a:spcPct val="0"/>
        </a:spcAft>
        <a:buClr>
          <a:srgbClr val="FFFFFF"/>
        </a:buClr>
        <a:buSzPct val="45000"/>
        <a:buFont typeface="StarSymbol" charset="0"/>
        <a:defRPr sz="4400">
          <a:solidFill>
            <a:srgbClr val="000000"/>
          </a:solidFill>
          <a:latin typeface="Times New Roman" pitchFamily="16" charset="0"/>
          <a:ea typeface="Gothic" charset="0"/>
          <a:cs typeface="Gothic" charset="0"/>
        </a:defRPr>
      </a:lvl9pPr>
    </p:titleStyle>
    <p:bodyStyle>
      <a:lvl1pPr marL="431800" indent="-323850" algn="l" defTabSz="457200" rtl="0" fontAlgn="base" hangingPunct="0">
        <a:lnSpc>
          <a:spcPct val="97000"/>
        </a:lnSpc>
        <a:spcBef>
          <a:spcPct val="0"/>
        </a:spcBef>
        <a:spcAft>
          <a:spcPts val="888"/>
        </a:spcAft>
        <a:buClr>
          <a:srgbClr val="FFFFFF"/>
        </a:buClr>
        <a:buSzPct val="100000"/>
        <a:buFont typeface="Arial" charset="0"/>
        <a:buChar char="•"/>
        <a:defRPr sz="2000">
          <a:solidFill>
            <a:srgbClr val="FFFFFF"/>
          </a:solidFill>
          <a:latin typeface="+mn-lt"/>
          <a:ea typeface="+mn-ea"/>
          <a:cs typeface="+mn-cs"/>
        </a:defRPr>
      </a:lvl1pPr>
      <a:lvl2pPr marL="863600" indent="-287338" algn="l" defTabSz="457200" rtl="0" fontAlgn="base" hangingPunct="0">
        <a:lnSpc>
          <a:spcPct val="97000"/>
        </a:lnSpc>
        <a:spcBef>
          <a:spcPct val="0"/>
        </a:spcBef>
        <a:spcAft>
          <a:spcPts val="1138"/>
        </a:spcAft>
        <a:buClr>
          <a:srgbClr val="FFFFFF"/>
        </a:buClr>
        <a:buSzPct val="75000"/>
        <a:buFont typeface="StarSymbol" charset="0"/>
        <a:buChar char="–"/>
        <a:defRPr sz="2600">
          <a:solidFill>
            <a:srgbClr val="FFFFFF"/>
          </a:solidFill>
          <a:latin typeface="+mn-lt"/>
          <a:ea typeface="+mn-ea"/>
          <a:cs typeface="+mn-cs"/>
        </a:defRPr>
      </a:lvl2pPr>
      <a:lvl3pPr marL="1295400" indent="-215900" algn="l" defTabSz="457200" rtl="0" fontAlgn="base" hangingPunct="0">
        <a:lnSpc>
          <a:spcPct val="97000"/>
        </a:lnSpc>
        <a:spcBef>
          <a:spcPct val="0"/>
        </a:spcBef>
        <a:spcAft>
          <a:spcPts val="850"/>
        </a:spcAft>
        <a:buClr>
          <a:srgbClr val="FFFFFF"/>
        </a:buClr>
        <a:buSzPct val="45000"/>
        <a:buFont typeface="StarSymbol" charset="0"/>
        <a:buChar char="●"/>
        <a:defRPr sz="2400">
          <a:solidFill>
            <a:srgbClr val="FFFFFF"/>
          </a:solidFill>
          <a:latin typeface="+mn-lt"/>
          <a:ea typeface="+mn-ea"/>
          <a:cs typeface="+mn-cs"/>
        </a:defRPr>
      </a:lvl3pPr>
      <a:lvl4pPr marL="1727200" indent="-215900" algn="l" defTabSz="457200" rtl="0" fontAlgn="base" hangingPunct="0">
        <a:lnSpc>
          <a:spcPct val="97000"/>
        </a:lnSpc>
        <a:spcBef>
          <a:spcPct val="0"/>
        </a:spcBef>
        <a:spcAft>
          <a:spcPts val="575"/>
        </a:spcAft>
        <a:buClr>
          <a:srgbClr val="FFFFFF"/>
        </a:buClr>
        <a:buSzPct val="75000"/>
        <a:buFont typeface="StarSymbol" charset="0"/>
        <a:buChar char="–"/>
        <a:defRPr sz="2000">
          <a:solidFill>
            <a:srgbClr val="FFFFFF"/>
          </a:solidFill>
          <a:latin typeface="+mn-lt"/>
          <a:ea typeface="+mn-ea"/>
          <a:cs typeface="+mn-cs"/>
        </a:defRPr>
      </a:lvl4pPr>
      <a:lvl5pPr marL="2159000" indent="-215900" algn="l" defTabSz="457200" rtl="0" fontAlgn="base" hangingPunct="0">
        <a:lnSpc>
          <a:spcPct val="97000"/>
        </a:lnSpc>
        <a:spcBef>
          <a:spcPct val="0"/>
        </a:spcBef>
        <a:spcAft>
          <a:spcPts val="288"/>
        </a:spcAft>
        <a:buClr>
          <a:srgbClr val="FFFFFF"/>
        </a:buClr>
        <a:buSzPct val="45000"/>
        <a:buFont typeface="StarSymbol" charset="0"/>
        <a:buChar char="●"/>
        <a:defRPr sz="2000">
          <a:solidFill>
            <a:srgbClr val="FFFFFF"/>
          </a:solidFill>
          <a:latin typeface="+mn-lt"/>
          <a:ea typeface="+mn-ea"/>
          <a:cs typeface="+mn-cs"/>
        </a:defRPr>
      </a:lvl5pPr>
      <a:lvl6pPr marL="2616200" indent="-215900" algn="l" defTabSz="457200" rtl="0" fontAlgn="base" hangingPunct="0">
        <a:lnSpc>
          <a:spcPct val="97000"/>
        </a:lnSpc>
        <a:spcBef>
          <a:spcPct val="0"/>
        </a:spcBef>
        <a:spcAft>
          <a:spcPts val="288"/>
        </a:spcAft>
        <a:buClr>
          <a:srgbClr val="FFFFFF"/>
        </a:buClr>
        <a:buSzPct val="45000"/>
        <a:buFont typeface="StarSymbol" charset="0"/>
        <a:buChar char="●"/>
        <a:defRPr sz="2000">
          <a:solidFill>
            <a:srgbClr val="FFFFFF"/>
          </a:solidFill>
          <a:latin typeface="+mn-lt"/>
          <a:ea typeface="+mn-ea"/>
          <a:cs typeface="+mn-cs"/>
        </a:defRPr>
      </a:lvl6pPr>
      <a:lvl7pPr marL="3073400" indent="-215900" algn="l" defTabSz="457200" rtl="0" fontAlgn="base" hangingPunct="0">
        <a:lnSpc>
          <a:spcPct val="97000"/>
        </a:lnSpc>
        <a:spcBef>
          <a:spcPct val="0"/>
        </a:spcBef>
        <a:spcAft>
          <a:spcPts val="288"/>
        </a:spcAft>
        <a:buClr>
          <a:srgbClr val="FFFFFF"/>
        </a:buClr>
        <a:buSzPct val="45000"/>
        <a:buFont typeface="StarSymbol" charset="0"/>
        <a:buChar char="●"/>
        <a:defRPr sz="2000">
          <a:solidFill>
            <a:srgbClr val="FFFFFF"/>
          </a:solidFill>
          <a:latin typeface="+mn-lt"/>
          <a:ea typeface="+mn-ea"/>
          <a:cs typeface="+mn-cs"/>
        </a:defRPr>
      </a:lvl7pPr>
      <a:lvl8pPr marL="3530600" indent="-215900" algn="l" defTabSz="457200" rtl="0" fontAlgn="base" hangingPunct="0">
        <a:lnSpc>
          <a:spcPct val="97000"/>
        </a:lnSpc>
        <a:spcBef>
          <a:spcPct val="0"/>
        </a:spcBef>
        <a:spcAft>
          <a:spcPts val="288"/>
        </a:spcAft>
        <a:buClr>
          <a:srgbClr val="FFFFFF"/>
        </a:buClr>
        <a:buSzPct val="45000"/>
        <a:buFont typeface="StarSymbol" charset="0"/>
        <a:buChar char="●"/>
        <a:defRPr sz="2000">
          <a:solidFill>
            <a:srgbClr val="FFFFFF"/>
          </a:solidFill>
          <a:latin typeface="+mn-lt"/>
          <a:ea typeface="+mn-ea"/>
          <a:cs typeface="+mn-cs"/>
        </a:defRPr>
      </a:lvl8pPr>
      <a:lvl9pPr marL="3987800" indent="-215900" algn="l" defTabSz="457200" rtl="0" fontAlgn="base" hangingPunct="0">
        <a:lnSpc>
          <a:spcPct val="97000"/>
        </a:lnSpc>
        <a:spcBef>
          <a:spcPct val="0"/>
        </a:spcBef>
        <a:spcAft>
          <a:spcPts val="288"/>
        </a:spcAft>
        <a:buClr>
          <a:srgbClr val="FFFFFF"/>
        </a:buClr>
        <a:buSzPct val="45000"/>
        <a:buFont typeface="StarSymbol" charset="0"/>
        <a:buChar char="●"/>
        <a:defRPr sz="2000">
          <a:solidFill>
            <a:srgbClr val="FFFFFF"/>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Relationships xmlns="http://schemas.openxmlformats.org/package/2006/relationships"><Relationship Id="rId3"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notesSlide" Target="../notesSlides/notesSlide2.xml"/></Relationships>

</file>

<file path=ppt/slides/_rels/slide3.xml.rels><Relationships xmlns="http://schemas.openxmlformats.org/package/2006/relationships"><Relationship Id="rId3"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tiff"/><Relationship Id="rId7" Type="http://schemas.openxmlformats.org/officeDocument/2006/relationships/notesSlide" Target="../notesSlides/notesSlide3.xml"/></Relationships>

</file>

<file path=ppt/slides/_rels/slide4.xml.rels><Relationships xmlns="http://schemas.openxmlformats.org/package/2006/relationships"><Relationship Id="rId3"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tiff"/><Relationship Id="rId8" Type="http://schemas.openxmlformats.org/officeDocument/2006/relationships/notesSlide" Target="../notesSlides/notesSlide4.xml"/></Relationships>

</file>

<file path=ppt/slides/_rels/slide5.xml.rels><Relationships xmlns="http://schemas.openxmlformats.org/package/2006/relationships"><Relationship Id="rId3"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8.tiff"/><Relationship Id="rId9" Type="http://schemas.openxmlformats.org/officeDocument/2006/relationships/notesSlide" Target="../notesSlides/notesSlide5.xml"/></Relationships>

</file>

<file path=ppt/slides/_rels/slide6.xml.rels><Relationships xmlns="http://schemas.openxmlformats.org/package/2006/relationships"><Relationship Id="rId3"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0.tiff"/><Relationship Id="rId10" Type="http://schemas.openxmlformats.org/officeDocument/2006/relationships/notesSlide" Target="../notesSlides/notesSlide6.xml"/></Relationships>

</file>

<file path=ppt/slides/_rels/slide7.xml.rels><Relationships xmlns="http://schemas.openxmlformats.org/package/2006/relationships"><Relationship Id="rId3"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2.tiff"/><Relationship Id="rId11" Type="http://schemas.openxmlformats.org/officeDocument/2006/relationships/notesSlide" Target="../notesSlides/notesSlide7.xml"/></Relationships>

</file>

<file path=ppt/slides/_rels/slide8.xml.rels><Relationships xmlns="http://schemas.openxmlformats.org/package/2006/relationships"><Relationship Id="rId3" Type="http://schemas.openxmlformats.org/officeDocument/2006/relationships/image" Target="../media/image13.png"/><Relationship Id="rId1" Type="http://schemas.openxmlformats.org/officeDocument/2006/relationships/slideLayout" Target="../slideLayouts/slideLayout2.xml"/><Relationship Id="rId12" Type="http://schemas.openxmlformats.org/officeDocument/2006/relationships/notesSlide" Target="../notesSlides/notesSlide8.xml"/></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739775" y="631825"/>
            <a:ext cx="8604250" cy="1262063"/>
          </a:xfrm>
          <a:prstGeom prst="rect">
            <a:avLst/>
          </a:prstGeom>
          <a:noFill/>
          <a:ln w="9525">
            <a:noFill/>
            <a:miter lim="800000"/>
            <a:headEnd/>
            <a:tailEnd/>
          </a:ln>
        </p:spPr>
        <p:txBody>
          <a:bodyPr lIns="0" tIns="0" rIns="0" bIns="0"/>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800" b="1" dirty="0" smtClean="0">
                <a:solidFill>
                  <a:srgbClr val="FF0000"/>
                </a:solidFill>
                <a:latin typeface="Arial" charset="0"/>
              </a:rPr>
              <a:t>Case Records of the Massachusetts General Hospital</a:t>
            </a:r>
            <a:r>
              <a:rPr lang="en-GB" sz="2800" b="1" dirty="0" smtClean="0">
                <a:solidFill>
                  <a:srgbClr val="FFFFFF"/>
                </a:solidFill>
                <a:latin typeface="Arial" charset="0"/>
              </a:rPr>
              <a:t> </a:t>
            </a:r>
            <a:br>
              <a:rPr lang="en-GB" sz="2800" b="1" dirty="0">
                <a:solidFill>
                  <a:srgbClr val="FFFFFF"/>
                </a:solidFill>
                <a:latin typeface="Arial" charset="0"/>
              </a:rPr>
            </a:br>
            <a:r>
              <a:rPr lang="en-GB" sz="2800" b="1" dirty="0" smtClean="0">
                <a:solidFill>
                  <a:srgbClr val="FFFFFF"/>
                </a:solidFill>
                <a:latin typeface="Arial" charset="0"/>
              </a:rPr>
              <a:t>Case 36-2021: A 22-Year-Old Man with Pain and Erythema of the Left Hand</a:t>
            </a:r>
            <a:endParaRPr lang="en-GB" sz="2800" b="1" dirty="0">
              <a:solidFill>
                <a:srgbClr val="FFFFFF"/>
              </a:solidFill>
              <a:latin typeface="Arial" charset="0"/>
            </a:endParaRPr>
          </a:p>
        </p:txBody>
      </p:sp>
      <p:sp>
        <p:nvSpPr>
          <p:cNvPr id="3074" name="Text Box 2"/>
          <p:cNvSpPr txBox="1">
            <a:spLocks noChangeArrowheads="1"/>
          </p:cNvSpPr>
          <p:nvPr/>
        </p:nvSpPr>
        <p:spPr bwMode="auto">
          <a:xfrm>
            <a:off x="739775" y="2259013"/>
            <a:ext cx="8604250" cy="3021012"/>
          </a:xfrm>
          <a:prstGeom prst="rect">
            <a:avLst/>
          </a:prstGeom>
          <a:noFill/>
          <a:ln w="9525">
            <a:noFill/>
            <a:miter lim="800000"/>
            <a:headEnd/>
            <a:tailEnd/>
          </a:ln>
        </p:spPr>
        <p:txBody>
          <a:bodyPr lIns="0" tIns="0" rIns="0" bIns="0"/>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800" dirty="0" err="1" smtClean="0">
                <a:solidFill>
                  <a:srgbClr val="FFFFFF"/>
                </a:solidFill>
                <a:latin typeface="Arial" charset="0"/>
              </a:rPr>
              <a:t>Lisa G. Winston, M.D., Marisa L. Winkler, M.D., Ph.D., Arvin Kheterpal, M.D., and Julian A. Villalba, M.D.</a:t>
            </a:r>
            <a:endParaRPr lang="en-GB" sz="1800" dirty="0">
              <a:solidFill>
                <a:srgbClr val="FFFFFF"/>
              </a:solidFill>
              <a:latin typeface="Arial" charset="0"/>
            </a:endParaRPr>
          </a:p>
        </p:txBody>
      </p:sp>
      <p:sp>
        <p:nvSpPr>
          <p:cNvPr id="3075" name="Text Box 3"/>
          <p:cNvSpPr txBox="1">
            <a:spLocks noChangeArrowheads="1"/>
          </p:cNvSpPr>
          <p:nvPr/>
        </p:nvSpPr>
        <p:spPr bwMode="auto">
          <a:xfrm>
            <a:off x="738188" y="5641975"/>
            <a:ext cx="8604250" cy="268663"/>
          </a:xfrm>
          <a:prstGeom prst="rect">
            <a:avLst/>
          </a:prstGeom>
          <a:noFill/>
          <a:ln w="9525">
            <a:noFill/>
            <a:miter lim="800000"/>
            <a:headEnd/>
            <a:tailEnd/>
          </a:ln>
        </p:spPr>
        <p:txBody>
          <a:bodyPr lIns="0" tIns="0" rIns="0" bIns="0">
            <a:spAutoFit/>
          </a:bodyPr>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800" dirty="0" smtClean="0">
                <a:solidFill>
                  <a:srgbClr val="FFFFFF"/>
                </a:solidFill>
                <a:latin typeface="Arial" charset="0"/>
              </a:rPr>
              <a:t>N Engl J Med</a:t>
            </a:r>
            <a:endParaRPr lang="en-GB" sz="1800" dirty="0">
              <a:solidFill>
                <a:srgbClr val="FFFFFF"/>
              </a:solidFill>
              <a:latin typeface="Arial" charset="0"/>
            </a:endParaRPr>
          </a:p>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800" dirty="0" smtClean="0">
                <a:solidFill>
                  <a:srgbClr val="FFFFFF"/>
                </a:solidFill>
                <a:latin typeface="Arial" charset="0"/>
              </a:rPr>
              <a:t>Volume 385(22):2078-2086</a:t>
            </a:r>
            <a:endParaRPr lang="en-GB" sz="1800" dirty="0">
              <a:solidFill>
                <a:srgbClr val="FFFFFF"/>
              </a:solidFill>
              <a:latin typeface="Arial" charset="0"/>
            </a:endParaRPr>
          </a:p>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800" dirty="0" smtClean="0">
                <a:solidFill>
                  <a:srgbClr val="FFFFFF"/>
                </a:solidFill>
                <a:latin typeface="Arial" charset="0"/>
              </a:rPr>
              <a:t>November 25, 2021</a:t>
            </a:r>
            <a:endParaRPr lang="en-GB" sz="1800" dirty="0">
              <a:solidFill>
                <a:srgbClr val="FFFFFF"/>
              </a:solidFill>
              <a:latin typeface="Arial" charset="0"/>
            </a:endParaRPr>
          </a:p>
        </p:txBody>
      </p:sp>
      <p:pic>
        <p:nvPicPr>
          <p:cNvPr id="3076" name="Picture 4"/>
          <p:cNvPicPr>
            <a:picLocks noChangeAspect="1" noChangeArrowheads="1"/>
          </p:cNvPicPr>
          <p:nvPr/>
        </p:nvPicPr>
        <p:blipFill>
          <a:blip r:embed="rId3" cstate="print"/>
          <a:srcRect/>
          <a:stretch>
            <a:fillRect/>
          </a:stretch>
        </p:blipFill>
        <p:spPr bwMode="auto">
          <a:xfrm>
            <a:off x="6958013" y="6911975"/>
            <a:ext cx="2828925" cy="476250"/>
          </a:xfrm>
          <a:prstGeom prst="rect">
            <a:avLst/>
          </a:prstGeom>
          <a:noFill/>
        </p:spPr>
      </p:pic>
    </p:spTree>
  </p:cSld>
  <p:clrMapOvr>
    <a:masterClrMapping/>
  </p:clrMapOvr>
  <p:transition spd="med"/>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739775" y="787983"/>
            <a:ext cx="8604250" cy="417935"/>
          </a:xfrm>
          <a:prstGeom prst="rect">
            <a:avLst/>
          </a:prstGeom>
          <a:noFill/>
          <a:ln w="9525">
            <a:noFill/>
            <a:miter lim="800000"/>
            <a:headEnd/>
            <a:tailEnd/>
          </a:ln>
        </p:spPr>
        <p:txBody>
          <a:bodyPr lIns="0" tIns="0" rIns="0" bIns="0" anchor="ctr">
            <a:spAutoFit/>
          </a:bodyPr>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800" b="1" smtClean="0">
                <a:solidFill>
                  <a:srgbClr val="FFFFFF"/>
                </a:solidFill>
                <a:latin typeface="Arial" charset="0"/>
              </a:rPr>
              <a:t>Summary</a:t>
            </a:r>
            <a:endParaRPr lang="en-GB" sz="2800" b="1" dirty="0">
              <a:solidFill>
                <a:srgbClr val="FFFFFF"/>
              </a:solidFill>
              <a:latin typeface="Arial" charset="0"/>
            </a:endParaRPr>
          </a:p>
        </p:txBody>
      </p:sp>
      <p:sp>
        <p:nvSpPr>
          <p:cNvPr id="4098" name="Rectangle 2"/>
          <p:cNvSpPr>
            <a:spLocks noGrp="1" noChangeArrowheads="1"/>
          </p:cNvSpPr>
          <p:nvPr>
            <p:ph type="body"/>
          </p:nvPr>
        </p:nvSpPr>
        <p:spPr>
          <a:xfrm>
            <a:off x="739775" y="1549400"/>
            <a:ext cx="8607425" cy="5241925"/>
          </a:xfrm>
          <a:ln/>
        </p:spPr>
        <p:txBody>
          <a:bodyPr anchor="t"/>
          <a:lstStyle/>
          <a:p>
            <a:pPr marL="431800" indent="-323850" algn="l">
              <a:lnSpc>
                <a:spcPct val="92000"/>
              </a:lnSpc>
              <a:spcAft>
                <a:spcPts val="888"/>
              </a:spcAft>
              <a:buSzPct val="100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b="0" dirty="0" smtClean="0">
                <a:latin typeface="Arial" charset="0"/>
              </a:rPr>
              <a:t>A 22-year-old man was admitted with pain and erythema of the left hand.</a:t>
            </a:r>
            <a:endParaRPr lang="en-GB" sz="2000" b="0" dirty="0">
              <a:latin typeface="Arial" charset="0"/>
            </a:endParaRPr>
          </a:p>
          <a:p>
            <a:pPr marL="431800" indent="-323850" algn="l">
              <a:lnSpc>
                <a:spcPct val="92000"/>
              </a:lnSpc>
              <a:spcAft>
                <a:spcPts val="888"/>
              </a:spcAft>
              <a:buSzPct val="100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b="0" dirty="0" smtClean="0">
                <a:latin typeface="Arial" charset="0"/>
              </a:rPr>
              <a:t>On the day of admission, he awoke with pain and swelling of the hand that involved the second and fourth fingers.</a:t>
            </a:r>
            <a:endParaRPr lang="en-GB" sz="2000" b="0" dirty="0">
              <a:latin typeface="Arial" charset="0"/>
            </a:endParaRPr>
          </a:p>
          <a:p>
            <a:pPr marL="431800" indent="-323850" algn="l">
              <a:lnSpc>
                <a:spcPct val="92000"/>
              </a:lnSpc>
              <a:spcAft>
                <a:spcPts val="888"/>
              </a:spcAft>
              <a:buSzPct val="100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b="0" dirty="0" smtClean="0">
                <a:latin typeface="Arial" charset="0"/>
              </a:rPr>
              <a:t>Over several hours, the pain progressed and bullae began to form.</a:t>
            </a:r>
            <a:endParaRPr lang="en-GB" sz="2000" b="0" dirty="0">
              <a:latin typeface="Arial" charset="0"/>
            </a:endParaRPr>
          </a:p>
          <a:p>
            <a:pPr marL="431800" indent="-323850" algn="l">
              <a:lnSpc>
                <a:spcPct val="92000"/>
              </a:lnSpc>
              <a:spcAft>
                <a:spcPts val="888"/>
              </a:spcAft>
              <a:buSzPct val="100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b="0" dirty="0" smtClean="0">
                <a:latin typeface="Arial" charset="0"/>
              </a:rPr>
              <a:t>The patient had recently begun practicing taxidermy.</a:t>
            </a:r>
            <a:endParaRPr lang="en-GB" sz="2000" b="0" dirty="0">
              <a:latin typeface="Arial" charset="0"/>
            </a:endParaRPr>
          </a:p>
          <a:p>
            <a:pPr marL="431800" indent="-323850" algn="l">
              <a:lnSpc>
                <a:spcPct val="92000"/>
              </a:lnSpc>
              <a:spcAft>
                <a:spcPts val="888"/>
              </a:spcAft>
              <a:buSzPct val="100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b="0" dirty="0" smtClean="0">
                <a:latin typeface="Arial" charset="0"/>
              </a:rPr>
              <a:t>A diagnostic test was performed.</a:t>
            </a:r>
            <a:endParaRPr lang="en-GB" sz="2000" b="0" dirty="0">
              <a:latin typeface="Arial" charset="0"/>
            </a:endParaRPr>
          </a:p>
        </p:txBody>
      </p:sp>
      <p:pic>
        <p:nvPicPr>
          <p:cNvPr id="4099" name="Picture 3"/>
          <p:cNvPicPr>
            <a:picLocks noChangeAspect="1" noChangeArrowheads="1"/>
          </p:cNvPicPr>
          <p:nvPr/>
        </p:nvPicPr>
        <p:blipFill>
          <a:blip r:embed="rId3" cstate="print"/>
          <a:srcRect/>
          <a:stretch>
            <a:fillRect/>
          </a:stretch>
        </p:blipFill>
        <p:spPr bwMode="auto">
          <a:xfrm>
            <a:off x="6958013" y="6911975"/>
            <a:ext cx="2828925" cy="476250"/>
          </a:xfrm>
          <a:prstGeom prst="rect">
            <a:avLst/>
          </a:prstGeom>
          <a:noFill/>
        </p:spPr>
      </p:pic>
    </p:spTree>
  </p:cSld>
  <p:clrMapOvr>
    <a:masterClrMapping/>
  </p:clrMapOvr>
  <p:transition spd="med"/>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358775" y="420688"/>
            <a:ext cx="9364663" cy="238848"/>
          </a:xfrm>
          <a:prstGeom prst="rect">
            <a:avLst/>
          </a:prstGeom>
          <a:noFill/>
          <a:ln w="9525">
            <a:noFill/>
            <a:miter lim="800000"/>
            <a:headEnd/>
            <a:tailEnd/>
          </a:ln>
        </p:spPr>
        <p:txBody>
          <a:bodyPr lIns="0" tIns="0" rIns="0" bIns="0">
            <a:spAutoFit/>
          </a:bodyPr>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b="1" dirty="0" err="1" smtClean="0">
                <a:solidFill>
                  <a:srgbClr val="FFFFFF"/>
                </a:solidFill>
                <a:latin typeface="Arial" charset="0"/>
              </a:rPr>
              <a:t>Clinical Photographs.</a:t>
            </a:r>
            <a:endParaRPr lang="en-GB" sz="1600" b="1" dirty="0">
              <a:solidFill>
                <a:srgbClr val="FFFFFF"/>
              </a:solidFill>
              <a:latin typeface="Arial" charset="0"/>
            </a:endParaRPr>
          </a:p>
        </p:txBody>
      </p:sp>
      <p:pic>
        <p:nvPicPr>
          <p:cNvPr id="5122" name="Picture 2"/>
          <p:cNvPicPr>
            <a:picLocks noChangeAspect="1" noChangeArrowheads="1"/>
          </p:cNvPicPr>
          <p:nvPr/>
        </p:nvPicPr>
        <p:blipFill>
          <a:blip r:embed="rId3" cstate="print"/>
          <a:srcRect/>
          <a:stretch>
            <a:fillRect/>
          </a:stretch>
        </p:blipFill>
        <p:spPr bwMode="auto">
          <a:xfrm>
            <a:off x="6958013" y="6911975"/>
            <a:ext cx="2828925" cy="476250"/>
          </a:xfrm>
          <a:prstGeom prst="rect">
            <a:avLst/>
          </a:prstGeom>
          <a:noFill/>
        </p:spPr>
      </p:pic>
      <p:sp>
        <p:nvSpPr>
          <p:cNvPr id="5124" name="Text Box 4"/>
          <p:cNvSpPr txBox="1">
            <a:spLocks noChangeArrowheads="1"/>
          </p:cNvSpPr>
          <p:nvPr/>
        </p:nvSpPr>
        <p:spPr bwMode="auto">
          <a:xfrm>
            <a:off x="571500" y="6583363"/>
            <a:ext cx="8915400" cy="179152"/>
          </a:xfrm>
          <a:prstGeom prst="rect">
            <a:avLst/>
          </a:prstGeom>
          <a:noFill/>
          <a:ln w="9525">
            <a:noFill/>
            <a:miter lim="800000"/>
            <a:headEnd/>
            <a:tailEnd/>
          </a:ln>
        </p:spPr>
        <p:txBody>
          <a:bodyPr lIns="0" tIns="0" rIns="0" bIns="0">
            <a:spAutoFit/>
          </a:bodyPr>
          <a:lstStyle/>
          <a:p>
            <a:pPr eaLnBrk="1">
              <a:lnSpc>
                <a:spcPct val="97000"/>
              </a:lnSpc>
              <a:buClr>
                <a:srgbClr val="FFFFFF"/>
              </a:buClr>
              <a:buSzPct val="45000"/>
              <a:buFont typeface="StarSymbol" charset="0"/>
              <a:buNone/>
              <a:tabLst>
                <a:tab pos="723900" algn="l"/>
                <a:tab pos="1447800" algn="l"/>
                <a:tab pos="2171700" algn="l"/>
                <a:tab pos="2895600" algn="l"/>
                <a:tab pos="3619500" algn="l"/>
              </a:tabLst>
            </a:pPr>
            <a:r>
              <a:rPr lang="en-GB" sz="1200" b="1" smtClean="0">
                <a:solidFill>
                  <a:srgbClr val="FFFFFF"/>
                </a:solidFill>
                <a:latin typeface="Arial" charset="0"/>
              </a:rPr>
              <a:t>Winston LG et al. N Engl J Med2021;385:2078-2086</a:t>
            </a:r>
            <a:endParaRPr lang="en-GB" sz="1200" b="1" dirty="0">
              <a:solidFill>
                <a:srgbClr val="FFFFFF"/>
              </a:solidFill>
              <a:latin typeface="Arial" charset="0"/>
            </a:endParaRPr>
          </a:p>
        </p:txBody>
      </p:sp>
      <p:pic>
        <p:nvPicPr>
          <p:cNvPr id="6" name="Picture 5" descr="Image"/>
          <p:cNvPicPr>
            <a:picLocks noChangeAspect="1"/>
          </p:cNvPicPr>
          <p:nvPr/>
        </p:nvPicPr>
        <p:blipFill>
          <a:blip r:embed="rId4" cstate="print"/>
          <a:stretch>
            <a:fillRect/>
          </a:stretch>
        </p:blipFill>
        <p:spPr>
          <a:xfrm>
            <a:off x="571500" y="2324117"/>
            <a:ext cx="8915400" cy="2895567"/>
          </a:xfrm>
          <a:prstGeom prst="rect">
            <a:avLst/>
          </a:prstGeom>
        </p:spPr>
      </p:pic>
    </p:spTree>
  </p:cSld>
  <p:clrMapOvr>
    <a:masterClrMapping/>
  </p:clrMapOvr>
  <p:transition spd="med"/>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358775" y="420688"/>
            <a:ext cx="9364663" cy="238848"/>
          </a:xfrm>
          <a:prstGeom prst="rect">
            <a:avLst/>
          </a:prstGeom>
          <a:noFill/>
          <a:ln w="9525">
            <a:noFill/>
            <a:miter lim="800000"/>
            <a:headEnd/>
            <a:tailEnd/>
          </a:ln>
        </p:spPr>
        <p:txBody>
          <a:bodyPr lIns="0" tIns="0" rIns="0" bIns="0">
            <a:spAutoFit/>
          </a:bodyPr>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b="1" dirty="0" err="1" smtClean="0">
                <a:solidFill>
                  <a:srgbClr val="FFFFFF"/>
                </a:solidFill>
                <a:latin typeface="Arial" charset="0"/>
              </a:rPr>
              <a:t>Imaging Studies.</a:t>
            </a:r>
            <a:endParaRPr lang="en-GB" sz="1600" b="1" dirty="0">
              <a:solidFill>
                <a:srgbClr val="FFFFFF"/>
              </a:solidFill>
              <a:latin typeface="Arial" charset="0"/>
            </a:endParaRPr>
          </a:p>
        </p:txBody>
      </p:sp>
      <p:pic>
        <p:nvPicPr>
          <p:cNvPr id="5122" name="Picture 2"/>
          <p:cNvPicPr>
            <a:picLocks noChangeAspect="1" noChangeArrowheads="1"/>
          </p:cNvPicPr>
          <p:nvPr/>
        </p:nvPicPr>
        <p:blipFill>
          <a:blip r:embed="rId3" cstate="print"/>
          <a:srcRect/>
          <a:stretch>
            <a:fillRect/>
          </a:stretch>
        </p:blipFill>
        <p:spPr bwMode="auto">
          <a:xfrm>
            <a:off x="6958013" y="6911975"/>
            <a:ext cx="2828925" cy="476250"/>
          </a:xfrm>
          <a:prstGeom prst="rect">
            <a:avLst/>
          </a:prstGeom>
          <a:noFill/>
        </p:spPr>
      </p:pic>
      <p:sp>
        <p:nvSpPr>
          <p:cNvPr id="5124" name="Text Box 4"/>
          <p:cNvSpPr txBox="1">
            <a:spLocks noChangeArrowheads="1"/>
          </p:cNvSpPr>
          <p:nvPr/>
        </p:nvSpPr>
        <p:spPr bwMode="auto">
          <a:xfrm>
            <a:off x="3759491" y="6583363"/>
            <a:ext cx="2539419" cy="179152"/>
          </a:xfrm>
          <a:prstGeom prst="rect">
            <a:avLst/>
          </a:prstGeom>
          <a:noFill/>
          <a:ln w="9525">
            <a:noFill/>
            <a:miter lim="800000"/>
            <a:headEnd/>
            <a:tailEnd/>
          </a:ln>
        </p:spPr>
        <p:txBody>
          <a:bodyPr lIns="0" tIns="0" rIns="0" bIns="0">
            <a:spAutoFit/>
          </a:bodyPr>
          <a:lstStyle/>
          <a:p>
            <a:pPr eaLnBrk="1">
              <a:lnSpc>
                <a:spcPct val="97000"/>
              </a:lnSpc>
              <a:buClr>
                <a:srgbClr val="FFFFFF"/>
              </a:buClr>
              <a:buSzPct val="45000"/>
              <a:buFont typeface="StarSymbol" charset="0"/>
              <a:buNone/>
              <a:tabLst>
                <a:tab pos="723900" algn="l"/>
                <a:tab pos="1447800" algn="l"/>
                <a:tab pos="2171700" algn="l"/>
                <a:tab pos="2895600" algn="l"/>
                <a:tab pos="3619500" algn="l"/>
              </a:tabLst>
            </a:pPr>
            <a:r>
              <a:rPr lang="en-GB" sz="1200" b="1" smtClean="0">
                <a:solidFill>
                  <a:srgbClr val="FFFFFF"/>
                </a:solidFill>
                <a:latin typeface="Arial" charset="0"/>
              </a:rPr>
              <a:t>Winston LG et al. N Engl J Med2021;385:2078-2086</a:t>
            </a:r>
            <a:endParaRPr lang="en-GB" sz="1200" b="1" dirty="0">
              <a:solidFill>
                <a:srgbClr val="FFFFFF"/>
              </a:solidFill>
              <a:latin typeface="Arial" charset="0"/>
            </a:endParaRPr>
          </a:p>
        </p:txBody>
      </p:sp>
      <p:pic>
        <p:nvPicPr>
          <p:cNvPr id="6" name="Picture 5" descr="Image"/>
          <p:cNvPicPr>
            <a:picLocks noChangeAspect="1"/>
          </p:cNvPicPr>
          <p:nvPr/>
        </p:nvPicPr>
        <p:blipFill>
          <a:blip r:embed="rId4" cstate="print"/>
          <a:stretch>
            <a:fillRect/>
          </a:stretch>
        </p:blipFill>
        <p:spPr>
          <a:xfrm>
            <a:off x="3759491" y="1028700"/>
            <a:ext cx="2539419" cy="5486400"/>
          </a:xfrm>
          <a:prstGeom prst="rect">
            <a:avLst/>
          </a:prstGeom>
        </p:spPr>
      </p:pic>
    </p:spTree>
  </p:cSld>
  <p:clrMapOvr>
    <a:masterClrMapping/>
  </p:clrMapOvr>
  <p:transition spd="med"/>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358775" y="420688"/>
            <a:ext cx="9364663" cy="238848"/>
          </a:xfrm>
          <a:prstGeom prst="rect">
            <a:avLst/>
          </a:prstGeom>
          <a:noFill/>
          <a:ln w="9525">
            <a:noFill/>
            <a:miter lim="800000"/>
            <a:headEnd/>
            <a:tailEnd/>
          </a:ln>
        </p:spPr>
        <p:txBody>
          <a:bodyPr lIns="0" tIns="0" rIns="0" bIns="0">
            <a:spAutoFit/>
          </a:bodyPr>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b="1" dirty="0" err="1" smtClean="0">
                <a:solidFill>
                  <a:srgbClr val="FFFFFF"/>
                </a:solidFill>
                <a:latin typeface="Arial" charset="0"/>
              </a:rPr>
              <a:t>Microscopic Analysis of Skin Specimens.</a:t>
            </a:r>
            <a:endParaRPr lang="en-GB" sz="1600" b="1" dirty="0">
              <a:solidFill>
                <a:srgbClr val="FFFFFF"/>
              </a:solidFill>
              <a:latin typeface="Arial" charset="0"/>
            </a:endParaRPr>
          </a:p>
        </p:txBody>
      </p:sp>
      <p:pic>
        <p:nvPicPr>
          <p:cNvPr id="5122" name="Picture 2"/>
          <p:cNvPicPr>
            <a:picLocks noChangeAspect="1" noChangeArrowheads="1"/>
          </p:cNvPicPr>
          <p:nvPr/>
        </p:nvPicPr>
        <p:blipFill>
          <a:blip r:embed="rId3" cstate="print"/>
          <a:srcRect/>
          <a:stretch>
            <a:fillRect/>
          </a:stretch>
        </p:blipFill>
        <p:spPr bwMode="auto">
          <a:xfrm>
            <a:off x="6958013" y="6911975"/>
            <a:ext cx="2828925" cy="476250"/>
          </a:xfrm>
          <a:prstGeom prst="rect">
            <a:avLst/>
          </a:prstGeom>
          <a:noFill/>
        </p:spPr>
      </p:pic>
      <p:sp>
        <p:nvSpPr>
          <p:cNvPr id="5124" name="Text Box 4"/>
          <p:cNvSpPr txBox="1">
            <a:spLocks noChangeArrowheads="1"/>
          </p:cNvSpPr>
          <p:nvPr/>
        </p:nvSpPr>
        <p:spPr bwMode="auto">
          <a:xfrm>
            <a:off x="831356" y="6583363"/>
            <a:ext cx="8395689" cy="179152"/>
          </a:xfrm>
          <a:prstGeom prst="rect">
            <a:avLst/>
          </a:prstGeom>
          <a:noFill/>
          <a:ln w="9525">
            <a:noFill/>
            <a:miter lim="800000"/>
            <a:headEnd/>
            <a:tailEnd/>
          </a:ln>
        </p:spPr>
        <p:txBody>
          <a:bodyPr lIns="0" tIns="0" rIns="0" bIns="0">
            <a:spAutoFit/>
          </a:bodyPr>
          <a:lstStyle/>
          <a:p>
            <a:pPr eaLnBrk="1">
              <a:lnSpc>
                <a:spcPct val="97000"/>
              </a:lnSpc>
              <a:buClr>
                <a:srgbClr val="FFFFFF"/>
              </a:buClr>
              <a:buSzPct val="45000"/>
              <a:buFont typeface="StarSymbol" charset="0"/>
              <a:buNone/>
              <a:tabLst>
                <a:tab pos="723900" algn="l"/>
                <a:tab pos="1447800" algn="l"/>
                <a:tab pos="2171700" algn="l"/>
                <a:tab pos="2895600" algn="l"/>
                <a:tab pos="3619500" algn="l"/>
              </a:tabLst>
            </a:pPr>
            <a:r>
              <a:rPr lang="en-GB" sz="1200" b="1" smtClean="0">
                <a:solidFill>
                  <a:srgbClr val="FFFFFF"/>
                </a:solidFill>
                <a:latin typeface="Arial" charset="0"/>
              </a:rPr>
              <a:t>Winston LG et al. N Engl J Med2021;385:2078-2086</a:t>
            </a:r>
            <a:endParaRPr lang="en-GB" sz="1200" b="1" dirty="0">
              <a:solidFill>
                <a:srgbClr val="FFFFFF"/>
              </a:solidFill>
              <a:latin typeface="Arial" charset="0"/>
            </a:endParaRPr>
          </a:p>
        </p:txBody>
      </p:sp>
      <p:pic>
        <p:nvPicPr>
          <p:cNvPr id="6" name="Picture 5" descr="Image"/>
          <p:cNvPicPr>
            <a:picLocks noChangeAspect="1"/>
          </p:cNvPicPr>
          <p:nvPr/>
        </p:nvPicPr>
        <p:blipFill>
          <a:blip r:embed="rId4" cstate="print"/>
          <a:stretch>
            <a:fillRect/>
          </a:stretch>
        </p:blipFill>
        <p:spPr>
          <a:xfrm>
            <a:off x="831356" y="1028700"/>
            <a:ext cx="8395689" cy="5486400"/>
          </a:xfrm>
          <a:prstGeom prst="rect">
            <a:avLst/>
          </a:prstGeom>
        </p:spPr>
      </p:pic>
    </p:spTree>
  </p:cSld>
  <p:clrMapOvr>
    <a:masterClrMapping/>
  </p:clrMapOvr>
  <p:transition spd="med"/>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358775" y="420688"/>
            <a:ext cx="9364663" cy="238848"/>
          </a:xfrm>
          <a:prstGeom prst="rect">
            <a:avLst/>
          </a:prstGeom>
          <a:noFill/>
          <a:ln w="9525">
            <a:noFill/>
            <a:miter lim="800000"/>
            <a:headEnd/>
            <a:tailEnd/>
          </a:ln>
        </p:spPr>
        <p:txBody>
          <a:bodyPr lIns="0" tIns="0" rIns="0" bIns="0">
            <a:spAutoFit/>
          </a:bodyPr>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b="1" dirty="0" err="1" smtClean="0">
                <a:solidFill>
                  <a:srgbClr val="FFFFFF"/>
                </a:solidFill>
                <a:latin typeface="Arial" charset="0"/>
              </a:rPr>
              <a:t>Microbiologic Culture of Skin Specimens.</a:t>
            </a:r>
            <a:endParaRPr lang="en-GB" sz="1600" b="1" dirty="0">
              <a:solidFill>
                <a:srgbClr val="FFFFFF"/>
              </a:solidFill>
              <a:latin typeface="Arial" charset="0"/>
            </a:endParaRPr>
          </a:p>
        </p:txBody>
      </p:sp>
      <p:pic>
        <p:nvPicPr>
          <p:cNvPr id="5122" name="Picture 2"/>
          <p:cNvPicPr>
            <a:picLocks noChangeAspect="1" noChangeArrowheads="1"/>
          </p:cNvPicPr>
          <p:nvPr/>
        </p:nvPicPr>
        <p:blipFill>
          <a:blip r:embed="rId3" cstate="print"/>
          <a:srcRect/>
          <a:stretch>
            <a:fillRect/>
          </a:stretch>
        </p:blipFill>
        <p:spPr bwMode="auto">
          <a:xfrm>
            <a:off x="6958013" y="6911975"/>
            <a:ext cx="2828925" cy="476250"/>
          </a:xfrm>
          <a:prstGeom prst="rect">
            <a:avLst/>
          </a:prstGeom>
          <a:noFill/>
        </p:spPr>
      </p:pic>
      <p:sp>
        <p:nvSpPr>
          <p:cNvPr id="5124" name="Text Box 4"/>
          <p:cNvSpPr txBox="1">
            <a:spLocks noChangeArrowheads="1"/>
          </p:cNvSpPr>
          <p:nvPr/>
        </p:nvSpPr>
        <p:spPr bwMode="auto">
          <a:xfrm>
            <a:off x="2745290" y="6583363"/>
            <a:ext cx="4567820" cy="179152"/>
          </a:xfrm>
          <a:prstGeom prst="rect">
            <a:avLst/>
          </a:prstGeom>
          <a:noFill/>
          <a:ln w="9525">
            <a:noFill/>
            <a:miter lim="800000"/>
            <a:headEnd/>
            <a:tailEnd/>
          </a:ln>
        </p:spPr>
        <p:txBody>
          <a:bodyPr lIns="0" tIns="0" rIns="0" bIns="0">
            <a:spAutoFit/>
          </a:bodyPr>
          <a:lstStyle/>
          <a:p>
            <a:pPr eaLnBrk="1">
              <a:lnSpc>
                <a:spcPct val="97000"/>
              </a:lnSpc>
              <a:buClr>
                <a:srgbClr val="FFFFFF"/>
              </a:buClr>
              <a:buSzPct val="45000"/>
              <a:buFont typeface="StarSymbol" charset="0"/>
              <a:buNone/>
              <a:tabLst>
                <a:tab pos="723900" algn="l"/>
                <a:tab pos="1447800" algn="l"/>
                <a:tab pos="2171700" algn="l"/>
                <a:tab pos="2895600" algn="l"/>
                <a:tab pos="3619500" algn="l"/>
              </a:tabLst>
            </a:pPr>
            <a:r>
              <a:rPr lang="en-GB" sz="1200" b="1" smtClean="0">
                <a:solidFill>
                  <a:srgbClr val="FFFFFF"/>
                </a:solidFill>
                <a:latin typeface="Arial" charset="0"/>
              </a:rPr>
              <a:t>Winston LG et al. N Engl J Med2021;385:2078-2086</a:t>
            </a:r>
            <a:endParaRPr lang="en-GB" sz="1200" b="1" dirty="0">
              <a:solidFill>
                <a:srgbClr val="FFFFFF"/>
              </a:solidFill>
              <a:latin typeface="Arial" charset="0"/>
            </a:endParaRPr>
          </a:p>
        </p:txBody>
      </p:sp>
      <p:pic>
        <p:nvPicPr>
          <p:cNvPr id="6" name="Picture 5" descr="Image"/>
          <p:cNvPicPr>
            <a:picLocks noChangeAspect="1"/>
          </p:cNvPicPr>
          <p:nvPr/>
        </p:nvPicPr>
        <p:blipFill>
          <a:blip r:embed="rId4" cstate="print"/>
          <a:stretch>
            <a:fillRect/>
          </a:stretch>
        </p:blipFill>
        <p:spPr>
          <a:xfrm>
            <a:off x="2745290" y="1028700"/>
            <a:ext cx="4567820" cy="5486400"/>
          </a:xfrm>
          <a:prstGeom prst="rect">
            <a:avLst/>
          </a:prstGeom>
        </p:spPr>
      </p:pic>
    </p:spTree>
  </p:cSld>
  <p:clrMapOvr>
    <a:masterClrMapping/>
  </p:clrMapOvr>
  <p:transition spd="med"/>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358775" y="420688"/>
            <a:ext cx="9364663" cy="238848"/>
          </a:xfrm>
          <a:prstGeom prst="rect">
            <a:avLst/>
          </a:prstGeom>
          <a:noFill/>
          <a:ln w="9525">
            <a:noFill/>
            <a:miter lim="800000"/>
            <a:headEnd/>
            <a:tailEnd/>
          </a:ln>
        </p:spPr>
        <p:txBody>
          <a:bodyPr lIns="0" tIns="0" rIns="0" bIns="0">
            <a:spAutoFit/>
          </a:bodyPr>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b="1" dirty="0" err="1" smtClean="0">
                <a:solidFill>
                  <a:srgbClr val="FFFFFF"/>
                </a:solidFill>
                <a:latin typeface="Arial" charset="0"/>
              </a:rPr>
              <a:t>Laboratory Data.</a:t>
            </a:r>
            <a:endParaRPr lang="en-GB" sz="1600" b="1" dirty="0">
              <a:solidFill>
                <a:srgbClr val="FFFFFF"/>
              </a:solidFill>
              <a:latin typeface="Arial" charset="0"/>
            </a:endParaRPr>
          </a:p>
        </p:txBody>
      </p:sp>
      <p:pic>
        <p:nvPicPr>
          <p:cNvPr id="5122" name="Picture 2"/>
          <p:cNvPicPr>
            <a:picLocks noChangeAspect="1" noChangeArrowheads="1"/>
          </p:cNvPicPr>
          <p:nvPr/>
        </p:nvPicPr>
        <p:blipFill>
          <a:blip r:embed="rId3" cstate="print"/>
          <a:srcRect/>
          <a:stretch>
            <a:fillRect/>
          </a:stretch>
        </p:blipFill>
        <p:spPr bwMode="auto">
          <a:xfrm>
            <a:off x="6958013" y="6911975"/>
            <a:ext cx="2828925" cy="476250"/>
          </a:xfrm>
          <a:prstGeom prst="rect">
            <a:avLst/>
          </a:prstGeom>
          <a:noFill/>
        </p:spPr>
      </p:pic>
      <p:sp>
        <p:nvSpPr>
          <p:cNvPr id="5124" name="Text Box 4"/>
          <p:cNvSpPr txBox="1">
            <a:spLocks noChangeArrowheads="1"/>
          </p:cNvSpPr>
          <p:nvPr/>
        </p:nvSpPr>
        <p:spPr bwMode="auto">
          <a:xfrm>
            <a:off x="3604304" y="6583363"/>
            <a:ext cx="2849793" cy="179152"/>
          </a:xfrm>
          <a:prstGeom prst="rect">
            <a:avLst/>
          </a:prstGeom>
          <a:noFill/>
          <a:ln w="9525">
            <a:noFill/>
            <a:miter lim="800000"/>
            <a:headEnd/>
            <a:tailEnd/>
          </a:ln>
        </p:spPr>
        <p:txBody>
          <a:bodyPr lIns="0" tIns="0" rIns="0" bIns="0">
            <a:spAutoFit/>
          </a:bodyPr>
          <a:lstStyle/>
          <a:p>
            <a:pPr eaLnBrk="1">
              <a:lnSpc>
                <a:spcPct val="97000"/>
              </a:lnSpc>
              <a:buClr>
                <a:srgbClr val="FFFFFF"/>
              </a:buClr>
              <a:buSzPct val="45000"/>
              <a:buFont typeface="StarSymbol" charset="0"/>
              <a:buNone/>
              <a:tabLst>
                <a:tab pos="723900" algn="l"/>
                <a:tab pos="1447800" algn="l"/>
                <a:tab pos="2171700" algn="l"/>
                <a:tab pos="2895600" algn="l"/>
                <a:tab pos="3619500" algn="l"/>
              </a:tabLst>
            </a:pPr>
            <a:r>
              <a:rPr lang="en-GB" sz="1200" b="1" smtClean="0">
                <a:solidFill>
                  <a:srgbClr val="FFFFFF"/>
                </a:solidFill>
                <a:latin typeface="Arial" charset="0"/>
              </a:rPr>
              <a:t>Winston LG et al. N Engl J Med2021;385:2078-2086</a:t>
            </a:r>
            <a:endParaRPr lang="en-GB" sz="1200" b="1" dirty="0">
              <a:solidFill>
                <a:srgbClr val="FFFFFF"/>
              </a:solidFill>
              <a:latin typeface="Arial" charset="0"/>
            </a:endParaRPr>
          </a:p>
        </p:txBody>
      </p:sp>
      <p:pic>
        <p:nvPicPr>
          <p:cNvPr id="6" name="Picture 5" descr="Image"/>
          <p:cNvPicPr>
            <a:picLocks noChangeAspect="1"/>
          </p:cNvPicPr>
          <p:nvPr/>
        </p:nvPicPr>
        <p:blipFill>
          <a:blip r:embed="rId4" cstate="print"/>
          <a:stretch>
            <a:fillRect/>
          </a:stretch>
        </p:blipFill>
        <p:spPr>
          <a:xfrm>
            <a:off x="3604304" y="1028700"/>
            <a:ext cx="2849793" cy="5486400"/>
          </a:xfrm>
          <a:prstGeom prst="rect">
            <a:avLst/>
          </a:prstGeom>
        </p:spPr>
      </p:pic>
    </p:spTree>
  </p:cSld>
  <p:clrMapOvr>
    <a:masterClrMapping/>
  </p:clrMapOvr>
  <p:transition spd="med"/>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739775" y="787983"/>
            <a:ext cx="8604250" cy="417935"/>
          </a:xfrm>
          <a:prstGeom prst="rect">
            <a:avLst/>
          </a:prstGeom>
          <a:noFill/>
          <a:ln w="9525">
            <a:noFill/>
            <a:miter lim="800000"/>
            <a:headEnd/>
            <a:tailEnd/>
          </a:ln>
        </p:spPr>
        <p:txBody>
          <a:bodyPr lIns="0" tIns="0" rIns="0" bIns="0" anchor="ctr">
            <a:spAutoFit/>
          </a:bodyPr>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800" b="1" smtClean="0">
                <a:solidFill>
                  <a:srgbClr val="FFFFFF"/>
                </a:solidFill>
                <a:latin typeface="Arial" charset="0"/>
              </a:rPr>
              <a:t>Final Diagnosis</a:t>
            </a:r>
            <a:endParaRPr lang="en-GB" sz="2800" b="1" dirty="0">
              <a:solidFill>
                <a:srgbClr val="FFFFFF"/>
              </a:solidFill>
              <a:latin typeface="Arial" charset="0"/>
            </a:endParaRPr>
          </a:p>
        </p:txBody>
      </p:sp>
      <p:sp>
        <p:nvSpPr>
          <p:cNvPr id="10242" name="Rectangle 2"/>
          <p:cNvSpPr>
            <a:spLocks noGrp="1" noChangeArrowheads="1"/>
          </p:cNvSpPr>
          <p:nvPr>
            <p:ph type="body"/>
          </p:nvPr>
        </p:nvSpPr>
        <p:spPr>
          <a:xfrm>
            <a:off x="739775" y="1549400"/>
            <a:ext cx="8607425" cy="5241925"/>
          </a:xfrm>
          <a:ln/>
        </p:spPr>
        <p:txBody>
          <a:bodyPr anchor="t"/>
          <a:lstStyle/>
          <a:p>
            <a:pPr marL="431800" indent="-323850" algn="l">
              <a:lnSpc>
                <a:spcPct val="92000"/>
              </a:lnSpc>
              <a:spcAft>
                <a:spcPts val="888"/>
              </a:spcAft>
              <a:buSzPct val="100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b="0" dirty="0" smtClean="0" i="1">
                <a:latin typeface="Arial" charset="0"/>
              </a:rPr>
              <a:t>Erysipelothrix rhusiopathiae</a:t>
            </a:r>
            <a:r>
              <a:rPr lang="en-GB" sz="2000" b="0" dirty="0" smtClean="0">
                <a:latin typeface="Arial" charset="0"/>
              </a:rPr>
              <a:t> infection.</a:t>
            </a:r>
            <a:endParaRPr lang="en-GB" sz="2000" b="0" dirty="0">
              <a:latin typeface="Arial" charset="0"/>
            </a:endParaRPr>
          </a:p>
        </p:txBody>
      </p:sp>
      <p:pic>
        <p:nvPicPr>
          <p:cNvPr id="10243" name="Picture 3"/>
          <p:cNvPicPr>
            <a:picLocks noChangeAspect="1" noChangeArrowheads="1"/>
          </p:cNvPicPr>
          <p:nvPr/>
        </p:nvPicPr>
        <p:blipFill>
          <a:blip r:embed="rId3" cstate="print"/>
          <a:srcRect/>
          <a:stretch>
            <a:fillRect/>
          </a:stretch>
        </p:blipFill>
        <p:spPr bwMode="auto">
          <a:xfrm>
            <a:off x="6958013" y="6911975"/>
            <a:ext cx="2828925" cy="476250"/>
          </a:xfrm>
          <a:prstGeom prst="rect">
            <a:avLst/>
          </a:prstGeom>
          <a:noFill/>
        </p:spPr>
      </p:pic>
    </p:spTree>
  </p:cSld>
  <p:clrMapOvr>
    <a:masterClrMapping/>
  </p:clrMapOvr>
  <p:transition spd="med"/>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Gothic"/>
        <a:cs typeface="Gothic"/>
      </a:majorFont>
      <a:minorFont>
        <a:latin typeface="Times New Roman"/>
        <a:ea typeface="Gothic"/>
        <a:cs typeface="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effectLst/>
            <a:latin typeface="Times New Roman"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effectLst/>
            <a:latin typeface="Times New Roman"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2820</TotalTime>
  <Words>7</Words>
  <Application>Microsoft Office PowerPoint</Application>
  <PresentationFormat>Custom</PresentationFormat>
  <Paragraphs>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Bob Starbird</dc:creator>
  <cp:lastModifiedBy>bstarbird</cp:lastModifiedBy>
  <cp:revision>15</cp:revision>
  <dcterms:modified xsi:type="dcterms:W3CDTF">2010-05-03T14:18:33Z</dcterms:modified>
</cp:coreProperties>
</file>