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7"/>
  </p:notesMasterIdLst>
  <p:sldIdLst>
    <p:sldId id="256" r:id="rId3"/>
    <p:sldId id="266" r:id="rId4"/>
    <p:sldId id="265" r:id="rId5"/>
    <p:sldId id="267" r:id="rId6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GGFESwe1a9Yr0rwtR8LssXbN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CA8"/>
    <a:srgbClr val="44EEAA"/>
    <a:srgbClr val="D1D1D1"/>
    <a:srgbClr val="0A3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35" autoAdjust="0"/>
  </p:normalViewPr>
  <p:slideViewPr>
    <p:cSldViewPr snapToGrid="0">
      <p:cViewPr varScale="1">
        <p:scale>
          <a:sx n="42" d="100"/>
          <a:sy n="42" d="100"/>
        </p:scale>
        <p:origin x="10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23" Type="http://schemas.openxmlformats.org/officeDocument/2006/relationships/theme" Target="theme/theme1.xml"/><Relationship Id="rId4" Type="http://schemas.openxmlformats.org/officeDocument/2006/relationships/slide" Target="slides/slide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670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65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23376912" y="13162280"/>
            <a:ext cx="765788" cy="32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>
            <a:spLocks noGrp="1"/>
          </p:cNvSpPr>
          <p:nvPr>
            <p:ph type="pic" idx="2"/>
          </p:nvPr>
        </p:nvSpPr>
        <p:spPr>
          <a:xfrm>
            <a:off x="2389717" y="817033"/>
            <a:ext cx="7315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>
            <a:off x="2389717" y="7156451"/>
            <a:ext cx="7315200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3078692" y="-335490"/>
            <a:ext cx="603461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>
            <a:spLocks noGrp="1"/>
          </p:cNvSpPr>
          <p:nvPr>
            <p:ph type="title"/>
          </p:nvPr>
        </p:nvSpPr>
        <p:spPr>
          <a:xfrm rot="5400000">
            <a:off x="6309784" y="2895602"/>
            <a:ext cx="780203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 rot="5400000">
            <a:off x="721783" y="254001"/>
            <a:ext cx="780203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3733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Calibri"/>
              <a:buNone/>
              <a:defRPr sz="53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09600" y="2133601"/>
            <a:ext cx="53848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197600" y="2133601"/>
            <a:ext cx="53848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609600" y="2899833"/>
            <a:ext cx="5386917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3"/>
          </p:nvPr>
        </p:nvSpPr>
        <p:spPr>
          <a:xfrm>
            <a:off x="6193368" y="2046817"/>
            <a:ext cx="5389033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4"/>
          </p:nvPr>
        </p:nvSpPr>
        <p:spPr>
          <a:xfrm>
            <a:off x="6193368" y="2899833"/>
            <a:ext cx="5389033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–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»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4766733" y="364067"/>
            <a:ext cx="6815667" cy="780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9554" algn="l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marL="914400" lvl="1" indent="-465645" algn="l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Char char="–"/>
              <a:defRPr sz="3733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–"/>
              <a:defRPr sz="2667"/>
            </a:lvl4pPr>
            <a:lvl5pPr marL="2286000" lvl="4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»"/>
              <a:defRPr sz="2667"/>
            </a:lvl5pPr>
            <a:lvl6pPr marL="2743200" lvl="5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609601" y="1913467"/>
            <a:ext cx="4011084" cy="62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1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>
            <a:extLst>
              <a:ext uri="{FF2B5EF4-FFF2-40B4-BE49-F238E27FC236}">
                <a16:creationId xmlns:a16="http://schemas.microsoft.com/office/drawing/2014/main" id="{06DB28FB-CF63-F3A5-20DA-D48121B8EA0E}"/>
              </a:ext>
            </a:extLst>
          </p:cNvPr>
          <p:cNvSpPr/>
          <p:nvPr userDrawn="1"/>
        </p:nvSpPr>
        <p:spPr>
          <a:xfrm>
            <a:off x="1371601" y="11851584"/>
            <a:ext cx="1444153" cy="492817"/>
          </a:xfrm>
          <a:custGeom>
            <a:avLst/>
            <a:gdLst/>
            <a:ahLst/>
            <a:cxnLst/>
            <a:rect l="l" t="t" r="r" b="b"/>
            <a:pathLst>
              <a:path w="1083115" h="369613" extrusionOk="0">
                <a:moveTo>
                  <a:pt x="0" y="0"/>
                </a:moveTo>
                <a:lnTo>
                  <a:pt x="1083115" y="0"/>
                </a:lnTo>
                <a:lnTo>
                  <a:pt x="1083115" y="369613"/>
                </a:lnTo>
                <a:lnTo>
                  <a:pt x="0" y="369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12A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8;p2">
            <a:extLst>
              <a:ext uri="{FF2B5EF4-FFF2-40B4-BE49-F238E27FC236}">
                <a16:creationId xmlns:a16="http://schemas.microsoft.com/office/drawing/2014/main" id="{BC177C5A-147E-F569-A0AD-C846C11EC743}"/>
              </a:ext>
            </a:extLst>
          </p:cNvPr>
          <p:cNvSpPr/>
          <p:nvPr userDrawn="1"/>
        </p:nvSpPr>
        <p:spPr>
          <a:xfrm>
            <a:off x="1371601" y="11851584"/>
            <a:ext cx="1444153" cy="492817"/>
          </a:xfrm>
          <a:custGeom>
            <a:avLst/>
            <a:gdLst/>
            <a:ahLst/>
            <a:cxnLst/>
            <a:rect l="l" t="t" r="r" b="b"/>
            <a:pathLst>
              <a:path w="1083115" h="369613" extrusionOk="0">
                <a:moveTo>
                  <a:pt x="0" y="0"/>
                </a:moveTo>
                <a:lnTo>
                  <a:pt x="1083115" y="0"/>
                </a:lnTo>
                <a:lnTo>
                  <a:pt x="1083115" y="369613"/>
                </a:lnTo>
                <a:lnTo>
                  <a:pt x="0" y="369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 descr="Image 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0993" y="0"/>
            <a:ext cx="17236055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Image 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266" y="6341"/>
            <a:ext cx="2427273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180809" y="1346200"/>
            <a:ext cx="21423900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Font typeface="Arial"/>
              <a:buNone/>
            </a:pPr>
            <a:r>
              <a:rPr lang="en-US" sz="8200" b="1" dirty="0">
                <a:solidFill>
                  <a:schemeClr val="lt1"/>
                </a:solidFill>
              </a:rPr>
              <a:t>Strategy &amp; Ops goals</a:t>
            </a:r>
            <a:endParaRPr sz="8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">
            <a:extLst>
              <a:ext uri="{FF2B5EF4-FFF2-40B4-BE49-F238E27FC236}">
                <a16:creationId xmlns:a16="http://schemas.microsoft.com/office/drawing/2014/main" id="{0DA9BB0B-DB0B-76C8-1396-06F498844F09}"/>
              </a:ext>
            </a:extLst>
          </p:cNvPr>
          <p:cNvSpPr txBox="1"/>
          <p:nvPr/>
        </p:nvSpPr>
        <p:spPr>
          <a:xfrm>
            <a:off x="1371600" y="910551"/>
            <a:ext cx="223539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</a:rPr>
              <a:t>DACI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083D5-7A78-8309-595A-91E5DC0A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167" y="2544739"/>
            <a:ext cx="16493667" cy="86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12A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">
            <a:extLst>
              <a:ext uri="{FF2B5EF4-FFF2-40B4-BE49-F238E27FC236}">
                <a16:creationId xmlns:a16="http://schemas.microsoft.com/office/drawing/2014/main" id="{0DA9BB0B-DB0B-76C8-1396-06F498844F09}"/>
              </a:ext>
            </a:extLst>
          </p:cNvPr>
          <p:cNvSpPr txBox="1"/>
          <p:nvPr/>
        </p:nvSpPr>
        <p:spPr>
          <a:xfrm>
            <a:off x="1371600" y="910551"/>
            <a:ext cx="223539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</a:rPr>
              <a:t>Strategy &amp; Ops WG Goals</a:t>
            </a:r>
            <a:endParaRPr dirty="0"/>
          </a:p>
        </p:txBody>
      </p:sp>
      <p:sp>
        <p:nvSpPr>
          <p:cNvPr id="3" name="Google Shape;131;p5">
            <a:extLst>
              <a:ext uri="{FF2B5EF4-FFF2-40B4-BE49-F238E27FC236}">
                <a16:creationId xmlns:a16="http://schemas.microsoft.com/office/drawing/2014/main" id="{17EB221B-CA8F-8787-4310-C65F77825394}"/>
              </a:ext>
            </a:extLst>
          </p:cNvPr>
          <p:cNvSpPr txBox="1"/>
          <p:nvPr/>
        </p:nvSpPr>
        <p:spPr>
          <a:xfrm>
            <a:off x="1355209" y="2509323"/>
            <a:ext cx="21333778" cy="864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Arial"/>
              <a:buNone/>
            </a:pPr>
            <a:r>
              <a:rPr lang="en-US" sz="4959" dirty="0">
                <a:solidFill>
                  <a:srgbClr val="FFFFFF"/>
                </a:solidFill>
                <a:latin typeface="TWK Lausanne 300" panose="02000503040000020004" pitchFamily="50" charset="0"/>
              </a:rPr>
              <a:t>Vision: Forte is a well-run business. That means: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Arial"/>
              <a:buNone/>
            </a:pPr>
            <a:endParaRPr lang="en-US" sz="4959" dirty="0">
              <a:solidFill>
                <a:srgbClr val="FFFFFF"/>
              </a:solidFill>
              <a:latin typeface="TWK Lausanne 300" panose="02000503040000020004" pitchFamily="50" charset="0"/>
            </a:endParaRPr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+mj-lt"/>
              <a:buAutoNum type="arabicPeriod"/>
            </a:pPr>
            <a:r>
              <a:rPr lang="en-US" sz="4959" b="0" u="none" strike="noStrike" cap="none" dirty="0">
                <a:solidFill>
                  <a:srgbClr val="42ECA8"/>
                </a:solidFill>
                <a:latin typeface="TWK Lausanne 300" panose="02000503040000020004" pitchFamily="50" charset="0"/>
                <a:sym typeface="Arial"/>
              </a:rPr>
              <a:t>Strategy</a:t>
            </a:r>
            <a:r>
              <a:rPr lang="en-US" sz="4959" b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: </a:t>
            </a:r>
            <a:r>
              <a:rPr lang="en-US" sz="4959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Our path forward is both </a:t>
            </a:r>
            <a:r>
              <a:rPr lang="en-US" sz="4959" b="0" i="0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profitable</a:t>
            </a:r>
            <a:r>
              <a:rPr lang="en-US" sz="4959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 and attainable, because we</a:t>
            </a:r>
            <a:br>
              <a:rPr lang="en-US" sz="4959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</a:br>
            <a:endParaRPr lang="en-US" sz="4959" b="0" i="0" u="none" strike="noStrike" cap="none" dirty="0">
              <a:solidFill>
                <a:srgbClr val="FFFFFF"/>
              </a:solidFill>
              <a:latin typeface="TWK Lausanne 300" panose="02000503040000020004" pitchFamily="50" charset="0"/>
              <a:sym typeface="Arial"/>
            </a:endParaRPr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+mj-lt"/>
              <a:buAutoNum type="arabicPeriod"/>
            </a:pPr>
            <a:r>
              <a:rPr lang="en-US" sz="4959" dirty="0">
                <a:solidFill>
                  <a:srgbClr val="42ECA8"/>
                </a:solidFill>
                <a:latin typeface="TWK Lausanne 300" panose="02000503040000020004" pitchFamily="50" charset="0"/>
              </a:rPr>
              <a:t>Culture</a:t>
            </a:r>
            <a:r>
              <a:rPr lang="en-US" sz="4959" dirty="0">
                <a:solidFill>
                  <a:srgbClr val="FFFFFF"/>
                </a:solidFill>
                <a:latin typeface="TWK Lausanne 300" panose="02000503040000020004" pitchFamily="50" charset="0"/>
              </a:rPr>
              <a:t>: have efficient, effective, and enjoyable team infrastructure and processes, which</a:t>
            </a:r>
            <a:br>
              <a:rPr lang="en-US" sz="4959" dirty="0">
                <a:solidFill>
                  <a:srgbClr val="FFFFFF"/>
                </a:solidFill>
                <a:latin typeface="TWK Lausanne 300" panose="02000503040000020004" pitchFamily="50" charset="0"/>
              </a:rPr>
            </a:br>
            <a:endParaRPr lang="en-US" sz="4959" b="0" i="0" u="none" strike="noStrike" cap="none" dirty="0">
              <a:solidFill>
                <a:srgbClr val="FFFFFF"/>
              </a:solidFill>
              <a:latin typeface="TWK Lausanne 300" panose="02000503040000020004" pitchFamily="50" charset="0"/>
              <a:sym typeface="Arial"/>
            </a:endParaRPr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+mj-lt"/>
              <a:buAutoNum type="arabicPeriod"/>
            </a:pPr>
            <a:r>
              <a:rPr lang="en-US" sz="4959" b="0" i="0" u="none" strike="noStrike" cap="none" dirty="0">
                <a:solidFill>
                  <a:srgbClr val="42ECA8"/>
                </a:solidFill>
                <a:latin typeface="TWK Lausanne 300" panose="02000503040000020004" pitchFamily="50" charset="0"/>
                <a:sym typeface="Arial"/>
              </a:rPr>
              <a:t>Tech/Analytics</a:t>
            </a:r>
            <a:r>
              <a:rPr lang="en-US" sz="4959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: serve and empower our internal and external stakeholders in a data-driven way.</a:t>
            </a:r>
          </a:p>
          <a:p>
            <a:pPr marL="914400" marR="0" lvl="0" indent="-9144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+mj-lt"/>
              <a:buAutoNum type="arabicPeriod"/>
            </a:pPr>
            <a:endParaRPr lang="en-US" sz="4959" dirty="0">
              <a:solidFill>
                <a:srgbClr val="FFFFFF"/>
              </a:solidFill>
              <a:latin typeface="TWK Lausanne 300" panose="02000503040000020004" pitchFamily="50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</a:pPr>
            <a:r>
              <a:rPr lang="en-US" sz="4959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Current drivers: Sam, Adya, Jace respectively</a:t>
            </a:r>
            <a:endParaRPr sz="6558" b="0" i="0" u="none" strike="noStrike" cap="none" dirty="0">
              <a:solidFill>
                <a:srgbClr val="FFFFFF"/>
              </a:solidFill>
              <a:latin typeface="TWK Lausanne 300" panose="02000503040000020004" pitchFamily="50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;p2">
            <a:extLst>
              <a:ext uri="{FF2B5EF4-FFF2-40B4-BE49-F238E27FC236}">
                <a16:creationId xmlns:a16="http://schemas.microsoft.com/office/drawing/2014/main" id="{0DA9BB0B-DB0B-76C8-1396-06F498844F09}"/>
              </a:ext>
            </a:extLst>
          </p:cNvPr>
          <p:cNvSpPr txBox="1"/>
          <p:nvPr/>
        </p:nvSpPr>
        <p:spPr>
          <a:xfrm>
            <a:off x="1371600" y="910551"/>
            <a:ext cx="223539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dirty="0">
                <a:solidFill>
                  <a:srgbClr val="FFFFFF"/>
                </a:solidFill>
              </a:rPr>
              <a:t>Strategy &amp; Ops WG Tasks</a:t>
            </a:r>
            <a:endParaRPr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A429F1-66F9-0B14-FF60-E1842E1B1D86}"/>
              </a:ext>
            </a:extLst>
          </p:cNvPr>
          <p:cNvGrpSpPr/>
          <p:nvPr/>
        </p:nvGrpSpPr>
        <p:grpSpPr>
          <a:xfrm>
            <a:off x="18762563" y="11916075"/>
            <a:ext cx="4143157" cy="475650"/>
            <a:chOff x="8955188" y="4600281"/>
            <a:chExt cx="4541520" cy="41864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32F695D-D49A-272C-469E-6463A2CA7213}"/>
                </a:ext>
              </a:extLst>
            </p:cNvPr>
            <p:cNvSpPr/>
            <p:nvPr/>
          </p:nvSpPr>
          <p:spPr>
            <a:xfrm>
              <a:off x="8955188" y="4600281"/>
              <a:ext cx="3718560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latin typeface="TWK Lausanne 300" panose="02000503040000020004" pitchFamily="50" charset="0"/>
                </a:rPr>
                <a:t>Mobilize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C5BDC-C933-5803-1F30-3AB4ED25A66F}"/>
                </a:ext>
              </a:extLst>
            </p:cNvPr>
            <p:cNvSpPr/>
            <p:nvPr/>
          </p:nvSpPr>
          <p:spPr>
            <a:xfrm>
              <a:off x="10710247" y="4600281"/>
              <a:ext cx="2786461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>
                  <a:latin typeface="TWK Lausanne 300" panose="02000503040000020004" pitchFamily="50" charset="0"/>
                </a:rPr>
                <a:t>Execute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4BA7B-0E7A-F80D-ADC3-7D3B57AC0019}"/>
              </a:ext>
            </a:extLst>
          </p:cNvPr>
          <p:cNvGrpSpPr/>
          <p:nvPr/>
        </p:nvGrpSpPr>
        <p:grpSpPr>
          <a:xfrm>
            <a:off x="1533311" y="2329521"/>
            <a:ext cx="21372409" cy="1523872"/>
            <a:chOff x="1454543" y="4845340"/>
            <a:chExt cx="11963397" cy="15238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BB524-5644-6F55-E2F2-14EF8B123D87}"/>
                </a:ext>
              </a:extLst>
            </p:cNvPr>
            <p:cNvSpPr/>
            <p:nvPr/>
          </p:nvSpPr>
          <p:spPr>
            <a:xfrm>
              <a:off x="1454543" y="5607277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Q4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1E9704-5729-0225-342F-F02F008719B3}"/>
                </a:ext>
              </a:extLst>
            </p:cNvPr>
            <p:cNvSpPr/>
            <p:nvPr/>
          </p:nvSpPr>
          <p:spPr>
            <a:xfrm>
              <a:off x="3441221" y="5607276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Q1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9ED6D6-C2B3-5568-F515-F76A3666A078}"/>
                </a:ext>
              </a:extLst>
            </p:cNvPr>
            <p:cNvSpPr/>
            <p:nvPr/>
          </p:nvSpPr>
          <p:spPr>
            <a:xfrm>
              <a:off x="5427899" y="5607277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Q2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76FDDB-BD09-B0F9-9408-0ACA4E169945}"/>
                </a:ext>
              </a:extLst>
            </p:cNvPr>
            <p:cNvSpPr/>
            <p:nvPr/>
          </p:nvSpPr>
          <p:spPr>
            <a:xfrm>
              <a:off x="7427846" y="5607277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Q3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360EC5-A09F-52F3-BE99-D5EB203EC404}"/>
                </a:ext>
              </a:extLst>
            </p:cNvPr>
            <p:cNvSpPr/>
            <p:nvPr/>
          </p:nvSpPr>
          <p:spPr>
            <a:xfrm>
              <a:off x="9429554" y="5607277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Q4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38BFBF-8A5C-553E-816E-D632D132D70C}"/>
                </a:ext>
              </a:extLst>
            </p:cNvPr>
            <p:cNvSpPr/>
            <p:nvPr/>
          </p:nvSpPr>
          <p:spPr>
            <a:xfrm>
              <a:off x="11431262" y="5607277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Q1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345CD3-CBC9-99F0-7027-259EA77BF3D9}"/>
                </a:ext>
              </a:extLst>
            </p:cNvPr>
            <p:cNvSpPr/>
            <p:nvPr/>
          </p:nvSpPr>
          <p:spPr>
            <a:xfrm>
              <a:off x="1454543" y="4845340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2024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47F552-0B49-A14E-4836-F7D7211CE840}"/>
                </a:ext>
              </a:extLst>
            </p:cNvPr>
            <p:cNvSpPr/>
            <p:nvPr/>
          </p:nvSpPr>
          <p:spPr>
            <a:xfrm>
              <a:off x="3462884" y="4845340"/>
              <a:ext cx="79683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2025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BD0579-C339-10E8-2034-1F8642C3577A}"/>
                </a:ext>
              </a:extLst>
            </p:cNvPr>
            <p:cNvSpPr/>
            <p:nvPr/>
          </p:nvSpPr>
          <p:spPr>
            <a:xfrm>
              <a:off x="11431262" y="4845340"/>
              <a:ext cx="1986678" cy="76193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WK Lausanne 300" panose="02000503040000020004" pitchFamily="50" charset="0"/>
                </a:rPr>
                <a:t>2026</a:t>
              </a: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C19A04-E5C3-FD54-C02F-BE34EF2B306A}"/>
              </a:ext>
            </a:extLst>
          </p:cNvPr>
          <p:cNvSpPr/>
          <p:nvPr/>
        </p:nvSpPr>
        <p:spPr>
          <a:xfrm>
            <a:off x="1693590" y="4723712"/>
            <a:ext cx="2888852" cy="505535"/>
          </a:xfrm>
          <a:prstGeom prst="roundRect">
            <a:avLst>
              <a:gd name="adj" fmla="val 4578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WK Lausanne 300" panose="02000503040000020004" pitchFamily="50" charset="0"/>
              </a:rPr>
              <a:t>Execute Pivot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92CC1E5-4972-653B-0BC6-52220BA5E1EB}"/>
              </a:ext>
            </a:extLst>
          </p:cNvPr>
          <p:cNvGrpSpPr/>
          <p:nvPr/>
        </p:nvGrpSpPr>
        <p:grpSpPr>
          <a:xfrm>
            <a:off x="3484502" y="5485649"/>
            <a:ext cx="5022825" cy="462922"/>
            <a:chOff x="2526651" y="7990727"/>
            <a:chExt cx="4509845" cy="41864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8B4917B-144B-C79D-4E79-5C7F64E4C8FC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1187F4B-2A0D-8BE8-8CFF-4B4EAB555A91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Budget &amp; Staff Planned</a:t>
              </a:r>
            </a:p>
          </p:txBody>
        </p:sp>
      </p:grpSp>
      <p:sp>
        <p:nvSpPr>
          <p:cNvPr id="35" name="Google Shape;131;p5">
            <a:extLst>
              <a:ext uri="{FF2B5EF4-FFF2-40B4-BE49-F238E27FC236}">
                <a16:creationId xmlns:a16="http://schemas.microsoft.com/office/drawing/2014/main" id="{00B2C155-3D2E-4578-136F-06EF15940683}"/>
              </a:ext>
            </a:extLst>
          </p:cNvPr>
          <p:cNvSpPr txBox="1"/>
          <p:nvPr/>
        </p:nvSpPr>
        <p:spPr>
          <a:xfrm>
            <a:off x="1693590" y="4061759"/>
            <a:ext cx="494234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Strategy:</a:t>
            </a:r>
            <a:endParaRPr sz="4000" b="0" i="0" u="none" strike="noStrike" cap="none" dirty="0">
              <a:solidFill>
                <a:srgbClr val="FFFFFF"/>
              </a:solidFill>
              <a:latin typeface="TWK Lausanne 300" panose="02000503040000020004" pitchFamily="50" charset="0"/>
              <a:sym typeface="Arial"/>
            </a:endParaRPr>
          </a:p>
        </p:txBody>
      </p:sp>
      <p:sp>
        <p:nvSpPr>
          <p:cNvPr id="41" name="Google Shape;131;p5">
            <a:extLst>
              <a:ext uri="{FF2B5EF4-FFF2-40B4-BE49-F238E27FC236}">
                <a16:creationId xmlns:a16="http://schemas.microsoft.com/office/drawing/2014/main" id="{766321AA-D594-60B1-AC2C-239142BB1179}"/>
              </a:ext>
            </a:extLst>
          </p:cNvPr>
          <p:cNvSpPr txBox="1"/>
          <p:nvPr/>
        </p:nvSpPr>
        <p:spPr>
          <a:xfrm>
            <a:off x="1693590" y="8701122"/>
            <a:ext cx="494234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Tech/Analytics:</a:t>
            </a:r>
            <a:endParaRPr sz="4000" b="0" i="0" u="none" strike="noStrike" cap="none" dirty="0">
              <a:solidFill>
                <a:srgbClr val="FFFFFF"/>
              </a:solidFill>
              <a:latin typeface="TWK Lausanne 300" panose="02000503040000020004" pitchFamily="50" charset="0"/>
              <a:sym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EA14D0-5410-6DE8-D577-5C80ABD55037}"/>
              </a:ext>
            </a:extLst>
          </p:cNvPr>
          <p:cNvSpPr/>
          <p:nvPr/>
        </p:nvSpPr>
        <p:spPr>
          <a:xfrm>
            <a:off x="1533311" y="3853391"/>
            <a:ext cx="21372409" cy="75330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Google Shape;131;p5">
            <a:extLst>
              <a:ext uri="{FF2B5EF4-FFF2-40B4-BE49-F238E27FC236}">
                <a16:creationId xmlns:a16="http://schemas.microsoft.com/office/drawing/2014/main" id="{89BAE3CD-1C0A-51D2-CF95-B78023698128}"/>
              </a:ext>
            </a:extLst>
          </p:cNvPr>
          <p:cNvSpPr txBox="1"/>
          <p:nvPr/>
        </p:nvSpPr>
        <p:spPr>
          <a:xfrm>
            <a:off x="1693590" y="6366647"/>
            <a:ext cx="494234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59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TWK Lausanne 300" panose="02000503040000020004" pitchFamily="50" charset="0"/>
                <a:sym typeface="Arial"/>
              </a:rPr>
              <a:t>Culture:</a:t>
            </a:r>
            <a:endParaRPr sz="4000" b="0" i="0" u="none" strike="noStrike" cap="none" dirty="0">
              <a:solidFill>
                <a:srgbClr val="FFFFFF"/>
              </a:solidFill>
              <a:latin typeface="TWK Lausanne 300" panose="02000503040000020004" pitchFamily="50" charset="0"/>
              <a:sym typeface="Arial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E925FBD-FF77-58AC-9723-4C15944E9D15}"/>
              </a:ext>
            </a:extLst>
          </p:cNvPr>
          <p:cNvSpPr/>
          <p:nvPr/>
        </p:nvSpPr>
        <p:spPr>
          <a:xfrm>
            <a:off x="1693590" y="7058188"/>
            <a:ext cx="2888852" cy="505535"/>
          </a:xfrm>
          <a:prstGeom prst="roundRect">
            <a:avLst>
              <a:gd name="adj" fmla="val 4578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WK Lausanne 300" panose="02000503040000020004" pitchFamily="50" charset="0"/>
              </a:rPr>
              <a:t>Ways of Working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8B6552-FF3A-FD45-7017-D8E3AA70B9D8}"/>
              </a:ext>
            </a:extLst>
          </p:cNvPr>
          <p:cNvGrpSpPr/>
          <p:nvPr/>
        </p:nvGrpSpPr>
        <p:grpSpPr>
          <a:xfrm>
            <a:off x="3484502" y="7820123"/>
            <a:ext cx="5022825" cy="462922"/>
            <a:chOff x="2526651" y="7990727"/>
            <a:chExt cx="4509845" cy="418643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5B48E1E-5E0F-61EF-04E0-BA60698B5988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8201F22-06B8-C77B-D5E9-F9154EF0080A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Bigger culture reset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AF9A98-1596-D0F7-7CC4-872A2C29A365}"/>
              </a:ext>
            </a:extLst>
          </p:cNvPr>
          <p:cNvGrpSpPr/>
          <p:nvPr/>
        </p:nvGrpSpPr>
        <p:grpSpPr>
          <a:xfrm>
            <a:off x="6821082" y="7037526"/>
            <a:ext cx="5022825" cy="462922"/>
            <a:chOff x="2526651" y="7990727"/>
            <a:chExt cx="4509845" cy="41864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7C0235F-C8ED-2194-38A6-0A17592633D1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FCD2D95-19EE-3C73-AA23-5DF64881C41C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Scaling culture to new teammates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A5C6088-4881-6A35-9C9E-A70DAF4AEF9B}"/>
              </a:ext>
            </a:extLst>
          </p:cNvPr>
          <p:cNvSpPr/>
          <p:nvPr/>
        </p:nvSpPr>
        <p:spPr>
          <a:xfrm>
            <a:off x="1693590" y="9449963"/>
            <a:ext cx="2888852" cy="505535"/>
          </a:xfrm>
          <a:prstGeom prst="roundRect">
            <a:avLst>
              <a:gd name="adj" fmla="val 4578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TWK Lausanne 300" panose="02000503040000020004" pitchFamily="50" charset="0"/>
              </a:rPr>
              <a:t>Delivery at scale plan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E58C64-370A-F050-4F68-8CF71B283111}"/>
              </a:ext>
            </a:extLst>
          </p:cNvPr>
          <p:cNvGrpSpPr/>
          <p:nvPr/>
        </p:nvGrpSpPr>
        <p:grpSpPr>
          <a:xfrm>
            <a:off x="2453988" y="10254509"/>
            <a:ext cx="6177657" cy="462922"/>
            <a:chOff x="2526651" y="7990727"/>
            <a:chExt cx="5546734" cy="418643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64BFDD7-79BC-8271-104B-6CDB937DC183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EEB3F5F-9471-0ACE-1110-1936C69CC785}"/>
                </a:ext>
              </a:extLst>
            </p:cNvPr>
            <p:cNvSpPr/>
            <p:nvPr/>
          </p:nvSpPr>
          <p:spPr>
            <a:xfrm>
              <a:off x="3784617" y="7990727"/>
              <a:ext cx="428876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Sales &amp; delivery dashboard </a:t>
              </a:r>
              <a:r>
                <a:rPr lang="en-US" sz="1800" i="1" dirty="0">
                  <a:latin typeface="TWK Lausanne 300" panose="02000503040000020004" pitchFamily="50" charset="0"/>
                </a:rPr>
                <a:t>actionable</a:t>
              </a:r>
              <a:endParaRPr lang="en-US" sz="1800" dirty="0">
                <a:latin typeface="TWK Lausanne 300" panose="02000503040000020004" pitchFamily="50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ADCB19-137D-4F5E-23EE-A519AAB1CF89}"/>
              </a:ext>
            </a:extLst>
          </p:cNvPr>
          <p:cNvGrpSpPr/>
          <p:nvPr/>
        </p:nvGrpSpPr>
        <p:grpSpPr>
          <a:xfrm>
            <a:off x="5374978" y="9471269"/>
            <a:ext cx="6038340" cy="462921"/>
            <a:chOff x="2526651" y="7990727"/>
            <a:chExt cx="4509845" cy="418643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9A78331-291C-6D80-2C30-36572DBA9788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325C793-AB66-4220-D560-80EE02DCF5D5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Non-Dev customer functions live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9766D71-B7E2-6570-491C-FE3718572318}"/>
              </a:ext>
            </a:extLst>
          </p:cNvPr>
          <p:cNvGrpSpPr/>
          <p:nvPr/>
        </p:nvGrpSpPr>
        <p:grpSpPr>
          <a:xfrm>
            <a:off x="16062960" y="7791155"/>
            <a:ext cx="2837968" cy="621325"/>
            <a:chOff x="3966347" y="7990726"/>
            <a:chExt cx="2533660" cy="444841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503C084-426A-C51F-7E1F-F4B7611FD01A}"/>
                </a:ext>
              </a:extLst>
            </p:cNvPr>
            <p:cNvSpPr/>
            <p:nvPr/>
          </p:nvSpPr>
          <p:spPr>
            <a:xfrm>
              <a:off x="3966347" y="7990727"/>
              <a:ext cx="2533660" cy="444840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2DC02AE-1B71-67AE-D4BF-F2E32DC2B4F5}"/>
                </a:ext>
              </a:extLst>
            </p:cNvPr>
            <p:cNvSpPr/>
            <p:nvPr/>
          </p:nvSpPr>
          <p:spPr>
            <a:xfrm>
              <a:off x="4961631" y="7990726"/>
              <a:ext cx="1538376" cy="444841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Retreat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D6902A-DE72-4253-EC50-BE8AA9883F3B}"/>
              </a:ext>
            </a:extLst>
          </p:cNvPr>
          <p:cNvGrpSpPr/>
          <p:nvPr/>
        </p:nvGrpSpPr>
        <p:grpSpPr>
          <a:xfrm>
            <a:off x="9748741" y="5479761"/>
            <a:ext cx="6725447" cy="462921"/>
            <a:chOff x="2526651" y="7990727"/>
            <a:chExt cx="4509845" cy="418643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B8591CE-CA7B-30FF-569A-F53F32131BA4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980D1B8-BE76-A0FC-70FE-6E94C2CFDE4B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Fundraise Support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80A0F5-DFE8-B3C3-B8C0-D222A1B4C43A}"/>
              </a:ext>
            </a:extLst>
          </p:cNvPr>
          <p:cNvGrpSpPr/>
          <p:nvPr/>
        </p:nvGrpSpPr>
        <p:grpSpPr>
          <a:xfrm>
            <a:off x="8222139" y="4682875"/>
            <a:ext cx="3621768" cy="445938"/>
            <a:chOff x="2526651" y="7990727"/>
            <a:chExt cx="4509844" cy="418643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8CAD7CB-F180-0972-7F69-B8DC09DB3A5F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20BFBB5-953F-75D9-7BC4-0FFC180AB8A3}"/>
                </a:ext>
              </a:extLst>
            </p:cNvPr>
            <p:cNvSpPr/>
            <p:nvPr/>
          </p:nvSpPr>
          <p:spPr>
            <a:xfrm>
              <a:off x="3063139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Product/Strategy Review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9A5DEF9-CCAD-744E-A739-C19F6DFA2677}"/>
              </a:ext>
            </a:extLst>
          </p:cNvPr>
          <p:cNvGrpSpPr/>
          <p:nvPr/>
        </p:nvGrpSpPr>
        <p:grpSpPr>
          <a:xfrm>
            <a:off x="14405690" y="4699230"/>
            <a:ext cx="4950864" cy="505535"/>
            <a:chOff x="2526651" y="7990727"/>
            <a:chExt cx="4509845" cy="418643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E712774F-56C1-6AAD-4CF5-5E48161D6D1A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05C772A-FB13-C09E-9667-7FD22B07A0E7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Investment strategy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4E2DD8B-F9D6-9993-815F-CEF6328F0C98}"/>
              </a:ext>
            </a:extLst>
          </p:cNvPr>
          <p:cNvGrpSpPr/>
          <p:nvPr/>
        </p:nvGrpSpPr>
        <p:grpSpPr>
          <a:xfrm>
            <a:off x="17132122" y="5485649"/>
            <a:ext cx="5022825" cy="462922"/>
            <a:chOff x="2526651" y="7990727"/>
            <a:chExt cx="4509845" cy="41864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D9667EC-CC7A-51F2-8EAF-407A94A6F896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266FEE1-AB63-DBC4-6F14-F4DC3D5A75B0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We are an ARR org.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6367A0-E18E-F87E-9322-18210269B158}"/>
              </a:ext>
            </a:extLst>
          </p:cNvPr>
          <p:cNvGrpSpPr/>
          <p:nvPr/>
        </p:nvGrpSpPr>
        <p:grpSpPr>
          <a:xfrm>
            <a:off x="9130686" y="10224843"/>
            <a:ext cx="7632153" cy="462921"/>
            <a:chOff x="2526651" y="7990727"/>
            <a:chExt cx="4332904" cy="418643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98D5AB4-335C-70EF-8D2E-FF779E9FC905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AEF5109-B8C3-D9E1-F3FA-6DCA83A47822}"/>
                </a:ext>
              </a:extLst>
            </p:cNvPr>
            <p:cNvSpPr/>
            <p:nvPr/>
          </p:nvSpPr>
          <p:spPr>
            <a:xfrm>
              <a:off x="4307531" y="7990727"/>
              <a:ext cx="2552024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TWK Lausanne 300" panose="02000503040000020004" pitchFamily="50" charset="0"/>
                </a:rPr>
                <a:t>Non product processes automated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B61399-E662-5873-5248-4EC7344A3858}"/>
              </a:ext>
            </a:extLst>
          </p:cNvPr>
          <p:cNvGrpSpPr/>
          <p:nvPr/>
        </p:nvGrpSpPr>
        <p:grpSpPr>
          <a:xfrm>
            <a:off x="13291362" y="9471269"/>
            <a:ext cx="6038340" cy="462921"/>
            <a:chOff x="2526651" y="7990727"/>
            <a:chExt cx="4509845" cy="418643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14A4353-E852-6A01-D6E0-53F2267D38B4}"/>
                </a:ext>
              </a:extLst>
            </p:cNvPr>
            <p:cNvSpPr/>
            <p:nvPr/>
          </p:nvSpPr>
          <p:spPr>
            <a:xfrm>
              <a:off x="2526651" y="7990727"/>
              <a:ext cx="3973356" cy="418643"/>
            </a:xfrm>
            <a:prstGeom prst="roundRect">
              <a:avLst>
                <a:gd name="adj" fmla="val 45787"/>
              </a:avLst>
            </a:prstGeom>
            <a:solidFill>
              <a:srgbClr val="42E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WK Lausanne 300" panose="02000503040000020004" pitchFamily="50" charset="0"/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E94CD85-2773-0E86-4C1D-BA9DF57819CF}"/>
                </a:ext>
              </a:extLst>
            </p:cNvPr>
            <p:cNvSpPr/>
            <p:nvPr/>
          </p:nvSpPr>
          <p:spPr>
            <a:xfrm>
              <a:off x="3784618" y="7990727"/>
              <a:ext cx="3251878" cy="418643"/>
            </a:xfrm>
            <a:prstGeom prst="roundRect">
              <a:avLst>
                <a:gd name="adj" fmla="val 457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latin typeface="TWK Lausanne 300" panose="02000503040000020004" pitchFamily="50" charset="0"/>
                </a:rPr>
                <a:t>Plublish</a:t>
              </a:r>
              <a:r>
                <a:rPr lang="en-US" sz="1800" dirty="0">
                  <a:latin typeface="TWK Lausanne 300" panose="02000503040000020004" pitchFamily="50" charset="0"/>
                </a:rPr>
                <a:t> external </a:t>
              </a:r>
              <a:r>
                <a:rPr lang="en-US" sz="1800" dirty="0" err="1">
                  <a:latin typeface="TWK Lausanne 300" panose="02000503040000020004" pitchFamily="50" charset="0"/>
                </a:rPr>
                <a:t>experise</a:t>
              </a:r>
              <a:endParaRPr lang="en-US" sz="1800" dirty="0">
                <a:latin typeface="TWK Lausanne 300" panose="0200050304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85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153</Words>
  <Application>Microsoft Office PowerPoint</Application>
  <PresentationFormat>Custom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TWK Lausanne 300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 Ware</dc:creator>
  <cp:lastModifiedBy>Sam Levine</cp:lastModifiedBy>
  <cp:revision>37</cp:revision>
  <dcterms:created xsi:type="dcterms:W3CDTF">2024-07-24T21:01:03Z</dcterms:created>
  <dcterms:modified xsi:type="dcterms:W3CDTF">2024-11-08T20:02:26Z</dcterms:modified>
</cp:coreProperties>
</file>