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69" r:id="rId4"/>
    <p:sldId id="270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C25F-90E9-4C64-86D9-8685D26166D7}" type="datetimeFigureOut">
              <a:rPr lang="bg-BG" smtClean="0"/>
              <a:t>20.8.2024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DC34414A-22D2-4F11-B7C9-54EE3792A6B4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51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C25F-90E9-4C64-86D9-8685D26166D7}" type="datetimeFigureOut">
              <a:rPr lang="bg-BG" smtClean="0"/>
              <a:t>20.8.2024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414A-22D2-4F11-B7C9-54EE3792A6B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801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C25F-90E9-4C64-86D9-8685D26166D7}" type="datetimeFigureOut">
              <a:rPr lang="bg-BG" smtClean="0"/>
              <a:t>20.8.2024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414A-22D2-4F11-B7C9-54EE3792A6B4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5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C25F-90E9-4C64-86D9-8685D26166D7}" type="datetimeFigureOut">
              <a:rPr lang="bg-BG" smtClean="0"/>
              <a:t>20.8.2024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414A-22D2-4F11-B7C9-54EE3792A6B4}" type="slidenum">
              <a:rPr lang="bg-BG" smtClean="0"/>
              <a:t>‹#›</a:t>
            </a:fld>
            <a:endParaRPr lang="bg-B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79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C25F-90E9-4C64-86D9-8685D26166D7}" type="datetimeFigureOut">
              <a:rPr lang="bg-BG" smtClean="0"/>
              <a:t>20.8.2024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414A-22D2-4F11-B7C9-54EE3792A6B4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55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C25F-90E9-4C64-86D9-8685D26166D7}" type="datetimeFigureOut">
              <a:rPr lang="bg-BG" smtClean="0"/>
              <a:t>20.8.2024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414A-22D2-4F11-B7C9-54EE3792A6B4}" type="slidenum">
              <a:rPr lang="bg-BG" smtClean="0"/>
              <a:t>‹#›</a:t>
            </a:fld>
            <a:endParaRPr lang="bg-B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72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C25F-90E9-4C64-86D9-8685D26166D7}" type="datetimeFigureOut">
              <a:rPr lang="bg-BG" smtClean="0"/>
              <a:t>20.8.2024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414A-22D2-4F11-B7C9-54EE3792A6B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376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C25F-90E9-4C64-86D9-8685D26166D7}" type="datetimeFigureOut">
              <a:rPr lang="bg-BG" smtClean="0"/>
              <a:t>20.8.2024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414A-22D2-4F11-B7C9-54EE3792A6B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19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C25F-90E9-4C64-86D9-8685D26166D7}" type="datetimeFigureOut">
              <a:rPr lang="bg-BG" smtClean="0"/>
              <a:t>20.8.2024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414A-22D2-4F11-B7C9-54EE3792A6B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752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C25F-90E9-4C64-86D9-8685D26166D7}" type="datetimeFigureOut">
              <a:rPr lang="bg-BG" smtClean="0"/>
              <a:t>20.8.2024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414A-22D2-4F11-B7C9-54EE3792A6B4}" type="slidenum">
              <a:rPr lang="bg-BG" smtClean="0"/>
              <a:t>‹#›</a:t>
            </a:fld>
            <a:endParaRPr lang="bg-B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F66C25F-90E9-4C64-86D9-8685D26166D7}" type="datetimeFigureOut">
              <a:rPr lang="bg-BG" smtClean="0"/>
              <a:t>20.8.2024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414A-22D2-4F11-B7C9-54EE3792A6B4}" type="slidenum">
              <a:rPr lang="bg-BG" smtClean="0"/>
              <a:t>‹#›</a:t>
            </a:fld>
            <a:endParaRPr lang="bg-B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92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6C25F-90E9-4C64-86D9-8685D26166D7}" type="datetimeFigureOut">
              <a:rPr lang="bg-BG" smtClean="0"/>
              <a:t>20.8.2024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C34414A-22D2-4F11-B7C9-54EE3792A6B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17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CFA423C-FB02-9C11-46B8-13C8C022D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633" y="802299"/>
            <a:ext cx="8475406" cy="2541431"/>
          </a:xfrm>
        </p:spPr>
        <p:txBody>
          <a:bodyPr>
            <a:normAutofit/>
          </a:bodyPr>
          <a:lstStyle/>
          <a:p>
            <a:pPr algn="ctr"/>
            <a:r>
              <a:rPr lang="bg-BG" sz="5000" b="1" dirty="0">
                <a:solidFill>
                  <a:srgbClr val="0095FF"/>
                </a:solidFill>
                <a:latin typeface="Georgia" panose="02040502050405020303" pitchFamily="18" charset="0"/>
              </a:rPr>
              <a:t>Портал за новини и забавления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F18DE8F6-05A4-33DB-BF74-F7A1B0AF6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632" y="3505653"/>
            <a:ext cx="8475407" cy="2541432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bg-BG" sz="2000" b="1" dirty="0">
                <a:latin typeface="Georgia" panose="02040502050405020303" pitchFamily="18" charset="0"/>
              </a:rPr>
              <a:t>Автор</a:t>
            </a:r>
            <a:r>
              <a:rPr lang="bg-BG" sz="2000" dirty="0">
                <a:latin typeface="Georgia" panose="02040502050405020303" pitchFamily="18" charset="0"/>
              </a:rPr>
              <a:t>:</a:t>
            </a:r>
            <a:r>
              <a:rPr lang="bg-BG" sz="2000" b="1" dirty="0">
                <a:latin typeface="Georgia" panose="02040502050405020303" pitchFamily="18" charset="0"/>
              </a:rPr>
              <a:t> </a:t>
            </a:r>
            <a:r>
              <a:rPr lang="bg-BG" sz="2000" dirty="0" err="1">
                <a:latin typeface="Georgia" panose="02040502050405020303" pitchFamily="18" charset="0"/>
              </a:rPr>
              <a:t>ЕмИЛ</a:t>
            </a:r>
            <a:r>
              <a:rPr lang="bg-BG" sz="2000" dirty="0">
                <a:latin typeface="Georgia" panose="02040502050405020303" pitchFamily="18" charset="0"/>
              </a:rPr>
              <a:t> </a:t>
            </a:r>
            <a:r>
              <a:rPr lang="bg-BG" sz="2000" dirty="0" err="1">
                <a:latin typeface="Georgia" panose="02040502050405020303" pitchFamily="18" charset="0"/>
              </a:rPr>
              <a:t>григоров</a:t>
            </a:r>
            <a:r>
              <a:rPr lang="bg-BG" sz="2000" dirty="0">
                <a:latin typeface="Georgia" panose="02040502050405020303" pitchFamily="18" charset="0"/>
              </a:rPr>
              <a:t> Медаров</a:t>
            </a:r>
          </a:p>
          <a:p>
            <a:pPr algn="ctr">
              <a:lnSpc>
                <a:spcPct val="150000"/>
              </a:lnSpc>
            </a:pPr>
            <a:r>
              <a:rPr lang="bg-BG" sz="2000" b="1" dirty="0">
                <a:latin typeface="Georgia" panose="02040502050405020303" pitchFamily="18" charset="0"/>
              </a:rPr>
              <a:t>Факултетен номер</a:t>
            </a:r>
            <a:r>
              <a:rPr lang="bg-BG" sz="2000" dirty="0">
                <a:latin typeface="Georgia" panose="02040502050405020303" pitchFamily="18" charset="0"/>
              </a:rPr>
              <a:t>: 2001262013</a:t>
            </a:r>
          </a:p>
          <a:p>
            <a:pPr algn="ctr">
              <a:lnSpc>
                <a:spcPct val="150000"/>
              </a:lnSpc>
            </a:pPr>
            <a:r>
              <a:rPr lang="bg-BG" sz="2000" b="1" dirty="0">
                <a:latin typeface="Georgia" panose="02040502050405020303" pitchFamily="18" charset="0"/>
              </a:rPr>
              <a:t>Специалност</a:t>
            </a:r>
            <a:r>
              <a:rPr lang="bg-BG" sz="2000" dirty="0">
                <a:latin typeface="Georgia" panose="02040502050405020303" pitchFamily="18" charset="0"/>
              </a:rPr>
              <a:t>: Информатика</a:t>
            </a:r>
          </a:p>
          <a:p>
            <a:pPr algn="ctr">
              <a:lnSpc>
                <a:spcPct val="150000"/>
              </a:lnSpc>
            </a:pPr>
            <a:r>
              <a:rPr lang="bg-BG" sz="2000" b="1" dirty="0">
                <a:latin typeface="Georgia" panose="02040502050405020303" pitchFamily="18" charset="0"/>
              </a:rPr>
              <a:t>Научен ръководител</a:t>
            </a:r>
            <a:r>
              <a:rPr lang="bg-BG" sz="2000" dirty="0">
                <a:latin typeface="Georgia" panose="02040502050405020303" pitchFamily="18" charset="0"/>
              </a:rPr>
              <a:t>: доц. д-р Светослав </a:t>
            </a:r>
            <a:r>
              <a:rPr lang="bg-BG" sz="2000" dirty="0" err="1">
                <a:latin typeface="Georgia" panose="02040502050405020303" pitchFamily="18" charset="0"/>
              </a:rPr>
              <a:t>Енков</a:t>
            </a:r>
            <a:endParaRPr lang="bg-BG" sz="2000" b="1" dirty="0">
              <a:latin typeface="Georgia" panose="02040502050405020303" pitchFamily="18" charset="0"/>
            </a:endParaRPr>
          </a:p>
          <a:p>
            <a:endParaRPr lang="bg-BG" sz="1800" dirty="0">
              <a:latin typeface="Georgia" panose="02040502050405020303" pitchFamily="18" charset="0"/>
            </a:endParaRPr>
          </a:p>
          <a:p>
            <a:endParaRPr lang="bg-BG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25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7BE235-88DE-1007-D87C-C33B957A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6" y="430895"/>
            <a:ext cx="8681883" cy="719479"/>
          </a:xfrm>
        </p:spPr>
        <p:txBody>
          <a:bodyPr>
            <a:noAutofit/>
          </a:bodyPr>
          <a:lstStyle/>
          <a:p>
            <a:r>
              <a:rPr lang="bg-BG" sz="4800" b="1" dirty="0">
                <a:solidFill>
                  <a:srgbClr val="0095FF"/>
                </a:solidFill>
                <a:latin typeface="Georgia" panose="02040502050405020303" pitchFamily="18" charset="0"/>
              </a:rPr>
              <a:t>Проектиране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E9C5260-AECC-C8AB-62A6-5E9669A4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883" y="2550242"/>
            <a:ext cx="3038168" cy="1757515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dirty="0" err="1">
                <a:latin typeface="Georgia" panose="02040502050405020303" pitchFamily="18" charset="0"/>
              </a:rPr>
              <a:t>Цялостна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диаграма</a:t>
            </a:r>
            <a:endParaRPr lang="ru-RU" dirty="0">
              <a:latin typeface="Georgia" panose="02040502050405020303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ru-RU" dirty="0">
                <a:latin typeface="Georgia" panose="02040502050405020303" pitchFamily="18" charset="0"/>
              </a:rPr>
              <a:t> на уеб портала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98517F78-CC14-D725-6264-04E9E06A1E9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417" y="1946786"/>
            <a:ext cx="4122000" cy="474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49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7BE235-88DE-1007-D87C-C33B957A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6" y="430895"/>
            <a:ext cx="8681883" cy="719479"/>
          </a:xfrm>
        </p:spPr>
        <p:txBody>
          <a:bodyPr>
            <a:noAutofit/>
          </a:bodyPr>
          <a:lstStyle/>
          <a:p>
            <a:r>
              <a:rPr lang="bg-BG" sz="4800" b="1" dirty="0">
                <a:solidFill>
                  <a:srgbClr val="0095FF"/>
                </a:solidFill>
                <a:latin typeface="Georgia" panose="02040502050405020303" pitchFamily="18" charset="0"/>
              </a:rPr>
              <a:t>Проектиране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E9C5260-AECC-C8AB-62A6-5E9669A4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1671485"/>
            <a:ext cx="8681884" cy="55060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 err="1">
                <a:latin typeface="Georgia" panose="02040502050405020303" pitchFamily="18" charset="0"/>
              </a:rPr>
              <a:t>Начална</a:t>
            </a:r>
            <a:r>
              <a:rPr lang="ru-RU" dirty="0">
                <a:latin typeface="Georgia" panose="02040502050405020303" pitchFamily="18" charset="0"/>
              </a:rPr>
              <a:t> страница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ADCA75CD-F5D2-FC38-E44B-C89249D2DC7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17" y="2222090"/>
            <a:ext cx="7524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32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7BE235-88DE-1007-D87C-C33B957A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6" y="430895"/>
            <a:ext cx="8681883" cy="719479"/>
          </a:xfrm>
        </p:spPr>
        <p:txBody>
          <a:bodyPr>
            <a:noAutofit/>
          </a:bodyPr>
          <a:lstStyle/>
          <a:p>
            <a:r>
              <a:rPr lang="bg-BG" sz="4800" b="1" dirty="0">
                <a:solidFill>
                  <a:srgbClr val="0095FF"/>
                </a:solidFill>
                <a:latin typeface="Georgia" panose="02040502050405020303" pitchFamily="18" charset="0"/>
              </a:rPr>
              <a:t>Проектиране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E9C5260-AECC-C8AB-62A6-5E9669A4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1671485"/>
            <a:ext cx="8681884" cy="55060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 err="1">
                <a:latin typeface="Georgia" panose="02040502050405020303" pitchFamily="18" charset="0"/>
              </a:rPr>
              <a:t>Добавяне</a:t>
            </a:r>
            <a:r>
              <a:rPr lang="ru-RU" dirty="0">
                <a:latin typeface="Georgia" panose="02040502050405020303" pitchFamily="18" charset="0"/>
              </a:rPr>
              <a:t> на </a:t>
            </a:r>
            <a:r>
              <a:rPr lang="ru-RU" dirty="0" err="1">
                <a:latin typeface="Georgia" panose="02040502050405020303" pitchFamily="18" charset="0"/>
              </a:rPr>
              <a:t>статия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2597A6E6-BF1B-52AD-8AD0-DDE348AD09B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000" y="2222089"/>
            <a:ext cx="5616000" cy="444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74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7BE235-88DE-1007-D87C-C33B957A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6" y="430895"/>
            <a:ext cx="8681883" cy="719479"/>
          </a:xfrm>
        </p:spPr>
        <p:txBody>
          <a:bodyPr>
            <a:noAutofit/>
          </a:bodyPr>
          <a:lstStyle/>
          <a:p>
            <a:r>
              <a:rPr lang="bg-BG" sz="4800" b="1" dirty="0">
                <a:solidFill>
                  <a:srgbClr val="0095FF"/>
                </a:solidFill>
                <a:latin typeface="Georgia" panose="02040502050405020303" pitchFamily="18" charset="0"/>
              </a:rPr>
              <a:t>Реализация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E9C5260-AECC-C8AB-62A6-5E9669A4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1671484"/>
            <a:ext cx="8681884" cy="457199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Georgia" panose="02040502050405020303" pitchFamily="18" charset="0"/>
              </a:rPr>
              <a:t>База </a:t>
            </a:r>
            <a:r>
              <a:rPr lang="ru-RU" dirty="0" err="1">
                <a:latin typeface="Georgia" panose="02040502050405020303" pitchFamily="18" charset="0"/>
              </a:rPr>
              <a:t>данни</a:t>
            </a:r>
            <a:r>
              <a:rPr lang="ru-RU" dirty="0">
                <a:latin typeface="Georgia" panose="02040502050405020303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latin typeface="Georgia" panose="02040502050405020303" pitchFamily="18" charset="0"/>
              </a:rPr>
              <a:t>Потребители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 err="1">
                <a:latin typeface="Georgia" panose="02040502050405020303" pitchFamily="18" charset="0"/>
              </a:rPr>
              <a:t>България</a:t>
            </a:r>
            <a:endParaRPr lang="ru-RU" sz="2000" dirty="0">
              <a:latin typeface="Georgia" panose="02040502050405020303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latin typeface="Georgia" panose="02040502050405020303" pitchFamily="18" charset="0"/>
              </a:rPr>
              <a:t>Бизнес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 err="1">
                <a:latin typeface="Georgia" panose="02040502050405020303" pitchFamily="18" charset="0"/>
              </a:rPr>
              <a:t>Забавления</a:t>
            </a:r>
            <a:endParaRPr lang="ru-RU" sz="2000" dirty="0">
              <a:latin typeface="Georgia" panose="02040502050405020303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latin typeface="Georgia" panose="02040502050405020303" pitchFamily="18" charset="0"/>
              </a:rPr>
              <a:t>Спорт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 err="1">
                <a:latin typeface="Georgia" panose="02040502050405020303" pitchFamily="18" charset="0"/>
              </a:rPr>
              <a:t>Коментари</a:t>
            </a:r>
            <a:endParaRPr lang="ru-RU" sz="2000" dirty="0">
              <a:latin typeface="Georgia" panose="02040502050405020303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latin typeface="Georgia" panose="02040502050405020303" pitchFamily="18" charset="0"/>
              </a:rPr>
              <a:t>Категории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49F5002B-2130-9512-AA28-C89FDC55C913}"/>
              </a:ext>
            </a:extLst>
          </p:cNvPr>
          <p:cNvPicPr>
            <a:picLocks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49" y="1938852"/>
            <a:ext cx="5058000" cy="4571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146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7BE235-88DE-1007-D87C-C33B957A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6" y="430895"/>
            <a:ext cx="8681883" cy="1049235"/>
          </a:xfrm>
        </p:spPr>
        <p:txBody>
          <a:bodyPr>
            <a:normAutofit/>
          </a:bodyPr>
          <a:lstStyle/>
          <a:p>
            <a:pPr algn="ctr"/>
            <a:r>
              <a:rPr lang="bg-BG" sz="4800" b="1" dirty="0">
                <a:solidFill>
                  <a:srgbClr val="0095FF"/>
                </a:solidFill>
                <a:latin typeface="Georgia" panose="02040502050405020303" pitchFamily="18" charset="0"/>
              </a:rPr>
              <a:t>Бъдещо развитие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E9C5260-AECC-C8AB-62A6-5E9669A4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2015732"/>
            <a:ext cx="8681884" cy="416875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ru-RU" sz="2200" dirty="0">
                <a:latin typeface="Georgia" panose="02040502050405020303" pitchFamily="18" charset="0"/>
              </a:rPr>
              <a:t>Някои от </a:t>
            </a:r>
            <a:r>
              <a:rPr lang="ru-RU" sz="2200" dirty="0" err="1">
                <a:latin typeface="Georgia" panose="02040502050405020303" pitchFamily="18" charset="0"/>
              </a:rPr>
              <a:t>основните</a:t>
            </a:r>
            <a:r>
              <a:rPr lang="ru-RU" sz="2200" dirty="0">
                <a:latin typeface="Georgia" panose="02040502050405020303" pitchFamily="18" charset="0"/>
              </a:rPr>
              <a:t> </a:t>
            </a:r>
            <a:r>
              <a:rPr lang="ru-RU" sz="2200" dirty="0" err="1">
                <a:latin typeface="Georgia" panose="02040502050405020303" pitchFamily="18" charset="0"/>
              </a:rPr>
              <a:t>функционалности</a:t>
            </a:r>
            <a:r>
              <a:rPr lang="ru-RU" sz="2200" dirty="0">
                <a:latin typeface="Georgia" panose="02040502050405020303" pitchFamily="18" charset="0"/>
              </a:rPr>
              <a:t>, </a:t>
            </a:r>
            <a:r>
              <a:rPr lang="ru-RU" sz="2200" dirty="0" err="1">
                <a:latin typeface="Georgia" panose="02040502050405020303" pitchFamily="18" charset="0"/>
              </a:rPr>
              <a:t>предвидени</a:t>
            </a:r>
            <a:r>
              <a:rPr lang="ru-RU" sz="2200" dirty="0">
                <a:latin typeface="Georgia" panose="02040502050405020303" pitchFamily="18" charset="0"/>
              </a:rPr>
              <a:t> за </a:t>
            </a:r>
            <a:r>
              <a:rPr lang="ru-RU" sz="2200" dirty="0" err="1">
                <a:latin typeface="Georgia" panose="02040502050405020303" pitchFamily="18" charset="0"/>
              </a:rPr>
              <a:t>бъдеща</a:t>
            </a:r>
            <a:r>
              <a:rPr lang="ru-RU" sz="2200" dirty="0">
                <a:latin typeface="Georgia" panose="02040502050405020303" pitchFamily="18" charset="0"/>
              </a:rPr>
              <a:t> разработка, </a:t>
            </a:r>
            <a:r>
              <a:rPr lang="ru-RU" sz="2200" dirty="0" err="1">
                <a:latin typeface="Georgia" panose="02040502050405020303" pitchFamily="18" charset="0"/>
              </a:rPr>
              <a:t>са</a:t>
            </a:r>
            <a:r>
              <a:rPr lang="ru-RU" sz="2200" dirty="0">
                <a:latin typeface="Georgia" panose="02040502050405020303" pitchFamily="18" charset="0"/>
              </a:rPr>
              <a:t>:</a:t>
            </a:r>
          </a:p>
          <a:p>
            <a:pPr lvl="1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ru-RU" sz="2200" dirty="0" err="1">
                <a:latin typeface="Georgia" panose="02040502050405020303" pitchFamily="18" charset="0"/>
              </a:rPr>
              <a:t>Създаване</a:t>
            </a:r>
            <a:r>
              <a:rPr lang="ru-RU" sz="2200" dirty="0">
                <a:latin typeface="Georgia" panose="02040502050405020303" pitchFamily="18" charset="0"/>
              </a:rPr>
              <a:t> на </a:t>
            </a:r>
            <a:r>
              <a:rPr lang="ru-RU" sz="2200" dirty="0" err="1">
                <a:latin typeface="Georgia" panose="02040502050405020303" pitchFamily="18" charset="0"/>
              </a:rPr>
              <a:t>мобилно</a:t>
            </a:r>
            <a:r>
              <a:rPr lang="ru-RU" sz="2200" dirty="0">
                <a:latin typeface="Georgia" panose="02040502050405020303" pitchFamily="18" charset="0"/>
              </a:rPr>
              <a:t> приложение за </a:t>
            </a:r>
            <a:r>
              <a:rPr lang="ru-RU" sz="2200" dirty="0" err="1">
                <a:latin typeface="Georgia" panose="02040502050405020303" pitchFamily="18" charset="0"/>
              </a:rPr>
              <a:t>Android</a:t>
            </a:r>
            <a:r>
              <a:rPr lang="ru-RU" sz="2200" dirty="0">
                <a:latin typeface="Georgia" panose="02040502050405020303" pitchFamily="18" charset="0"/>
              </a:rPr>
              <a:t> и </a:t>
            </a:r>
            <a:r>
              <a:rPr lang="ru-RU" sz="2200" dirty="0" err="1">
                <a:latin typeface="Georgia" panose="02040502050405020303" pitchFamily="18" charset="0"/>
              </a:rPr>
              <a:t>iOS</a:t>
            </a:r>
            <a:r>
              <a:rPr lang="ru-RU" sz="2200" dirty="0">
                <a:latin typeface="Georgia" panose="02040502050405020303" pitchFamily="18" charset="0"/>
              </a:rPr>
              <a:t>;</a:t>
            </a:r>
          </a:p>
          <a:p>
            <a:pPr lvl="1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latin typeface="Georgia" panose="02040502050405020303" pitchFamily="18" charset="0"/>
              </a:rPr>
              <a:t>Интеграция с </a:t>
            </a:r>
            <a:r>
              <a:rPr lang="ru-RU" sz="2200" dirty="0" err="1">
                <a:latin typeface="Georgia" panose="02040502050405020303" pitchFamily="18" charset="0"/>
              </a:rPr>
              <a:t>други</a:t>
            </a:r>
            <a:r>
              <a:rPr lang="ru-RU" sz="2200" dirty="0">
                <a:latin typeface="Georgia" panose="02040502050405020303" pitchFamily="18" charset="0"/>
              </a:rPr>
              <a:t> </a:t>
            </a:r>
            <a:r>
              <a:rPr lang="ru-RU" sz="2200" dirty="0" err="1">
                <a:latin typeface="Georgia" panose="02040502050405020303" pitchFamily="18" charset="0"/>
              </a:rPr>
              <a:t>платформи</a:t>
            </a:r>
            <a:r>
              <a:rPr lang="ru-RU" sz="2200" dirty="0">
                <a:latin typeface="Georgia" panose="02040502050405020303" pitchFamily="18" charset="0"/>
              </a:rPr>
              <a:t>;</a:t>
            </a:r>
          </a:p>
          <a:p>
            <a:pPr lvl="1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ru-RU" sz="2200" dirty="0" err="1">
                <a:latin typeface="Georgia" panose="02040502050405020303" pitchFamily="18" charset="0"/>
              </a:rPr>
              <a:t>Генериране</a:t>
            </a:r>
            <a:r>
              <a:rPr lang="ru-RU" sz="2200" dirty="0">
                <a:latin typeface="Georgia" panose="02040502050405020303" pitchFamily="18" charset="0"/>
              </a:rPr>
              <a:t> на статистически </a:t>
            </a:r>
            <a:r>
              <a:rPr lang="ru-RU" sz="2200" dirty="0" err="1">
                <a:latin typeface="Georgia" panose="02040502050405020303" pitchFamily="18" charset="0"/>
              </a:rPr>
              <a:t>данни</a:t>
            </a:r>
            <a:r>
              <a:rPr lang="ru-RU" sz="2200" dirty="0">
                <a:latin typeface="Georgia" panose="02040502050405020303" pitchFamily="18" charset="0"/>
              </a:rPr>
              <a:t> </a:t>
            </a:r>
            <a:r>
              <a:rPr lang="ru-RU" sz="2200" dirty="0" err="1">
                <a:latin typeface="Georgia" panose="02040502050405020303" pitchFamily="18" charset="0"/>
              </a:rPr>
              <a:t>относно</a:t>
            </a:r>
            <a:r>
              <a:rPr lang="ru-RU" sz="2200" dirty="0">
                <a:latin typeface="Georgia" panose="02040502050405020303" pitchFamily="18" charset="0"/>
              </a:rPr>
              <a:t> </a:t>
            </a:r>
            <a:r>
              <a:rPr lang="ru-RU" sz="2200" dirty="0" err="1">
                <a:latin typeface="Georgia" panose="02040502050405020303" pitchFamily="18" charset="0"/>
              </a:rPr>
              <a:t>активността</a:t>
            </a:r>
            <a:r>
              <a:rPr lang="ru-RU" sz="2200" dirty="0">
                <a:latin typeface="Georgia" panose="02040502050405020303" pitchFamily="18" charset="0"/>
              </a:rPr>
              <a:t> на </a:t>
            </a:r>
            <a:r>
              <a:rPr lang="ru-RU" sz="2200" dirty="0" err="1">
                <a:latin typeface="Georgia" panose="02040502050405020303" pitchFamily="18" charset="0"/>
              </a:rPr>
              <a:t>конкретни</a:t>
            </a:r>
            <a:r>
              <a:rPr lang="ru-RU" sz="2200" dirty="0">
                <a:latin typeface="Georgia" panose="02040502050405020303" pitchFamily="18" charset="0"/>
              </a:rPr>
              <a:t> потребители;</a:t>
            </a:r>
          </a:p>
          <a:p>
            <a:pPr lvl="1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ru-RU" sz="2200" dirty="0" err="1">
                <a:latin typeface="Georgia" panose="02040502050405020303" pitchFamily="18" charset="0"/>
              </a:rPr>
              <a:t>Усъвършенстване</a:t>
            </a:r>
            <a:r>
              <a:rPr lang="ru-RU" sz="2200" dirty="0">
                <a:latin typeface="Georgia" panose="02040502050405020303" pitchFamily="18" charset="0"/>
              </a:rPr>
              <a:t> на SEO </a:t>
            </a:r>
            <a:r>
              <a:rPr lang="ru-RU" sz="2200" dirty="0" err="1">
                <a:latin typeface="Georgia" panose="02040502050405020303" pitchFamily="18" charset="0"/>
              </a:rPr>
              <a:t>оптимизацията</a:t>
            </a:r>
            <a:r>
              <a:rPr lang="ru-RU" sz="2200" dirty="0">
                <a:latin typeface="Georgia" panose="02040502050405020303" pitchFamily="18" charset="0"/>
              </a:rPr>
              <a:t> с цел </a:t>
            </a:r>
            <a:r>
              <a:rPr lang="ru-RU" sz="2200" dirty="0" err="1">
                <a:latin typeface="Georgia" panose="02040502050405020303" pitchFamily="18" charset="0"/>
              </a:rPr>
              <a:t>увеличаване</a:t>
            </a:r>
            <a:r>
              <a:rPr lang="ru-RU" sz="2200" dirty="0">
                <a:latin typeface="Georgia" panose="02040502050405020303" pitchFamily="18" charset="0"/>
              </a:rPr>
              <a:t> на </a:t>
            </a:r>
            <a:r>
              <a:rPr lang="ru-RU" sz="2200" dirty="0" err="1">
                <a:latin typeface="Georgia" panose="02040502050405020303" pitchFamily="18" charset="0"/>
              </a:rPr>
              <a:t>популярността</a:t>
            </a:r>
            <a:r>
              <a:rPr lang="ru-RU" sz="2200" dirty="0">
                <a:latin typeface="Georgia" panose="02040502050405020303" pitchFamily="18" charset="0"/>
              </a:rPr>
              <a:t> на сайта.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704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7BE235-88DE-1007-D87C-C33B957A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6" y="430895"/>
            <a:ext cx="8681883" cy="1049235"/>
          </a:xfrm>
        </p:spPr>
        <p:txBody>
          <a:bodyPr>
            <a:normAutofit/>
          </a:bodyPr>
          <a:lstStyle/>
          <a:p>
            <a:pPr algn="ctr"/>
            <a:r>
              <a:rPr lang="bg-BG" sz="4800" b="1" dirty="0">
                <a:solidFill>
                  <a:srgbClr val="0095FF"/>
                </a:solidFill>
                <a:latin typeface="Georgia" panose="02040502050405020303" pitchFamily="18" charset="0"/>
              </a:rPr>
              <a:t>Заключение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E9C5260-AECC-C8AB-62A6-5E9669A4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2015732"/>
            <a:ext cx="8681884" cy="416875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 err="1">
                <a:latin typeface="Georgia" panose="02040502050405020303" pitchFamily="18" charset="0"/>
              </a:rPr>
              <a:t>Заключението</a:t>
            </a:r>
            <a:r>
              <a:rPr lang="ru-RU" dirty="0">
                <a:latin typeface="Georgia" panose="02040502050405020303" pitchFamily="18" charset="0"/>
              </a:rPr>
              <a:t>, </a:t>
            </a:r>
            <a:r>
              <a:rPr lang="ru-RU" dirty="0" err="1">
                <a:latin typeface="Georgia" panose="02040502050405020303" pitchFamily="18" charset="0"/>
              </a:rPr>
              <a:t>което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може</a:t>
            </a:r>
            <a:r>
              <a:rPr lang="ru-RU" dirty="0">
                <a:latin typeface="Georgia" panose="02040502050405020303" pitchFamily="18" charset="0"/>
              </a:rPr>
              <a:t> да се </a:t>
            </a:r>
            <a:r>
              <a:rPr lang="ru-RU" dirty="0" err="1">
                <a:latin typeface="Georgia" panose="02040502050405020303" pitchFamily="18" charset="0"/>
              </a:rPr>
              <a:t>направи</a:t>
            </a:r>
            <a:r>
              <a:rPr lang="ru-RU" dirty="0">
                <a:latin typeface="Georgia" panose="02040502050405020303" pitchFamily="18" charset="0"/>
              </a:rPr>
              <a:t>, е че </a:t>
            </a:r>
            <a:r>
              <a:rPr lang="ru-RU" dirty="0" err="1">
                <a:latin typeface="Georgia" panose="02040502050405020303" pitchFamily="18" charset="0"/>
              </a:rPr>
              <a:t>поставените</a:t>
            </a:r>
            <a:r>
              <a:rPr lang="ru-RU" dirty="0">
                <a:latin typeface="Georgia" panose="02040502050405020303" pitchFamily="18" charset="0"/>
              </a:rPr>
              <a:t> цели в </a:t>
            </a:r>
            <a:r>
              <a:rPr lang="ru-RU" dirty="0" err="1">
                <a:latin typeface="Georgia" panose="02040502050405020303" pitchFamily="18" charset="0"/>
              </a:rPr>
              <a:t>началото</a:t>
            </a:r>
            <a:r>
              <a:rPr lang="ru-RU" dirty="0">
                <a:latin typeface="Georgia" panose="02040502050405020303" pitchFamily="18" charset="0"/>
              </a:rPr>
              <a:t> на </a:t>
            </a:r>
            <a:r>
              <a:rPr lang="ru-RU" dirty="0" err="1">
                <a:latin typeface="Georgia" panose="02040502050405020303" pitchFamily="18" charset="0"/>
              </a:rPr>
              <a:t>дипломната</a:t>
            </a:r>
            <a:r>
              <a:rPr lang="ru-RU" dirty="0">
                <a:latin typeface="Georgia" panose="02040502050405020303" pitchFamily="18" charset="0"/>
              </a:rPr>
              <a:t> разработка </a:t>
            </a:r>
            <a:r>
              <a:rPr lang="ru-RU" dirty="0" err="1">
                <a:latin typeface="Georgia" panose="02040502050405020303" pitchFamily="18" charset="0"/>
              </a:rPr>
              <a:t>са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постигнати</a:t>
            </a:r>
            <a:r>
              <a:rPr lang="ru-RU" dirty="0">
                <a:latin typeface="Georgia" panose="02040502050405020303" pitchFamily="18" charset="0"/>
              </a:rPr>
              <a:t>. </a:t>
            </a:r>
            <a:r>
              <a:rPr lang="ru-RU" dirty="0" err="1">
                <a:latin typeface="Georgia" panose="02040502050405020303" pitchFamily="18" charset="0"/>
              </a:rPr>
              <a:t>Освен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това</a:t>
            </a:r>
            <a:r>
              <a:rPr lang="ru-RU" dirty="0">
                <a:latin typeface="Georgia" panose="02040502050405020303" pitchFamily="18" charset="0"/>
              </a:rPr>
              <a:t>, по </a:t>
            </a:r>
            <a:r>
              <a:rPr lang="ru-RU" dirty="0" err="1">
                <a:latin typeface="Georgia" panose="02040502050405020303" pitchFamily="18" charset="0"/>
              </a:rPr>
              <a:t>време</a:t>
            </a:r>
            <a:r>
              <a:rPr lang="ru-RU" dirty="0">
                <a:latin typeface="Georgia" panose="02040502050405020303" pitchFamily="18" charset="0"/>
              </a:rPr>
              <a:t> на </a:t>
            </a:r>
            <a:r>
              <a:rPr lang="ru-RU" dirty="0" err="1">
                <a:latin typeface="Georgia" panose="02040502050405020303" pitchFamily="18" charset="0"/>
              </a:rPr>
              <a:t>разработката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бяха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анализирани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други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платформи</a:t>
            </a:r>
            <a:r>
              <a:rPr lang="ru-RU" dirty="0">
                <a:latin typeface="Georgia" panose="02040502050405020303" pitchFamily="18" charset="0"/>
              </a:rPr>
              <a:t> и сродни области, </a:t>
            </a:r>
            <a:r>
              <a:rPr lang="ru-RU" dirty="0" err="1">
                <a:latin typeface="Georgia" panose="02040502050405020303" pitchFamily="18" charset="0"/>
              </a:rPr>
              <a:t>което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допринесе</a:t>
            </a:r>
            <a:r>
              <a:rPr lang="ru-RU" dirty="0">
                <a:latin typeface="Georgia" panose="02040502050405020303" pitchFamily="18" charset="0"/>
              </a:rPr>
              <a:t> за </a:t>
            </a:r>
            <a:r>
              <a:rPr lang="ru-RU" dirty="0" err="1">
                <a:latin typeface="Georgia" panose="02040502050405020303" pitchFamily="18" charset="0"/>
              </a:rPr>
              <a:t>успешното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изпълнение</a:t>
            </a:r>
            <a:r>
              <a:rPr lang="ru-RU" dirty="0">
                <a:latin typeface="Georgia" panose="02040502050405020303" pitchFamily="18" charset="0"/>
              </a:rPr>
              <a:t> на целите и </a:t>
            </a:r>
            <a:r>
              <a:rPr lang="ru-RU" dirty="0" err="1">
                <a:latin typeface="Georgia" panose="02040502050405020303" pitchFamily="18" charset="0"/>
              </a:rPr>
              <a:t>подобряването</a:t>
            </a:r>
            <a:r>
              <a:rPr lang="ru-RU" dirty="0">
                <a:latin typeface="Georgia" panose="02040502050405020303" pitchFamily="18" charset="0"/>
              </a:rPr>
              <a:t> на </a:t>
            </a:r>
            <a:r>
              <a:rPr lang="ru-RU" dirty="0" err="1">
                <a:latin typeface="Georgia" panose="02040502050405020303" pitchFamily="18" charset="0"/>
              </a:rPr>
              <a:t>платформата</a:t>
            </a:r>
            <a:r>
              <a:rPr lang="ru-RU" dirty="0">
                <a:latin typeface="Georgia" panose="02040502050405020303" pitchFamily="18" charset="0"/>
              </a:rPr>
              <a:t>. Не на </a:t>
            </a:r>
            <a:r>
              <a:rPr lang="ru-RU" dirty="0" err="1">
                <a:latin typeface="Georgia" panose="02040502050405020303" pitchFamily="18" charset="0"/>
              </a:rPr>
              <a:t>последно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място</a:t>
            </a:r>
            <a:r>
              <a:rPr lang="ru-RU" dirty="0">
                <a:latin typeface="Georgia" panose="02040502050405020303" pitchFamily="18" charset="0"/>
              </a:rPr>
              <a:t>, </a:t>
            </a:r>
            <a:r>
              <a:rPr lang="ru-RU" dirty="0" err="1">
                <a:latin typeface="Georgia" panose="02040502050405020303" pitchFamily="18" charset="0"/>
              </a:rPr>
              <a:t>бяха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идентифицирани</a:t>
            </a:r>
            <a:r>
              <a:rPr lang="ru-RU" dirty="0">
                <a:latin typeface="Georgia" panose="02040502050405020303" pitchFamily="18" charset="0"/>
              </a:rPr>
              <a:t> и важни области за </a:t>
            </a:r>
            <a:r>
              <a:rPr lang="ru-RU" dirty="0" err="1">
                <a:latin typeface="Georgia" panose="02040502050405020303" pitchFamily="18" charset="0"/>
              </a:rPr>
              <a:t>бъдещо</a:t>
            </a:r>
            <a:r>
              <a:rPr lang="ru-RU" dirty="0">
                <a:latin typeface="Georgia" panose="02040502050405020303" pitchFamily="18" charset="0"/>
              </a:rPr>
              <a:t> развитие по </a:t>
            </a:r>
            <a:r>
              <a:rPr lang="ru-RU" dirty="0" err="1">
                <a:latin typeface="Georgia" panose="02040502050405020303" pitchFamily="18" charset="0"/>
              </a:rPr>
              <a:t>темата</a:t>
            </a:r>
            <a:r>
              <a:rPr lang="ru-RU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3304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BE07390C-D0E3-7299-ACB8-7054FC4586C1}"/>
              </a:ext>
            </a:extLst>
          </p:cNvPr>
          <p:cNvSpPr txBox="1"/>
          <p:nvPr/>
        </p:nvSpPr>
        <p:spPr>
          <a:xfrm>
            <a:off x="963561" y="1140542"/>
            <a:ext cx="72267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5400" b="1" dirty="0">
                <a:solidFill>
                  <a:srgbClr val="0095FF"/>
                </a:solidFill>
                <a:latin typeface="Georgia" panose="02040502050405020303" pitchFamily="18" charset="0"/>
              </a:rPr>
              <a:t>Благодаря Ви </a:t>
            </a:r>
          </a:p>
          <a:p>
            <a:pPr algn="ctr"/>
            <a:r>
              <a:rPr lang="bg-BG" sz="5400" b="1" dirty="0">
                <a:solidFill>
                  <a:srgbClr val="0095FF"/>
                </a:solidFill>
                <a:latin typeface="Georgia" panose="02040502050405020303" pitchFamily="18" charset="0"/>
              </a:rPr>
              <a:t>за </a:t>
            </a:r>
          </a:p>
          <a:p>
            <a:pPr algn="ctr"/>
            <a:r>
              <a:rPr lang="bg-BG" sz="5400" b="1" dirty="0">
                <a:solidFill>
                  <a:srgbClr val="0095FF"/>
                </a:solidFill>
                <a:latin typeface="Georgia" panose="02040502050405020303" pitchFamily="18" charset="0"/>
              </a:rPr>
              <a:t>вниманието!</a:t>
            </a:r>
          </a:p>
        </p:txBody>
      </p:sp>
      <p:sp>
        <p:nvSpPr>
          <p:cNvPr id="3" name="Усмихнато лице 2">
            <a:extLst>
              <a:ext uri="{FF2B5EF4-FFF2-40B4-BE49-F238E27FC236}">
                <a16:creationId xmlns:a16="http://schemas.microsoft.com/office/drawing/2014/main" id="{3C1263BF-0A05-2606-1878-1C56BAF630C4}"/>
              </a:ext>
            </a:extLst>
          </p:cNvPr>
          <p:cNvSpPr/>
          <p:nvPr/>
        </p:nvSpPr>
        <p:spPr>
          <a:xfrm>
            <a:off x="7049729" y="2920181"/>
            <a:ext cx="816077" cy="717754"/>
          </a:xfrm>
          <a:prstGeom prst="smileyFace">
            <a:avLst/>
          </a:prstGeom>
          <a:solidFill>
            <a:srgbClr val="0095FF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0000" endA="295" endPos="92000" dist="50800" dir="5400000" sy="-100000" algn="bl" rotWithShape="0"/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0095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35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7BE235-88DE-1007-D87C-C33B957A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7" y="430895"/>
            <a:ext cx="4365523" cy="1049235"/>
          </a:xfrm>
        </p:spPr>
        <p:txBody>
          <a:bodyPr>
            <a:normAutofit/>
          </a:bodyPr>
          <a:lstStyle/>
          <a:p>
            <a:pPr algn="ctr"/>
            <a:r>
              <a:rPr lang="bg-BG" sz="4800" b="1" dirty="0">
                <a:solidFill>
                  <a:srgbClr val="0095FF"/>
                </a:solidFill>
                <a:latin typeface="Georgia" panose="02040502050405020303" pitchFamily="18" charset="0"/>
              </a:rPr>
              <a:t>Резюме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E9C5260-AECC-C8AB-62A6-5E9669A4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2015733"/>
            <a:ext cx="8681884" cy="397211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Georgia" panose="02040502050405020303" pitchFamily="18" charset="0"/>
              </a:rPr>
              <a:t>Целта на </a:t>
            </a:r>
            <a:r>
              <a:rPr lang="ru-RU" dirty="0" err="1">
                <a:latin typeface="Georgia" panose="02040502050405020303" pitchFamily="18" charset="0"/>
              </a:rPr>
              <a:t>приложението</a:t>
            </a:r>
            <a:r>
              <a:rPr lang="ru-RU" dirty="0">
                <a:latin typeface="Georgia" panose="02040502050405020303" pitchFamily="18" charset="0"/>
              </a:rPr>
              <a:t> е да </a:t>
            </a:r>
            <a:r>
              <a:rPr lang="ru-RU" dirty="0" err="1">
                <a:latin typeface="Georgia" panose="02040502050405020303" pitchFamily="18" charset="0"/>
              </a:rPr>
              <a:t>улесни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хората</a:t>
            </a:r>
            <a:r>
              <a:rPr lang="ru-RU" dirty="0">
                <a:latin typeface="Georgia" panose="02040502050405020303" pitchFamily="18" charset="0"/>
              </a:rPr>
              <a:t>, </a:t>
            </a:r>
            <a:r>
              <a:rPr lang="ru-RU" dirty="0" err="1">
                <a:latin typeface="Georgia" panose="02040502050405020303" pitchFamily="18" charset="0"/>
              </a:rPr>
              <a:t>които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търсят</a:t>
            </a:r>
            <a:r>
              <a:rPr lang="ru-RU" dirty="0">
                <a:latin typeface="Georgia" panose="02040502050405020303" pitchFamily="18" charset="0"/>
              </a:rPr>
              <a:t> информация онлайн, </a:t>
            </a:r>
            <a:r>
              <a:rPr lang="ru-RU" dirty="0" err="1">
                <a:latin typeface="Georgia" panose="02040502050405020303" pitchFamily="18" charset="0"/>
              </a:rPr>
              <a:t>като</a:t>
            </a:r>
            <a:r>
              <a:rPr lang="ru-RU" dirty="0">
                <a:latin typeface="Georgia" panose="02040502050405020303" pitchFamily="18" charset="0"/>
              </a:rPr>
              <a:t> предоставя </a:t>
            </a:r>
            <a:r>
              <a:rPr lang="ru-RU" dirty="0" err="1">
                <a:latin typeface="Georgia" panose="02040502050405020303" pitchFamily="18" charset="0"/>
              </a:rPr>
              <a:t>новини</a:t>
            </a:r>
            <a:r>
              <a:rPr lang="ru-RU" dirty="0">
                <a:latin typeface="Georgia" panose="02040502050405020303" pitchFamily="18" charset="0"/>
              </a:rPr>
              <a:t>, </a:t>
            </a:r>
            <a:r>
              <a:rPr lang="ru-RU" dirty="0" err="1">
                <a:latin typeface="Georgia" panose="02040502050405020303" pitchFamily="18" charset="0"/>
              </a:rPr>
              <a:t>категоризирани</a:t>
            </a:r>
            <a:r>
              <a:rPr lang="ru-RU" dirty="0">
                <a:latin typeface="Georgia" panose="02040502050405020303" pitchFamily="18" charset="0"/>
              </a:rPr>
              <a:t> по </a:t>
            </a:r>
            <a:r>
              <a:rPr lang="ru-RU" dirty="0" err="1">
                <a:latin typeface="Georgia" panose="02040502050405020303" pitchFamily="18" charset="0"/>
              </a:rPr>
              <a:t>различни</a:t>
            </a:r>
            <a:r>
              <a:rPr lang="ru-RU" dirty="0">
                <a:latin typeface="Georgia" panose="02040502050405020303" pitchFamily="18" charset="0"/>
              </a:rPr>
              <a:t> теми.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Georgia" panose="02040502050405020303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Georgia" panose="02040502050405020303" pitchFamily="18" charset="0"/>
              </a:rPr>
              <a:t>С цел </a:t>
            </a:r>
            <a:r>
              <a:rPr lang="ru-RU" dirty="0" err="1">
                <a:latin typeface="Georgia" panose="02040502050405020303" pitchFamily="18" charset="0"/>
              </a:rPr>
              <a:t>подобряване</a:t>
            </a:r>
            <a:r>
              <a:rPr lang="ru-RU" dirty="0">
                <a:latin typeface="Georgia" panose="02040502050405020303" pitchFamily="18" charset="0"/>
              </a:rPr>
              <a:t> на </a:t>
            </a:r>
            <a:r>
              <a:rPr lang="ru-RU" dirty="0" err="1">
                <a:latin typeface="Georgia" panose="02040502050405020303" pitchFamily="18" charset="0"/>
              </a:rPr>
              <a:t>информираността</a:t>
            </a:r>
            <a:r>
              <a:rPr lang="ru-RU" dirty="0">
                <a:latin typeface="Georgia" panose="02040502050405020303" pitchFamily="18" charset="0"/>
              </a:rPr>
              <a:t>, </a:t>
            </a:r>
            <a:r>
              <a:rPr lang="ru-RU" dirty="0" err="1">
                <a:latin typeface="Georgia" panose="02040502050405020303" pitchFamily="18" charset="0"/>
              </a:rPr>
              <a:t>порталът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предлага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различни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възможности</a:t>
            </a:r>
            <a:r>
              <a:rPr lang="ru-RU" dirty="0">
                <a:latin typeface="Georgia" panose="02040502050405020303" pitchFamily="18" charset="0"/>
              </a:rPr>
              <a:t> и </a:t>
            </a:r>
            <a:r>
              <a:rPr lang="ru-RU" dirty="0" err="1">
                <a:latin typeface="Georgia" panose="02040502050405020303" pitchFamily="18" charset="0"/>
              </a:rPr>
              <a:t>функционалности</a:t>
            </a:r>
            <a:r>
              <a:rPr lang="ru-RU" dirty="0">
                <a:latin typeface="Georgia" panose="02040502050405020303" pitchFamily="18" charset="0"/>
              </a:rPr>
              <a:t>, </a:t>
            </a:r>
            <a:r>
              <a:rPr lang="ru-RU" dirty="0" err="1">
                <a:latin typeface="Georgia" panose="02040502050405020303" pitchFamily="18" charset="0"/>
              </a:rPr>
              <a:t>които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допринасят</a:t>
            </a:r>
            <a:r>
              <a:rPr lang="ru-RU" dirty="0">
                <a:latin typeface="Georgia" panose="02040502050405020303" pitchFamily="18" charset="0"/>
              </a:rPr>
              <a:t> за </a:t>
            </a:r>
            <a:r>
              <a:rPr lang="ru-RU" dirty="0" err="1">
                <a:latin typeface="Georgia" panose="02040502050405020303" pitchFamily="18" charset="0"/>
              </a:rPr>
              <a:t>неговата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полезност</a:t>
            </a:r>
            <a:r>
              <a:rPr lang="ru-RU" dirty="0">
                <a:latin typeface="Georgia" panose="02040502050405020303" pitchFamily="18" charset="0"/>
              </a:rPr>
              <a:t> и </a:t>
            </a:r>
            <a:r>
              <a:rPr lang="ru-RU" dirty="0" err="1">
                <a:latin typeface="Georgia" panose="02040502050405020303" pitchFamily="18" charset="0"/>
              </a:rPr>
              <a:t>ефективност</a:t>
            </a:r>
            <a:r>
              <a:rPr lang="ru-RU" dirty="0">
                <a:latin typeface="Georgia" panose="02040502050405020303" pitchFamily="18" charset="0"/>
              </a:rPr>
              <a:t>.</a:t>
            </a:r>
            <a:endParaRPr lang="bg-BG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5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7BE235-88DE-1007-D87C-C33B957A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7" y="430895"/>
            <a:ext cx="8681884" cy="1049235"/>
          </a:xfrm>
        </p:spPr>
        <p:txBody>
          <a:bodyPr>
            <a:normAutofit/>
          </a:bodyPr>
          <a:lstStyle/>
          <a:p>
            <a:pPr algn="ctr"/>
            <a:r>
              <a:rPr lang="bg-BG" b="1" dirty="0">
                <a:solidFill>
                  <a:srgbClr val="0095FF"/>
                </a:solidFill>
                <a:latin typeface="Georgia" panose="02040502050405020303" pitchFamily="18" charset="0"/>
              </a:rPr>
              <a:t>Цели и задачи на разработката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E9C5260-AECC-C8AB-62A6-5E9669A4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2015733"/>
            <a:ext cx="8681884" cy="397211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 err="1">
                <a:latin typeface="Georgia" panose="02040502050405020303" pitchFamily="18" charset="0"/>
              </a:rPr>
              <a:t>Настоящата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дипломна</a:t>
            </a:r>
            <a:r>
              <a:rPr lang="ru-RU" dirty="0">
                <a:latin typeface="Georgia" panose="02040502050405020303" pitchFamily="18" charset="0"/>
              </a:rPr>
              <a:t> работа </a:t>
            </a:r>
            <a:r>
              <a:rPr lang="ru-RU" dirty="0" err="1">
                <a:latin typeface="Georgia" panose="02040502050405020303" pitchFamily="18" charset="0"/>
              </a:rPr>
              <a:t>има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следните</a:t>
            </a:r>
            <a:r>
              <a:rPr lang="ru-RU" dirty="0">
                <a:latin typeface="Georgia" panose="02040502050405020303" pitchFamily="18" charset="0"/>
              </a:rPr>
              <a:t> цели, </a:t>
            </a:r>
            <a:r>
              <a:rPr lang="ru-RU" dirty="0" err="1">
                <a:latin typeface="Georgia" panose="02040502050405020303" pitchFamily="18" charset="0"/>
              </a:rPr>
              <a:t>чието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изпълнение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допринася</a:t>
            </a:r>
            <a:r>
              <a:rPr lang="ru-RU" dirty="0">
                <a:latin typeface="Georgia" panose="02040502050405020303" pitchFamily="18" charset="0"/>
              </a:rPr>
              <a:t> за </a:t>
            </a:r>
            <a:r>
              <a:rPr lang="ru-RU" dirty="0" err="1">
                <a:latin typeface="Georgia" panose="02040502050405020303" pitchFamily="18" charset="0"/>
              </a:rPr>
              <a:t>решаването</a:t>
            </a:r>
            <a:r>
              <a:rPr lang="ru-RU" dirty="0">
                <a:latin typeface="Georgia" panose="02040502050405020303" pitchFamily="18" charset="0"/>
              </a:rPr>
              <a:t> на </a:t>
            </a:r>
            <a:r>
              <a:rPr lang="ru-RU" dirty="0" err="1">
                <a:latin typeface="Georgia" panose="02040502050405020303" pitchFamily="18" charset="0"/>
              </a:rPr>
              <a:t>цялостния</a:t>
            </a:r>
            <a:r>
              <a:rPr lang="ru-RU" dirty="0">
                <a:latin typeface="Georgia" panose="02040502050405020303" pitchFamily="18" charset="0"/>
              </a:rPr>
              <a:t> проблем: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b="1" dirty="0">
                <a:latin typeface="Georgia" panose="02040502050405020303" pitchFamily="18" charset="0"/>
              </a:rPr>
              <a:t>Цел 1</a:t>
            </a:r>
            <a:r>
              <a:rPr lang="ru-RU" dirty="0">
                <a:latin typeface="Georgia" panose="02040502050405020303" pitchFamily="18" charset="0"/>
              </a:rPr>
              <a:t>: Да </a:t>
            </a:r>
            <a:r>
              <a:rPr lang="ru-RU" dirty="0" err="1">
                <a:latin typeface="Georgia" panose="02040502050405020303" pitchFamily="18" charset="0"/>
              </a:rPr>
              <a:t>бъде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разработен</a:t>
            </a:r>
            <a:r>
              <a:rPr lang="ru-RU" dirty="0">
                <a:latin typeface="Georgia" panose="02040502050405020303" pitchFamily="18" charset="0"/>
              </a:rPr>
              <a:t> окончателен </a:t>
            </a:r>
            <a:r>
              <a:rPr lang="ru-RU" dirty="0" err="1">
                <a:latin typeface="Georgia" panose="02040502050405020303" pitchFamily="18" charset="0"/>
              </a:rPr>
              <a:t>софтуерен</a:t>
            </a:r>
            <a:r>
              <a:rPr lang="ru-RU" dirty="0">
                <a:latin typeface="Georgia" panose="02040502050405020303" pitchFamily="18" charset="0"/>
              </a:rPr>
              <a:t> продукт, </a:t>
            </a:r>
            <a:r>
              <a:rPr lang="ru-RU" dirty="0" err="1">
                <a:latin typeface="Georgia" panose="02040502050405020303" pitchFamily="18" charset="0"/>
              </a:rPr>
              <a:t>който</a:t>
            </a:r>
            <a:r>
              <a:rPr lang="ru-RU" dirty="0">
                <a:latin typeface="Georgia" panose="02040502050405020303" pitchFamily="18" charset="0"/>
              </a:rPr>
              <a:t> да служи </a:t>
            </a:r>
            <a:r>
              <a:rPr lang="ru-RU" dirty="0" err="1">
                <a:latin typeface="Georgia" panose="02040502050405020303" pitchFamily="18" charset="0"/>
              </a:rPr>
              <a:t>като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универсално</a:t>
            </a:r>
            <a:r>
              <a:rPr lang="ru-RU" dirty="0">
                <a:latin typeface="Georgia" panose="02040502050405020303" pitchFamily="18" charset="0"/>
              </a:rPr>
              <a:t> решение за хора, </a:t>
            </a:r>
            <a:r>
              <a:rPr lang="ru-RU" dirty="0" err="1">
                <a:latin typeface="Georgia" panose="02040502050405020303" pitchFamily="18" charset="0"/>
              </a:rPr>
              <a:t>търсещи</a:t>
            </a:r>
            <a:r>
              <a:rPr lang="ru-RU" dirty="0">
                <a:latin typeface="Georgia" panose="02040502050405020303" pitchFamily="18" charset="0"/>
              </a:rPr>
              <a:t> информация или развлечение в портала.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b="1" dirty="0">
                <a:latin typeface="Georgia" panose="02040502050405020303" pitchFamily="18" charset="0"/>
              </a:rPr>
              <a:t>Цел 2</a:t>
            </a:r>
            <a:r>
              <a:rPr lang="ru-RU" dirty="0">
                <a:latin typeface="Georgia" panose="02040502050405020303" pitchFamily="18" charset="0"/>
              </a:rPr>
              <a:t>: Да се </a:t>
            </a:r>
            <a:r>
              <a:rPr lang="ru-RU" dirty="0" err="1">
                <a:latin typeface="Georgia" panose="02040502050405020303" pitchFamily="18" charset="0"/>
              </a:rPr>
              <a:t>извърши</a:t>
            </a:r>
            <a:r>
              <a:rPr lang="ru-RU" dirty="0">
                <a:latin typeface="Georgia" panose="02040502050405020303" pitchFamily="18" charset="0"/>
              </a:rPr>
              <a:t> анализ и сравнение на вече </a:t>
            </a:r>
            <a:r>
              <a:rPr lang="ru-RU" dirty="0" err="1">
                <a:latin typeface="Georgia" panose="02040502050405020303" pitchFamily="18" charset="0"/>
              </a:rPr>
              <a:t>съществуващи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платформи</a:t>
            </a:r>
            <a:r>
              <a:rPr lang="ru-RU" dirty="0">
                <a:latin typeface="Georgia" panose="02040502050405020303" pitchFamily="18" charset="0"/>
              </a:rPr>
              <a:t>.</a:t>
            </a:r>
            <a:endParaRPr lang="bg-BG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08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7BE235-88DE-1007-D87C-C33B957A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7" y="430895"/>
            <a:ext cx="8681884" cy="1049235"/>
          </a:xfrm>
        </p:spPr>
        <p:txBody>
          <a:bodyPr>
            <a:normAutofit/>
          </a:bodyPr>
          <a:lstStyle/>
          <a:p>
            <a:pPr algn="ctr"/>
            <a:r>
              <a:rPr lang="bg-BG" b="1" dirty="0">
                <a:solidFill>
                  <a:srgbClr val="0095FF"/>
                </a:solidFill>
                <a:latin typeface="Georgia" panose="02040502050405020303" pitchFamily="18" charset="0"/>
              </a:rPr>
              <a:t>Цели и задачи на разработката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E9C5260-AECC-C8AB-62A6-5E9669A4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2015733"/>
            <a:ext cx="8681884" cy="397211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b="1" dirty="0">
                <a:latin typeface="Georgia" panose="02040502050405020303" pitchFamily="18" charset="0"/>
              </a:rPr>
              <a:t>Цел 3</a:t>
            </a:r>
            <a:r>
              <a:rPr lang="ru-RU" dirty="0">
                <a:latin typeface="Georgia" panose="02040502050405020303" pitchFamily="18" charset="0"/>
              </a:rPr>
              <a:t>: Да се </a:t>
            </a:r>
            <a:r>
              <a:rPr lang="ru-RU" dirty="0" err="1">
                <a:latin typeface="Georgia" panose="02040502050405020303" pitchFamily="18" charset="0"/>
              </a:rPr>
              <a:t>създаде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финален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софтуерен</a:t>
            </a:r>
            <a:r>
              <a:rPr lang="ru-RU" dirty="0">
                <a:latin typeface="Georgia" panose="02040502050405020303" pitchFamily="18" charset="0"/>
              </a:rPr>
              <a:t> продукт, </a:t>
            </a:r>
            <a:r>
              <a:rPr lang="ru-RU" dirty="0" err="1">
                <a:latin typeface="Georgia" panose="02040502050405020303" pitchFamily="18" charset="0"/>
              </a:rPr>
              <a:t>който</a:t>
            </a:r>
            <a:r>
              <a:rPr lang="ru-RU" dirty="0">
                <a:latin typeface="Georgia" panose="02040502050405020303" pitchFamily="18" charset="0"/>
              </a:rPr>
              <a:t> да </a:t>
            </a:r>
            <a:r>
              <a:rPr lang="ru-RU" dirty="0" err="1">
                <a:latin typeface="Georgia" panose="02040502050405020303" pitchFamily="18" charset="0"/>
              </a:rPr>
              <a:t>отговаря</a:t>
            </a:r>
            <a:r>
              <a:rPr lang="ru-RU" dirty="0">
                <a:latin typeface="Georgia" panose="02040502050405020303" pitchFamily="18" charset="0"/>
              </a:rPr>
              <a:t> на </a:t>
            </a:r>
            <a:r>
              <a:rPr lang="ru-RU" dirty="0" err="1">
                <a:latin typeface="Georgia" panose="02040502050405020303" pitchFamily="18" charset="0"/>
              </a:rPr>
              <a:t>зададените</a:t>
            </a:r>
            <a:r>
              <a:rPr lang="ru-RU" dirty="0">
                <a:latin typeface="Georgia" panose="02040502050405020303" pitchFamily="18" charset="0"/>
              </a:rPr>
              <a:t> цели, </a:t>
            </a:r>
            <a:r>
              <a:rPr lang="ru-RU" dirty="0" err="1">
                <a:latin typeface="Georgia" panose="02040502050405020303" pitchFamily="18" charset="0"/>
              </a:rPr>
              <a:t>свързани</a:t>
            </a:r>
            <a:r>
              <a:rPr lang="ru-RU" dirty="0">
                <a:latin typeface="Georgia" panose="02040502050405020303" pitchFamily="18" charset="0"/>
              </a:rPr>
              <a:t> с </a:t>
            </a:r>
            <a:r>
              <a:rPr lang="ru-RU" dirty="0" err="1">
                <a:latin typeface="Georgia" panose="02040502050405020303" pitchFamily="18" charset="0"/>
              </a:rPr>
              <a:t>публикуване</a:t>
            </a:r>
            <a:r>
              <a:rPr lang="ru-RU" dirty="0">
                <a:latin typeface="Georgia" panose="02040502050405020303" pitchFamily="18" charset="0"/>
              </a:rPr>
              <a:t> на </a:t>
            </a:r>
            <a:r>
              <a:rPr lang="ru-RU" dirty="0" err="1">
                <a:latin typeface="Georgia" panose="02040502050405020303" pitchFamily="18" charset="0"/>
              </a:rPr>
              <a:t>статии</a:t>
            </a:r>
            <a:r>
              <a:rPr lang="ru-RU" dirty="0">
                <a:latin typeface="Georgia" panose="02040502050405020303" pitchFamily="18" charset="0"/>
              </a:rPr>
              <a:t> и </a:t>
            </a:r>
            <a:r>
              <a:rPr lang="ru-RU" dirty="0" err="1">
                <a:latin typeface="Georgia" panose="02040502050405020303" pitchFamily="18" charset="0"/>
              </a:rPr>
              <a:t>осигуряване</a:t>
            </a:r>
            <a:r>
              <a:rPr lang="ru-RU" dirty="0">
                <a:latin typeface="Georgia" panose="02040502050405020303" pitchFamily="18" charset="0"/>
              </a:rPr>
              <a:t> на </a:t>
            </a:r>
            <a:r>
              <a:rPr lang="ru-RU" dirty="0" err="1">
                <a:latin typeface="Georgia" panose="02040502050405020303" pitchFamily="18" charset="0"/>
              </a:rPr>
              <a:t>надеждна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комуникация</a:t>
            </a:r>
            <a:r>
              <a:rPr lang="ru-RU" dirty="0">
                <a:latin typeface="Georgia" panose="02040502050405020303" pitchFamily="18" charset="0"/>
              </a:rPr>
              <a:t> между </a:t>
            </a:r>
            <a:r>
              <a:rPr lang="ru-RU" dirty="0" err="1">
                <a:latin typeface="Georgia" panose="02040502050405020303" pitchFamily="18" charset="0"/>
              </a:rPr>
              <a:t>потребителите</a:t>
            </a:r>
            <a:r>
              <a:rPr lang="ru-RU" dirty="0">
                <a:latin typeface="Georgia" panose="02040502050405020303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b="1" dirty="0">
                <a:latin typeface="Georgia" panose="02040502050405020303" pitchFamily="18" charset="0"/>
              </a:rPr>
              <a:t>Цел 4</a:t>
            </a:r>
            <a:r>
              <a:rPr lang="ru-RU" dirty="0">
                <a:latin typeface="Georgia" panose="02040502050405020303" pitchFamily="18" charset="0"/>
              </a:rPr>
              <a:t>: При </a:t>
            </a:r>
            <a:r>
              <a:rPr lang="ru-RU" dirty="0" err="1">
                <a:latin typeface="Georgia" panose="02040502050405020303" pitchFamily="18" charset="0"/>
              </a:rPr>
              <a:t>разработката</a:t>
            </a:r>
            <a:r>
              <a:rPr lang="ru-RU" dirty="0">
                <a:latin typeface="Georgia" panose="02040502050405020303" pitchFamily="18" charset="0"/>
              </a:rPr>
              <a:t> на уеб </a:t>
            </a:r>
            <a:r>
              <a:rPr lang="ru-RU" dirty="0" err="1">
                <a:latin typeface="Georgia" panose="02040502050405020303" pitchFamily="18" charset="0"/>
              </a:rPr>
              <a:t>платформата</a:t>
            </a:r>
            <a:r>
              <a:rPr lang="ru-RU" dirty="0">
                <a:latin typeface="Georgia" panose="02040502050405020303" pitchFamily="18" charset="0"/>
              </a:rPr>
              <a:t> да се </a:t>
            </a:r>
            <a:r>
              <a:rPr lang="ru-RU" dirty="0" err="1">
                <a:latin typeface="Georgia" panose="02040502050405020303" pitchFamily="18" charset="0"/>
              </a:rPr>
              <a:t>използват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съвременни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методи</a:t>
            </a:r>
            <a:r>
              <a:rPr lang="ru-RU" dirty="0">
                <a:latin typeface="Georgia" panose="02040502050405020303" pitchFamily="18" charset="0"/>
              </a:rPr>
              <a:t> и технологии за уеб </a:t>
            </a:r>
            <a:r>
              <a:rPr lang="ru-RU" dirty="0" err="1">
                <a:latin typeface="Georgia" panose="02040502050405020303" pitchFamily="18" charset="0"/>
              </a:rPr>
              <a:t>програмиране</a:t>
            </a:r>
            <a:r>
              <a:rPr lang="ru-RU" dirty="0">
                <a:latin typeface="Georgia" panose="02040502050405020303" pitchFamily="18" charset="0"/>
              </a:rPr>
              <a:t>, </a:t>
            </a:r>
            <a:r>
              <a:rPr lang="ru-RU" dirty="0" err="1">
                <a:latin typeface="Georgia" panose="02040502050405020303" pitchFamily="18" charset="0"/>
              </a:rPr>
              <a:t>както</a:t>
            </a:r>
            <a:r>
              <a:rPr lang="ru-RU" dirty="0">
                <a:latin typeface="Georgia" panose="02040502050405020303" pitchFamily="18" charset="0"/>
              </a:rPr>
              <a:t> и динамична визуализация на </a:t>
            </a:r>
            <a:r>
              <a:rPr lang="ru-RU" dirty="0" err="1">
                <a:latin typeface="Georgia" panose="02040502050405020303" pitchFamily="18" charset="0"/>
              </a:rPr>
              <a:t>информацията</a:t>
            </a:r>
            <a:r>
              <a:rPr lang="ru-RU" dirty="0">
                <a:latin typeface="Georgia" panose="02040502050405020303" pitchFamily="18" charset="0"/>
              </a:rPr>
              <a:t>.</a:t>
            </a:r>
            <a:endParaRPr lang="bg-BG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93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7BE235-88DE-1007-D87C-C33B957A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7" y="430895"/>
            <a:ext cx="8681884" cy="1049235"/>
          </a:xfrm>
        </p:spPr>
        <p:txBody>
          <a:bodyPr>
            <a:normAutofit/>
          </a:bodyPr>
          <a:lstStyle/>
          <a:p>
            <a:pPr algn="ctr"/>
            <a:r>
              <a:rPr lang="bg-BG" sz="3000" b="1" dirty="0">
                <a:solidFill>
                  <a:srgbClr val="0095FF"/>
                </a:solidFill>
                <a:latin typeface="Georgia" panose="02040502050405020303" pitchFamily="18" charset="0"/>
              </a:rPr>
              <a:t>Структура на дипломната работа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E9C5260-AECC-C8AB-62A6-5E9669A4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58" y="1845393"/>
            <a:ext cx="8681884" cy="472919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1900" dirty="0">
                <a:latin typeface="Georgia" panose="02040502050405020303" pitchFamily="18" charset="0"/>
              </a:rPr>
              <a:t>В </a:t>
            </a:r>
            <a:r>
              <a:rPr lang="ru-RU" sz="1900" i="1" dirty="0">
                <a:latin typeface="Georgia" panose="02040502050405020303" pitchFamily="18" charset="0"/>
              </a:rPr>
              <a:t>Глава </a:t>
            </a:r>
            <a:r>
              <a:rPr lang="ru-RU" sz="1900" i="1" dirty="0" err="1">
                <a:latin typeface="Georgia" panose="02040502050405020303" pitchFamily="18" charset="0"/>
              </a:rPr>
              <a:t>първа</a:t>
            </a:r>
            <a:r>
              <a:rPr lang="ru-RU" sz="1900" i="1" dirty="0">
                <a:latin typeface="Georgia" panose="02040502050405020303" pitchFamily="18" charset="0"/>
              </a:rPr>
              <a:t> - "</a:t>
            </a:r>
            <a:r>
              <a:rPr lang="ru-RU" sz="1900" i="1" dirty="0" err="1">
                <a:latin typeface="Georgia" panose="02040502050405020303" pitchFamily="18" charset="0"/>
              </a:rPr>
              <a:t>Актуалност</a:t>
            </a:r>
            <a:r>
              <a:rPr lang="ru-RU" sz="1900" i="1" dirty="0">
                <a:latin typeface="Georgia" panose="02040502050405020303" pitchFamily="18" charset="0"/>
              </a:rPr>
              <a:t> на проблема"</a:t>
            </a:r>
            <a:r>
              <a:rPr lang="ru-RU" sz="1900" dirty="0">
                <a:latin typeface="Georgia" panose="02040502050405020303" pitchFamily="18" charset="0"/>
              </a:rPr>
              <a:t>,</a:t>
            </a:r>
            <a:r>
              <a:rPr lang="ru-RU" sz="1900" i="1" dirty="0">
                <a:latin typeface="Georgia" panose="02040502050405020303" pitchFamily="18" charset="0"/>
              </a:rPr>
              <a:t> </a:t>
            </a:r>
            <a:r>
              <a:rPr lang="ru-RU" sz="1900" dirty="0">
                <a:latin typeface="Georgia" panose="02040502050405020303" pitchFamily="18" charset="0"/>
              </a:rPr>
              <a:t>се </a:t>
            </a:r>
            <a:r>
              <a:rPr lang="ru-RU" sz="1900" dirty="0" err="1">
                <a:latin typeface="Georgia" panose="02040502050405020303" pitchFamily="18" charset="0"/>
              </a:rPr>
              <a:t>анализират</a:t>
            </a:r>
            <a:r>
              <a:rPr lang="ru-RU" sz="1900" dirty="0">
                <a:latin typeface="Georgia" panose="02040502050405020303" pitchFamily="18" charset="0"/>
              </a:rPr>
              <a:t> </a:t>
            </a:r>
            <a:r>
              <a:rPr lang="ru-RU" sz="1900" dirty="0" err="1">
                <a:latin typeface="Georgia" panose="02040502050405020303" pitchFamily="18" charset="0"/>
              </a:rPr>
              <a:t>съществуващите</a:t>
            </a:r>
            <a:r>
              <a:rPr lang="ru-RU" sz="1900" dirty="0">
                <a:latin typeface="Georgia" panose="02040502050405020303" pitchFamily="18" charset="0"/>
              </a:rPr>
              <a:t> </a:t>
            </a:r>
            <a:r>
              <a:rPr lang="ru-RU" sz="1900" dirty="0" err="1">
                <a:latin typeface="Georgia" panose="02040502050405020303" pitchFamily="18" charset="0"/>
              </a:rPr>
              <a:t>платформи</a:t>
            </a:r>
            <a:r>
              <a:rPr lang="ru-RU" sz="1900" dirty="0">
                <a:latin typeface="Georgia" panose="02040502050405020303" pitchFamily="18" charset="0"/>
              </a:rPr>
              <a:t> на </a:t>
            </a:r>
            <a:r>
              <a:rPr lang="ru-RU" sz="1900" dirty="0" err="1">
                <a:latin typeface="Georgia" panose="02040502050405020303" pitchFamily="18" charset="0"/>
              </a:rPr>
              <a:t>територията</a:t>
            </a:r>
            <a:r>
              <a:rPr lang="ru-RU" sz="1900" dirty="0">
                <a:latin typeface="Georgia" panose="02040502050405020303" pitchFamily="18" charset="0"/>
              </a:rPr>
              <a:t> на </a:t>
            </a:r>
            <a:r>
              <a:rPr lang="ru-RU" sz="1900" dirty="0" err="1">
                <a:latin typeface="Georgia" panose="02040502050405020303" pitchFamily="18" charset="0"/>
              </a:rPr>
              <a:t>България</a:t>
            </a:r>
            <a:r>
              <a:rPr lang="ru-RU" sz="1900" dirty="0">
                <a:latin typeface="Georgia" panose="02040502050405020303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1900" dirty="0">
                <a:latin typeface="Georgia" panose="02040502050405020303" pitchFamily="18" charset="0"/>
              </a:rPr>
              <a:t>В </a:t>
            </a:r>
            <a:r>
              <a:rPr lang="ru-RU" sz="1900" i="1" dirty="0">
                <a:latin typeface="Georgia" panose="02040502050405020303" pitchFamily="18" charset="0"/>
              </a:rPr>
              <a:t>Глава втора - "</a:t>
            </a:r>
            <a:r>
              <a:rPr lang="ru-RU" sz="1900" i="1" dirty="0" err="1">
                <a:latin typeface="Georgia" panose="02040502050405020303" pitchFamily="18" charset="0"/>
              </a:rPr>
              <a:t>Използвани</a:t>
            </a:r>
            <a:r>
              <a:rPr lang="ru-RU" sz="1900" i="1" dirty="0">
                <a:latin typeface="Georgia" panose="02040502050405020303" pitchFamily="18" charset="0"/>
              </a:rPr>
              <a:t> технологии и </a:t>
            </a:r>
            <a:r>
              <a:rPr lang="ru-RU" sz="1900" i="1" dirty="0" err="1">
                <a:latin typeface="Georgia" panose="02040502050405020303" pitchFamily="18" charset="0"/>
              </a:rPr>
              <a:t>стандарти</a:t>
            </a:r>
            <a:r>
              <a:rPr lang="ru-RU" sz="1900" i="1" dirty="0">
                <a:latin typeface="Georgia" panose="02040502050405020303" pitchFamily="18" charset="0"/>
              </a:rPr>
              <a:t>"</a:t>
            </a:r>
            <a:r>
              <a:rPr lang="ru-RU" sz="1900" dirty="0">
                <a:latin typeface="Georgia" panose="02040502050405020303" pitchFamily="18" charset="0"/>
              </a:rPr>
              <a:t>, се </a:t>
            </a:r>
            <a:r>
              <a:rPr lang="ru-RU" sz="1900" dirty="0" err="1">
                <a:latin typeface="Georgia" panose="02040502050405020303" pitchFamily="18" charset="0"/>
              </a:rPr>
              <a:t>описват</a:t>
            </a:r>
            <a:r>
              <a:rPr lang="ru-RU" sz="1900" dirty="0">
                <a:latin typeface="Georgia" panose="02040502050405020303" pitchFamily="18" charset="0"/>
              </a:rPr>
              <a:t> подробно </a:t>
            </a:r>
            <a:r>
              <a:rPr lang="ru-RU" sz="1900" dirty="0" err="1">
                <a:latin typeface="Georgia" panose="02040502050405020303" pitchFamily="18" charset="0"/>
              </a:rPr>
              <a:t>технологиите</a:t>
            </a:r>
            <a:r>
              <a:rPr lang="ru-RU" sz="1900" dirty="0">
                <a:latin typeface="Georgia" panose="02040502050405020303" pitchFamily="18" charset="0"/>
              </a:rPr>
              <a:t>, </a:t>
            </a:r>
            <a:r>
              <a:rPr lang="ru-RU" sz="1900" dirty="0" err="1">
                <a:latin typeface="Georgia" panose="02040502050405020303" pitchFamily="18" charset="0"/>
              </a:rPr>
              <a:t>които</a:t>
            </a:r>
            <a:r>
              <a:rPr lang="ru-RU" sz="1900" dirty="0">
                <a:latin typeface="Georgia" panose="02040502050405020303" pitchFamily="18" charset="0"/>
              </a:rPr>
              <a:t> </a:t>
            </a:r>
            <a:r>
              <a:rPr lang="ru-RU" sz="1900" dirty="0" err="1">
                <a:latin typeface="Georgia" panose="02040502050405020303" pitchFamily="18" charset="0"/>
              </a:rPr>
              <a:t>са</a:t>
            </a:r>
            <a:r>
              <a:rPr lang="ru-RU" sz="1900" dirty="0">
                <a:latin typeface="Georgia" panose="02040502050405020303" pitchFamily="18" charset="0"/>
              </a:rPr>
              <a:t> </a:t>
            </a:r>
            <a:r>
              <a:rPr lang="ru-RU" sz="1900" dirty="0" err="1">
                <a:latin typeface="Georgia" panose="02040502050405020303" pitchFamily="18" charset="0"/>
              </a:rPr>
              <a:t>използвани</a:t>
            </a:r>
            <a:r>
              <a:rPr lang="ru-RU" sz="1900" dirty="0">
                <a:latin typeface="Georgia" panose="02040502050405020303" pitchFamily="18" charset="0"/>
              </a:rPr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1900" dirty="0">
                <a:latin typeface="Georgia" panose="02040502050405020303" pitchFamily="18" charset="0"/>
              </a:rPr>
              <a:t>В </a:t>
            </a:r>
            <a:r>
              <a:rPr lang="ru-RU" sz="1900" i="1" dirty="0">
                <a:latin typeface="Georgia" panose="02040502050405020303" pitchFamily="18" charset="0"/>
              </a:rPr>
              <a:t>Глава </a:t>
            </a:r>
            <a:r>
              <a:rPr lang="ru-RU" sz="1900" i="1" dirty="0" err="1">
                <a:latin typeface="Georgia" panose="02040502050405020303" pitchFamily="18" charset="0"/>
              </a:rPr>
              <a:t>трета</a:t>
            </a:r>
            <a:r>
              <a:rPr lang="ru-RU" sz="1900" i="1" dirty="0">
                <a:latin typeface="Georgia" panose="02040502050405020303" pitchFamily="18" charset="0"/>
              </a:rPr>
              <a:t> - "</a:t>
            </a:r>
            <a:r>
              <a:rPr lang="ru-RU" sz="1900" i="1" dirty="0" err="1">
                <a:latin typeface="Georgia" panose="02040502050405020303" pitchFamily="18" charset="0"/>
              </a:rPr>
              <a:t>Проектиране</a:t>
            </a:r>
            <a:r>
              <a:rPr lang="ru-RU" sz="1900" i="1" dirty="0">
                <a:latin typeface="Georgia" panose="02040502050405020303" pitchFamily="18" charset="0"/>
              </a:rPr>
              <a:t> и </a:t>
            </a:r>
            <a:r>
              <a:rPr lang="ru-RU" sz="1900" i="1" dirty="0" err="1">
                <a:latin typeface="Georgia" panose="02040502050405020303" pitchFamily="18" charset="0"/>
              </a:rPr>
              <a:t>функционалност</a:t>
            </a:r>
            <a:r>
              <a:rPr lang="ru-RU" sz="1900" i="1" dirty="0">
                <a:latin typeface="Georgia" panose="02040502050405020303" pitchFamily="18" charset="0"/>
              </a:rPr>
              <a:t> на </a:t>
            </a:r>
            <a:r>
              <a:rPr lang="ru-RU" sz="1900" i="1" dirty="0" err="1">
                <a:latin typeface="Georgia" panose="02040502050405020303" pitchFamily="18" charset="0"/>
              </a:rPr>
              <a:t>платформата</a:t>
            </a:r>
            <a:r>
              <a:rPr lang="ru-RU" sz="1900" i="1" dirty="0">
                <a:latin typeface="Georgia" panose="02040502050405020303" pitchFamily="18" charset="0"/>
              </a:rPr>
              <a:t>"</a:t>
            </a:r>
            <a:r>
              <a:rPr lang="ru-RU" sz="1900" dirty="0">
                <a:latin typeface="Georgia" panose="02040502050405020303" pitchFamily="18" charset="0"/>
              </a:rPr>
              <a:t>,</a:t>
            </a:r>
            <a:r>
              <a:rPr lang="ru-RU" sz="1900" i="1" dirty="0">
                <a:latin typeface="Georgia" panose="02040502050405020303" pitchFamily="18" charset="0"/>
              </a:rPr>
              <a:t> </a:t>
            </a:r>
            <a:r>
              <a:rPr lang="ru-RU" sz="1900" dirty="0">
                <a:latin typeface="Georgia" panose="02040502050405020303" pitchFamily="18" charset="0"/>
              </a:rPr>
              <a:t>се </a:t>
            </a:r>
            <a:r>
              <a:rPr lang="ru-RU" sz="1900" dirty="0" err="1">
                <a:latin typeface="Georgia" panose="02040502050405020303" pitchFamily="18" charset="0"/>
              </a:rPr>
              <a:t>разглеждат</a:t>
            </a:r>
            <a:r>
              <a:rPr lang="ru-RU" sz="1900" dirty="0">
                <a:latin typeface="Georgia" panose="02040502050405020303" pitchFamily="18" charset="0"/>
              </a:rPr>
              <a:t> </a:t>
            </a:r>
            <a:r>
              <a:rPr lang="ru-RU" sz="1900" dirty="0" err="1">
                <a:latin typeface="Georgia" panose="02040502050405020303" pitchFamily="18" charset="0"/>
              </a:rPr>
              <a:t>функционалностите</a:t>
            </a:r>
            <a:r>
              <a:rPr lang="ru-RU" sz="1900" dirty="0">
                <a:latin typeface="Georgia" panose="02040502050405020303" pitchFamily="18" charset="0"/>
              </a:rPr>
              <a:t>, </a:t>
            </a:r>
            <a:r>
              <a:rPr lang="ru-RU" sz="1900" dirty="0" err="1">
                <a:latin typeface="Georgia" panose="02040502050405020303" pitchFamily="18" charset="0"/>
              </a:rPr>
              <a:t>през</a:t>
            </a:r>
            <a:r>
              <a:rPr lang="ru-RU" sz="1900" dirty="0">
                <a:latin typeface="Georgia" panose="02040502050405020303" pitchFamily="18" charset="0"/>
              </a:rPr>
              <a:t> </a:t>
            </a:r>
            <a:r>
              <a:rPr lang="ru-RU" sz="1900" dirty="0" err="1">
                <a:latin typeface="Georgia" panose="02040502050405020303" pitchFamily="18" charset="0"/>
              </a:rPr>
              <a:t>които</a:t>
            </a:r>
            <a:r>
              <a:rPr lang="ru-RU" sz="1900" dirty="0">
                <a:latin typeface="Georgia" panose="02040502050405020303" pitchFamily="18" charset="0"/>
              </a:rPr>
              <a:t> </a:t>
            </a:r>
            <a:r>
              <a:rPr lang="ru-RU" sz="1900" dirty="0" err="1">
                <a:latin typeface="Georgia" panose="02040502050405020303" pitchFamily="18" charset="0"/>
              </a:rPr>
              <a:t>преминава</a:t>
            </a:r>
            <a:r>
              <a:rPr lang="ru-RU" sz="1900" dirty="0">
                <a:latin typeface="Georgia" panose="02040502050405020303" pitchFamily="18" charset="0"/>
              </a:rPr>
              <a:t> </a:t>
            </a:r>
            <a:r>
              <a:rPr lang="ru-RU" sz="1900" dirty="0" err="1">
                <a:latin typeface="Georgia" panose="02040502050405020303" pitchFamily="18" charset="0"/>
              </a:rPr>
              <a:t>потребителят</a:t>
            </a:r>
            <a:r>
              <a:rPr lang="ru-RU" sz="1900" dirty="0">
                <a:latin typeface="Georgia" panose="02040502050405020303" pitchFamily="18" charset="0"/>
              </a:rPr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1900" dirty="0">
                <a:latin typeface="Georgia" panose="02040502050405020303" pitchFamily="18" charset="0"/>
              </a:rPr>
              <a:t>В </a:t>
            </a:r>
            <a:r>
              <a:rPr lang="ru-RU" sz="1900" i="1" dirty="0">
                <a:latin typeface="Georgia" panose="02040502050405020303" pitchFamily="18" charset="0"/>
              </a:rPr>
              <a:t>Глава </a:t>
            </a:r>
            <a:r>
              <a:rPr lang="ru-RU" sz="1900" i="1" dirty="0" err="1">
                <a:latin typeface="Georgia" panose="02040502050405020303" pitchFamily="18" charset="0"/>
              </a:rPr>
              <a:t>четвърта</a:t>
            </a:r>
            <a:r>
              <a:rPr lang="ru-RU" sz="1900" i="1" dirty="0">
                <a:latin typeface="Georgia" panose="02040502050405020303" pitchFamily="18" charset="0"/>
              </a:rPr>
              <a:t> - "Реализация и </a:t>
            </a:r>
            <a:r>
              <a:rPr lang="ru-RU" sz="1900" i="1" dirty="0" err="1">
                <a:latin typeface="Georgia" panose="02040502050405020303" pitchFamily="18" charset="0"/>
              </a:rPr>
              <a:t>програмен</a:t>
            </a:r>
            <a:r>
              <a:rPr lang="ru-RU" sz="1900" i="1" dirty="0">
                <a:latin typeface="Georgia" panose="02040502050405020303" pitchFamily="18" charset="0"/>
              </a:rPr>
              <a:t> код"</a:t>
            </a:r>
            <a:r>
              <a:rPr lang="ru-RU" sz="1900" dirty="0">
                <a:latin typeface="Georgia" panose="02040502050405020303" pitchFamily="18" charset="0"/>
              </a:rPr>
              <a:t>, се </a:t>
            </a:r>
            <a:r>
              <a:rPr lang="ru-RU" sz="1900" dirty="0" err="1">
                <a:latin typeface="Georgia" panose="02040502050405020303" pitchFamily="18" charset="0"/>
              </a:rPr>
              <a:t>обяснява</a:t>
            </a:r>
            <a:r>
              <a:rPr lang="ru-RU" sz="1900" dirty="0">
                <a:latin typeface="Georgia" panose="02040502050405020303" pitchFamily="18" charset="0"/>
              </a:rPr>
              <a:t> как </a:t>
            </a:r>
            <a:r>
              <a:rPr lang="ru-RU" sz="1900" dirty="0" err="1">
                <a:latin typeface="Georgia" panose="02040502050405020303" pitchFamily="18" charset="0"/>
              </a:rPr>
              <a:t>са</a:t>
            </a:r>
            <a:r>
              <a:rPr lang="ru-RU" sz="1900" dirty="0">
                <a:latin typeface="Georgia" panose="02040502050405020303" pitchFamily="18" charset="0"/>
              </a:rPr>
              <a:t> </a:t>
            </a:r>
            <a:r>
              <a:rPr lang="ru-RU" sz="1900" dirty="0" err="1">
                <a:latin typeface="Georgia" panose="02040502050405020303" pitchFamily="18" charset="0"/>
              </a:rPr>
              <a:t>реализирани</a:t>
            </a:r>
            <a:r>
              <a:rPr lang="ru-RU" sz="1900" dirty="0">
                <a:latin typeface="Georgia" panose="02040502050405020303" pitchFamily="18" charset="0"/>
              </a:rPr>
              <a:t> </a:t>
            </a:r>
            <a:r>
              <a:rPr lang="ru-RU" sz="1900" dirty="0" err="1">
                <a:latin typeface="Georgia" panose="02040502050405020303" pitchFamily="18" charset="0"/>
              </a:rPr>
              <a:t>отделните</a:t>
            </a:r>
            <a:r>
              <a:rPr lang="ru-RU" sz="1900" dirty="0">
                <a:latin typeface="Georgia" panose="02040502050405020303" pitchFamily="18" charset="0"/>
              </a:rPr>
              <a:t> </a:t>
            </a:r>
            <a:r>
              <a:rPr lang="ru-RU" sz="1900" dirty="0" err="1">
                <a:latin typeface="Georgia" panose="02040502050405020303" pitchFamily="18" charset="0"/>
              </a:rPr>
              <a:t>компоненти</a:t>
            </a:r>
            <a:r>
              <a:rPr lang="ru-RU" sz="1900" dirty="0">
                <a:latin typeface="Georgia" panose="02040502050405020303" pitchFamily="18" charset="0"/>
              </a:rPr>
              <a:t> на </a:t>
            </a:r>
            <a:r>
              <a:rPr lang="ru-RU" sz="1900" dirty="0" err="1">
                <a:latin typeface="Georgia" panose="02040502050405020303" pitchFamily="18" charset="0"/>
              </a:rPr>
              <a:t>системата</a:t>
            </a:r>
            <a:r>
              <a:rPr lang="ru-RU" sz="1900" dirty="0">
                <a:latin typeface="Georgia" panose="02040502050405020303" pitchFamily="18" charset="0"/>
              </a:rPr>
              <a:t> чрез </a:t>
            </a:r>
            <a:r>
              <a:rPr lang="ru-RU" sz="1900" dirty="0" err="1">
                <a:latin typeface="Georgia" panose="02040502050405020303" pitchFamily="18" charset="0"/>
              </a:rPr>
              <a:t>програмен</a:t>
            </a:r>
            <a:r>
              <a:rPr lang="ru-RU" sz="1900" dirty="0">
                <a:latin typeface="Georgia" panose="02040502050405020303" pitchFamily="18" charset="0"/>
              </a:rPr>
              <a:t> код. </a:t>
            </a:r>
            <a:endParaRPr lang="bg-BG" sz="19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65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7BE235-88DE-1007-D87C-C33B957A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7" y="430895"/>
            <a:ext cx="4621162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800" b="1" dirty="0">
                <a:solidFill>
                  <a:srgbClr val="0095FF"/>
                </a:solidFill>
                <a:latin typeface="Georgia" panose="02040502050405020303" pitchFamily="18" charset="0"/>
              </a:rPr>
              <a:t>Актуалност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E9C5260-AECC-C8AB-62A6-5E9669A4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2015733"/>
            <a:ext cx="8681884" cy="397211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Georgia" panose="02040502050405020303" pitchFamily="18" charset="0"/>
              </a:rPr>
              <a:t>По </a:t>
            </a:r>
            <a:r>
              <a:rPr lang="ru-RU" dirty="0" err="1">
                <a:latin typeface="Georgia" panose="02040502050405020303" pitchFamily="18" charset="0"/>
              </a:rPr>
              <a:t>време</a:t>
            </a:r>
            <a:r>
              <a:rPr lang="ru-RU" dirty="0">
                <a:latin typeface="Georgia" panose="02040502050405020303" pitchFamily="18" charset="0"/>
              </a:rPr>
              <a:t> на </a:t>
            </a:r>
            <a:r>
              <a:rPr lang="ru-RU" dirty="0" err="1">
                <a:latin typeface="Georgia" panose="02040502050405020303" pitchFamily="18" charset="0"/>
              </a:rPr>
              <a:t>подготовката</a:t>
            </a:r>
            <a:r>
              <a:rPr lang="ru-RU" dirty="0">
                <a:latin typeface="Georgia" panose="02040502050405020303" pitchFamily="18" charset="0"/>
              </a:rPr>
              <a:t> на </a:t>
            </a:r>
            <a:r>
              <a:rPr lang="ru-RU" dirty="0" err="1">
                <a:latin typeface="Georgia" panose="02040502050405020303" pitchFamily="18" charset="0"/>
              </a:rPr>
              <a:t>тази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дипломна</a:t>
            </a:r>
            <a:r>
              <a:rPr lang="ru-RU" dirty="0">
                <a:latin typeface="Georgia" panose="02040502050405020303" pitchFamily="18" charset="0"/>
              </a:rPr>
              <a:t> работа </a:t>
            </a:r>
            <a:r>
              <a:rPr lang="ru-RU" dirty="0" err="1">
                <a:latin typeface="Georgia" panose="02040502050405020303" pitchFamily="18" charset="0"/>
              </a:rPr>
              <a:t>бяха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проучени</a:t>
            </a:r>
            <a:r>
              <a:rPr lang="ru-RU" dirty="0">
                <a:latin typeface="Georgia" panose="02040502050405020303" pitchFamily="18" charset="0"/>
              </a:rPr>
              <a:t> множество </a:t>
            </a:r>
            <a:r>
              <a:rPr lang="ru-RU" dirty="0" err="1">
                <a:latin typeface="Georgia" panose="02040502050405020303" pitchFamily="18" charset="0"/>
              </a:rPr>
              <a:t>софтуерни</a:t>
            </a:r>
            <a:r>
              <a:rPr lang="ru-RU" dirty="0">
                <a:latin typeface="Georgia" panose="02040502050405020303" pitchFamily="18" charset="0"/>
              </a:rPr>
              <a:t> реализации </a:t>
            </a:r>
            <a:r>
              <a:rPr lang="ru-RU" dirty="0" err="1">
                <a:latin typeface="Georgia" panose="02040502050405020303" pitchFamily="18" charset="0"/>
              </a:rPr>
              <a:t>със</a:t>
            </a:r>
            <a:r>
              <a:rPr lang="ru-RU" dirty="0">
                <a:latin typeface="Georgia" panose="02040502050405020303" pitchFamily="18" charset="0"/>
              </a:rPr>
              <a:t> сходна тематика на </a:t>
            </a:r>
            <a:r>
              <a:rPr lang="ru-RU" dirty="0" err="1">
                <a:latin typeface="Georgia" panose="02040502050405020303" pitchFamily="18" charset="0"/>
              </a:rPr>
              <a:t>територията</a:t>
            </a:r>
            <a:r>
              <a:rPr lang="ru-RU" dirty="0">
                <a:latin typeface="Georgia" panose="02040502050405020303" pitchFamily="18" charset="0"/>
              </a:rPr>
              <a:t> на </a:t>
            </a:r>
            <a:r>
              <a:rPr lang="ru-RU" dirty="0" err="1">
                <a:latin typeface="Georgia" panose="02040502050405020303" pitchFamily="18" charset="0"/>
              </a:rPr>
              <a:t>България</a:t>
            </a:r>
            <a:r>
              <a:rPr lang="ru-RU" dirty="0">
                <a:latin typeface="Georgia" panose="02040502050405020303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Georgia" panose="02040502050405020303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err="1">
                <a:latin typeface="Georgia" panose="02040502050405020303" pitchFamily="18" charset="0"/>
              </a:rPr>
              <a:t>Анализът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имаше</a:t>
            </a:r>
            <a:r>
              <a:rPr lang="ru-RU" dirty="0">
                <a:latin typeface="Georgia" panose="02040502050405020303" pitchFamily="18" charset="0"/>
              </a:rPr>
              <a:t> за цел да </a:t>
            </a:r>
            <a:r>
              <a:rPr lang="ru-RU" dirty="0" err="1">
                <a:latin typeface="Georgia" panose="02040502050405020303" pitchFamily="18" charset="0"/>
              </a:rPr>
              <a:t>изследва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съответните</a:t>
            </a:r>
            <a:r>
              <a:rPr lang="ru-RU" dirty="0">
                <a:latin typeface="Georgia" panose="02040502050405020303" pitchFamily="18" charset="0"/>
              </a:rPr>
              <a:t> уеб </a:t>
            </a:r>
            <a:r>
              <a:rPr lang="ru-RU" dirty="0" err="1">
                <a:latin typeface="Georgia" panose="02040502050405020303" pitchFamily="18" charset="0"/>
              </a:rPr>
              <a:t>базирани</a:t>
            </a:r>
            <a:r>
              <a:rPr lang="ru-RU" dirty="0">
                <a:latin typeface="Georgia" panose="02040502050405020303" pitchFamily="18" charset="0"/>
              </a:rPr>
              <a:t> решения, за да </a:t>
            </a:r>
            <a:r>
              <a:rPr lang="ru-RU" dirty="0" err="1">
                <a:latin typeface="Georgia" panose="02040502050405020303" pitchFamily="18" charset="0"/>
              </a:rPr>
              <a:t>внесе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повече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яснота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относно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определянето</a:t>
            </a:r>
            <a:r>
              <a:rPr lang="ru-RU" dirty="0">
                <a:latin typeface="Georgia" panose="02040502050405020303" pitchFamily="18" charset="0"/>
              </a:rPr>
              <a:t> на </a:t>
            </a:r>
            <a:r>
              <a:rPr lang="ru-RU" dirty="0" err="1">
                <a:latin typeface="Georgia" panose="02040502050405020303" pitchFamily="18" charset="0"/>
              </a:rPr>
              <a:t>основните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функционалности</a:t>
            </a:r>
            <a:r>
              <a:rPr lang="ru-RU" dirty="0">
                <a:latin typeface="Georgia" panose="02040502050405020303" pitchFamily="18" charset="0"/>
              </a:rPr>
              <a:t>, </a:t>
            </a:r>
            <a:r>
              <a:rPr lang="ru-RU" dirty="0" err="1">
                <a:latin typeface="Georgia" panose="02040502050405020303" pitchFamily="18" charset="0"/>
              </a:rPr>
              <a:t>които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ще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бъдат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разработени</a:t>
            </a:r>
            <a:r>
              <a:rPr lang="ru-RU" dirty="0">
                <a:latin typeface="Georgia" panose="02040502050405020303" pitchFamily="18" charset="0"/>
              </a:rPr>
              <a:t>. </a:t>
            </a:r>
            <a:endParaRPr lang="bg-BG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74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7BE235-88DE-1007-D87C-C33B957A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7" y="430895"/>
            <a:ext cx="4621162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800" b="1" dirty="0">
                <a:solidFill>
                  <a:srgbClr val="0095FF"/>
                </a:solidFill>
                <a:latin typeface="Georgia" panose="02040502050405020303" pitchFamily="18" charset="0"/>
              </a:rPr>
              <a:t>Актуалност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E9C5260-AECC-C8AB-62A6-5E9669A4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2015733"/>
            <a:ext cx="8681884" cy="397211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Georgia" panose="02040502050405020303" pitchFamily="18" charset="0"/>
              </a:rPr>
              <a:t>Основните критерии за сравнение на </a:t>
            </a:r>
            <a:r>
              <a:rPr lang="ru-RU" dirty="0" err="1">
                <a:latin typeface="Georgia" panose="02040502050405020303" pitchFamily="18" charset="0"/>
              </a:rPr>
              <a:t>съществуващите</a:t>
            </a:r>
            <a:r>
              <a:rPr lang="ru-RU" dirty="0">
                <a:latin typeface="Georgia" panose="02040502050405020303" pitchFamily="18" charset="0"/>
              </a:rPr>
              <a:t> решения </a:t>
            </a:r>
            <a:r>
              <a:rPr lang="ru-RU" dirty="0" err="1">
                <a:latin typeface="Georgia" panose="02040502050405020303" pitchFamily="18" charset="0"/>
              </a:rPr>
              <a:t>са</a:t>
            </a:r>
            <a:r>
              <a:rPr lang="ru-RU" dirty="0">
                <a:latin typeface="Georgia" panose="02040502050405020303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latin typeface="Georgia" panose="02040502050405020303" pitchFamily="18" charset="0"/>
              </a:rPr>
              <a:t>Целева </a:t>
            </a:r>
            <a:r>
              <a:rPr lang="ru-RU" sz="2000" dirty="0" err="1">
                <a:latin typeface="Georgia" panose="02040502050405020303" pitchFamily="18" charset="0"/>
              </a:rPr>
              <a:t>група</a:t>
            </a:r>
            <a:endParaRPr lang="ru-RU" sz="2000" dirty="0">
              <a:latin typeface="Georgia" panose="02040502050405020303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latin typeface="Georgia" panose="02040502050405020303" pitchFamily="18" charset="0"/>
              </a:rPr>
              <a:t>Графичен </a:t>
            </a:r>
            <a:r>
              <a:rPr lang="ru-RU" sz="2000" dirty="0" err="1">
                <a:latin typeface="Georgia" panose="02040502050405020303" pitchFamily="18" charset="0"/>
              </a:rPr>
              <a:t>потребителски</a:t>
            </a:r>
            <a:r>
              <a:rPr lang="ru-RU" sz="2000" dirty="0">
                <a:latin typeface="Georgia" panose="02040502050405020303" pitchFamily="18" charset="0"/>
              </a:rPr>
              <a:t> интерфейс (дизайн)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latin typeface="Georgia" panose="02040502050405020303" pitchFamily="18" charset="0"/>
              </a:rPr>
              <a:t>Навигация (</a:t>
            </a:r>
            <a:r>
              <a:rPr lang="ru-RU" sz="2000" dirty="0" err="1">
                <a:latin typeface="Georgia" panose="02040502050405020303" pitchFamily="18" charset="0"/>
              </a:rPr>
              <a:t>достъпност</a:t>
            </a:r>
            <a:r>
              <a:rPr lang="ru-RU" sz="2000" dirty="0">
                <a:latin typeface="Georgia" panose="02040502050405020303" pitchFamily="18" charset="0"/>
              </a:rPr>
              <a:t> на </a:t>
            </a:r>
            <a:r>
              <a:rPr lang="ru-RU" sz="2000" dirty="0" err="1">
                <a:latin typeface="Georgia" panose="02040502050405020303" pitchFamily="18" charset="0"/>
              </a:rPr>
              <a:t>приложението</a:t>
            </a:r>
            <a:r>
              <a:rPr lang="ru-RU" sz="2000" dirty="0">
                <a:latin typeface="Georgia" panose="02040502050405020303" pitchFamily="18" charset="0"/>
              </a:rPr>
              <a:t>)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 err="1">
                <a:latin typeface="Georgia" panose="02040502050405020303" pitchFamily="18" charset="0"/>
              </a:rPr>
              <a:t>Съдържание</a:t>
            </a:r>
            <a:r>
              <a:rPr lang="ru-RU" sz="2000" dirty="0">
                <a:latin typeface="Georgia" panose="02040502050405020303" pitchFamily="18" charset="0"/>
              </a:rPr>
              <a:t> (</a:t>
            </a:r>
            <a:r>
              <a:rPr lang="ru-RU" sz="2000" dirty="0" err="1">
                <a:latin typeface="Georgia" panose="02040502050405020303" pitchFamily="18" charset="0"/>
              </a:rPr>
              <a:t>важност</a:t>
            </a:r>
            <a:r>
              <a:rPr lang="ru-RU" sz="2000" dirty="0">
                <a:latin typeface="Georgia" panose="02040502050405020303" pitchFamily="18" charset="0"/>
              </a:rPr>
              <a:t> и </a:t>
            </a:r>
            <a:r>
              <a:rPr lang="ru-RU" sz="2000" dirty="0" err="1">
                <a:latin typeface="Georgia" panose="02040502050405020303" pitchFamily="18" charset="0"/>
              </a:rPr>
              <a:t>структурираност</a:t>
            </a:r>
            <a:r>
              <a:rPr lang="ru-RU" sz="2000" dirty="0">
                <a:latin typeface="Georgia" panose="02040502050405020303" pitchFamily="18" charset="0"/>
              </a:rPr>
              <a:t> на </a:t>
            </a:r>
            <a:r>
              <a:rPr lang="ru-RU" sz="2000" dirty="0" err="1">
                <a:latin typeface="Georgia" panose="02040502050405020303" pitchFamily="18" charset="0"/>
              </a:rPr>
              <a:t>информацията</a:t>
            </a:r>
            <a:r>
              <a:rPr lang="ru-RU" sz="2000" dirty="0">
                <a:latin typeface="Georgia" panose="02040502050405020303" pitchFamily="18" charset="0"/>
              </a:rPr>
              <a:t>)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 err="1">
                <a:latin typeface="Georgia" panose="02040502050405020303" pitchFamily="18" charset="0"/>
              </a:rPr>
              <a:t>Популярност</a:t>
            </a:r>
            <a:r>
              <a:rPr lang="ru-RU" sz="2000" dirty="0">
                <a:latin typeface="Georgia" panose="02040502050405020303" pitchFamily="18" charset="0"/>
              </a:rPr>
              <a:t> в интернет </a:t>
            </a:r>
            <a:r>
              <a:rPr lang="ru-RU" sz="2000" dirty="0" err="1">
                <a:latin typeface="Georgia" panose="02040502050405020303" pitchFamily="18" charset="0"/>
              </a:rPr>
              <a:t>пространството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 err="1">
                <a:latin typeface="Georgia" panose="02040502050405020303" pitchFamily="18" charset="0"/>
              </a:rPr>
              <a:t>Потребителска</a:t>
            </a:r>
            <a:r>
              <a:rPr lang="ru-RU" sz="2000" dirty="0">
                <a:latin typeface="Georgia" panose="02040502050405020303" pitchFamily="18" charset="0"/>
              </a:rPr>
              <a:t> оценка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74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7BE235-88DE-1007-D87C-C33B957A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6" y="430895"/>
            <a:ext cx="8681883" cy="876795"/>
          </a:xfrm>
        </p:spPr>
        <p:txBody>
          <a:bodyPr>
            <a:noAutofit/>
          </a:bodyPr>
          <a:lstStyle/>
          <a:p>
            <a:r>
              <a:rPr lang="bg-BG" sz="4000" b="1" dirty="0">
                <a:solidFill>
                  <a:srgbClr val="0095FF"/>
                </a:solidFill>
                <a:latin typeface="Georgia" panose="02040502050405020303" pitchFamily="18" charset="0"/>
              </a:rPr>
              <a:t>Използвани технологии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E9C5260-AECC-C8AB-62A6-5E9669A4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2015733"/>
            <a:ext cx="8681884" cy="397211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Georgia" panose="02040502050405020303" pitchFamily="18" charset="0"/>
              </a:rPr>
              <a:t>За </a:t>
            </a:r>
            <a:r>
              <a:rPr lang="ru-RU" dirty="0" err="1">
                <a:latin typeface="Georgia" panose="02040502050405020303" pitchFamily="18" charset="0"/>
              </a:rPr>
              <a:t>реализацията</a:t>
            </a:r>
            <a:r>
              <a:rPr lang="ru-RU" dirty="0">
                <a:latin typeface="Georgia" panose="02040502050405020303" pitchFamily="18" charset="0"/>
              </a:rPr>
              <a:t> на уеб </a:t>
            </a:r>
            <a:r>
              <a:rPr lang="ru-RU" dirty="0" err="1">
                <a:latin typeface="Georgia" panose="02040502050405020303" pitchFamily="18" charset="0"/>
              </a:rPr>
              <a:t>платформата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са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използвани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следните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актуални</a:t>
            </a:r>
            <a:r>
              <a:rPr lang="ru-RU" dirty="0">
                <a:latin typeface="Georgia" panose="02040502050405020303" pitchFamily="18" charset="0"/>
              </a:rPr>
              <a:t> технологии за уеб </a:t>
            </a:r>
            <a:r>
              <a:rPr lang="ru-RU" dirty="0" err="1">
                <a:latin typeface="Georgia" panose="02040502050405020303" pitchFamily="18" charset="0"/>
              </a:rPr>
              <a:t>програмиране</a:t>
            </a:r>
            <a:r>
              <a:rPr lang="ru-RU" dirty="0">
                <a:latin typeface="Georgia" panose="02040502050405020303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Georgia" panose="02040502050405020303" pitchFamily="18" charset="0"/>
              </a:rPr>
              <a:t>PHP</a:t>
            </a:r>
            <a:endParaRPr lang="ru-RU" sz="2000" dirty="0">
              <a:latin typeface="Georgia" panose="02040502050405020303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Georgia" panose="02040502050405020303" pitchFamily="18" charset="0"/>
              </a:rPr>
              <a:t>MySQL</a:t>
            </a:r>
            <a:endParaRPr lang="ru-RU" sz="2000" dirty="0">
              <a:latin typeface="Georgia" panose="02040502050405020303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Georgia" panose="02040502050405020303" pitchFamily="18" charset="0"/>
              </a:rPr>
              <a:t>HTML</a:t>
            </a:r>
            <a:endParaRPr lang="ru-RU" sz="2000" dirty="0">
              <a:latin typeface="Georgia" panose="02040502050405020303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Georgia" panose="02040502050405020303" pitchFamily="18" charset="0"/>
              </a:rPr>
              <a:t>CSS</a:t>
            </a:r>
            <a:endParaRPr lang="ru-RU" sz="2000" dirty="0">
              <a:latin typeface="Georgia" panose="02040502050405020303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Georgia" panose="02040502050405020303" pitchFamily="18" charset="0"/>
              </a:rPr>
              <a:t>JavaScript</a:t>
            </a:r>
            <a:endParaRPr lang="ru-RU" sz="2000" dirty="0">
              <a:latin typeface="Georgia" panose="02040502050405020303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61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7BE235-88DE-1007-D87C-C33B957A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6" y="430895"/>
            <a:ext cx="8681883" cy="719479"/>
          </a:xfrm>
        </p:spPr>
        <p:txBody>
          <a:bodyPr>
            <a:noAutofit/>
          </a:bodyPr>
          <a:lstStyle/>
          <a:p>
            <a:r>
              <a:rPr lang="bg-BG" sz="4800" b="1" dirty="0">
                <a:solidFill>
                  <a:srgbClr val="0095FF"/>
                </a:solidFill>
                <a:latin typeface="Georgia" panose="02040502050405020303" pitchFamily="18" charset="0"/>
              </a:rPr>
              <a:t>Проектиране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E9C5260-AECC-C8AB-62A6-5E9669A4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1671485"/>
            <a:ext cx="8681884" cy="55060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Georgia" panose="02040502050405020303" pitchFamily="18" charset="0"/>
              </a:rPr>
              <a:t>Нива на </a:t>
            </a:r>
            <a:r>
              <a:rPr lang="ru-RU" dirty="0" err="1">
                <a:latin typeface="Georgia" panose="02040502050405020303" pitchFamily="18" charset="0"/>
              </a:rPr>
              <a:t>достъп</a:t>
            </a:r>
            <a:r>
              <a:rPr lang="ru-RU" dirty="0">
                <a:latin typeface="Georgia" panose="02040502050405020303" pitchFamily="18" charset="0"/>
              </a:rPr>
              <a:t> в уеб портала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F047E8D-4547-99FE-6FBB-3772393E0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00" y="2222090"/>
            <a:ext cx="5990400" cy="447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781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ия">
  <a:themeElements>
    <a:clrScheme name="Галери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и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и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154</TotalTime>
  <Words>534</Words>
  <Application>Microsoft Office PowerPoint</Application>
  <PresentationFormat>Презентация на цял екран (4:3)</PresentationFormat>
  <Paragraphs>69</Paragraphs>
  <Slides>16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21" baseType="lpstr">
      <vt:lpstr>Arial</vt:lpstr>
      <vt:lpstr>Georgia</vt:lpstr>
      <vt:lpstr>Gill Sans MT</vt:lpstr>
      <vt:lpstr>Wingdings</vt:lpstr>
      <vt:lpstr>Галерия</vt:lpstr>
      <vt:lpstr>Портал за новини и забавления</vt:lpstr>
      <vt:lpstr>Резюме</vt:lpstr>
      <vt:lpstr>Цели и задачи на разработката</vt:lpstr>
      <vt:lpstr>Цели и задачи на разработката</vt:lpstr>
      <vt:lpstr>Структура на дипломната работа</vt:lpstr>
      <vt:lpstr>Актуалност</vt:lpstr>
      <vt:lpstr>Актуалност</vt:lpstr>
      <vt:lpstr>Използвани технологии</vt:lpstr>
      <vt:lpstr>Проектиране</vt:lpstr>
      <vt:lpstr>Проектиране</vt:lpstr>
      <vt:lpstr>Проектиране</vt:lpstr>
      <vt:lpstr>Проектиране</vt:lpstr>
      <vt:lpstr>Реализация</vt:lpstr>
      <vt:lpstr>Бъдещо развитие</vt:lpstr>
      <vt:lpstr>Заключение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grigor medarov</dc:creator>
  <cp:lastModifiedBy>grigor medarov</cp:lastModifiedBy>
  <cp:revision>42</cp:revision>
  <dcterms:created xsi:type="dcterms:W3CDTF">2024-08-19T10:21:34Z</dcterms:created>
  <dcterms:modified xsi:type="dcterms:W3CDTF">2024-08-20T10:59:53Z</dcterms:modified>
</cp:coreProperties>
</file>