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739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6986-5A1C-487D-B144-55D5A1FBC756}" type="datetimeFigureOut">
              <a:rPr lang="bg-BG" smtClean="0"/>
              <a:t>19.8.2024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9FB2A-2749-43C8-B3A6-2A2CBD8096A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36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9FB2A-2749-43C8-B3A6-2A2CBD8096A8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109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BBDD0FD-B2DD-463D-AD55-D265288D433B}" type="datetimeFigureOut">
              <a:rPr lang="bg-BG" smtClean="0"/>
              <a:t>19.8.2024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10A543E-E1E5-4BC3-9806-3AB64B69C6D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0FD-B2DD-463D-AD55-D265288D433B}" type="datetimeFigureOut">
              <a:rPr lang="bg-BG" smtClean="0"/>
              <a:t>19.8.2024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43E-E1E5-4BC3-9806-3AB64B69C6D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0FD-B2DD-463D-AD55-D265288D433B}" type="datetimeFigureOut">
              <a:rPr lang="bg-BG" smtClean="0"/>
              <a:t>19.8.2024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43E-E1E5-4BC3-9806-3AB64B69C6D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BBDD0FD-B2DD-463D-AD55-D265288D433B}" type="datetimeFigureOut">
              <a:rPr lang="bg-BG" smtClean="0"/>
              <a:t>19.8.2024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10A543E-E1E5-4BC3-9806-3AB64B69C6DA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BBDD0FD-B2DD-463D-AD55-D265288D433B}" type="datetimeFigureOut">
              <a:rPr lang="bg-BG" smtClean="0"/>
              <a:t>19.8.2024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10A543E-E1E5-4BC3-9806-3AB64B69C6D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0FD-B2DD-463D-AD55-D265288D433B}" type="datetimeFigureOut">
              <a:rPr lang="bg-BG" smtClean="0"/>
              <a:t>19.8.2024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43E-E1E5-4BC3-9806-3AB64B69C6DA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0FD-B2DD-463D-AD55-D265288D433B}" type="datetimeFigureOut">
              <a:rPr lang="bg-BG" smtClean="0"/>
              <a:t>19.8.2024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43E-E1E5-4BC3-9806-3AB64B69C6DA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BDD0FD-B2DD-463D-AD55-D265288D433B}" type="datetimeFigureOut">
              <a:rPr lang="bg-BG" smtClean="0"/>
              <a:t>19.8.2024 г.</a:t>
            </a:fld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10A543E-E1E5-4BC3-9806-3AB64B69C6DA}" type="slidenum">
              <a:rPr lang="bg-BG" smtClean="0"/>
              <a:t>‹#›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0FD-B2DD-463D-AD55-D265288D433B}" type="datetimeFigureOut">
              <a:rPr lang="bg-BG" smtClean="0"/>
              <a:t>19.8.2024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43E-E1E5-4BC3-9806-3AB64B69C6D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BBDD0FD-B2DD-463D-AD55-D265288D433B}" type="datetimeFigureOut">
              <a:rPr lang="bg-BG" smtClean="0"/>
              <a:t>19.8.2024 г.</a:t>
            </a:fld>
            <a:endParaRPr lang="bg-B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10A543E-E1E5-4BC3-9806-3AB64B69C6DA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BDD0FD-B2DD-463D-AD55-D265288D433B}" type="datetimeFigureOut">
              <a:rPr lang="bg-BG" smtClean="0"/>
              <a:t>19.8.2024 г.</a:t>
            </a:fld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10A543E-E1E5-4BC3-9806-3AB64B69C6DA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BBDD0FD-B2DD-463D-AD55-D265288D433B}" type="datetimeFigureOut">
              <a:rPr lang="bg-BG" smtClean="0"/>
              <a:t>19.8.2024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10A543E-E1E5-4BC3-9806-3AB64B69C6DA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908720"/>
            <a:ext cx="705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000" b="1" dirty="0">
                <a:solidFill>
                  <a:srgbClr val="176739"/>
                </a:solidFill>
                <a:latin typeface="Georgia" panose="02040502050405020303" pitchFamily="18" charset="0"/>
              </a:rPr>
              <a:t>Портал за животни </a:t>
            </a:r>
            <a:endParaRPr lang="en-US" sz="5000" b="1" dirty="0">
              <a:solidFill>
                <a:srgbClr val="176739"/>
              </a:solidFill>
              <a:latin typeface="Georgia" panose="02040502050405020303" pitchFamily="18" charset="0"/>
            </a:endParaRPr>
          </a:p>
          <a:p>
            <a:pPr algn="ctr"/>
            <a:r>
              <a:rPr lang="bg-BG" sz="5000" b="1" dirty="0">
                <a:solidFill>
                  <a:srgbClr val="176739"/>
                </a:solidFill>
                <a:latin typeface="Georgia" panose="02040502050405020303" pitchFamily="18" charset="0"/>
              </a:rPr>
              <a:t>в нужда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3748" y="2924944"/>
            <a:ext cx="65167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bg-BG" sz="2000" b="1" dirty="0">
                <a:latin typeface="Georgia" panose="02040502050405020303" pitchFamily="18" charset="0"/>
              </a:rPr>
              <a:t>Автор</a:t>
            </a:r>
            <a:r>
              <a:rPr lang="bg-BG" sz="2000" dirty="0">
                <a:latin typeface="Georgia" panose="02040502050405020303" pitchFamily="18" charset="0"/>
              </a:rPr>
              <a:t>: Станислава </a:t>
            </a:r>
            <a:r>
              <a:rPr lang="bg-BG" sz="2000" dirty="0" err="1">
                <a:latin typeface="Georgia" panose="02040502050405020303" pitchFamily="18" charset="0"/>
              </a:rPr>
              <a:t>Станиславова</a:t>
            </a:r>
            <a:r>
              <a:rPr lang="bg-BG" sz="2000" dirty="0">
                <a:latin typeface="Georgia" panose="02040502050405020303" pitchFamily="18" charset="0"/>
              </a:rPr>
              <a:t> </a:t>
            </a:r>
            <a:r>
              <a:rPr lang="bg-BG" sz="2000" dirty="0" err="1">
                <a:latin typeface="Georgia" panose="02040502050405020303" pitchFamily="18" charset="0"/>
              </a:rPr>
              <a:t>Терчева</a:t>
            </a:r>
            <a:endParaRPr lang="bg-BG" sz="2000" dirty="0">
              <a:latin typeface="Georgia" panose="02040502050405020303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bg-BG" sz="2000" b="1" dirty="0">
                <a:latin typeface="Georgia" panose="02040502050405020303" pitchFamily="18" charset="0"/>
              </a:rPr>
              <a:t>Факултетен номер</a:t>
            </a:r>
            <a:r>
              <a:rPr lang="bg-BG" sz="2000" dirty="0">
                <a:latin typeface="Georgia" panose="02040502050405020303" pitchFamily="18" charset="0"/>
              </a:rPr>
              <a:t>: 1601681061</a:t>
            </a:r>
          </a:p>
          <a:p>
            <a:pPr algn="ctr">
              <a:lnSpc>
                <a:spcPct val="200000"/>
              </a:lnSpc>
            </a:pPr>
            <a:r>
              <a:rPr lang="bg-BG" sz="2000" b="1" dirty="0">
                <a:latin typeface="Georgia" panose="02040502050405020303" pitchFamily="18" charset="0"/>
              </a:rPr>
              <a:t>Специалност</a:t>
            </a:r>
            <a:r>
              <a:rPr lang="bg-BG" sz="2000" dirty="0">
                <a:latin typeface="Georgia" panose="02040502050405020303" pitchFamily="18" charset="0"/>
              </a:rPr>
              <a:t>: Софтуерни технологии и дизайн</a:t>
            </a:r>
            <a:endParaRPr lang="en-US" sz="2000" dirty="0">
              <a:latin typeface="Georgia" panose="02040502050405020303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bg-BG" sz="2000" b="1" dirty="0">
                <a:latin typeface="Georgia" panose="02040502050405020303" pitchFamily="18" charset="0"/>
              </a:rPr>
              <a:t>Научен ръководител</a:t>
            </a:r>
            <a:r>
              <a:rPr lang="bg-BG" sz="2000" dirty="0">
                <a:latin typeface="Georgia" panose="02040502050405020303" pitchFamily="18" charset="0"/>
              </a:rPr>
              <a:t>:  доц. д-р Светослав </a:t>
            </a:r>
            <a:r>
              <a:rPr lang="bg-BG" sz="2000" dirty="0" err="1">
                <a:latin typeface="Georgia" panose="02040502050405020303" pitchFamily="18" charset="0"/>
              </a:rPr>
              <a:t>Енков</a:t>
            </a:r>
            <a:endParaRPr lang="bg-BG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3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696" y="555600"/>
            <a:ext cx="5559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>
                <a:solidFill>
                  <a:srgbClr val="176739"/>
                </a:solidFill>
                <a:latin typeface="Georgia" panose="02040502050405020303" pitchFamily="18" charset="0"/>
              </a:rPr>
              <a:t>Проектиране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772816"/>
            <a:ext cx="7560840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bg-BG" sz="2000" dirty="0">
                <a:latin typeface="Georgia" panose="02040502050405020303" pitchFamily="18" charset="0"/>
              </a:rPr>
              <a:t>Добавяне на обява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8880"/>
            <a:ext cx="6507984" cy="433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2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32656"/>
            <a:ext cx="5017520" cy="6456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696" y="555600"/>
            <a:ext cx="5559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>
                <a:solidFill>
                  <a:srgbClr val="176739"/>
                </a:solidFill>
                <a:latin typeface="Georgia" panose="02040502050405020303" pitchFamily="18" charset="0"/>
              </a:rPr>
              <a:t>Реализация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803588"/>
            <a:ext cx="7560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bg-BG" sz="2000" dirty="0">
                <a:latin typeface="Georgia" panose="02040502050405020303" pitchFamily="18" charset="0"/>
              </a:rPr>
              <a:t>База данни: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bg-BG" sz="2000" dirty="0">
                <a:latin typeface="Georgia" panose="02040502050405020303" pitchFamily="18" charset="0"/>
              </a:rPr>
              <a:t>Потребители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bg-BG" sz="2000" dirty="0">
                <a:latin typeface="Georgia" panose="02040502050405020303" pitchFamily="18" charset="0"/>
              </a:rPr>
              <a:t>Публикации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bg-BG" sz="2000" dirty="0">
                <a:latin typeface="Georgia" panose="02040502050405020303" pitchFamily="18" charset="0"/>
              </a:rPr>
              <a:t>Животни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bg-BG" sz="2000" dirty="0">
                <a:latin typeface="Georgia" panose="02040502050405020303" pitchFamily="18" charset="0"/>
              </a:rPr>
              <a:t>Коментари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bg-BG" sz="2000" dirty="0">
                <a:latin typeface="Georgia" panose="02040502050405020303" pitchFamily="18" charset="0"/>
              </a:rPr>
              <a:t>Локации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bg-BG" sz="2000" dirty="0">
                <a:latin typeface="Georgia" panose="02040502050405020303" pitchFamily="18" charset="0"/>
              </a:rPr>
              <a:t>Категории</a:t>
            </a:r>
          </a:p>
          <a:p>
            <a:pPr algn="just">
              <a:lnSpc>
                <a:spcPct val="150000"/>
              </a:lnSpc>
            </a:pPr>
            <a:endParaRPr lang="bg-BG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8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696" y="555600"/>
            <a:ext cx="6711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>
                <a:solidFill>
                  <a:srgbClr val="176739"/>
                </a:solidFill>
                <a:latin typeface="Georgia" panose="02040502050405020303" pitchFamily="18" charset="0"/>
              </a:rPr>
              <a:t>Бъдещо развитие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917987"/>
            <a:ext cx="7560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err="1">
                <a:latin typeface="Georgia" panose="02040502050405020303" pitchFamily="18" charset="0"/>
              </a:rPr>
              <a:t>Някои</a:t>
            </a:r>
            <a:r>
              <a:rPr lang="ru-RU" sz="2000" dirty="0">
                <a:latin typeface="Georgia" panose="02040502050405020303" pitchFamily="18" charset="0"/>
              </a:rPr>
              <a:t> от </a:t>
            </a:r>
            <a:r>
              <a:rPr lang="ru-RU" sz="2000" dirty="0" err="1">
                <a:latin typeface="Georgia" panose="02040502050405020303" pitchFamily="18" charset="0"/>
              </a:rPr>
              <a:t>основните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функционалности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err="1">
                <a:latin typeface="Georgia" panose="02040502050405020303" pitchFamily="18" charset="0"/>
              </a:rPr>
              <a:t>предвидени</a:t>
            </a:r>
            <a:r>
              <a:rPr lang="ru-RU" sz="2000" dirty="0">
                <a:latin typeface="Georgia" panose="02040502050405020303" pitchFamily="18" charset="0"/>
              </a:rPr>
              <a:t> за </a:t>
            </a:r>
            <a:r>
              <a:rPr lang="ru-RU" sz="2000" dirty="0" err="1">
                <a:latin typeface="Georgia" panose="02040502050405020303" pitchFamily="18" charset="0"/>
              </a:rPr>
              <a:t>бъдеща</a:t>
            </a:r>
            <a:r>
              <a:rPr lang="ru-RU" sz="2000" dirty="0">
                <a:latin typeface="Georgia" panose="02040502050405020303" pitchFamily="18" charset="0"/>
              </a:rPr>
              <a:t> разработка, </a:t>
            </a:r>
            <a:r>
              <a:rPr lang="ru-RU" sz="2000" dirty="0" err="1">
                <a:latin typeface="Georgia" panose="02040502050405020303" pitchFamily="18" charset="0"/>
              </a:rPr>
              <a:t>са</a:t>
            </a:r>
            <a:r>
              <a:rPr lang="ru-RU" sz="2000" dirty="0">
                <a:latin typeface="Georgia" panose="02040502050405020303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Georgia" panose="02040502050405020303" pitchFamily="18" charset="0"/>
              </a:rPr>
              <a:t>Разработване</a:t>
            </a:r>
            <a:r>
              <a:rPr lang="ru-RU" sz="2000" dirty="0">
                <a:latin typeface="Georgia" panose="02040502050405020303" pitchFamily="18" charset="0"/>
              </a:rPr>
              <a:t> на </a:t>
            </a:r>
            <a:r>
              <a:rPr lang="ru-RU" sz="2000" dirty="0" err="1">
                <a:latin typeface="Georgia" panose="02040502050405020303" pitchFamily="18" charset="0"/>
              </a:rPr>
              <a:t>мобилно</a:t>
            </a:r>
            <a:r>
              <a:rPr lang="ru-RU" sz="2000" dirty="0">
                <a:latin typeface="Georgia" panose="02040502050405020303" pitchFamily="18" charset="0"/>
              </a:rPr>
              <a:t> приложение за </a:t>
            </a:r>
            <a:r>
              <a:rPr lang="ru-RU" sz="2000" dirty="0" err="1">
                <a:latin typeface="Georgia" panose="02040502050405020303" pitchFamily="18" charset="0"/>
              </a:rPr>
              <a:t>Android</a:t>
            </a:r>
            <a:r>
              <a:rPr lang="ru-RU" sz="2000" dirty="0">
                <a:latin typeface="Georgia" panose="02040502050405020303" pitchFamily="18" charset="0"/>
              </a:rPr>
              <a:t> и </a:t>
            </a:r>
            <a:r>
              <a:rPr lang="ru-RU" sz="2000" dirty="0" err="1">
                <a:latin typeface="Georgia" panose="02040502050405020303" pitchFamily="18" charset="0"/>
              </a:rPr>
              <a:t>iOS</a:t>
            </a:r>
            <a:r>
              <a:rPr lang="ru-RU" sz="2000" dirty="0">
                <a:latin typeface="Georgia" panose="02040502050405020303" pitchFamily="18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Georgia" panose="02040502050405020303" pitchFamily="18" charset="0"/>
              </a:rPr>
              <a:t>Възможност</a:t>
            </a:r>
            <a:r>
              <a:rPr lang="ru-RU" sz="2000" dirty="0">
                <a:latin typeface="Georgia" panose="02040502050405020303" pitchFamily="18" charset="0"/>
              </a:rPr>
              <a:t> за интеграция с </a:t>
            </a:r>
            <a:r>
              <a:rPr lang="ru-RU" sz="2000" dirty="0" err="1">
                <a:latin typeface="Georgia" panose="02040502050405020303" pitchFamily="18" charset="0"/>
              </a:rPr>
              <a:t>други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платформи</a:t>
            </a:r>
            <a:r>
              <a:rPr lang="ru-RU" sz="2000" dirty="0">
                <a:latin typeface="Georgia" panose="02040502050405020303" pitchFamily="18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Georgia" panose="02040502050405020303" pitchFamily="18" charset="0"/>
              </a:rPr>
              <a:t>Разработване</a:t>
            </a:r>
            <a:r>
              <a:rPr lang="ru-RU" sz="2000" dirty="0">
                <a:latin typeface="Georgia" panose="02040502050405020303" pitchFamily="18" charset="0"/>
              </a:rPr>
              <a:t> на чат в </a:t>
            </a:r>
            <a:r>
              <a:rPr lang="ru-RU" sz="2000" dirty="0" err="1">
                <a:latin typeface="Georgia" panose="02040502050405020303" pitchFamily="18" charset="0"/>
              </a:rPr>
              <a:t>приложението</a:t>
            </a:r>
            <a:r>
              <a:rPr lang="ru-RU" sz="2000" dirty="0">
                <a:latin typeface="Georgia" panose="02040502050405020303" pitchFamily="18" charset="0"/>
              </a:rPr>
              <a:t> за </a:t>
            </a:r>
            <a:r>
              <a:rPr lang="ru-RU" sz="2000" dirty="0" err="1">
                <a:latin typeface="Georgia" panose="02040502050405020303" pitchFamily="18" charset="0"/>
              </a:rPr>
              <a:t>допълнително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улеснение</a:t>
            </a:r>
            <a:r>
              <a:rPr lang="ru-RU" sz="2000" dirty="0">
                <a:latin typeface="Georgia" panose="02040502050405020303" pitchFamily="18" charset="0"/>
              </a:rPr>
              <a:t>;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Georgia" panose="02040502050405020303" pitchFamily="18" charset="0"/>
              </a:rPr>
              <a:t>Разработване</a:t>
            </a:r>
            <a:r>
              <a:rPr lang="ru-RU" sz="2000" dirty="0">
                <a:latin typeface="Georgia" panose="02040502050405020303" pitchFamily="18" charset="0"/>
              </a:rPr>
              <a:t> на секция </a:t>
            </a:r>
            <a:r>
              <a:rPr lang="ru-RU" sz="2000" dirty="0" err="1">
                <a:latin typeface="Georgia" panose="02040502050405020303" pitchFamily="18" charset="0"/>
              </a:rPr>
              <a:t>Любими</a:t>
            </a:r>
            <a:r>
              <a:rPr lang="ru-RU" sz="2000" dirty="0">
                <a:latin typeface="Georgia" panose="02040502050405020303" pitchFamily="18" charset="0"/>
              </a:rPr>
              <a:t>, в </a:t>
            </a:r>
            <a:r>
              <a:rPr lang="ru-RU" sz="2000" dirty="0" err="1">
                <a:latin typeface="Georgia" panose="02040502050405020303" pitchFamily="18" charset="0"/>
              </a:rPr>
              <a:t>която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потребител</a:t>
            </a:r>
            <a:r>
              <a:rPr lang="ru-RU" sz="2000" dirty="0">
                <a:latin typeface="Georgia" panose="02040502050405020303" pitchFamily="18" charset="0"/>
              </a:rPr>
              <a:t> да </a:t>
            </a:r>
            <a:r>
              <a:rPr lang="ru-RU" sz="2000" dirty="0" err="1">
                <a:latin typeface="Georgia" panose="02040502050405020303" pitchFamily="18" charset="0"/>
              </a:rPr>
              <a:t>добавя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обяви</a:t>
            </a:r>
            <a:r>
              <a:rPr lang="ru-RU" sz="2000" dirty="0">
                <a:latin typeface="Georgia" panose="02040502050405020303" pitchFamily="18" charset="0"/>
              </a:rPr>
              <a:t> и да </a:t>
            </a:r>
            <a:r>
              <a:rPr lang="ru-RU" sz="2000" dirty="0" err="1">
                <a:latin typeface="Georgia" panose="02040502050405020303" pitchFamily="18" charset="0"/>
              </a:rPr>
              <a:t>получава</a:t>
            </a:r>
            <a:r>
              <a:rPr lang="ru-RU" sz="2000" dirty="0">
                <a:latin typeface="Georgia" panose="02040502050405020303" pitchFamily="18" charset="0"/>
              </a:rPr>
              <a:t> известия за </a:t>
            </a:r>
            <a:r>
              <a:rPr lang="ru-RU" sz="2000" dirty="0" err="1">
                <a:latin typeface="Georgia" panose="02040502050405020303" pitchFamily="18" charset="0"/>
              </a:rPr>
              <a:t>тях</a:t>
            </a:r>
            <a:r>
              <a:rPr lang="ru-RU" sz="2000" dirty="0">
                <a:latin typeface="Georgia" panose="02040502050405020303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744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696" y="555600"/>
            <a:ext cx="6711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>
                <a:solidFill>
                  <a:srgbClr val="176739"/>
                </a:solidFill>
                <a:latin typeface="Georgia" panose="02040502050405020303" pitchFamily="18" charset="0"/>
              </a:rPr>
              <a:t>Заключение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889246"/>
            <a:ext cx="75608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err="1">
                <a:latin typeface="Georgia" panose="02040502050405020303" pitchFamily="18" charset="0"/>
              </a:rPr>
              <a:t>Заключението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err="1">
                <a:latin typeface="Georgia" panose="02040502050405020303" pitchFamily="18" charset="0"/>
              </a:rPr>
              <a:t>което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може</a:t>
            </a:r>
            <a:r>
              <a:rPr lang="ru-RU" sz="2000" dirty="0">
                <a:latin typeface="Georgia" panose="02040502050405020303" pitchFamily="18" charset="0"/>
              </a:rPr>
              <a:t> да се </a:t>
            </a:r>
            <a:r>
              <a:rPr lang="ru-RU" sz="2000" dirty="0" err="1">
                <a:latin typeface="Georgia" panose="02040502050405020303" pitchFamily="18" charset="0"/>
              </a:rPr>
              <a:t>направи</a:t>
            </a:r>
            <a:r>
              <a:rPr lang="ru-RU" sz="2000" dirty="0">
                <a:latin typeface="Georgia" panose="02040502050405020303" pitchFamily="18" charset="0"/>
              </a:rPr>
              <a:t>, е че </a:t>
            </a:r>
            <a:r>
              <a:rPr lang="ru-RU" sz="2000" dirty="0" err="1">
                <a:latin typeface="Georgia" panose="02040502050405020303" pitchFamily="18" charset="0"/>
              </a:rPr>
              <a:t>поставените</a:t>
            </a:r>
            <a:r>
              <a:rPr lang="ru-RU" sz="2000" dirty="0">
                <a:latin typeface="Georgia" panose="02040502050405020303" pitchFamily="18" charset="0"/>
              </a:rPr>
              <a:t> цели, </a:t>
            </a:r>
            <a:r>
              <a:rPr lang="ru-RU" sz="2000" dirty="0" err="1">
                <a:latin typeface="Georgia" panose="02040502050405020303" pitchFamily="18" charset="0"/>
              </a:rPr>
              <a:t>поставени</a:t>
            </a:r>
            <a:r>
              <a:rPr lang="ru-RU" sz="2000" dirty="0">
                <a:latin typeface="Georgia" panose="02040502050405020303" pitchFamily="18" charset="0"/>
              </a:rPr>
              <a:t> при </a:t>
            </a:r>
            <a:r>
              <a:rPr lang="ru-RU" sz="2000" dirty="0" err="1">
                <a:latin typeface="Georgia" panose="02040502050405020303" pitchFamily="18" charset="0"/>
              </a:rPr>
              <a:t>разработката</a:t>
            </a:r>
            <a:r>
              <a:rPr lang="ru-RU" sz="2000" dirty="0">
                <a:latin typeface="Georgia" panose="02040502050405020303" pitchFamily="18" charset="0"/>
              </a:rPr>
              <a:t> на </a:t>
            </a:r>
            <a:r>
              <a:rPr lang="ru-RU" sz="2000" dirty="0" err="1">
                <a:latin typeface="Georgia" panose="02040502050405020303" pitchFamily="18" charset="0"/>
              </a:rPr>
              <a:t>дипломната</a:t>
            </a:r>
            <a:r>
              <a:rPr lang="ru-RU" sz="2000" dirty="0">
                <a:latin typeface="Georgia" panose="02040502050405020303" pitchFamily="18" charset="0"/>
              </a:rPr>
              <a:t> работа, </a:t>
            </a:r>
            <a:r>
              <a:rPr lang="ru-RU" sz="2000" dirty="0" err="1">
                <a:latin typeface="Georgia" panose="02040502050405020303" pitchFamily="18" charset="0"/>
              </a:rPr>
              <a:t>са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постигнати</a:t>
            </a:r>
            <a:r>
              <a:rPr lang="ru-RU" sz="2000" dirty="0">
                <a:latin typeface="Georgia" panose="02040502050405020303" pitchFamily="18" charset="0"/>
              </a:rPr>
              <a:t>. В </a:t>
            </a:r>
            <a:r>
              <a:rPr lang="ru-RU" sz="2000" dirty="0" err="1">
                <a:latin typeface="Georgia" panose="02040502050405020303" pitchFamily="18" charset="0"/>
              </a:rPr>
              <a:t>допълнение</a:t>
            </a:r>
            <a:r>
              <a:rPr lang="ru-RU" sz="2000" dirty="0">
                <a:latin typeface="Georgia" panose="02040502050405020303" pitchFamily="18" charset="0"/>
              </a:rPr>
              <a:t>, по </a:t>
            </a:r>
            <a:r>
              <a:rPr lang="ru-RU" sz="2000" dirty="0" err="1">
                <a:latin typeface="Georgia" panose="02040502050405020303" pitchFamily="18" charset="0"/>
              </a:rPr>
              <a:t>време</a:t>
            </a:r>
            <a:r>
              <a:rPr lang="ru-RU" sz="2000" dirty="0">
                <a:latin typeface="Georgia" panose="02040502050405020303" pitchFamily="18" charset="0"/>
              </a:rPr>
              <a:t> на </a:t>
            </a:r>
            <a:r>
              <a:rPr lang="ru-RU" sz="2000" dirty="0" err="1">
                <a:latin typeface="Georgia" panose="02040502050405020303" pitchFamily="18" charset="0"/>
              </a:rPr>
              <a:t>разработката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бяха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анализирани</a:t>
            </a:r>
            <a:r>
              <a:rPr lang="ru-RU" sz="2000" dirty="0">
                <a:latin typeface="Georgia" panose="02040502050405020303" pitchFamily="18" charset="0"/>
              </a:rPr>
              <a:t> и </a:t>
            </a:r>
            <a:r>
              <a:rPr lang="ru-RU" sz="2000" dirty="0" err="1">
                <a:latin typeface="Georgia" panose="02040502050405020303" pitchFamily="18" charset="0"/>
              </a:rPr>
              <a:t>други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платформи</a:t>
            </a:r>
            <a:r>
              <a:rPr lang="ru-RU" sz="2000" dirty="0">
                <a:latin typeface="Georgia" panose="02040502050405020303" pitchFamily="18" charset="0"/>
              </a:rPr>
              <a:t> и </a:t>
            </a:r>
            <a:r>
              <a:rPr lang="ru-RU" sz="2000" dirty="0" err="1">
                <a:latin typeface="Georgia" panose="02040502050405020303" pitchFamily="18" charset="0"/>
              </a:rPr>
              <a:t>подобни</a:t>
            </a:r>
            <a:r>
              <a:rPr lang="ru-RU" sz="2000" dirty="0">
                <a:latin typeface="Georgia" panose="02040502050405020303" pitchFamily="18" charset="0"/>
              </a:rPr>
              <a:t> области, </a:t>
            </a:r>
            <a:r>
              <a:rPr lang="ru-RU" sz="2000" dirty="0" err="1">
                <a:latin typeface="Georgia" panose="02040502050405020303" pitchFamily="18" charset="0"/>
              </a:rPr>
              <a:t>които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спомогнаха</a:t>
            </a:r>
            <a:r>
              <a:rPr lang="ru-RU" sz="2000" dirty="0">
                <a:latin typeface="Georgia" panose="02040502050405020303" pitchFamily="18" charset="0"/>
              </a:rPr>
              <a:t> за </a:t>
            </a:r>
            <a:r>
              <a:rPr lang="ru-RU" sz="2000" dirty="0" err="1">
                <a:latin typeface="Georgia" panose="02040502050405020303" pitchFamily="18" charset="0"/>
              </a:rPr>
              <a:t>изпълняването</a:t>
            </a:r>
            <a:r>
              <a:rPr lang="ru-RU" sz="2000" dirty="0">
                <a:latin typeface="Georgia" panose="02040502050405020303" pitchFamily="18" charset="0"/>
              </a:rPr>
              <a:t> на целите и </a:t>
            </a:r>
            <a:r>
              <a:rPr lang="ru-RU" sz="2000" dirty="0" err="1">
                <a:latin typeface="Georgia" panose="02040502050405020303" pitchFamily="18" charset="0"/>
              </a:rPr>
              <a:t>подобряването</a:t>
            </a:r>
            <a:r>
              <a:rPr lang="ru-RU" sz="2000" dirty="0">
                <a:latin typeface="Georgia" panose="02040502050405020303" pitchFamily="18" charset="0"/>
              </a:rPr>
              <a:t> на </a:t>
            </a:r>
            <a:r>
              <a:rPr lang="ru-RU" sz="2000" dirty="0" err="1">
                <a:latin typeface="Georgia" panose="02040502050405020303" pitchFamily="18" charset="0"/>
              </a:rPr>
              <a:t>платформата</a:t>
            </a:r>
            <a:r>
              <a:rPr lang="ru-RU" sz="2000" dirty="0">
                <a:latin typeface="Georgia" panose="02040502050405020303" pitchFamily="18" charset="0"/>
              </a:rPr>
              <a:t>. Не на </a:t>
            </a:r>
            <a:r>
              <a:rPr lang="ru-RU" sz="2000" dirty="0" err="1">
                <a:latin typeface="Georgia" panose="02040502050405020303" pitchFamily="18" charset="0"/>
              </a:rPr>
              <a:t>последно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място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err="1">
                <a:latin typeface="Georgia" panose="02040502050405020303" pitchFamily="18" charset="0"/>
              </a:rPr>
              <a:t>бяха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разкрити</a:t>
            </a:r>
            <a:r>
              <a:rPr lang="ru-RU" sz="2000" dirty="0">
                <a:latin typeface="Georgia" panose="02040502050405020303" pitchFamily="18" charset="0"/>
              </a:rPr>
              <a:t> и </a:t>
            </a:r>
            <a:r>
              <a:rPr lang="ru-RU" sz="2000" dirty="0" err="1">
                <a:latin typeface="Georgia" panose="02040502050405020303" pitchFamily="18" charset="0"/>
              </a:rPr>
              <a:t>някои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важни</a:t>
            </a:r>
            <a:r>
              <a:rPr lang="ru-RU" sz="2000" dirty="0">
                <a:latin typeface="Georgia" panose="02040502050405020303" pitchFamily="18" charset="0"/>
              </a:rPr>
              <a:t> области за </a:t>
            </a:r>
            <a:r>
              <a:rPr lang="ru-RU" sz="2000" dirty="0" err="1">
                <a:latin typeface="Georgia" panose="02040502050405020303" pitchFamily="18" charset="0"/>
              </a:rPr>
              <a:t>бъдещо</a:t>
            </a:r>
            <a:r>
              <a:rPr lang="ru-RU" sz="2000" dirty="0">
                <a:latin typeface="Georgia" panose="02040502050405020303" pitchFamily="18" charset="0"/>
              </a:rPr>
              <a:t> развитие на </a:t>
            </a:r>
            <a:r>
              <a:rPr lang="ru-RU" sz="2000" dirty="0" err="1">
                <a:latin typeface="Georgia" panose="02040502050405020303" pitchFamily="18" charset="0"/>
              </a:rPr>
              <a:t>тематиката</a:t>
            </a:r>
            <a:r>
              <a:rPr lang="ru-RU" sz="20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54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212920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b="1" dirty="0">
                <a:solidFill>
                  <a:srgbClr val="176739"/>
                </a:solidFill>
                <a:latin typeface="Georgia" panose="02040502050405020303" pitchFamily="18" charset="0"/>
              </a:rPr>
              <a:t>Благодаря</a:t>
            </a:r>
            <a:endParaRPr lang="en-US" sz="4800" b="1" dirty="0">
              <a:solidFill>
                <a:srgbClr val="176739"/>
              </a:solidFill>
              <a:latin typeface="Georgia" panose="02040502050405020303" pitchFamily="18" charset="0"/>
            </a:endParaRPr>
          </a:p>
          <a:p>
            <a:pPr algn="ctr"/>
            <a:r>
              <a:rPr lang="bg-BG" sz="4800" b="1" dirty="0">
                <a:solidFill>
                  <a:srgbClr val="176739"/>
                </a:solidFill>
                <a:latin typeface="Georgia" panose="02040502050405020303" pitchFamily="18" charset="0"/>
              </a:rPr>
              <a:t> за</a:t>
            </a:r>
            <a:endParaRPr lang="en-US" sz="4800" b="1" dirty="0">
              <a:solidFill>
                <a:srgbClr val="176739"/>
              </a:solidFill>
              <a:latin typeface="Georgia" panose="02040502050405020303" pitchFamily="18" charset="0"/>
            </a:endParaRPr>
          </a:p>
          <a:p>
            <a:pPr algn="ctr"/>
            <a:r>
              <a:rPr lang="bg-BG" sz="4800" b="1" dirty="0">
                <a:solidFill>
                  <a:srgbClr val="176739"/>
                </a:solidFill>
                <a:latin typeface="Georgia" panose="02040502050405020303" pitchFamily="18" charset="0"/>
              </a:rPr>
              <a:t>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32512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b="1" dirty="0">
                <a:solidFill>
                  <a:srgbClr val="176739"/>
                </a:solidFill>
                <a:latin typeface="Georgia" panose="02040502050405020303" pitchFamily="18" charset="0"/>
              </a:rPr>
              <a:t>Резюме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772816"/>
            <a:ext cx="7560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err="1">
                <a:latin typeface="Georgia" panose="02040502050405020303" pitchFamily="18" charset="0"/>
              </a:rPr>
              <a:t>Целта</a:t>
            </a:r>
            <a:r>
              <a:rPr lang="ru-RU" sz="2000" dirty="0">
                <a:latin typeface="Georgia" panose="02040502050405020303" pitchFamily="18" charset="0"/>
              </a:rPr>
              <a:t> на </a:t>
            </a:r>
            <a:r>
              <a:rPr lang="ru-RU" sz="2000" dirty="0" err="1">
                <a:latin typeface="Georgia" panose="02040502050405020303" pitchFamily="18" charset="0"/>
              </a:rPr>
              <a:t>приложението</a:t>
            </a:r>
            <a:r>
              <a:rPr lang="ru-RU" sz="2000" dirty="0">
                <a:latin typeface="Georgia" panose="02040502050405020303" pitchFamily="18" charset="0"/>
              </a:rPr>
              <a:t> е да се </a:t>
            </a:r>
            <a:r>
              <a:rPr lang="ru-RU" sz="2000" dirty="0" err="1">
                <a:latin typeface="Georgia" panose="02040502050405020303" pitchFamily="18" charset="0"/>
              </a:rPr>
              <a:t>улеснят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хората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err="1">
                <a:latin typeface="Georgia" panose="02040502050405020303" pitchFamily="18" charset="0"/>
              </a:rPr>
              <a:t>имащи</a:t>
            </a:r>
            <a:r>
              <a:rPr lang="ru-RU" sz="2000" dirty="0">
                <a:latin typeface="Georgia" panose="02040502050405020303" pitchFamily="18" charset="0"/>
              </a:rPr>
              <a:t> нужда от </a:t>
            </a:r>
            <a:r>
              <a:rPr lang="ru-RU" sz="2000" dirty="0" err="1">
                <a:latin typeface="Georgia" panose="02040502050405020303" pitchFamily="18" charset="0"/>
              </a:rPr>
              <a:t>помощ</a:t>
            </a:r>
            <a:r>
              <a:rPr lang="ru-RU" sz="2000" dirty="0">
                <a:latin typeface="Georgia" panose="02040502050405020303" pitchFamily="18" charset="0"/>
              </a:rPr>
              <a:t> за </a:t>
            </a:r>
            <a:r>
              <a:rPr lang="ru-RU" sz="2000" dirty="0" err="1">
                <a:latin typeface="Georgia" panose="02040502050405020303" pitchFamily="18" charset="0"/>
              </a:rPr>
              <a:t>своето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животно</a:t>
            </a:r>
            <a:r>
              <a:rPr lang="ru-RU" sz="2000" dirty="0">
                <a:latin typeface="Georgia" panose="02040502050405020303" pitchFamily="18" charset="0"/>
              </a:rPr>
              <a:t> или </a:t>
            </a:r>
            <a:r>
              <a:rPr lang="ru-RU" sz="2000" dirty="0" err="1">
                <a:latin typeface="Georgia" panose="02040502050405020303" pitchFamily="18" charset="0"/>
              </a:rPr>
              <a:t>желаещи</a:t>
            </a:r>
            <a:r>
              <a:rPr lang="ru-RU" sz="2000" dirty="0">
                <a:latin typeface="Georgia" panose="02040502050405020303" pitchFamily="18" charset="0"/>
              </a:rPr>
              <a:t> да </a:t>
            </a:r>
            <a:r>
              <a:rPr lang="ru-RU" sz="2000" dirty="0" err="1">
                <a:latin typeface="Georgia" panose="02040502050405020303" pitchFamily="18" charset="0"/>
              </a:rPr>
              <a:t>помогнат</a:t>
            </a:r>
            <a:r>
              <a:rPr lang="ru-RU" sz="2000" dirty="0">
                <a:latin typeface="Georgia" panose="02040502050405020303" pitchFamily="18" charset="0"/>
              </a:rPr>
              <a:t> на </a:t>
            </a:r>
            <a:r>
              <a:rPr lang="ru-RU" sz="2000" dirty="0" err="1">
                <a:latin typeface="Georgia" panose="02040502050405020303" pitchFamily="18" charset="0"/>
              </a:rPr>
              <a:t>други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животни</a:t>
            </a:r>
            <a:r>
              <a:rPr lang="ru-RU" sz="2000" dirty="0">
                <a:latin typeface="Georgia" panose="02040502050405020303" pitchFamily="18" charset="0"/>
              </a:rPr>
              <a:t>, чрез </a:t>
            </a:r>
            <a:r>
              <a:rPr lang="ru-RU" sz="2000" dirty="0" err="1">
                <a:latin typeface="Georgia" panose="02040502050405020303" pitchFamily="18" charset="0"/>
              </a:rPr>
              <a:t>осиновяване</a:t>
            </a:r>
            <a:r>
              <a:rPr lang="ru-RU" sz="2000" dirty="0">
                <a:latin typeface="Georgia" panose="02040502050405020303" pitchFamily="18" charset="0"/>
              </a:rPr>
              <a:t> или чрез друг вид </a:t>
            </a:r>
            <a:r>
              <a:rPr lang="ru-RU" sz="2000" dirty="0" err="1">
                <a:latin typeface="Georgia" panose="02040502050405020303" pitchFamily="18" charset="0"/>
              </a:rPr>
              <a:t>подпомагане</a:t>
            </a:r>
            <a:r>
              <a:rPr lang="ru-RU" sz="2000" dirty="0">
                <a:latin typeface="Georgia" panose="02040502050405020303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ru-RU" sz="2000" dirty="0"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 err="1">
                <a:latin typeface="Georgia" panose="02040502050405020303" pitchFamily="18" charset="0"/>
              </a:rPr>
              <a:t>Стремейки</a:t>
            </a:r>
            <a:r>
              <a:rPr lang="ru-RU" sz="2000" dirty="0">
                <a:latin typeface="Georgia" panose="02040502050405020303" pitchFamily="18" charset="0"/>
              </a:rPr>
              <a:t> се да </a:t>
            </a:r>
            <a:r>
              <a:rPr lang="ru-RU" sz="2000" dirty="0" err="1">
                <a:latin typeface="Georgia" panose="02040502050405020303" pitchFamily="18" charset="0"/>
              </a:rPr>
              <a:t>подобри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подпомагането</a:t>
            </a:r>
            <a:r>
              <a:rPr lang="ru-RU" sz="2000" dirty="0">
                <a:latin typeface="Georgia" panose="02040502050405020303" pitchFamily="18" charset="0"/>
              </a:rPr>
              <a:t> на </a:t>
            </a:r>
            <a:r>
              <a:rPr lang="ru-RU" sz="2000" dirty="0" err="1">
                <a:latin typeface="Georgia" panose="02040502050405020303" pitchFamily="18" charset="0"/>
              </a:rPr>
              <a:t>животни</a:t>
            </a:r>
            <a:r>
              <a:rPr lang="ru-RU" sz="2000" dirty="0">
                <a:latin typeface="Georgia" panose="02040502050405020303" pitchFamily="18" charset="0"/>
              </a:rPr>
              <a:t> в беда, </a:t>
            </a:r>
            <a:r>
              <a:rPr lang="ru-RU" sz="2000" dirty="0" err="1">
                <a:latin typeface="Georgia" panose="02040502050405020303" pitchFamily="18" charset="0"/>
              </a:rPr>
              <a:t>порталът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предоставя</a:t>
            </a:r>
            <a:r>
              <a:rPr lang="ru-RU" sz="2000" dirty="0">
                <a:latin typeface="Georgia" panose="02040502050405020303" pitchFamily="18" charset="0"/>
              </a:rPr>
              <a:t> набор от </a:t>
            </a:r>
            <a:r>
              <a:rPr lang="ru-RU" sz="2000" dirty="0" err="1">
                <a:latin typeface="Georgia" panose="02040502050405020303" pitchFamily="18" charset="0"/>
              </a:rPr>
              <a:t>различни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възможности</a:t>
            </a:r>
            <a:r>
              <a:rPr lang="ru-RU" sz="2000" dirty="0">
                <a:latin typeface="Georgia" panose="02040502050405020303" pitchFamily="18" charset="0"/>
              </a:rPr>
              <a:t> и </a:t>
            </a:r>
            <a:r>
              <a:rPr lang="ru-RU" sz="2000" dirty="0" err="1">
                <a:latin typeface="Georgia" panose="02040502050405020303" pitchFamily="18" charset="0"/>
              </a:rPr>
              <a:t>функционалности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err="1">
                <a:latin typeface="Georgia" panose="02040502050405020303" pitchFamily="18" charset="0"/>
              </a:rPr>
              <a:t>които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спомагат</a:t>
            </a:r>
            <a:r>
              <a:rPr lang="ru-RU" sz="2000" dirty="0">
                <a:latin typeface="Georgia" panose="02040502050405020303" pitchFamily="18" charset="0"/>
              </a:rPr>
              <a:t> за </a:t>
            </a:r>
            <a:r>
              <a:rPr lang="ru-RU" sz="2000" dirty="0" err="1">
                <a:latin typeface="Georgia" panose="02040502050405020303" pitchFamily="18" charset="0"/>
              </a:rPr>
              <a:t>цялостната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му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взаимовръзка</a:t>
            </a:r>
            <a:r>
              <a:rPr lang="ru-RU" sz="2000" dirty="0">
                <a:latin typeface="Georgia" panose="02040502050405020303" pitchFamily="18" charset="0"/>
              </a:rPr>
              <a:t> и </a:t>
            </a:r>
            <a:r>
              <a:rPr lang="ru-RU" sz="2000" dirty="0" err="1">
                <a:latin typeface="Georgia" panose="02040502050405020303" pitchFamily="18" charset="0"/>
              </a:rPr>
              <a:t>полза</a:t>
            </a:r>
            <a:r>
              <a:rPr lang="ru-RU" sz="2000" dirty="0">
                <a:latin typeface="Georgia" panose="02040502050405020303" pitchFamily="18" charset="0"/>
              </a:rPr>
              <a:t>.</a:t>
            </a:r>
            <a:endParaRPr lang="bg-BG" sz="2000" dirty="0"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endParaRPr lang="bg-BG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9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548680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>
                <a:solidFill>
                  <a:srgbClr val="176739"/>
                </a:solidFill>
                <a:latin typeface="Georgia" panose="02040502050405020303" pitchFamily="18" charset="0"/>
              </a:rPr>
              <a:t>Актуалност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772816"/>
            <a:ext cx="7560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Georgia" panose="02040502050405020303" pitchFamily="18" charset="0"/>
              </a:rPr>
              <a:t>По </a:t>
            </a:r>
            <a:r>
              <a:rPr lang="ru-RU" sz="2000" dirty="0" err="1">
                <a:latin typeface="Georgia" panose="02040502050405020303" pitchFamily="18" charset="0"/>
              </a:rPr>
              <a:t>време</a:t>
            </a:r>
            <a:r>
              <a:rPr lang="ru-RU" sz="2000" dirty="0">
                <a:latin typeface="Georgia" panose="02040502050405020303" pitchFamily="18" charset="0"/>
              </a:rPr>
              <a:t> на </a:t>
            </a:r>
            <a:r>
              <a:rPr lang="ru-RU" sz="2000" dirty="0" err="1">
                <a:latin typeface="Georgia" panose="02040502050405020303" pitchFamily="18" charset="0"/>
              </a:rPr>
              <a:t>изготвянето</a:t>
            </a:r>
            <a:r>
              <a:rPr lang="ru-RU" sz="2000" dirty="0">
                <a:latin typeface="Georgia" panose="02040502050405020303" pitchFamily="18" charset="0"/>
              </a:rPr>
              <a:t> на </a:t>
            </a:r>
            <a:r>
              <a:rPr lang="ru-RU" sz="2000" dirty="0" err="1">
                <a:latin typeface="Georgia" panose="02040502050405020303" pitchFamily="18" charset="0"/>
              </a:rPr>
              <a:t>настоящата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дипломна</a:t>
            </a:r>
            <a:r>
              <a:rPr lang="ru-RU" sz="2000" dirty="0">
                <a:latin typeface="Georgia" panose="02040502050405020303" pitchFamily="18" charset="0"/>
              </a:rPr>
              <a:t> работа </a:t>
            </a:r>
            <a:r>
              <a:rPr lang="ru-RU" sz="2000" dirty="0" err="1">
                <a:latin typeface="Georgia" panose="02040502050405020303" pitchFamily="18" charset="0"/>
              </a:rPr>
              <a:t>бяха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разгледани</a:t>
            </a:r>
            <a:r>
              <a:rPr lang="ru-RU" sz="2000" dirty="0">
                <a:latin typeface="Georgia" panose="02040502050405020303" pitchFamily="18" charset="0"/>
              </a:rPr>
              <a:t> множество </a:t>
            </a:r>
            <a:r>
              <a:rPr lang="ru-RU" sz="2000" dirty="0" err="1">
                <a:latin typeface="Georgia" panose="02040502050405020303" pitchFamily="18" charset="0"/>
              </a:rPr>
              <a:t>софтуерни</a:t>
            </a:r>
            <a:r>
              <a:rPr lang="ru-RU" sz="2000" dirty="0">
                <a:latin typeface="Georgia" panose="02040502050405020303" pitchFamily="18" charset="0"/>
              </a:rPr>
              <a:t> реализации с </a:t>
            </a:r>
            <a:r>
              <a:rPr lang="ru-RU" sz="2000" dirty="0" err="1">
                <a:latin typeface="Georgia" panose="02040502050405020303" pitchFamily="18" charset="0"/>
              </a:rPr>
              <a:t>доближаващи</a:t>
            </a:r>
            <a:r>
              <a:rPr lang="ru-RU" sz="2000" dirty="0">
                <a:latin typeface="Georgia" panose="02040502050405020303" pitchFamily="18" charset="0"/>
              </a:rPr>
              <a:t> се до </a:t>
            </a:r>
            <a:r>
              <a:rPr lang="ru-RU" sz="2000" dirty="0" err="1">
                <a:latin typeface="Georgia" panose="02040502050405020303" pitchFamily="18" charset="0"/>
              </a:rPr>
              <a:t>нейната</a:t>
            </a:r>
            <a:r>
              <a:rPr lang="ru-RU" sz="2000" dirty="0">
                <a:latin typeface="Georgia" panose="02040502050405020303" pitchFamily="18" charset="0"/>
              </a:rPr>
              <a:t> тематика на </a:t>
            </a:r>
            <a:r>
              <a:rPr lang="ru-RU" sz="2000" dirty="0" err="1">
                <a:latin typeface="Georgia" panose="02040502050405020303" pitchFamily="18" charset="0"/>
              </a:rPr>
              <a:t>територията</a:t>
            </a:r>
            <a:r>
              <a:rPr lang="ru-RU" sz="2000" dirty="0">
                <a:latin typeface="Georgia" panose="02040502050405020303" pitchFamily="18" charset="0"/>
              </a:rPr>
              <a:t> на </a:t>
            </a:r>
            <a:r>
              <a:rPr lang="ru-RU" sz="2000" dirty="0" err="1">
                <a:latin typeface="Georgia" panose="02040502050405020303" pitchFamily="18" charset="0"/>
              </a:rPr>
              <a:t>България</a:t>
            </a:r>
            <a:r>
              <a:rPr lang="ru-RU" sz="2000" dirty="0">
                <a:latin typeface="Georgia" panose="02040502050405020303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000" dirty="0"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 err="1">
                <a:latin typeface="Georgia" panose="02040502050405020303" pitchFamily="18" charset="0"/>
              </a:rPr>
              <a:t>Анализът</a:t>
            </a:r>
            <a:r>
              <a:rPr lang="ru-RU" sz="2000" dirty="0">
                <a:latin typeface="Georgia" panose="02040502050405020303" pitchFamily="18" charset="0"/>
              </a:rPr>
              <a:t> цели </a:t>
            </a:r>
            <a:r>
              <a:rPr lang="ru-RU" sz="2000" dirty="0" err="1">
                <a:latin typeface="Georgia" panose="02040502050405020303" pitchFamily="18" charset="0"/>
              </a:rPr>
              <a:t>изследването</a:t>
            </a:r>
            <a:r>
              <a:rPr lang="ru-RU" sz="2000" dirty="0">
                <a:latin typeface="Georgia" panose="02040502050405020303" pitchFamily="18" charset="0"/>
              </a:rPr>
              <a:t> на </a:t>
            </a:r>
            <a:r>
              <a:rPr lang="ru-RU" sz="2000" dirty="0" err="1">
                <a:latin typeface="Georgia" panose="02040502050405020303" pitchFamily="18" charset="0"/>
              </a:rPr>
              <a:t>съответните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Web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базирани</a:t>
            </a:r>
            <a:r>
              <a:rPr lang="ru-RU" sz="2000" dirty="0">
                <a:latin typeface="Georgia" panose="02040502050405020303" pitchFamily="18" charset="0"/>
              </a:rPr>
              <a:t> решения да </a:t>
            </a:r>
            <a:r>
              <a:rPr lang="ru-RU" sz="2000" dirty="0" err="1">
                <a:latin typeface="Georgia" panose="02040502050405020303" pitchFamily="18" charset="0"/>
              </a:rPr>
              <a:t>допринесе</a:t>
            </a:r>
            <a:r>
              <a:rPr lang="ru-RU" sz="2000" dirty="0">
                <a:latin typeface="Georgia" panose="02040502050405020303" pitchFamily="18" charset="0"/>
              </a:rPr>
              <a:t> за </a:t>
            </a:r>
            <a:r>
              <a:rPr lang="ru-RU" sz="2000" dirty="0" err="1">
                <a:latin typeface="Georgia" panose="02040502050405020303" pitchFamily="18" charset="0"/>
              </a:rPr>
              <a:t>постигането</a:t>
            </a:r>
            <a:r>
              <a:rPr lang="ru-RU" sz="2000" dirty="0">
                <a:latin typeface="Georgia" panose="02040502050405020303" pitchFamily="18" charset="0"/>
              </a:rPr>
              <a:t> на </a:t>
            </a:r>
            <a:r>
              <a:rPr lang="ru-RU" sz="2000" dirty="0" err="1">
                <a:latin typeface="Georgia" panose="02040502050405020303" pitchFamily="18" charset="0"/>
              </a:rPr>
              <a:t>повече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яснота</a:t>
            </a:r>
            <a:r>
              <a:rPr lang="ru-RU" sz="2000" dirty="0">
                <a:latin typeface="Georgia" panose="02040502050405020303" pitchFamily="18" charset="0"/>
              </a:rPr>
              <a:t> при </a:t>
            </a:r>
            <a:r>
              <a:rPr lang="ru-RU" sz="2000" dirty="0" err="1">
                <a:latin typeface="Georgia" panose="02040502050405020303" pitchFamily="18" charset="0"/>
              </a:rPr>
              <a:t>определянето</a:t>
            </a:r>
            <a:r>
              <a:rPr lang="ru-RU" sz="2000" dirty="0">
                <a:latin typeface="Georgia" panose="02040502050405020303" pitchFamily="18" charset="0"/>
              </a:rPr>
              <a:t> на </a:t>
            </a:r>
            <a:r>
              <a:rPr lang="ru-RU" sz="2000" dirty="0" err="1">
                <a:latin typeface="Georgia" panose="02040502050405020303" pitchFamily="18" charset="0"/>
              </a:rPr>
              <a:t>основните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функционалности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err="1">
                <a:latin typeface="Georgia" panose="02040502050405020303" pitchFamily="18" charset="0"/>
              </a:rPr>
              <a:t>които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ще</a:t>
            </a:r>
            <a:r>
              <a:rPr lang="ru-RU" sz="2000" dirty="0">
                <a:latin typeface="Georgia" panose="02040502050405020303" pitchFamily="18" charset="0"/>
              </a:rPr>
              <a:t> подлежат на разработка.</a:t>
            </a:r>
            <a:endParaRPr lang="bg-BG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8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548680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>
                <a:solidFill>
                  <a:srgbClr val="176739"/>
                </a:solidFill>
                <a:latin typeface="Georgia" panose="02040502050405020303" pitchFamily="18" charset="0"/>
              </a:rPr>
              <a:t>Актуалност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772816"/>
            <a:ext cx="7560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err="1">
                <a:latin typeface="Georgia" panose="02040502050405020303" pitchFamily="18" charset="0"/>
              </a:rPr>
              <a:t>Основните</a:t>
            </a:r>
            <a:r>
              <a:rPr lang="ru-RU" sz="2000" dirty="0">
                <a:latin typeface="Georgia" panose="02040502050405020303" pitchFamily="18" charset="0"/>
              </a:rPr>
              <a:t> критерии за сравнение на </a:t>
            </a:r>
            <a:r>
              <a:rPr lang="ru-RU" sz="2000" dirty="0" err="1">
                <a:latin typeface="Georgia" panose="02040502050405020303" pitchFamily="18" charset="0"/>
              </a:rPr>
              <a:t>съществуващите</a:t>
            </a:r>
            <a:r>
              <a:rPr lang="ru-RU" sz="2000" dirty="0">
                <a:latin typeface="Georgia" panose="02040502050405020303" pitchFamily="18" charset="0"/>
              </a:rPr>
              <a:t> решения </a:t>
            </a:r>
            <a:r>
              <a:rPr lang="ru-RU" sz="2000" dirty="0" err="1">
                <a:latin typeface="Georgia" panose="02040502050405020303" pitchFamily="18" charset="0"/>
              </a:rPr>
              <a:t>са</a:t>
            </a:r>
            <a:r>
              <a:rPr lang="ru-RU" sz="2000" dirty="0">
                <a:latin typeface="Georgia" panose="02040502050405020303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Georgia" panose="02040502050405020303" pitchFamily="18" charset="0"/>
              </a:rPr>
              <a:t>Целева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група</a:t>
            </a:r>
            <a:endParaRPr lang="ru-RU" sz="2000" dirty="0">
              <a:latin typeface="Georgia" panose="02040502050405020303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Georgia" panose="02040502050405020303" pitchFamily="18" charset="0"/>
              </a:rPr>
              <a:t>Графичен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потребителски</a:t>
            </a:r>
            <a:r>
              <a:rPr lang="ru-RU" sz="2000" dirty="0">
                <a:latin typeface="Georgia" panose="02040502050405020303" pitchFamily="18" charset="0"/>
              </a:rPr>
              <a:t> интерфейс (дизайн)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bg-BG" sz="2000" dirty="0">
                <a:latin typeface="Georgia" panose="02040502050405020303" pitchFamily="18" charset="0"/>
              </a:rPr>
              <a:t>Навигация (достъпност на приложението)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Georgia" panose="02040502050405020303" pitchFamily="18" charset="0"/>
              </a:rPr>
              <a:t>Съдържание</a:t>
            </a:r>
            <a:r>
              <a:rPr lang="ru-RU" sz="2000" dirty="0">
                <a:latin typeface="Georgia" panose="02040502050405020303" pitchFamily="18" charset="0"/>
              </a:rPr>
              <a:t> (</a:t>
            </a:r>
            <a:r>
              <a:rPr lang="ru-RU" sz="2000" dirty="0" err="1">
                <a:latin typeface="Georgia" panose="02040502050405020303" pitchFamily="18" charset="0"/>
              </a:rPr>
              <a:t>важност</a:t>
            </a:r>
            <a:r>
              <a:rPr lang="ru-RU" sz="2000" dirty="0">
                <a:latin typeface="Georgia" panose="02040502050405020303" pitchFamily="18" charset="0"/>
              </a:rPr>
              <a:t> и </a:t>
            </a:r>
            <a:r>
              <a:rPr lang="ru-RU" sz="2000" dirty="0" err="1">
                <a:latin typeface="Georgia" panose="02040502050405020303" pitchFamily="18" charset="0"/>
              </a:rPr>
              <a:t>структурираност</a:t>
            </a:r>
            <a:r>
              <a:rPr lang="ru-RU" sz="2000" dirty="0">
                <a:latin typeface="Georgia" panose="02040502050405020303" pitchFamily="18" charset="0"/>
              </a:rPr>
              <a:t> на </a:t>
            </a:r>
            <a:r>
              <a:rPr lang="ru-RU" sz="2000" dirty="0" err="1">
                <a:latin typeface="Georgia" panose="02040502050405020303" pitchFamily="18" charset="0"/>
              </a:rPr>
              <a:t>информацията</a:t>
            </a:r>
            <a:r>
              <a:rPr lang="ru-RU" sz="2000" dirty="0">
                <a:latin typeface="Georgia" panose="02040502050405020303" pitchFamily="18" charset="0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bg-BG" sz="2000" dirty="0">
                <a:latin typeface="Georgia" panose="02040502050405020303" pitchFamily="18" charset="0"/>
              </a:rPr>
              <a:t>Популярност в интернет пространството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bg-BG" sz="2000" dirty="0">
                <a:latin typeface="Georgia" panose="02040502050405020303" pitchFamily="18" charset="0"/>
              </a:rPr>
              <a:t>Потребителска оценка </a:t>
            </a:r>
          </a:p>
        </p:txBody>
      </p:sp>
    </p:spTree>
    <p:extLst>
      <p:ext uri="{BB962C8B-B14F-4D97-AF65-F5344CB8AC3E}">
        <p14:creationId xmlns:p14="http://schemas.microsoft.com/office/powerpoint/2010/main" val="263588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79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>
                <a:solidFill>
                  <a:srgbClr val="176739"/>
                </a:solidFill>
                <a:latin typeface="Georgia" panose="02040502050405020303" pitchFamily="18" charset="0"/>
              </a:rPr>
              <a:t>Използвани технологии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772816"/>
            <a:ext cx="7560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Georgia" panose="02040502050405020303" pitchFamily="18" charset="0"/>
              </a:rPr>
              <a:t>За </a:t>
            </a:r>
            <a:r>
              <a:rPr lang="ru-RU" sz="2000" dirty="0" err="1">
                <a:latin typeface="Georgia" panose="02040502050405020303" pitchFamily="18" charset="0"/>
              </a:rPr>
              <a:t>реализацията</a:t>
            </a:r>
            <a:r>
              <a:rPr lang="ru-RU" sz="2000" dirty="0">
                <a:latin typeface="Georgia" panose="02040502050405020303" pitchFamily="18" charset="0"/>
              </a:rPr>
              <a:t> на </a:t>
            </a:r>
            <a:r>
              <a:rPr lang="ru-RU" sz="2000" dirty="0" err="1">
                <a:latin typeface="Georgia" panose="02040502050405020303" pitchFamily="18" charset="0"/>
              </a:rPr>
              <a:t>уеб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платформата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са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използвани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следните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актуални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похвати</a:t>
            </a:r>
            <a:r>
              <a:rPr lang="ru-RU" sz="2000" dirty="0">
                <a:latin typeface="Georgia" panose="02040502050405020303" pitchFamily="18" charset="0"/>
              </a:rPr>
              <a:t> и технологии за </a:t>
            </a:r>
            <a:r>
              <a:rPr lang="ru-RU" sz="2000" dirty="0" err="1">
                <a:latin typeface="Georgia" panose="02040502050405020303" pitchFamily="18" charset="0"/>
              </a:rPr>
              <a:t>уеб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програмиране</a:t>
            </a:r>
            <a:r>
              <a:rPr lang="ru-RU" sz="2000" dirty="0">
                <a:latin typeface="Georgia" panose="02040502050405020303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Georgia" panose="02040502050405020303" pitchFamily="18" charset="0"/>
              </a:rPr>
              <a:t>C Sharp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Georgia" panose="02040502050405020303" pitchFamily="18" charset="0"/>
              </a:rPr>
              <a:t>ASP.NET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Georgia" panose="02040502050405020303" pitchFamily="18" charset="0"/>
              </a:rPr>
              <a:t>MS SQL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Georgia" panose="02040502050405020303" pitchFamily="18" charset="0"/>
              </a:rPr>
              <a:t>HTML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Georgia" panose="02040502050405020303" pitchFamily="18" charset="0"/>
              </a:rPr>
              <a:t>CSS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Georgia" panose="02040502050405020303" pitchFamily="18" charset="0"/>
              </a:rPr>
              <a:t>JavaScript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Georgia" panose="02040502050405020303" pitchFamily="18" charset="0"/>
              </a:rPr>
              <a:t>Bootstrap</a:t>
            </a:r>
            <a:endParaRPr lang="ru-RU" sz="2000" dirty="0"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endParaRPr lang="bg-BG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9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696" y="555600"/>
            <a:ext cx="5559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>
                <a:solidFill>
                  <a:srgbClr val="176739"/>
                </a:solidFill>
                <a:latin typeface="Georgia" panose="02040502050405020303" pitchFamily="18" charset="0"/>
              </a:rPr>
              <a:t>Проектиране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4696" y="1578882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bg-BG" sz="2000" dirty="0">
                <a:latin typeface="Georgia" panose="02040502050405020303" pitchFamily="18" charset="0"/>
              </a:rPr>
              <a:t>Нива на достъп в уеб портала</a:t>
            </a:r>
            <a:endParaRPr lang="ru-RU" sz="2000" dirty="0">
              <a:latin typeface="Georgia" panose="02040502050405020303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7436" y="2132856"/>
            <a:ext cx="5991450" cy="462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50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696" y="555600"/>
            <a:ext cx="5559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>
                <a:solidFill>
                  <a:srgbClr val="176739"/>
                </a:solidFill>
                <a:latin typeface="Georgia" panose="02040502050405020303" pitchFamily="18" charset="0"/>
              </a:rPr>
              <a:t>Проектиране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31" y="1386598"/>
            <a:ext cx="4123213" cy="5280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016" y="1844824"/>
            <a:ext cx="2664296" cy="95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bg-BG" sz="2000" dirty="0">
                <a:latin typeface="Georgia" panose="02040502050405020303" pitchFamily="18" charset="0"/>
              </a:rPr>
              <a:t>Цялостна диаграма </a:t>
            </a:r>
          </a:p>
          <a:p>
            <a:pPr algn="ctr">
              <a:lnSpc>
                <a:spcPct val="150000"/>
              </a:lnSpc>
            </a:pPr>
            <a:r>
              <a:rPr lang="bg-BG" sz="2000" dirty="0">
                <a:latin typeface="Georgia" panose="02040502050405020303" pitchFamily="18" charset="0"/>
              </a:rPr>
              <a:t>на уеб портала</a:t>
            </a:r>
          </a:p>
        </p:txBody>
      </p:sp>
    </p:spTree>
    <p:extLst>
      <p:ext uri="{BB962C8B-B14F-4D97-AF65-F5344CB8AC3E}">
        <p14:creationId xmlns:p14="http://schemas.microsoft.com/office/powerpoint/2010/main" val="244252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696" y="555600"/>
            <a:ext cx="5559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>
                <a:solidFill>
                  <a:srgbClr val="176739"/>
                </a:solidFill>
                <a:latin typeface="Georgia" panose="02040502050405020303" pitchFamily="18" charset="0"/>
              </a:rPr>
              <a:t>Проектиране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772816"/>
            <a:ext cx="7560840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bg-BG" sz="2000" dirty="0">
                <a:latin typeface="Georgia" panose="02040502050405020303" pitchFamily="18" charset="0"/>
              </a:rPr>
              <a:t>Начална страница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7510079" cy="361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15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696" y="555600"/>
            <a:ext cx="5559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>
                <a:solidFill>
                  <a:srgbClr val="176739"/>
                </a:solidFill>
                <a:latin typeface="Georgia" panose="02040502050405020303" pitchFamily="18" charset="0"/>
              </a:rPr>
              <a:t>Проектиране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772816"/>
            <a:ext cx="7560840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bg-BG" sz="2000" dirty="0">
                <a:latin typeface="Georgia" panose="02040502050405020303" pitchFamily="18" charset="0"/>
              </a:rPr>
              <a:t>Добавяне на обява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2377165"/>
            <a:ext cx="5616626" cy="41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83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277</TotalTime>
  <Words>374</Words>
  <Application>Microsoft Office PowerPoint</Application>
  <PresentationFormat>Презентация на цял екран (4:3)</PresentationFormat>
  <Paragraphs>62</Paragraphs>
  <Slides>14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0" baseType="lpstr">
      <vt:lpstr>Calibri</vt:lpstr>
      <vt:lpstr>Century Schoolbook</vt:lpstr>
      <vt:lpstr>Georgia</vt:lpstr>
      <vt:lpstr>Wingdings</vt:lpstr>
      <vt:lpstr>Wingdings 2</vt:lpstr>
      <vt:lpstr>Oriel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Stanslava-PC</dc:creator>
  <cp:lastModifiedBy>grigor medarov</cp:lastModifiedBy>
  <cp:revision>16</cp:revision>
  <dcterms:created xsi:type="dcterms:W3CDTF">2020-05-13T06:42:08Z</dcterms:created>
  <dcterms:modified xsi:type="dcterms:W3CDTF">2024-08-19T10:41:42Z</dcterms:modified>
</cp:coreProperties>
</file>