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3"/>
  </p:notesMasterIdLst>
  <p:sldIdLst>
    <p:sldId id="258" r:id="rId2"/>
    <p:sldId id="312" r:id="rId3"/>
    <p:sldId id="320" r:id="rId4"/>
    <p:sldId id="321" r:id="rId5"/>
    <p:sldId id="319" r:id="rId6"/>
    <p:sldId id="313" r:id="rId7"/>
    <p:sldId id="314" r:id="rId8"/>
    <p:sldId id="318" r:id="rId9"/>
    <p:sldId id="317" r:id="rId10"/>
    <p:sldId id="324" r:id="rId11"/>
    <p:sldId id="325" r:id="rId12"/>
    <p:sldId id="326" r:id="rId13"/>
    <p:sldId id="327" r:id="rId14"/>
    <p:sldId id="323" r:id="rId15"/>
    <p:sldId id="329" r:id="rId16"/>
    <p:sldId id="330" r:id="rId17"/>
    <p:sldId id="331" r:id="rId18"/>
    <p:sldId id="333" r:id="rId19"/>
    <p:sldId id="334" r:id="rId20"/>
    <p:sldId id="345" r:id="rId21"/>
    <p:sldId id="335" r:id="rId22"/>
    <p:sldId id="336" r:id="rId23"/>
    <p:sldId id="340" r:id="rId24"/>
    <p:sldId id="341" r:id="rId25"/>
    <p:sldId id="337" r:id="rId26"/>
    <p:sldId id="342" r:id="rId27"/>
    <p:sldId id="338" r:id="rId28"/>
    <p:sldId id="343" r:id="rId29"/>
    <p:sldId id="339" r:id="rId30"/>
    <p:sldId id="344" r:id="rId31"/>
    <p:sldId id="328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93" autoAdjust="0"/>
    <p:restoredTop sz="94660" autoAdjust="0"/>
  </p:normalViewPr>
  <p:slideViewPr>
    <p:cSldViewPr>
      <p:cViewPr varScale="1">
        <p:scale>
          <a:sx n="161" d="100"/>
          <a:sy n="161" d="100"/>
        </p:scale>
        <p:origin x="1716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fld id="{4897B4CA-D91E-4EF6-80B6-8DAF88CE56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65605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>
              <a:spcBef>
                <a:spcPct val="0"/>
              </a:spcBef>
            </a:pPr>
            <a:fld id="{9B010843-78BF-4AF1-BC9E-449372DC4686}" type="slidenum">
              <a:rPr lang="en-US" altLang="en-US" smtClean="0">
                <a:latin typeface="Times" pitchFamily="1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dirty="0" smtClean="0">
              <a:latin typeface="Times" pitchFamily="1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676400" y="6432550"/>
            <a:ext cx="1981200" cy="263525"/>
          </a:xfrm>
        </p:spPr>
        <p:txBody>
          <a:bodyPr/>
          <a:lstStyle>
            <a:lvl1pPr eaLnBrk="0" hangingPunct="0"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© </a:t>
            </a:r>
            <a:r>
              <a:rPr lang="bg-BG" altLang="en-US"/>
              <a:t>ФМИ ПУ, доц. д-р Св. Енков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356350"/>
            <a:ext cx="4114800" cy="457200"/>
          </a:xfrm>
        </p:spPr>
        <p:txBody>
          <a:bodyPr/>
          <a:lstStyle>
            <a:lvl1pPr algn="ct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bg-BG" altLang="en-US"/>
              <a:t>Лекция </a:t>
            </a:r>
            <a:r>
              <a:rPr lang="en-US" altLang="en-US"/>
              <a:t>1: </a:t>
            </a:r>
            <a:r>
              <a:rPr lang="bg-BG" altLang="en-US"/>
              <a:t>Въведение и основни понятия</a:t>
            </a: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56350"/>
            <a:ext cx="457200" cy="457200"/>
          </a:xfrm>
        </p:spPr>
        <p:txBody>
          <a:bodyPr/>
          <a:lstStyle>
            <a:lvl1pPr algn="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fld id="{5545F119-1766-4E61-814D-CBE997A4EE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31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23C30-193C-4DB2-8F7F-21FBF18C11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067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53D42-8428-4047-89B3-5401345DB2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057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340768"/>
            <a:ext cx="75438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676400" y="6432550"/>
            <a:ext cx="1981200" cy="263525"/>
          </a:xfrm>
        </p:spPr>
        <p:txBody>
          <a:bodyPr/>
          <a:lstStyle>
            <a:lvl1pPr eaLnBrk="0" hangingPunct="0"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© </a:t>
            </a:r>
            <a:r>
              <a:rPr lang="bg-BG" altLang="en-US"/>
              <a:t>ФМИ ПУ, доц. д-р Св. Енков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356350"/>
            <a:ext cx="4114800" cy="457200"/>
          </a:xfrm>
        </p:spPr>
        <p:txBody>
          <a:bodyPr/>
          <a:lstStyle>
            <a:lvl1pPr algn="ct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bg-BG" altLang="en-US"/>
              <a:t>Лекция </a:t>
            </a:r>
            <a:r>
              <a:rPr lang="en-US" altLang="en-US"/>
              <a:t>1: </a:t>
            </a:r>
            <a:r>
              <a:rPr lang="bg-BG" altLang="en-US"/>
              <a:t>Въведение и основни понятия</a:t>
            </a: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56350"/>
            <a:ext cx="457200" cy="457200"/>
          </a:xfrm>
        </p:spPr>
        <p:txBody>
          <a:bodyPr/>
          <a:lstStyle>
            <a:lvl1pPr algn="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fld id="{5D60FB86-5A75-4401-94B8-EF561F20F4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00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AA8E0-21FA-44DD-A8C5-1DFBFE2FC0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947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371600"/>
            <a:ext cx="3695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371600"/>
            <a:ext cx="3695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676400" y="6432550"/>
            <a:ext cx="1981200" cy="263525"/>
          </a:xfrm>
        </p:spPr>
        <p:txBody>
          <a:bodyPr/>
          <a:lstStyle>
            <a:lvl1pPr eaLnBrk="0" hangingPunct="0"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© </a:t>
            </a:r>
            <a:r>
              <a:rPr lang="bg-BG" altLang="en-US"/>
              <a:t>ФМИ ПУ, доц. д-р Св. Енков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356350"/>
            <a:ext cx="4114800" cy="457200"/>
          </a:xfrm>
        </p:spPr>
        <p:txBody>
          <a:bodyPr/>
          <a:lstStyle>
            <a:lvl1pPr algn="ct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bg-BG" altLang="en-US"/>
              <a:t>Лекция </a:t>
            </a:r>
            <a:r>
              <a:rPr lang="en-US" altLang="en-US"/>
              <a:t>1: </a:t>
            </a:r>
            <a:r>
              <a:rPr lang="bg-BG" altLang="en-US"/>
              <a:t>Въведение и основни понятия</a:t>
            </a: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56350"/>
            <a:ext cx="457200" cy="457200"/>
          </a:xfrm>
        </p:spPr>
        <p:txBody>
          <a:bodyPr/>
          <a:lstStyle>
            <a:lvl1pPr algn="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fld id="{2B5AE2FA-392A-49A8-BB1D-2940D269FA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515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F973A-35BC-4002-BBC7-B927EE44FB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165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423AD-3DAE-4623-82FC-9A9196D3AA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855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D2109-55CC-436C-9010-9B8DC001F6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868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E4755-2D9D-4AC6-A7B5-390BBE9B7C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828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90135-3A83-44E4-A24A-363D6987E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108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6021388"/>
            <a:ext cx="49371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8"/>
          <p:cNvGrpSpPr>
            <a:grpSpLocks/>
          </p:cNvGrpSpPr>
          <p:nvPr userDrawn="1"/>
        </p:nvGrpSpPr>
        <p:grpSpPr bwMode="auto">
          <a:xfrm>
            <a:off x="215900" y="1295400"/>
            <a:ext cx="1074738" cy="5281613"/>
            <a:chOff x="136" y="768"/>
            <a:chExt cx="677" cy="3327"/>
          </a:xfrm>
        </p:grpSpPr>
        <p:pic>
          <p:nvPicPr>
            <p:cNvPr id="1033" name="Picture 10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" y="768"/>
              <a:ext cx="516" cy="3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78447">
              <a:off x="330" y="3631"/>
              <a:ext cx="483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371600"/>
            <a:ext cx="7543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76400" y="6477000"/>
            <a:ext cx="19812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© </a:t>
            </a:r>
            <a:r>
              <a:rPr lang="bg-BG" altLang="en-US"/>
              <a:t>ФМИ ПУ, доц. д-р Св. Енков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bg-BG" altLang="en-US"/>
              <a:t>Лекция </a:t>
            </a:r>
            <a:r>
              <a:rPr lang="en-US" altLang="en-US"/>
              <a:t>1: </a:t>
            </a:r>
            <a:r>
              <a:rPr lang="bg-BG" altLang="en-US"/>
              <a:t>Въведение и основни понятия</a:t>
            </a: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fld id="{65F7554A-54AE-46C4-9FB0-BECBA24B7F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9526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2pPr>
      <a:lvl3pPr marL="804863" indent="-228600" algn="l" rtl="0" eaLnBrk="0" fontAlgn="base" hangingPunct="0">
        <a:spcBef>
          <a:spcPct val="20000"/>
        </a:spcBef>
        <a:spcAft>
          <a:spcPct val="0"/>
        </a:spcAft>
        <a:buChar char="—"/>
        <a:defRPr sz="2400">
          <a:solidFill>
            <a:schemeClr val="tx1"/>
          </a:solidFill>
          <a:latin typeface="+mn-lt"/>
        </a:defRPr>
      </a:lvl3pPr>
      <a:lvl4pPr marL="1223963" indent="-228600" algn="l" rtl="0" eaLnBrk="0" fontAlgn="base" hangingPunct="0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4pPr>
      <a:lvl5pPr marL="16430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002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5574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146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4718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projectlibre.com/product/projectlibre-open-sourc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vetoslav.enkov@gmail.com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://www.enkov.com/sp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hyperlink" Target="mailto:enkov@uni-plovdiv.b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online.visual-paradigm.com/diagrams/examples/pert-chart/software-development-example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ms_project/index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914400" y="54927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pitchFamily="1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1" charset="0"/>
              </a:defRPr>
            </a:lvl2pPr>
            <a:lvl3pPr marL="1143000" indent="-228600" eaLnBrk="0" hangingPunct="0">
              <a:spcBef>
                <a:spcPct val="20000"/>
              </a:spcBef>
              <a:buChar char="—"/>
              <a:defRPr sz="2400">
                <a:solidFill>
                  <a:schemeClr val="tx1"/>
                </a:solidFill>
                <a:latin typeface="Times" pitchFamily="1" charset="0"/>
              </a:defRPr>
            </a:lvl3pPr>
            <a:lvl4pPr marL="1600200" indent="-228600" eaLnBrk="0" hangingPunct="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Times" pitchFamily="1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bg-BG" altLang="en-US" sz="3200" dirty="0">
                <a:solidFill>
                  <a:schemeClr val="tx2"/>
                </a:solidFill>
                <a:latin typeface="Arial" charset="0"/>
              </a:rPr>
              <a:t>Управление на Софтуерни Проекти</a:t>
            </a:r>
          </a:p>
          <a:p>
            <a:pPr algn="ctr">
              <a:spcBef>
                <a:spcPct val="0"/>
              </a:spcBef>
            </a:pPr>
            <a:r>
              <a:rPr lang="bg-BG" altLang="en-US" sz="2800" b="0" i="1" dirty="0">
                <a:solidFill>
                  <a:schemeClr val="tx2"/>
                </a:solidFill>
                <a:latin typeface="Arial" charset="0"/>
              </a:rPr>
              <a:t>доц. д-р Светослав Енков</a:t>
            </a:r>
            <a:endParaRPr lang="en-US" altLang="en-US" sz="2000" b="0" i="1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1331913" y="1676400"/>
            <a:ext cx="7704137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pitchFamily="1" charset="0"/>
              </a:defRPr>
            </a:lvl1pPr>
            <a:lvl2pPr marL="385763" indent="-195263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1" charset="0"/>
              </a:defRPr>
            </a:lvl2pPr>
            <a:lvl3pPr marL="804863" indent="-228600" eaLnBrk="0" hangingPunct="0">
              <a:spcBef>
                <a:spcPct val="20000"/>
              </a:spcBef>
              <a:buChar char="—"/>
              <a:defRPr sz="2400">
                <a:solidFill>
                  <a:schemeClr val="tx1"/>
                </a:solidFill>
                <a:latin typeface="Times" pitchFamily="1" charset="0"/>
              </a:defRPr>
            </a:lvl3pPr>
            <a:lvl4pPr marL="1223963" indent="-228600" eaLnBrk="0" hangingPunct="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Times" pitchFamily="1" charset="0"/>
              </a:defRPr>
            </a:lvl4pPr>
            <a:lvl5pPr marL="1643063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5pPr>
            <a:lvl6pPr marL="210026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6pPr>
            <a:lvl7pPr marL="255746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7pPr>
            <a:lvl8pPr marL="301466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8pPr>
            <a:lvl9pPr marL="347186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9pPr>
          </a:lstStyle>
          <a:p>
            <a:pPr algn="ctr"/>
            <a:r>
              <a:rPr lang="bg-BG" altLang="en-US" sz="4000" dirty="0" smtClean="0"/>
              <a:t>Лекция </a:t>
            </a:r>
            <a:r>
              <a:rPr lang="bg-BG" altLang="en-US" sz="4000" dirty="0"/>
              <a:t>1.</a:t>
            </a:r>
            <a:r>
              <a:rPr lang="en-US" altLang="en-US" sz="4000" dirty="0"/>
              <a:t> </a:t>
            </a:r>
            <a:r>
              <a:rPr lang="bg-BG" altLang="en-US" sz="4000" dirty="0"/>
              <a:t> </a:t>
            </a:r>
            <a:endParaRPr lang="en-US" altLang="en-US" sz="4000" dirty="0" smtClean="0"/>
          </a:p>
          <a:p>
            <a:pPr algn="ctr"/>
            <a:r>
              <a:rPr lang="bg-BG" altLang="en-US" sz="4000" i="1" dirty="0" smtClean="0"/>
              <a:t>Въведение</a:t>
            </a:r>
            <a:endParaRPr lang="ru-RU" altLang="en-US" sz="4000" dirty="0"/>
          </a:p>
          <a:p>
            <a:pPr algn="ctr">
              <a:spcBef>
                <a:spcPct val="0"/>
              </a:spcBef>
            </a:pPr>
            <a:endParaRPr lang="ru-RU" altLang="en-US" dirty="0"/>
          </a:p>
          <a:p>
            <a:pPr algn="ctr">
              <a:spcBef>
                <a:spcPct val="0"/>
              </a:spcBef>
            </a:pPr>
            <a:endParaRPr lang="ru-RU" altLang="en-US" dirty="0"/>
          </a:p>
          <a:p>
            <a:pPr>
              <a:spcBef>
                <a:spcPct val="0"/>
              </a:spcBef>
              <a:buFontTx/>
              <a:buChar char="•"/>
            </a:pPr>
            <a:r>
              <a:rPr lang="bg-BG" altLang="en-US" sz="2000" dirty="0" smtClean="0"/>
              <a:t> Управление</a:t>
            </a:r>
            <a:r>
              <a:rPr lang="bg-BG" altLang="en-US" sz="2000" dirty="0"/>
              <a:t>. Проект. Софтуерен проект, видове. </a:t>
            </a:r>
            <a:r>
              <a:rPr lang="bg-BG" altLang="en-US" sz="2000" dirty="0" smtClean="0"/>
              <a:t> </a:t>
            </a:r>
            <a:endParaRPr lang="bg-BG" altLang="en-US" sz="2000" dirty="0"/>
          </a:p>
          <a:p>
            <a:pPr>
              <a:spcBef>
                <a:spcPct val="0"/>
              </a:spcBef>
              <a:buFontTx/>
              <a:buChar char="•"/>
            </a:pPr>
            <a:r>
              <a:rPr lang="bg-BG" altLang="en-US" sz="2000" dirty="0" smtClean="0"/>
              <a:t> Управление </a:t>
            </a:r>
            <a:r>
              <a:rPr lang="bg-BG" altLang="en-US" sz="2000" dirty="0"/>
              <a:t>на софтуерен проект. 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bg-BG" altLang="en-US" sz="2000" dirty="0" smtClean="0"/>
              <a:t> Стандарти </a:t>
            </a:r>
            <a:r>
              <a:rPr lang="bg-BG" altLang="en-US" sz="2000" dirty="0"/>
              <a:t>за управление на проекти. Софтуерни инструменти за управление на проекти. 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bg-BG" altLang="en-US" sz="2000" dirty="0" smtClean="0"/>
              <a:t> Използвани </a:t>
            </a:r>
            <a:r>
              <a:rPr lang="bg-BG" altLang="en-US" sz="2000" dirty="0"/>
              <a:t>диаграмни езици и нотации: </a:t>
            </a:r>
            <a:r>
              <a:rPr lang="en-US" altLang="en-US" sz="2000" dirty="0"/>
              <a:t>Gantt</a:t>
            </a:r>
            <a:r>
              <a:rPr lang="bg-BG" altLang="en-US" sz="2000" dirty="0"/>
              <a:t>, </a:t>
            </a:r>
            <a:r>
              <a:rPr lang="en-US" altLang="en-US" sz="2000" dirty="0"/>
              <a:t>PERT</a:t>
            </a:r>
            <a:r>
              <a:rPr lang="bg-BG" altLang="en-US" sz="2000" dirty="0"/>
              <a:t>, </a:t>
            </a:r>
            <a:r>
              <a:rPr lang="en-US" altLang="en-US" sz="2000" dirty="0"/>
              <a:t>UML</a:t>
            </a:r>
            <a:r>
              <a:rPr lang="ru-RU" altLang="en-US" sz="2000" dirty="0"/>
              <a:t>, </a:t>
            </a:r>
            <a:r>
              <a:rPr lang="en-US" altLang="en-US" sz="2000" dirty="0"/>
              <a:t>BPMN</a:t>
            </a:r>
            <a:r>
              <a:rPr lang="bg-BG" altLang="en-US" sz="2000" dirty="0"/>
              <a:t>.</a:t>
            </a:r>
            <a:endParaRPr lang="en-GB" altLang="en-US" sz="2000" dirty="0">
              <a:cs typeface="Times" pitchFamily="1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19672" y="6381328"/>
            <a:ext cx="7488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b="1" dirty="0" smtClean="0"/>
              <a:t>Дисциплина за специалност Софтуерно Инженерство (редовно обучение) на ФМИ ПУ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Управление на проекти</a:t>
            </a:r>
            <a:endParaRPr lang="en-US" altLang="en-US" b="1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042988" y="1364704"/>
            <a:ext cx="7543800" cy="4800600"/>
          </a:xfrm>
        </p:spPr>
        <p:txBody>
          <a:bodyPr/>
          <a:lstStyle/>
          <a:p>
            <a:endParaRPr lang="bg-BG" altLang="en-US" sz="1600" dirty="0" smtClean="0"/>
          </a:p>
          <a:p>
            <a:r>
              <a:rPr lang="bg-BG" altLang="en-US" sz="1600" dirty="0" smtClean="0"/>
              <a:t>Управление на проекти</a:t>
            </a:r>
            <a:r>
              <a:rPr lang="bg-BG" altLang="en-US" sz="1600" b="0" dirty="0" smtClean="0"/>
              <a:t> е прилагането на знания, умения, инструменти и техники върху проектните дейности, за да бъдат постигнати целите и изискванията към проекта.</a:t>
            </a:r>
          </a:p>
          <a:p>
            <a:endParaRPr lang="bg-BG" altLang="en-US" sz="1600" b="0" dirty="0" smtClean="0"/>
          </a:p>
          <a:p>
            <a:r>
              <a:rPr lang="bg-BG" altLang="en-US" sz="1600" dirty="0" smtClean="0"/>
              <a:t>Проектните дейности</a:t>
            </a:r>
            <a:r>
              <a:rPr lang="bg-BG" altLang="en-US" sz="1600" b="0" dirty="0" smtClean="0"/>
              <a:t> се извършват от </a:t>
            </a:r>
            <a:r>
              <a:rPr lang="bg-BG" altLang="en-US" sz="1600" dirty="0" smtClean="0"/>
              <a:t>екипа</a:t>
            </a:r>
            <a:r>
              <a:rPr lang="bg-BG" altLang="en-US" sz="1600" b="0" dirty="0" smtClean="0"/>
              <a:t> на проекта, докато </a:t>
            </a:r>
            <a:r>
              <a:rPr lang="bg-BG" altLang="en-US" sz="1600" dirty="0" smtClean="0"/>
              <a:t>мениджърът</a:t>
            </a:r>
            <a:r>
              <a:rPr lang="bg-BG" altLang="en-US" sz="1600" b="0" dirty="0" smtClean="0"/>
              <a:t> планира, наблюдава и контролира самото изпълнение на дейностите.</a:t>
            </a:r>
          </a:p>
          <a:p>
            <a:endParaRPr lang="bg-BG" altLang="en-US" sz="1600" b="0" dirty="0" smtClean="0"/>
          </a:p>
          <a:p>
            <a:r>
              <a:rPr lang="bg-BG" altLang="en-US" sz="1600" dirty="0" smtClean="0"/>
              <a:t>Успешното изпълнение</a:t>
            </a:r>
            <a:r>
              <a:rPr lang="bg-BG" altLang="en-US" sz="1600" b="0" dirty="0" smtClean="0"/>
              <a:t> на проекта зависи от посочените по-рано измерения (</a:t>
            </a:r>
            <a:r>
              <a:rPr lang="bg-BG" altLang="en-US" sz="1600" b="0" i="1" dirty="0" smtClean="0"/>
              <a:t>ограничения</a:t>
            </a:r>
            <a:r>
              <a:rPr lang="bg-BG" altLang="en-US" sz="1600" b="0" dirty="0" smtClean="0"/>
              <a:t>) на проекта: о</a:t>
            </a:r>
            <a:r>
              <a:rPr lang="bg-BG" altLang="en-US" sz="1600" dirty="0" smtClean="0"/>
              <a:t>бхват, срок </a:t>
            </a:r>
            <a:r>
              <a:rPr lang="bg-BG" altLang="en-US" sz="1600" b="0" dirty="0" smtClean="0"/>
              <a:t>и </a:t>
            </a:r>
            <a:r>
              <a:rPr lang="bg-BG" altLang="en-US" sz="1600" dirty="0" smtClean="0"/>
              <a:t>бюджет</a:t>
            </a:r>
            <a:r>
              <a:rPr lang="bg-BG" altLang="en-US" sz="1600" b="0" dirty="0" smtClean="0"/>
              <a:t>.</a:t>
            </a:r>
          </a:p>
          <a:p>
            <a:endParaRPr lang="bg-BG" altLang="en-US" sz="1600" b="0" dirty="0" smtClean="0"/>
          </a:p>
          <a:p>
            <a:r>
              <a:rPr lang="bg-BG" altLang="en-US" sz="1600" dirty="0" smtClean="0"/>
              <a:t>Качеството на проекта</a:t>
            </a:r>
            <a:r>
              <a:rPr lang="bg-BG" altLang="en-US" sz="1600" b="0" dirty="0" smtClean="0"/>
              <a:t> е пряко зависимо от балансирането на тези ограничения. Добре управляваните проекти дават желания резултат навреме и са в рамките на предвидения бюджет. Ако някое от ограниченията се промени, то поне едно от останалите също се променят.</a:t>
            </a:r>
          </a:p>
          <a:p>
            <a:endParaRPr lang="bg-BG" altLang="en-US" sz="1600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547664" y="6381328"/>
            <a:ext cx="2370517" cy="2635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 Wikipedia</a:t>
            </a:r>
            <a:r>
              <a:rPr lang="bg-BG" altLang="en-US" dirty="0" smtClean="0"/>
              <a:t> – Разработка на софтуер</a:t>
            </a: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altLang="en-US" smtClean="0"/>
              <a:t>Лекция </a:t>
            </a:r>
            <a:r>
              <a:rPr lang="en-US" altLang="en-US" smtClean="0"/>
              <a:t>1: </a:t>
            </a:r>
            <a:r>
              <a:rPr lang="bg-BG" altLang="en-US" smtClean="0"/>
              <a:t>Въведение и основни понятия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50796-35BD-49C8-9221-45C93411470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114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Управление на проекти </a:t>
            </a:r>
            <a:r>
              <a:rPr lang="bg-BG" altLang="en-US" sz="1200" b="1" dirty="0" smtClean="0"/>
              <a:t>(2)</a:t>
            </a:r>
            <a:endParaRPr lang="en-US" altLang="en-US" b="1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042988" y="1341438"/>
            <a:ext cx="7543800" cy="4800600"/>
          </a:xfrm>
        </p:spPr>
        <p:txBody>
          <a:bodyPr/>
          <a:lstStyle/>
          <a:p>
            <a:pPr algn="ctr"/>
            <a:endParaRPr lang="bg-BG" altLang="en-US" sz="1800" dirty="0" smtClean="0"/>
          </a:p>
          <a:p>
            <a:pPr algn="ctr"/>
            <a:r>
              <a:rPr lang="bg-BG" altLang="en-US" sz="1800" dirty="0" smtClean="0"/>
              <a:t>Основни подходи към управлението на проекти</a:t>
            </a:r>
            <a:endParaRPr lang="bg-BG" altLang="en-US" sz="1800" b="0" dirty="0" smtClean="0"/>
          </a:p>
          <a:p>
            <a:endParaRPr lang="bg-BG" altLang="en-US" sz="16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altLang="en-US" sz="1600" b="0" dirty="0" smtClean="0"/>
              <a:t>    </a:t>
            </a:r>
            <a:r>
              <a:rPr lang="bg-BG" altLang="en-US" sz="1600" dirty="0" smtClean="0"/>
              <a:t>Последователен </a:t>
            </a:r>
            <a:r>
              <a:rPr lang="bg-BG" altLang="en-US" sz="1600" b="0" dirty="0" smtClean="0"/>
              <a:t>- изпълняват се последователно всички фази от жизнения цикъл на проекта, т.е. всяка фаза започва след приключването на предходната. Допуска се връщане към предходни фази с цел отстраняване на грешки;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altLang="en-US" sz="16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altLang="en-US" sz="1600" b="0" dirty="0" smtClean="0"/>
              <a:t>    </a:t>
            </a:r>
            <a:r>
              <a:rPr lang="bg-BG" altLang="en-US" sz="1600" dirty="0" smtClean="0"/>
              <a:t>Инкрементален</a:t>
            </a:r>
            <a:r>
              <a:rPr lang="bg-BG" altLang="en-US" sz="1600" b="0" dirty="0" smtClean="0"/>
              <a:t> - предполага се, че фазите се извършват паралелно винаги, когато е възможно, при което съществено се намалява цялостният срок за изпълнение на проекта;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altLang="en-US" sz="16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altLang="en-US" sz="1600" b="0" dirty="0" smtClean="0"/>
              <a:t>    </a:t>
            </a:r>
            <a:r>
              <a:rPr lang="bg-BG" altLang="en-US" sz="1600" dirty="0" smtClean="0"/>
              <a:t>Еволюционен</a:t>
            </a:r>
            <a:r>
              <a:rPr lang="bg-BG" altLang="en-US" sz="1600" b="0" dirty="0" smtClean="0"/>
              <a:t> - състои се от множество последователни жизнени цикли с припокриване на фазите по експлоатация, разработка и поддръжка.</a:t>
            </a:r>
          </a:p>
          <a:p>
            <a:endParaRPr lang="bg-BG" altLang="en-US" sz="1600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547664" y="6381328"/>
            <a:ext cx="2370517" cy="2635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 Wikipedia</a:t>
            </a:r>
            <a:r>
              <a:rPr lang="bg-BG" altLang="en-US" dirty="0" smtClean="0"/>
              <a:t> – Разработка на софтуер</a:t>
            </a: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altLang="en-US" smtClean="0"/>
              <a:t>Лекция </a:t>
            </a:r>
            <a:r>
              <a:rPr lang="en-US" altLang="en-US" smtClean="0"/>
              <a:t>1: </a:t>
            </a:r>
            <a:r>
              <a:rPr lang="bg-BG" altLang="en-US" smtClean="0"/>
              <a:t>Въведение и основни понятия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50796-35BD-49C8-9221-45C93411470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551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Управление на проекти </a:t>
            </a:r>
            <a:r>
              <a:rPr lang="bg-BG" altLang="en-US" sz="1200" b="1" dirty="0" smtClean="0"/>
              <a:t>(3)</a:t>
            </a:r>
            <a:endParaRPr lang="en-US" altLang="en-US" b="1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042988" y="1341438"/>
            <a:ext cx="7543800" cy="4800600"/>
          </a:xfrm>
        </p:spPr>
        <p:txBody>
          <a:bodyPr/>
          <a:lstStyle/>
          <a:p>
            <a:r>
              <a:rPr lang="bg-BG" altLang="en-US" sz="1600" b="0" dirty="0" smtClean="0"/>
              <a:t>При управлението на проекта е важно да се определят и диференцират правилно всички </a:t>
            </a:r>
            <a:r>
              <a:rPr lang="bg-BG" altLang="en-US" sz="1600" dirty="0" smtClean="0"/>
              <a:t>заинтересовани страни </a:t>
            </a:r>
            <a:r>
              <a:rPr lang="bg-BG" altLang="en-US" sz="1600" b="0" dirty="0" smtClean="0"/>
              <a:t>– това са всички икономически субекти или организации, имащи пряко или косвено отношение към реализацията, управлението и резултатите от даден проект. </a:t>
            </a:r>
          </a:p>
          <a:p>
            <a:endParaRPr lang="bg-BG" altLang="en-US" sz="1600" b="0" dirty="0"/>
          </a:p>
          <a:p>
            <a:r>
              <a:rPr lang="bg-BG" altLang="en-US" sz="1600" b="0" dirty="0" smtClean="0"/>
              <a:t>Те могат да окажат активно или пасивно влияние върху формулирането на целите, управлението на дейностите и постигането на резултатите.</a:t>
            </a:r>
          </a:p>
          <a:p>
            <a:endParaRPr lang="bg-BG" altLang="en-US" sz="1600" b="0" dirty="0"/>
          </a:p>
          <a:p>
            <a:r>
              <a:rPr lang="bg-BG" altLang="en-US" sz="1600" b="0" i="1" dirty="0" smtClean="0"/>
              <a:t>Потенциални</a:t>
            </a:r>
            <a:r>
              <a:rPr lang="bg-BG" altLang="en-US" sz="1600" b="0" dirty="0" smtClean="0"/>
              <a:t> заинтересовани страни може да бъдат: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altLang="en-US" sz="1600" b="0" dirty="0" smtClean="0"/>
              <a:t>Ръководителят на проекта;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altLang="en-US" sz="1600" b="0" dirty="0" smtClean="0"/>
              <a:t>Преките и косвените потребители на резултатите от проекта;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altLang="en-US" sz="1600" b="0" dirty="0" smtClean="0"/>
              <a:t>Организацията-изпълнител на проекта;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altLang="en-US" sz="1600" b="0" dirty="0" smtClean="0"/>
              <a:t>Проектният екип;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altLang="en-US" sz="1600" b="0" dirty="0" smtClean="0"/>
              <a:t>Инвеститорите или финансиращите органи;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altLang="en-US" sz="1600" b="0" dirty="0" smtClean="0"/>
              <a:t>Местна общност – пряко или непряко заинтересована от крайните цели на проекта;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altLang="en-US" sz="1600" dirty="0" smtClean="0"/>
              <a:t>Други участници</a:t>
            </a:r>
            <a:r>
              <a:rPr lang="bg-BG" altLang="en-US" sz="1600" b="0" dirty="0" smtClean="0"/>
              <a:t>.</a:t>
            </a:r>
          </a:p>
          <a:p>
            <a:endParaRPr lang="bg-BG" altLang="en-US" sz="1600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547664" y="6381328"/>
            <a:ext cx="2370517" cy="2635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 Wikipedia</a:t>
            </a:r>
            <a:r>
              <a:rPr lang="bg-BG" altLang="en-US" dirty="0" smtClean="0"/>
              <a:t> – Разработка на софтуер</a:t>
            </a: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altLang="en-US" smtClean="0"/>
              <a:t>Лекция </a:t>
            </a:r>
            <a:r>
              <a:rPr lang="en-US" altLang="en-US" smtClean="0"/>
              <a:t>1: </a:t>
            </a:r>
            <a:r>
              <a:rPr lang="bg-BG" altLang="en-US" smtClean="0"/>
              <a:t>Въведение и основни понятия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50796-35BD-49C8-9221-45C93411470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551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Софтуерен проект</a:t>
            </a:r>
            <a:endParaRPr lang="en-US" altLang="en-US" b="1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042988" y="1341438"/>
            <a:ext cx="7543800" cy="4800600"/>
          </a:xfrm>
        </p:spPr>
        <p:txBody>
          <a:bodyPr/>
          <a:lstStyle/>
          <a:p>
            <a:r>
              <a:rPr lang="bg-BG" altLang="en-US" sz="1600" dirty="0" smtClean="0"/>
              <a:t>Софтуерен проект</a:t>
            </a:r>
            <a:r>
              <a:rPr lang="bg-BG" altLang="en-US" sz="1600" b="0" dirty="0" smtClean="0"/>
              <a:t> е разработването на софтуерен продукт, съобразен с нуждите на дадена целева група или маркетинга на един софтуерен продукт. </a:t>
            </a:r>
          </a:p>
          <a:p>
            <a:endParaRPr lang="bg-BG" altLang="en-US" sz="1600" b="0" dirty="0" smtClean="0"/>
          </a:p>
          <a:p>
            <a:r>
              <a:rPr lang="bg-BG" altLang="en-US" sz="1600" b="0" dirty="0" smtClean="0"/>
              <a:t>Терминът „</a:t>
            </a:r>
            <a:r>
              <a:rPr lang="bg-BG" altLang="en-US" sz="1600" i="1" dirty="0" smtClean="0"/>
              <a:t>разработка на софтуер</a:t>
            </a:r>
            <a:r>
              <a:rPr lang="bg-BG" altLang="en-US" sz="1600" b="0" dirty="0" smtClean="0"/>
              <a:t>“ се използва, за да опише компютърното програмиране, което е процеса на писане и поддържане на сорс код, но в по-широкия смисъл на понятието се включва всичко – от концепцията на желания софтуер до крайната проява на софтуера, което в идеалния случай е планиран и структуриран процес.</a:t>
            </a:r>
          </a:p>
          <a:p>
            <a:endParaRPr lang="bg-BG" altLang="en-US" sz="1600" b="0" dirty="0" smtClean="0"/>
          </a:p>
          <a:p>
            <a:r>
              <a:rPr lang="bg-BG" altLang="en-US" sz="1600" b="0" dirty="0" smtClean="0"/>
              <a:t>Следователно, разработката на софтуер може да включва изследвания, нови разработки, прототипиране, модификация, повторно използване, ре-инженеринг, поддръжка, или всякакви други дейности, чийто краен резултат е софтуерният продукт. </a:t>
            </a:r>
          </a:p>
          <a:p>
            <a:r>
              <a:rPr lang="bg-BG" sz="1600" b="0" dirty="0" smtClean="0"/>
              <a:t>Нуждата от по-добро качество на процеса на софтуерна разработка води до началото на </a:t>
            </a:r>
            <a:r>
              <a:rPr lang="bg-BG" i="1" dirty="0" smtClean="0"/>
              <a:t>софтуерното инженерство</a:t>
            </a:r>
            <a:r>
              <a:rPr lang="bg-BG" sz="1600" b="0" dirty="0" smtClean="0"/>
              <a:t>, което се стреми да приложи систематичния подход, илюстриран в инженерната парадигма, към разработката на софтуер. </a:t>
            </a:r>
          </a:p>
          <a:p>
            <a:endParaRPr lang="bg-BG" altLang="en-US" sz="1600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547664" y="6381328"/>
            <a:ext cx="2370517" cy="2635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 Wikipedia</a:t>
            </a:r>
            <a:r>
              <a:rPr lang="bg-BG" altLang="en-US" dirty="0" smtClean="0"/>
              <a:t> – Разработка на софтуер</a:t>
            </a: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altLang="en-US" smtClean="0"/>
              <a:t>Лекция </a:t>
            </a:r>
            <a:r>
              <a:rPr lang="en-US" altLang="en-US" smtClean="0"/>
              <a:t>1: </a:t>
            </a:r>
            <a:r>
              <a:rPr lang="bg-BG" altLang="en-US" smtClean="0"/>
              <a:t>Въведение и основни понятия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50796-35BD-49C8-9221-45C93411470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439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Софтуерен проект </a:t>
            </a:r>
            <a:r>
              <a:rPr lang="bg-BG" altLang="en-US" sz="1200" b="1" dirty="0" smtClean="0"/>
              <a:t>(2)</a:t>
            </a:r>
            <a:endParaRPr lang="en-US" altLang="en-US" b="1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042988" y="1364704"/>
            <a:ext cx="7543800" cy="4800600"/>
          </a:xfrm>
        </p:spPr>
        <p:txBody>
          <a:bodyPr/>
          <a:lstStyle/>
          <a:p>
            <a:r>
              <a:rPr lang="bg-BG" altLang="en-US" sz="1600" b="0" dirty="0" smtClean="0"/>
              <a:t>За софтуерните проекти е характерно, че описват </a:t>
            </a:r>
            <a:r>
              <a:rPr lang="bg-BG" altLang="en-US" sz="1600" b="0" i="1" dirty="0" smtClean="0"/>
              <a:t>софтуерен процес</a:t>
            </a:r>
            <a:r>
              <a:rPr lang="bg-BG" altLang="en-US" sz="1600" b="0" dirty="0" smtClean="0"/>
              <a:t> – това са дейностите по разработката на софтуерна система.</a:t>
            </a:r>
          </a:p>
          <a:p>
            <a:r>
              <a:rPr lang="bg-BG" altLang="en-US" sz="1600" b="0" dirty="0" smtClean="0"/>
              <a:t>Всеки софтуерен проект се изпълнява, следвайки софтуерен процес.</a:t>
            </a:r>
          </a:p>
          <a:p>
            <a:r>
              <a:rPr lang="bg-BG" altLang="en-US" sz="1600" b="0" dirty="0" smtClean="0"/>
              <a:t>Софтуерният процес определя дейностите, ролите и (очакваните) резултати.</a:t>
            </a:r>
          </a:p>
          <a:p>
            <a:endParaRPr lang="bg-BG" altLang="en-US" sz="1600" dirty="0" smtClean="0"/>
          </a:p>
          <a:p>
            <a:r>
              <a:rPr lang="bg-BG" altLang="en-US" sz="1600" dirty="0" smtClean="0"/>
              <a:t>Софтуерен </a:t>
            </a:r>
            <a:r>
              <a:rPr lang="bg-BG" altLang="en-US" sz="1600" dirty="0"/>
              <a:t>проце</a:t>
            </a:r>
            <a:r>
              <a:rPr lang="bg-BG" altLang="en-US" sz="1600" b="0" dirty="0"/>
              <a:t>с е </a:t>
            </a:r>
            <a:r>
              <a:rPr lang="bg-BG" altLang="en-US" sz="1600" b="0" dirty="0" smtClean="0"/>
              <a:t>структурирано множество от дейности, нужни</a:t>
            </a:r>
            <a:r>
              <a:rPr lang="ru-RU" altLang="en-US" sz="1600" b="0" dirty="0" smtClean="0"/>
              <a:t> </a:t>
            </a:r>
            <a:r>
              <a:rPr lang="ru-RU" altLang="en-US" sz="1600" b="0" dirty="0"/>
              <a:t>за </a:t>
            </a:r>
            <a:r>
              <a:rPr lang="bg-BG" altLang="en-US" sz="1600" b="0" dirty="0" smtClean="0"/>
              <a:t>разработката на софтуерна система:</a:t>
            </a:r>
          </a:p>
          <a:p>
            <a:pPr lvl="1"/>
            <a:endParaRPr lang="ru-RU" altLang="en-US" sz="1600" b="0" dirty="0"/>
          </a:p>
          <a:p>
            <a:pPr marL="671513" lvl="1" indent="-285750">
              <a:buFont typeface="Wingdings" panose="05000000000000000000" pitchFamily="2" charset="2"/>
              <a:buChar char="Ø"/>
            </a:pPr>
            <a:r>
              <a:rPr lang="ru-RU" altLang="en-US" sz="1600" dirty="0" smtClean="0"/>
              <a:t>Спецификация</a:t>
            </a:r>
            <a:r>
              <a:rPr lang="ru-RU" altLang="en-US" sz="1600" dirty="0"/>
              <a:t>;</a:t>
            </a:r>
          </a:p>
          <a:p>
            <a:pPr marL="671513" lvl="1" indent="-285750">
              <a:buFont typeface="Wingdings" panose="05000000000000000000" pitchFamily="2" charset="2"/>
              <a:buChar char="Ø"/>
            </a:pPr>
            <a:r>
              <a:rPr lang="bg-BG" altLang="en-US" sz="1600" dirty="0" smtClean="0"/>
              <a:t>Проектиране;</a:t>
            </a:r>
          </a:p>
          <a:p>
            <a:pPr marL="671513" lvl="1" indent="-285750">
              <a:buFont typeface="Wingdings" panose="05000000000000000000" pitchFamily="2" charset="2"/>
              <a:buChar char="Ø"/>
            </a:pPr>
            <a:r>
              <a:rPr lang="bg-BG" altLang="en-US" sz="1600" dirty="0" smtClean="0"/>
              <a:t>Валидация;</a:t>
            </a:r>
          </a:p>
          <a:p>
            <a:pPr marL="671513" lvl="1" indent="-285750">
              <a:buFont typeface="Wingdings" panose="05000000000000000000" pitchFamily="2" charset="2"/>
              <a:buChar char="Ø"/>
            </a:pPr>
            <a:r>
              <a:rPr lang="bg-BG" altLang="en-US" sz="1600" dirty="0" smtClean="0"/>
              <a:t>Развитие.</a:t>
            </a:r>
          </a:p>
          <a:p>
            <a:endParaRPr lang="bg-BG" altLang="en-US" sz="1600" dirty="0" smtClean="0"/>
          </a:p>
          <a:p>
            <a:r>
              <a:rPr lang="bg-BG" altLang="en-US" sz="1600" dirty="0" smtClean="0"/>
              <a:t>Моделът на софтуерния процес</a:t>
            </a:r>
            <a:r>
              <a:rPr lang="bg-BG" altLang="en-US" sz="1600" b="0" dirty="0" smtClean="0"/>
              <a:t> е абстрактното представяне на процеса. </a:t>
            </a:r>
          </a:p>
          <a:p>
            <a:r>
              <a:rPr lang="bg-BG" altLang="en-US" sz="1600" b="0" dirty="0" smtClean="0"/>
              <a:t>Той представлява описание на процеса от определена гледна точка.</a:t>
            </a:r>
          </a:p>
          <a:p>
            <a:endParaRPr lang="bg-BG" altLang="en-US" sz="1600" b="0" dirty="0"/>
          </a:p>
          <a:p>
            <a:endParaRPr lang="bg-BG" altLang="en-US" sz="1600" b="0" dirty="0" smtClean="0"/>
          </a:p>
          <a:p>
            <a:endParaRPr lang="bg-BG" altLang="en-US" sz="1600" b="0" dirty="0" smtClean="0"/>
          </a:p>
          <a:p>
            <a:endParaRPr lang="bg-BG" altLang="en-US" sz="1600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547664" y="6381328"/>
            <a:ext cx="2370517" cy="2635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 Wikipedia</a:t>
            </a:r>
            <a:r>
              <a:rPr lang="bg-BG" altLang="en-US" dirty="0" smtClean="0"/>
              <a:t> – Разработка на софтуер</a:t>
            </a: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altLang="en-US" smtClean="0"/>
              <a:t>Лекция </a:t>
            </a:r>
            <a:r>
              <a:rPr lang="en-US" altLang="en-US" smtClean="0"/>
              <a:t>1: </a:t>
            </a:r>
            <a:r>
              <a:rPr lang="bg-BG" altLang="en-US" smtClean="0"/>
              <a:t>Въведение и основни понятия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50796-35BD-49C8-9221-45C93411470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040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Управление на Софтуерен проект</a:t>
            </a:r>
            <a:endParaRPr lang="en-US" altLang="en-US" b="1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042988" y="1364704"/>
            <a:ext cx="7543800" cy="4800600"/>
          </a:xfrm>
        </p:spPr>
        <p:txBody>
          <a:bodyPr/>
          <a:lstStyle/>
          <a:p>
            <a:r>
              <a:rPr lang="bg-BG" altLang="en-US" sz="1600" i="1" dirty="0" smtClean="0"/>
              <a:t>Управлението на проекти</a:t>
            </a:r>
            <a:r>
              <a:rPr lang="bg-BG" altLang="en-US" sz="1600" b="0" dirty="0" smtClean="0"/>
              <a:t> е науката за проектите. В нея главна роля играе </a:t>
            </a:r>
            <a:r>
              <a:rPr lang="bg-BG" altLang="en-US" sz="1600" b="0" i="1" dirty="0" smtClean="0"/>
              <a:t>ръководителят на проекта</a:t>
            </a:r>
            <a:r>
              <a:rPr lang="bg-BG" altLang="en-US" sz="1600" b="0" dirty="0" smtClean="0"/>
              <a:t>. Според дефиниция, въведена със стандарта </a:t>
            </a:r>
            <a:r>
              <a:rPr lang="en-US" altLang="en-US" sz="1600" b="0" i="1" dirty="0" smtClean="0"/>
              <a:t>PMBOK</a:t>
            </a:r>
            <a:r>
              <a:rPr lang="en-US" altLang="en-US" sz="1600" b="0" dirty="0" smtClean="0"/>
              <a:t> </a:t>
            </a:r>
            <a:r>
              <a:rPr lang="bg-BG" altLang="en-US" sz="1600" b="0" dirty="0" smtClean="0"/>
              <a:t>(</a:t>
            </a:r>
            <a:r>
              <a:rPr lang="en-US" sz="1600" b="0" i="1" dirty="0"/>
              <a:t>Project </a:t>
            </a:r>
            <a:r>
              <a:rPr lang="en-US" sz="1600" b="0" i="1" dirty="0" smtClean="0"/>
              <a:t>Management Body of Knowledge</a:t>
            </a:r>
            <a:r>
              <a:rPr lang="bg-BG" altLang="en-US" sz="1600" b="0" dirty="0" smtClean="0"/>
              <a:t>), управлението на проекти е прилагането на </a:t>
            </a:r>
            <a:r>
              <a:rPr lang="bg-BG" altLang="en-US" sz="1600" b="0" i="1" dirty="0" smtClean="0"/>
              <a:t>знания</a:t>
            </a:r>
            <a:r>
              <a:rPr lang="bg-BG" altLang="en-US" sz="1600" b="0" dirty="0" smtClean="0"/>
              <a:t>, </a:t>
            </a:r>
            <a:r>
              <a:rPr lang="bg-BG" altLang="en-US" sz="1600" b="0" i="1" dirty="0" smtClean="0"/>
              <a:t>умения</a:t>
            </a:r>
            <a:r>
              <a:rPr lang="bg-BG" altLang="en-US" sz="1600" b="0" dirty="0" smtClean="0"/>
              <a:t>, </a:t>
            </a:r>
            <a:r>
              <a:rPr lang="bg-BG" altLang="en-US" sz="1600" b="0" i="1" dirty="0" smtClean="0"/>
              <a:t>инструменти</a:t>
            </a:r>
            <a:r>
              <a:rPr lang="bg-BG" altLang="en-US" sz="1600" b="0" dirty="0" smtClean="0"/>
              <a:t> и </a:t>
            </a:r>
            <a:r>
              <a:rPr lang="bg-BG" altLang="en-US" sz="1600" b="0" i="1" dirty="0" smtClean="0"/>
              <a:t>техники</a:t>
            </a:r>
            <a:r>
              <a:rPr lang="bg-BG" altLang="en-US" sz="1600" b="0" dirty="0" smtClean="0"/>
              <a:t> върху проектните дейности, за да бъдат постигнати целите на изискванията към проекта. </a:t>
            </a:r>
          </a:p>
          <a:p>
            <a:endParaRPr lang="bg-BG" altLang="en-US" sz="1600" b="0" dirty="0"/>
          </a:p>
          <a:p>
            <a:r>
              <a:rPr lang="bg-BG" altLang="en-US" sz="1600" b="0" dirty="0"/>
              <a:t>Американският </a:t>
            </a:r>
            <a:r>
              <a:rPr lang="bg-BG" altLang="en-US" sz="1600" b="0" dirty="0" smtClean="0"/>
              <a:t>Институт </a:t>
            </a:r>
            <a:r>
              <a:rPr lang="bg-BG" altLang="en-US" sz="1600" b="0" dirty="0"/>
              <a:t>за управление на проекти (</a:t>
            </a:r>
            <a:r>
              <a:rPr lang="en-US" altLang="en-US" sz="1600" b="0" dirty="0"/>
              <a:t>PMI) </a:t>
            </a:r>
            <a:r>
              <a:rPr lang="bg-BG" altLang="en-US" sz="1600" b="0" dirty="0"/>
              <a:t>е основан през 1969 г. и е водеща професионална асоциация по управление на проекти, обединяваща повече от 135 000 члена.</a:t>
            </a:r>
          </a:p>
          <a:p>
            <a:endParaRPr lang="bg-BG" altLang="en-US" sz="1600" b="0" dirty="0"/>
          </a:p>
          <a:p>
            <a:r>
              <a:rPr lang="bg-BG" altLang="en-US" sz="1600" b="0" dirty="0"/>
              <a:t>Организацията </a:t>
            </a:r>
            <a:r>
              <a:rPr lang="en-US" altLang="en-US" sz="1600" b="0" dirty="0"/>
              <a:t>PMI </a:t>
            </a:r>
            <a:r>
              <a:rPr lang="bg-BG" altLang="en-US" sz="1600" b="0" dirty="0"/>
              <a:t>е единствената в света, сертифицирана по стандарта </a:t>
            </a:r>
            <a:r>
              <a:rPr lang="en-US" altLang="en-US" sz="1600" b="0" dirty="0"/>
              <a:t>ISO 9001.</a:t>
            </a:r>
          </a:p>
          <a:p>
            <a:endParaRPr lang="en-US" altLang="en-US" sz="1600" b="0" dirty="0"/>
          </a:p>
          <a:p>
            <a:r>
              <a:rPr lang="bg-BG" altLang="en-US" sz="1600" b="0" dirty="0"/>
              <a:t>Действащи </a:t>
            </a:r>
            <a:r>
              <a:rPr lang="bg-BG" altLang="en-US" sz="1600" i="1" dirty="0" smtClean="0"/>
              <a:t>стандарти</a:t>
            </a:r>
            <a:r>
              <a:rPr lang="bg-BG" altLang="en-US" sz="1600" b="0" i="1" dirty="0" smtClean="0"/>
              <a:t> </a:t>
            </a:r>
            <a:r>
              <a:rPr lang="bg-BG" altLang="en-US" sz="1600" b="0" dirty="0" smtClean="0"/>
              <a:t>на </a:t>
            </a:r>
            <a:r>
              <a:rPr lang="en-US" altLang="en-US" sz="1600" b="0" dirty="0"/>
              <a:t>PMI </a:t>
            </a:r>
            <a:r>
              <a:rPr lang="bg-BG" altLang="en-US" sz="1600" b="0" dirty="0"/>
              <a:t>са: </a:t>
            </a:r>
            <a:r>
              <a:rPr lang="en-US" altLang="en-US" sz="1600" b="0" dirty="0"/>
              <a:t>PMBOK GUIDE 2000, WBS Practical standard, PMCDF, OPM3</a:t>
            </a:r>
            <a:r>
              <a:rPr lang="en-US" altLang="en-US" sz="1600" b="0"/>
              <a:t>. </a:t>
            </a:r>
            <a:endParaRPr lang="en-US" altLang="en-US" sz="1600" b="0" smtClean="0"/>
          </a:p>
          <a:p>
            <a:r>
              <a:rPr lang="bg-BG" altLang="en-US" sz="1600" b="0" smtClean="0"/>
              <a:t>В </a:t>
            </a:r>
            <a:r>
              <a:rPr lang="bg-BG" altLang="en-US" sz="1600" b="0" dirty="0"/>
              <a:t>разработка са следните стандарти: </a:t>
            </a:r>
            <a:r>
              <a:rPr lang="en-US" altLang="en-US" sz="1600" b="0" dirty="0"/>
              <a:t>PMBOK Extensions, Practical Standard for Earned value Management. </a:t>
            </a:r>
            <a:endParaRPr lang="bg-BG" altLang="en-US" sz="1600" b="0" dirty="0" smtClean="0"/>
          </a:p>
          <a:p>
            <a:endParaRPr lang="bg-BG" altLang="en-US" sz="1600" b="0" dirty="0" smtClean="0"/>
          </a:p>
          <a:p>
            <a:endParaRPr lang="en-US" altLang="en-US" sz="1600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547664" y="6381328"/>
            <a:ext cx="2370517" cy="2635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 Wikipedia</a:t>
            </a:r>
            <a:r>
              <a:rPr lang="bg-BG" altLang="en-US" dirty="0" smtClean="0"/>
              <a:t> – Управление на проекти</a:t>
            </a: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altLang="en-US" smtClean="0"/>
              <a:t>Лекция </a:t>
            </a:r>
            <a:r>
              <a:rPr lang="en-US" altLang="en-US" smtClean="0"/>
              <a:t>1: </a:t>
            </a:r>
            <a:r>
              <a:rPr lang="bg-BG" altLang="en-US" smtClean="0"/>
              <a:t>Въведение и основни понятия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50796-35BD-49C8-9221-45C93411470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40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Управление на Софтуерен проект </a:t>
            </a:r>
            <a:r>
              <a:rPr lang="bg-BG" altLang="en-US" sz="1200" b="1" dirty="0" smtClean="0"/>
              <a:t>(2)</a:t>
            </a:r>
            <a:endParaRPr lang="en-US" altLang="en-US" b="1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988640" y="1364704"/>
            <a:ext cx="7543800" cy="4800600"/>
          </a:xfrm>
        </p:spPr>
        <p:txBody>
          <a:bodyPr/>
          <a:lstStyle/>
          <a:p>
            <a:endParaRPr lang="bg-BG" altLang="en-US" sz="1600" b="0" dirty="0"/>
          </a:p>
          <a:p>
            <a:pPr algn="ctr"/>
            <a:r>
              <a:rPr lang="bg-BG" altLang="en-US" sz="1800" dirty="0"/>
              <a:t>Според PMBOK за успешно управление на проекти са необходими знания в 9 </a:t>
            </a:r>
            <a:r>
              <a:rPr lang="bg-BG" altLang="en-US" sz="1800" dirty="0" smtClean="0"/>
              <a:t>сфери:</a:t>
            </a:r>
            <a:endParaRPr lang="en-US" altLang="en-US" sz="1800" dirty="0" smtClean="0"/>
          </a:p>
          <a:p>
            <a:r>
              <a:rPr lang="bg-BG" altLang="en-US" sz="1600" b="0" dirty="0" smtClean="0"/>
              <a:t>    </a:t>
            </a:r>
            <a:endParaRPr lang="en-US" altLang="en-US" sz="1600" b="0" dirty="0" smtClean="0"/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altLang="en-US" sz="1600" b="0" dirty="0" smtClean="0"/>
              <a:t>Управление </a:t>
            </a:r>
            <a:r>
              <a:rPr lang="bg-BG" altLang="en-US" sz="1600" b="0" dirty="0"/>
              <a:t>на интегритета в </a:t>
            </a:r>
            <a:r>
              <a:rPr lang="bg-BG" altLang="en-US" sz="1600" b="0" dirty="0" smtClean="0"/>
              <a:t>проекта;</a:t>
            </a:r>
            <a:endParaRPr lang="bg-BG" altLang="en-US" sz="1600" b="0" dirty="0"/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altLang="en-US" sz="1600" b="0" dirty="0" smtClean="0"/>
              <a:t>Управление </a:t>
            </a:r>
            <a:r>
              <a:rPr lang="bg-BG" altLang="en-US" sz="1600" b="0" dirty="0"/>
              <a:t>на обхвата в </a:t>
            </a:r>
            <a:r>
              <a:rPr lang="bg-BG" altLang="en-US" sz="1600" b="0" dirty="0" smtClean="0"/>
              <a:t>проекта</a:t>
            </a:r>
            <a:r>
              <a:rPr lang="bg-BG" altLang="en-US" sz="1600" dirty="0" smtClean="0"/>
              <a:t>;</a:t>
            </a:r>
            <a:endParaRPr lang="bg-BG" altLang="en-US" sz="1600" b="0" dirty="0"/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altLang="en-US" sz="1600" b="0" dirty="0" smtClean="0"/>
              <a:t>Управление </a:t>
            </a:r>
            <a:r>
              <a:rPr lang="bg-BG" altLang="en-US" sz="1600" b="0" dirty="0"/>
              <a:t>на времето в </a:t>
            </a:r>
            <a:r>
              <a:rPr lang="bg-BG" altLang="en-US" sz="1600" b="0" dirty="0" smtClean="0"/>
              <a:t>проекта</a:t>
            </a:r>
            <a:r>
              <a:rPr lang="bg-BG" altLang="en-US" sz="1600" dirty="0" smtClean="0"/>
              <a:t>;</a:t>
            </a:r>
            <a:endParaRPr lang="bg-BG" altLang="en-US" sz="1600" b="0" dirty="0"/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altLang="en-US" sz="1600" b="0" dirty="0" smtClean="0"/>
              <a:t>Управление </a:t>
            </a:r>
            <a:r>
              <a:rPr lang="bg-BG" altLang="en-US" sz="1600" b="0" dirty="0"/>
              <a:t>на цената в </a:t>
            </a:r>
            <a:r>
              <a:rPr lang="bg-BG" altLang="en-US" sz="1600" b="0" dirty="0" smtClean="0"/>
              <a:t>проекта</a:t>
            </a:r>
            <a:r>
              <a:rPr lang="bg-BG" altLang="en-US" sz="1600" dirty="0" smtClean="0"/>
              <a:t>;</a:t>
            </a:r>
            <a:endParaRPr lang="bg-BG" altLang="en-US" sz="1600" b="0" dirty="0"/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altLang="en-US" sz="1600" b="0" dirty="0" smtClean="0"/>
              <a:t>Управление </a:t>
            </a:r>
            <a:r>
              <a:rPr lang="bg-BG" altLang="en-US" sz="1600" b="0" dirty="0"/>
              <a:t>на качеството в </a:t>
            </a:r>
            <a:r>
              <a:rPr lang="bg-BG" altLang="en-US" sz="1600" b="0" dirty="0" smtClean="0"/>
              <a:t>проекта</a:t>
            </a:r>
            <a:r>
              <a:rPr lang="bg-BG" altLang="en-US" sz="1600" dirty="0" smtClean="0"/>
              <a:t>;</a:t>
            </a:r>
            <a:endParaRPr lang="bg-BG" altLang="en-US" sz="1600" b="0" dirty="0"/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altLang="en-US" sz="1600" b="0" dirty="0" smtClean="0"/>
              <a:t>Управление </a:t>
            </a:r>
            <a:r>
              <a:rPr lang="bg-BG" altLang="en-US" sz="1600" b="0" dirty="0"/>
              <a:t>на човешките ресурси в </a:t>
            </a:r>
            <a:r>
              <a:rPr lang="bg-BG" altLang="en-US" sz="1600" b="0" dirty="0" smtClean="0"/>
              <a:t>проекта</a:t>
            </a:r>
            <a:r>
              <a:rPr lang="bg-BG" altLang="en-US" sz="1600" dirty="0"/>
              <a:t>;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altLang="en-US" sz="1600" b="0" dirty="0" smtClean="0"/>
              <a:t>Управление </a:t>
            </a:r>
            <a:r>
              <a:rPr lang="bg-BG" altLang="en-US" sz="1600" b="0" dirty="0"/>
              <a:t>на комуникацията в </a:t>
            </a:r>
            <a:r>
              <a:rPr lang="bg-BG" altLang="en-US" sz="1600" b="0" dirty="0" smtClean="0"/>
              <a:t>проекта;</a:t>
            </a:r>
            <a:endParaRPr lang="bg-BG" altLang="en-US" sz="1600" b="0" dirty="0"/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altLang="en-US" sz="1600" b="0" dirty="0" smtClean="0"/>
              <a:t>Управление </a:t>
            </a:r>
            <a:r>
              <a:rPr lang="bg-BG" altLang="en-US" sz="1600" b="0" dirty="0"/>
              <a:t>на риска в </a:t>
            </a:r>
            <a:r>
              <a:rPr lang="bg-BG" altLang="en-US" sz="1600" b="0" dirty="0" smtClean="0"/>
              <a:t>проекта;</a:t>
            </a:r>
            <a:endParaRPr lang="bg-BG" altLang="en-US" sz="1600" b="0" dirty="0"/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altLang="en-US" sz="1600" b="0" dirty="0" smtClean="0"/>
              <a:t>Управление </a:t>
            </a:r>
            <a:r>
              <a:rPr lang="bg-BG" altLang="en-US" sz="1600" b="0" dirty="0"/>
              <a:t>на снабдяването в </a:t>
            </a:r>
            <a:r>
              <a:rPr lang="bg-BG" altLang="en-US" sz="1600" b="0" dirty="0" smtClean="0"/>
              <a:t>проекта;</a:t>
            </a:r>
            <a:endParaRPr lang="bg-BG" altLang="en-US" sz="1600" b="0" dirty="0"/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altLang="en-US" sz="1600" b="0" dirty="0" smtClean="0"/>
              <a:t>Управление </a:t>
            </a:r>
            <a:r>
              <a:rPr lang="bg-BG" altLang="en-US" sz="1600" b="0" dirty="0"/>
              <a:t>на етичния кодекс в </a:t>
            </a:r>
            <a:r>
              <a:rPr lang="bg-BG" altLang="en-US" sz="1600" b="0" dirty="0" smtClean="0"/>
              <a:t>проекта.</a:t>
            </a:r>
            <a:endParaRPr lang="bg-BG" altLang="en-US" sz="1600" b="0" dirty="0"/>
          </a:p>
          <a:p>
            <a:endParaRPr lang="bg-BG" altLang="en-US" sz="1600" b="0" dirty="0"/>
          </a:p>
          <a:p>
            <a:endParaRPr lang="bg-BG" altLang="en-US" sz="1600" b="0" dirty="0"/>
          </a:p>
          <a:p>
            <a:endParaRPr lang="bg-BG" altLang="en-US" sz="1600" b="0" dirty="0" smtClean="0"/>
          </a:p>
          <a:p>
            <a:endParaRPr lang="bg-BG" altLang="en-US" sz="1600" b="0" dirty="0" smtClean="0"/>
          </a:p>
          <a:p>
            <a:endParaRPr lang="bg-BG" altLang="en-US" sz="1600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547664" y="6381328"/>
            <a:ext cx="2370517" cy="2635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 Wikipedia</a:t>
            </a:r>
            <a:r>
              <a:rPr lang="bg-BG" altLang="en-US" dirty="0" smtClean="0"/>
              <a:t> – </a:t>
            </a:r>
            <a:r>
              <a:rPr lang="bg-BG" altLang="en-US" dirty="0"/>
              <a:t>Управление на проекти</a:t>
            </a: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altLang="en-US" smtClean="0"/>
              <a:t>Лекция </a:t>
            </a:r>
            <a:r>
              <a:rPr lang="en-US" altLang="en-US" smtClean="0"/>
              <a:t>1: </a:t>
            </a:r>
            <a:r>
              <a:rPr lang="bg-BG" altLang="en-US" smtClean="0"/>
              <a:t>Въведение и основни понятия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50796-35BD-49C8-9221-45C93411470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376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Управление на Софтуерен проект </a:t>
            </a:r>
            <a:r>
              <a:rPr lang="bg-BG" altLang="en-US" sz="1200" b="1" dirty="0" smtClean="0"/>
              <a:t>(3)</a:t>
            </a:r>
            <a:endParaRPr lang="en-US" altLang="en-US" b="1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042988" y="1364704"/>
            <a:ext cx="7543800" cy="4800600"/>
          </a:xfrm>
        </p:spPr>
        <p:txBody>
          <a:bodyPr/>
          <a:lstStyle/>
          <a:p>
            <a:pPr algn="ctr"/>
            <a:r>
              <a:rPr lang="bg-BG" sz="1800" i="1" dirty="0" smtClean="0"/>
              <a:t>Задачи</a:t>
            </a:r>
            <a:r>
              <a:rPr lang="bg-BG" sz="1800" dirty="0" smtClean="0"/>
              <a:t> (</a:t>
            </a:r>
            <a:r>
              <a:rPr lang="bg-BG" sz="1800" i="1" dirty="0" smtClean="0"/>
              <a:t>стъпки</a:t>
            </a:r>
            <a:r>
              <a:rPr lang="bg-BG" sz="1800" dirty="0" smtClean="0"/>
              <a:t>) при управление на проект:</a:t>
            </a:r>
          </a:p>
          <a:p>
            <a:r>
              <a:rPr lang="bg-BG" sz="1400" b="0" dirty="0" smtClean="0"/>
              <a:t>1. </a:t>
            </a:r>
            <a:r>
              <a:rPr lang="bg-BG" sz="1400" dirty="0" smtClean="0"/>
              <a:t>Иницииране</a:t>
            </a:r>
            <a:r>
              <a:rPr lang="bg-BG" sz="1400" b="0" dirty="0" smtClean="0"/>
              <a:t> (</a:t>
            </a:r>
            <a:r>
              <a:rPr lang="en-US" sz="1400" b="0" dirty="0" smtClean="0"/>
              <a:t>Initiation</a:t>
            </a:r>
            <a:r>
              <a:rPr lang="bg-BG" sz="1400" b="0" dirty="0" smtClean="0"/>
              <a:t>)</a:t>
            </a:r>
          </a:p>
          <a:p>
            <a:pPr marL="609600" lvl="2" indent="0">
              <a:buNone/>
            </a:pPr>
            <a:r>
              <a:rPr lang="bg-BG" sz="1400" b="0" dirty="0" smtClean="0"/>
              <a:t>Един проект започва с получаване на поръчка за него. След това биват описани съдържанието на проекта и обхватът му.</a:t>
            </a:r>
          </a:p>
          <a:p>
            <a:r>
              <a:rPr lang="bg-BG" sz="1400" b="0" dirty="0" smtClean="0"/>
              <a:t>2. </a:t>
            </a:r>
            <a:r>
              <a:rPr lang="bg-BG" sz="1400" dirty="0" smtClean="0"/>
              <a:t>Планиране</a:t>
            </a:r>
            <a:r>
              <a:rPr lang="bg-BG" sz="1400" b="0" dirty="0" smtClean="0"/>
              <a:t> (</a:t>
            </a:r>
            <a:r>
              <a:rPr lang="en-US" sz="1400" b="0" dirty="0" smtClean="0"/>
              <a:t>Planning</a:t>
            </a:r>
            <a:r>
              <a:rPr lang="bg-BG" sz="1400" b="0" dirty="0" smtClean="0"/>
              <a:t>)</a:t>
            </a:r>
          </a:p>
          <a:p>
            <a:pPr marL="609600" lvl="2" indent="0">
              <a:buNone/>
            </a:pPr>
            <a:r>
              <a:rPr lang="bg-BG" sz="1400" b="0" dirty="0" smtClean="0"/>
              <a:t>При планирането бива изработен план за управлението на проекта. Правят се оценки на необходимите усилия, време и разходи, планиране на ресурси и анализ на риска.</a:t>
            </a:r>
          </a:p>
          <a:p>
            <a:r>
              <a:rPr lang="bg-BG" sz="1400" b="0" dirty="0" smtClean="0"/>
              <a:t>3. </a:t>
            </a:r>
            <a:r>
              <a:rPr lang="bg-BG" sz="1400" dirty="0" smtClean="0"/>
              <a:t>Изпълнение</a:t>
            </a:r>
            <a:r>
              <a:rPr lang="bg-BG" sz="1400" b="0" dirty="0" smtClean="0"/>
              <a:t> (</a:t>
            </a:r>
            <a:r>
              <a:rPr lang="en-US" sz="1400" b="0" dirty="0" smtClean="0"/>
              <a:t>Executing</a:t>
            </a:r>
            <a:r>
              <a:rPr lang="bg-BG" sz="1400" b="0" dirty="0" smtClean="0"/>
              <a:t>)</a:t>
            </a:r>
          </a:p>
          <a:p>
            <a:pPr marL="609600" lvl="2" indent="0">
              <a:buNone/>
            </a:pPr>
            <a:r>
              <a:rPr lang="bg-BG" sz="1400" b="0" dirty="0" smtClean="0"/>
              <a:t>По време на изпълнението на даден проект се формира екип, управлява се изпълнението на проекта, работи се за контрола на качеството и се предоставя информация на заинтересованите страни.</a:t>
            </a:r>
          </a:p>
          <a:p>
            <a:r>
              <a:rPr lang="bg-BG" sz="1400" b="0" dirty="0" smtClean="0"/>
              <a:t>4. </a:t>
            </a:r>
            <a:r>
              <a:rPr lang="bg-BG" sz="1400" dirty="0" smtClean="0"/>
              <a:t>Контролиране</a:t>
            </a:r>
            <a:r>
              <a:rPr lang="bg-BG" sz="1400" b="0" dirty="0" smtClean="0"/>
              <a:t> (</a:t>
            </a:r>
            <a:r>
              <a:rPr lang="en-US" sz="1400" b="0" dirty="0" smtClean="0"/>
              <a:t>Controlling</a:t>
            </a:r>
            <a:r>
              <a:rPr lang="bg-BG" sz="1400" b="0" dirty="0" smtClean="0"/>
              <a:t>)</a:t>
            </a:r>
          </a:p>
          <a:p>
            <a:pPr marL="609600" lvl="2" indent="0">
              <a:buNone/>
            </a:pPr>
            <a:r>
              <a:rPr lang="bg-BG" sz="1400" b="0" dirty="0" smtClean="0"/>
              <a:t>При контролирането в рамките на един проект се наблюдават рисковете, оценява се прогресът и се докладват резултати относно него и се приемат мерки за подобрение. В живота на един проект стъпките „планиране“, „изпълнение“ и „контролиране“ могат да се повтарят.</a:t>
            </a:r>
          </a:p>
          <a:p>
            <a:r>
              <a:rPr lang="bg-BG" sz="1400" b="0" dirty="0" smtClean="0"/>
              <a:t>5. </a:t>
            </a:r>
            <a:r>
              <a:rPr lang="bg-BG" sz="1400" dirty="0" smtClean="0"/>
              <a:t>Завършване</a:t>
            </a:r>
            <a:r>
              <a:rPr lang="bg-BG" sz="1400" b="0" dirty="0" smtClean="0"/>
              <a:t> (</a:t>
            </a:r>
            <a:r>
              <a:rPr lang="en-US" sz="1400" b="0" dirty="0" smtClean="0"/>
              <a:t>Closing</a:t>
            </a:r>
            <a:r>
              <a:rPr lang="bg-BG" sz="1400" b="0" dirty="0" smtClean="0"/>
              <a:t>)</a:t>
            </a:r>
          </a:p>
          <a:p>
            <a:pPr marL="609600" lvl="2" indent="0">
              <a:buNone/>
            </a:pPr>
            <a:r>
              <a:rPr lang="bg-BG" sz="1400" b="0" dirty="0" smtClean="0"/>
              <a:t>В края на даден проект се осигурява запазването на придобития опит и се завършват договорите.</a:t>
            </a:r>
            <a:endParaRPr lang="bg-BG" altLang="en-US" sz="1400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547664" y="6381328"/>
            <a:ext cx="2370517" cy="2635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 Wikipedia</a:t>
            </a:r>
            <a:r>
              <a:rPr lang="bg-BG" altLang="en-US" dirty="0" smtClean="0"/>
              <a:t> – Управление на проекти</a:t>
            </a: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altLang="en-US" smtClean="0"/>
              <a:t>Лекция </a:t>
            </a:r>
            <a:r>
              <a:rPr lang="en-US" altLang="en-US" smtClean="0"/>
              <a:t>1: </a:t>
            </a:r>
            <a:r>
              <a:rPr lang="bg-BG" altLang="en-US" smtClean="0"/>
              <a:t>Въведение и основни понятия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50796-35BD-49C8-9221-45C93411470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11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Софтуерни инструменти за управление на проекти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043608" y="1364704"/>
            <a:ext cx="7543800" cy="4800600"/>
          </a:xfrm>
        </p:spPr>
        <p:txBody>
          <a:bodyPr/>
          <a:lstStyle/>
          <a:p>
            <a:r>
              <a:rPr lang="bg-BG" altLang="en-US" sz="1600" b="0" dirty="0"/>
              <a:t>Съществуват много софтуерни инструменти за подпомагане на управлението на проекти. </a:t>
            </a:r>
            <a:endParaRPr lang="bg-BG" altLang="en-US" sz="1600" b="0" dirty="0" smtClean="0"/>
          </a:p>
          <a:p>
            <a:endParaRPr lang="bg-BG" altLang="en-US" sz="1600" b="0" dirty="0" smtClean="0"/>
          </a:p>
          <a:p>
            <a:r>
              <a:rPr lang="bg-BG" altLang="en-US" sz="1600" b="0" dirty="0" smtClean="0"/>
              <a:t>Най-разпространен </a:t>
            </a:r>
            <a:r>
              <a:rPr lang="bg-BG" altLang="en-US" sz="1600" b="0" dirty="0"/>
              <a:t>в световен мащаб е </a:t>
            </a:r>
            <a:r>
              <a:rPr lang="en-US" altLang="en-US" sz="1600" b="0" dirty="0"/>
              <a:t>Microsoft Project, </a:t>
            </a:r>
            <a:r>
              <a:rPr lang="bg-BG" altLang="en-US" sz="1600" b="0" dirty="0"/>
              <a:t>въпреки че </a:t>
            </a:r>
            <a:r>
              <a:rPr lang="bg-BG" altLang="en-US" sz="1600" b="0" dirty="0" smtClean="0"/>
              <a:t>са налични и се използват и </a:t>
            </a:r>
            <a:r>
              <a:rPr lang="bg-BG" altLang="en-US" sz="1600" b="0" dirty="0"/>
              <a:t>множество други продукти, които са много по-функционални, но и </a:t>
            </a:r>
            <a:r>
              <a:rPr lang="bg-BG" altLang="en-US" sz="1600" b="0" dirty="0" smtClean="0"/>
              <a:t>по-скъпи</a:t>
            </a:r>
            <a:r>
              <a:rPr lang="bg-BG" altLang="en-US" sz="1600" b="0" dirty="0"/>
              <a:t>.</a:t>
            </a:r>
            <a:endParaRPr lang="bg-BG" altLang="en-US" sz="1600" b="0" dirty="0" smtClean="0"/>
          </a:p>
          <a:p>
            <a:endParaRPr lang="bg-BG" altLang="en-US" sz="1600" b="0" dirty="0" smtClean="0"/>
          </a:p>
          <a:p>
            <a:r>
              <a:rPr lang="bg-BG" altLang="en-US" sz="1600" b="0" dirty="0" smtClean="0"/>
              <a:t>Консултантската </a:t>
            </a:r>
            <a:r>
              <a:rPr lang="bg-BG" altLang="en-US" sz="1600" b="0" dirty="0"/>
              <a:t>компания </a:t>
            </a:r>
            <a:r>
              <a:rPr lang="en-US" altLang="en-US" sz="1600" b="0" dirty="0"/>
              <a:t>Gartner Group </a:t>
            </a:r>
            <a:r>
              <a:rPr lang="bg-BG" altLang="en-US" sz="1600" b="0" dirty="0"/>
              <a:t>ежегодно издава анализ на пазара на подобни продукти, наречен </a:t>
            </a:r>
            <a:r>
              <a:rPr lang="en-US" altLang="en-US" sz="1600" b="0" dirty="0"/>
              <a:t>Magic Quadrant for IT Project and Portfolio Management Applications.</a:t>
            </a:r>
          </a:p>
          <a:p>
            <a:endParaRPr lang="en-US" altLang="en-US" sz="1400" b="0" dirty="0"/>
          </a:p>
          <a:p>
            <a:r>
              <a:rPr lang="bg-BG" altLang="en-US" sz="1400" b="0" dirty="0"/>
              <a:t>Продукти, ориентирани към автоматизация на услугите при управление на проекти (по азбучен ред) са:</a:t>
            </a:r>
          </a:p>
          <a:p>
            <a:endParaRPr lang="bg-BG" altLang="en-US" sz="1600" b="0" i="1" dirty="0" smtClean="0"/>
          </a:p>
          <a:p>
            <a:r>
              <a:rPr lang="en-US" altLang="en-US" sz="1600" b="0" i="1" dirty="0" smtClean="0"/>
              <a:t>    </a:t>
            </a:r>
            <a:r>
              <a:rPr lang="en-US" altLang="en-US" sz="1600" b="0" i="1" dirty="0" err="1" smtClean="0"/>
              <a:t>Agresso</a:t>
            </a:r>
            <a:r>
              <a:rPr lang="en-US" altLang="en-US" sz="1600" b="0" i="1" dirty="0" smtClean="0"/>
              <a:t>; </a:t>
            </a:r>
            <a:r>
              <a:rPr lang="en-US" altLang="en-US" sz="1600" b="0" i="1" dirty="0" err="1" smtClean="0"/>
              <a:t>Augeo</a:t>
            </a:r>
            <a:r>
              <a:rPr lang="en-US" altLang="en-US" sz="1600" b="0" i="1" dirty="0" smtClean="0"/>
              <a:t> Software; CA Clarity; Epicor Software; IRIS Software Group </a:t>
            </a:r>
            <a:r>
              <a:rPr lang="en-US" altLang="en-US" sz="1600" b="0" i="1" dirty="0" err="1" smtClean="0"/>
              <a:t>SharpOWL</a:t>
            </a:r>
            <a:r>
              <a:rPr lang="en-US" altLang="en-US" sz="1600" b="0" i="1" dirty="0" smtClean="0"/>
              <a:t>;     Lawson; </a:t>
            </a:r>
            <a:r>
              <a:rPr lang="en-US" altLang="en-US" sz="1600" b="0" i="1" dirty="0" err="1" smtClean="0"/>
              <a:t>Maconomy</a:t>
            </a:r>
            <a:r>
              <a:rPr lang="en-US" altLang="en-US" sz="1600" b="0" i="1" dirty="0" smtClean="0"/>
              <a:t>; Microsoft Project Professional; Oracle E-Business Suite; Primavera Systems Evolve; </a:t>
            </a:r>
            <a:r>
              <a:rPr lang="en-US" altLang="en-US" sz="1600" b="0" i="1" dirty="0" err="1" smtClean="0"/>
              <a:t>QuickArrow</a:t>
            </a:r>
            <a:r>
              <a:rPr lang="en-US" altLang="en-US" sz="1600" b="0" i="1" dirty="0" smtClean="0"/>
              <a:t> и SAP Professional Services Automation.</a:t>
            </a:r>
          </a:p>
          <a:p>
            <a:endParaRPr lang="en-US" altLang="en-US" sz="14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547664" y="6381328"/>
            <a:ext cx="2370517" cy="2635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 Wikipedia</a:t>
            </a:r>
            <a:r>
              <a:rPr lang="bg-BG" altLang="en-US" dirty="0" smtClean="0"/>
              <a:t> – Управление на проекти</a:t>
            </a: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altLang="en-US" smtClean="0"/>
              <a:t>Лекция </a:t>
            </a:r>
            <a:r>
              <a:rPr lang="en-US" altLang="en-US" smtClean="0"/>
              <a:t>1: </a:t>
            </a:r>
            <a:r>
              <a:rPr lang="bg-BG" altLang="en-US" smtClean="0"/>
              <a:t>Въведение и основни понятия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50796-35BD-49C8-9221-45C93411470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471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Софтуерни инструменти за управление на проекти </a:t>
            </a:r>
            <a:r>
              <a:rPr lang="bg-BG" altLang="en-US" sz="1200" b="1" dirty="0" smtClean="0"/>
              <a:t>(2)</a:t>
            </a:r>
            <a:endParaRPr lang="en-US" altLang="en-US" b="1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042988" y="1364704"/>
            <a:ext cx="7543800" cy="4800600"/>
          </a:xfrm>
        </p:spPr>
        <p:txBody>
          <a:bodyPr/>
          <a:lstStyle/>
          <a:p>
            <a:pPr algn="ctr"/>
            <a:r>
              <a:rPr lang="en-US" dirty="0" err="1" smtClean="0"/>
              <a:t>Project</a:t>
            </a:r>
            <a:r>
              <a:rPr lang="en-US" i="1" dirty="0" err="1" smtClean="0"/>
              <a:t>Libre</a:t>
            </a:r>
            <a:r>
              <a:rPr lang="en-US" i="1" dirty="0"/>
              <a:t>™</a:t>
            </a:r>
            <a:r>
              <a:rPr lang="en-US" i="1" dirty="0" smtClean="0"/>
              <a:t> </a:t>
            </a:r>
            <a:r>
              <a:rPr lang="bg-BG" sz="1800" dirty="0" smtClean="0"/>
              <a:t> –  </a:t>
            </a:r>
            <a:r>
              <a:rPr lang="en-US" sz="1800" dirty="0" smtClean="0"/>
              <a:t>open source</a:t>
            </a:r>
            <a:r>
              <a:rPr lang="bg-BG" sz="1800" dirty="0" smtClean="0"/>
              <a:t> алтернатива</a:t>
            </a:r>
            <a:r>
              <a:rPr lang="en-US" sz="1800" dirty="0" smtClean="0"/>
              <a:t> </a:t>
            </a:r>
            <a:r>
              <a:rPr lang="bg-BG" sz="1800" dirty="0" smtClean="0"/>
              <a:t>на </a:t>
            </a:r>
            <a:r>
              <a:rPr lang="en-US" sz="1800" dirty="0" smtClean="0"/>
              <a:t>Microsoft Project.</a:t>
            </a:r>
          </a:p>
          <a:p>
            <a:endParaRPr lang="en-US" sz="1400" b="0" dirty="0" smtClean="0"/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400" b="0" dirty="0" smtClean="0"/>
              <a:t>Безплатна и набираща популярност алтернатива на </a:t>
            </a:r>
            <a:r>
              <a:rPr lang="en-US" sz="1400" b="0" dirty="0" smtClean="0"/>
              <a:t>Microsoft Project</a:t>
            </a:r>
            <a:r>
              <a:rPr lang="bg-BG" sz="1400" b="0" dirty="0" smtClean="0"/>
              <a:t>.</a:t>
            </a:r>
            <a:endParaRPr lang="en-US" sz="1400" b="0" dirty="0" smtClean="0"/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400" b="0" dirty="0" smtClean="0"/>
              <a:t>Сваляне от </a:t>
            </a: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www.projectlibre.com/product/projectlibre-open-source</a:t>
            </a:r>
            <a:r>
              <a:rPr lang="bg-BG" sz="1600" dirty="0" smtClean="0"/>
              <a:t> 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600" b="0" dirty="0" smtClean="0"/>
              <a:t>Ще се използва в упражненията, където и колкото е възможно!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600" b="0" dirty="0" smtClean="0"/>
              <a:t>Съвместим с файлове от </a:t>
            </a:r>
            <a:r>
              <a:rPr lang="en-US" sz="1600" b="0" dirty="0" smtClean="0"/>
              <a:t>Microsoft </a:t>
            </a:r>
            <a:r>
              <a:rPr lang="en-US" sz="1600" b="0" dirty="0"/>
              <a:t>Project 2003, 2007 </a:t>
            </a:r>
            <a:r>
              <a:rPr lang="bg-BG" sz="1600" b="0" dirty="0" smtClean="0"/>
              <a:t>и </a:t>
            </a:r>
            <a:r>
              <a:rPr lang="en-US" sz="1600" b="0" dirty="0" smtClean="0"/>
              <a:t>2010. 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600" b="0" dirty="0" smtClean="0"/>
              <a:t>Има версии за</a:t>
            </a:r>
            <a:r>
              <a:rPr lang="en-US" sz="1600" b="0" dirty="0" smtClean="0"/>
              <a:t> </a:t>
            </a:r>
            <a:r>
              <a:rPr lang="en-US" sz="1600" b="0" dirty="0"/>
              <a:t>Linux, Mac OS </a:t>
            </a:r>
            <a:r>
              <a:rPr lang="bg-BG" sz="1600" b="0" dirty="0" smtClean="0"/>
              <a:t>и</a:t>
            </a:r>
            <a:r>
              <a:rPr lang="en-US" sz="1600" b="0" dirty="0" smtClean="0"/>
              <a:t> Windows</a:t>
            </a:r>
            <a:r>
              <a:rPr lang="bg-BG" sz="1600" b="0" dirty="0" smtClean="0"/>
              <a:t>. </a:t>
            </a:r>
            <a:endParaRPr lang="en-US" sz="1600" b="0" dirty="0" smtClean="0"/>
          </a:p>
          <a:p>
            <a:endParaRPr lang="en-US" sz="1600" b="0" dirty="0"/>
          </a:p>
          <a:p>
            <a:r>
              <a:rPr lang="en-US" sz="1600" b="0" dirty="0" err="1" smtClean="0"/>
              <a:t>ProjectLibre</a:t>
            </a:r>
            <a:r>
              <a:rPr lang="bg-BG" sz="1600" b="0" dirty="0" smtClean="0"/>
              <a:t> поддържа</a:t>
            </a:r>
            <a:r>
              <a:rPr lang="en-US" sz="1600" b="0" dirty="0" smtClean="0"/>
              <a:t>:</a:t>
            </a:r>
            <a:endParaRPr lang="en-US" sz="1600" b="0" dirty="0"/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sz="1600" b="0" dirty="0" smtClean="0"/>
              <a:t>съвместимост с</a:t>
            </a:r>
            <a:r>
              <a:rPr lang="en-US" sz="1600" b="0" dirty="0"/>
              <a:t> Microsoft </a:t>
            </a:r>
            <a:r>
              <a:rPr lang="en-US" sz="1600" b="0" dirty="0" smtClean="0"/>
              <a:t>Project</a:t>
            </a:r>
            <a:r>
              <a:rPr lang="bg-BG" sz="1600" b="0" dirty="0" smtClean="0"/>
              <a:t> (до версия 2010 включително);</a:t>
            </a:r>
            <a:endParaRPr lang="en-US" sz="1600" b="0" dirty="0"/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en-US" sz="1600" b="0" dirty="0" smtClean="0"/>
              <a:t>Gantt Chart</a:t>
            </a:r>
            <a:r>
              <a:rPr lang="bg-BG" sz="1600" b="0" dirty="0" smtClean="0"/>
              <a:t>;</a:t>
            </a:r>
            <a:endParaRPr lang="en-US" sz="1600" b="0" dirty="0"/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en-US" sz="1600" b="0" dirty="0" smtClean="0"/>
              <a:t>Network Diagram</a:t>
            </a:r>
            <a:r>
              <a:rPr lang="bg-BG" sz="1600" b="0" dirty="0" smtClean="0"/>
              <a:t>;</a:t>
            </a:r>
            <a:endParaRPr lang="en-US" sz="1600" b="0" dirty="0"/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en-US" sz="1600" b="0" dirty="0" smtClean="0"/>
              <a:t>WBS/RBS charts</a:t>
            </a:r>
            <a:r>
              <a:rPr lang="bg-BG" sz="1600" b="0" dirty="0" smtClean="0"/>
              <a:t>;</a:t>
            </a:r>
            <a:endParaRPr lang="en-US" sz="1600" b="0" dirty="0"/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en-US" sz="1600" b="0" dirty="0" smtClean="0"/>
              <a:t>Earned </a:t>
            </a:r>
            <a:r>
              <a:rPr lang="en-US" sz="1600" b="0" dirty="0"/>
              <a:t>Value </a:t>
            </a:r>
            <a:r>
              <a:rPr lang="en-US" sz="1600" b="0" dirty="0" smtClean="0"/>
              <a:t>Costing</a:t>
            </a:r>
            <a:r>
              <a:rPr lang="bg-BG" sz="1600" dirty="0" smtClean="0"/>
              <a:t>;</a:t>
            </a:r>
            <a:endParaRPr lang="en-US" sz="1600" b="0" dirty="0"/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en-US" sz="1600" b="0" dirty="0" smtClean="0"/>
              <a:t>Resource Histograms.</a:t>
            </a:r>
            <a:endParaRPr lang="en-US" sz="1600" b="0" dirty="0"/>
          </a:p>
          <a:p>
            <a:endParaRPr lang="en-US" sz="1600" b="0" dirty="0" smtClean="0"/>
          </a:p>
          <a:p>
            <a:endParaRPr lang="bg-BG" sz="1600" b="0" dirty="0"/>
          </a:p>
          <a:p>
            <a:endParaRPr lang="en-US" sz="16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547664" y="6381328"/>
            <a:ext cx="2370517" cy="2635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 </a:t>
            </a:r>
            <a:r>
              <a:rPr lang="en-US" altLang="en-US" dirty="0" err="1" smtClean="0"/>
              <a:t>Project</a:t>
            </a:r>
            <a:r>
              <a:rPr lang="en-US" altLang="en-US" i="1" dirty="0" err="1" smtClean="0"/>
              <a:t>Libre</a:t>
            </a:r>
            <a:r>
              <a:rPr lang="en-US" altLang="en-US" i="1" dirty="0" smtClean="0"/>
              <a:t>™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altLang="en-US" smtClean="0"/>
              <a:t>Лекция </a:t>
            </a:r>
            <a:r>
              <a:rPr lang="en-US" altLang="en-US" smtClean="0"/>
              <a:t>1: </a:t>
            </a:r>
            <a:r>
              <a:rPr lang="bg-BG" altLang="en-US" smtClean="0"/>
              <a:t>Въведение и основни понятия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50796-35BD-49C8-9221-45C93411470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1026" name="Picture 2" descr="Резултат с изображение за project lib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783" y="4581128"/>
            <a:ext cx="4261771" cy="78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62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За връзка с лектора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42988" y="1341438"/>
            <a:ext cx="7543800" cy="4800600"/>
          </a:xfrm>
        </p:spPr>
        <p:txBody>
          <a:bodyPr/>
          <a:lstStyle/>
          <a:p>
            <a:r>
              <a:rPr lang="bg-BG" altLang="en-US" sz="2000" dirty="0" smtClean="0"/>
              <a:t>	доц. д-р Светослав Енков</a:t>
            </a:r>
          </a:p>
          <a:p>
            <a:endParaRPr lang="bg-BG" sz="2000" b="0" dirty="0"/>
          </a:p>
          <a:p>
            <a:r>
              <a:rPr lang="bg-BG" sz="2000" b="0" dirty="0" smtClean="0"/>
              <a:t>	катедра Компютърна Информатика, ФМИ</a:t>
            </a:r>
            <a:r>
              <a:rPr lang="en-US" sz="2000" b="0" dirty="0" smtClean="0"/>
              <a:t>, </a:t>
            </a:r>
            <a:r>
              <a:rPr lang="bg-BG" sz="2000" b="0" dirty="0" smtClean="0"/>
              <a:t>ПУ, </a:t>
            </a:r>
            <a:r>
              <a:rPr lang="bg-BG" sz="2000" b="0" dirty="0" err="1" smtClean="0"/>
              <a:t>каб</a:t>
            </a:r>
            <a:r>
              <a:rPr lang="bg-BG" sz="2000" b="0" dirty="0" smtClean="0"/>
              <a:t>. 437</a:t>
            </a:r>
          </a:p>
          <a:p>
            <a:pPr marL="0" indent="0">
              <a:buNone/>
            </a:pPr>
            <a:r>
              <a:rPr lang="bg-BG" sz="2000" dirty="0"/>
              <a:t>	</a:t>
            </a:r>
            <a:endParaRPr lang="bg-BG" sz="2000" dirty="0" smtClean="0"/>
          </a:p>
          <a:p>
            <a:pPr marL="0" indent="0">
              <a:buNone/>
            </a:pPr>
            <a:r>
              <a:rPr lang="bg-BG" sz="2000" dirty="0" smtClean="0"/>
              <a:t>	</a:t>
            </a:r>
            <a:r>
              <a:rPr lang="en-US" sz="2000" smtClean="0">
                <a:hlinkClick r:id="rId2"/>
              </a:rPr>
              <a:t>http://www.enkov.com/spm</a:t>
            </a:r>
            <a:r>
              <a:rPr lang="en-US" sz="2000" smtClean="0"/>
              <a:t>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bg-BG" sz="1600" b="0" dirty="0" smtClean="0"/>
              <a:t>За кореспонденция, използвайте:</a:t>
            </a:r>
            <a:endParaRPr lang="bg-BG" sz="1600" dirty="0" smtClean="0"/>
          </a:p>
          <a:p>
            <a:pPr marL="0" indent="0">
              <a:buNone/>
            </a:pPr>
            <a:r>
              <a:rPr lang="bg-BG" sz="2000" dirty="0">
                <a:sym typeface="Wingdings"/>
              </a:rPr>
              <a:t>	</a:t>
            </a:r>
            <a:r>
              <a:rPr lang="bg-BG" sz="2000" dirty="0" smtClean="0">
                <a:sym typeface="Wingdings"/>
              </a:rPr>
              <a:t></a:t>
            </a:r>
            <a:r>
              <a:rPr lang="en-US" sz="2000" dirty="0" smtClean="0">
                <a:sym typeface="Wingdings"/>
              </a:rPr>
              <a:t> </a:t>
            </a:r>
            <a:r>
              <a:rPr lang="bg-BG" sz="2000" dirty="0" smtClean="0">
                <a:solidFill>
                  <a:srgbClr val="00B0F0"/>
                </a:solidFill>
                <a:sym typeface="Wingdings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hlinkClick r:id="rId3"/>
              </a:rPr>
              <a:t>svetoslav.enkov@gmail.com</a:t>
            </a:r>
            <a:r>
              <a:rPr lang="en-US" sz="1800" dirty="0" smtClean="0">
                <a:solidFill>
                  <a:srgbClr val="00B0F0"/>
                </a:solidFill>
              </a:rPr>
              <a:t>       </a:t>
            </a:r>
            <a:r>
              <a:rPr lang="en-US" sz="1800" dirty="0" smtClean="0">
                <a:solidFill>
                  <a:srgbClr val="00B0F0"/>
                </a:solidFill>
                <a:hlinkClick r:id="rId4"/>
              </a:rPr>
              <a:t>enkov@uni-plovdiv.bg</a:t>
            </a:r>
            <a:r>
              <a:rPr lang="en-US" sz="1800" dirty="0" smtClean="0"/>
              <a:t> </a:t>
            </a:r>
            <a:endParaRPr lang="bg-BG" sz="1800" dirty="0" smtClean="0"/>
          </a:p>
          <a:p>
            <a:pPr marL="0" indent="0">
              <a:buNone/>
            </a:pPr>
            <a:r>
              <a:rPr lang="bg-BG" sz="2000" dirty="0" smtClean="0"/>
              <a:t>                    </a:t>
            </a:r>
          </a:p>
          <a:p>
            <a:pPr marL="0" indent="0">
              <a:buNone/>
            </a:pPr>
            <a:r>
              <a:rPr lang="bg-BG" sz="2000" dirty="0"/>
              <a:t>	 </a:t>
            </a:r>
            <a:r>
              <a:rPr lang="bg-BG" sz="2000" dirty="0" smtClean="0"/>
              <a:t>     </a:t>
            </a:r>
            <a:r>
              <a:rPr lang="en-US" sz="2000" dirty="0" smtClean="0"/>
              <a:t>Svetoslav </a:t>
            </a:r>
            <a:r>
              <a:rPr lang="en-US" sz="2000" dirty="0" err="1" smtClean="0"/>
              <a:t>Enkov</a:t>
            </a:r>
            <a:r>
              <a:rPr lang="en-US" sz="2000" dirty="0" smtClean="0"/>
              <a:t>     </a:t>
            </a:r>
            <a:r>
              <a:rPr lang="bg-BG" sz="2000" dirty="0" smtClean="0"/>
              <a:t>   </a:t>
            </a:r>
            <a:r>
              <a:rPr lang="en-US" sz="2000" dirty="0" smtClean="0"/>
              <a:t>0887 429 709 </a:t>
            </a:r>
            <a:r>
              <a:rPr lang="bg-BG" sz="2000" dirty="0" smtClean="0"/>
              <a:t>   </a:t>
            </a:r>
            <a:r>
              <a:rPr lang="en-US" sz="2000" dirty="0" smtClean="0"/>
              <a:t>  </a:t>
            </a:r>
            <a:r>
              <a:rPr lang="bg-BG" sz="2000" dirty="0" smtClean="0"/>
              <a:t>     </a:t>
            </a:r>
            <a:r>
              <a:rPr lang="en-US" sz="2000" dirty="0" smtClean="0"/>
              <a:t> shark67</a:t>
            </a:r>
            <a:endParaRPr lang="bg-BG" sz="2000" dirty="0" smtClean="0"/>
          </a:p>
          <a:p>
            <a:endParaRPr lang="bg-BG" altLang="en-US" sz="2000" dirty="0" smtClean="0"/>
          </a:p>
          <a:p>
            <a:r>
              <a:rPr lang="bg-BG" altLang="en-US" sz="2000" dirty="0"/>
              <a:t>	</a:t>
            </a:r>
            <a:r>
              <a:rPr lang="bg-BG" altLang="en-US" sz="2000" b="0" dirty="0" smtClean="0"/>
              <a:t>консултации в кабинета само след уговорка</a:t>
            </a:r>
            <a:r>
              <a:rPr lang="en-US" altLang="en-US" sz="2000" b="0" dirty="0" smtClean="0"/>
              <a:t/>
            </a:r>
            <a:br>
              <a:rPr lang="en-US" altLang="en-US" sz="2000" b="0" dirty="0" smtClean="0"/>
            </a:br>
            <a:r>
              <a:rPr lang="bg-BG" altLang="en-US" sz="2000" b="0" dirty="0" smtClean="0"/>
              <a:t>	(предпочитан начин – </a:t>
            </a:r>
            <a:r>
              <a:rPr lang="en-US" altLang="en-US" b="0" dirty="0" smtClean="0"/>
              <a:t>online </a:t>
            </a:r>
            <a:r>
              <a:rPr lang="bg-BG" altLang="en-US" sz="2000" b="0" dirty="0" smtClean="0"/>
              <a:t>консултиране)</a:t>
            </a:r>
            <a:endParaRPr lang="en-US" alt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76400" y="6405563"/>
            <a:ext cx="2319536" cy="2635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© </a:t>
            </a:r>
            <a:r>
              <a:rPr lang="bg-BG" altLang="en-US" dirty="0"/>
              <a:t>ФМИ ПУ, доц. д-р Св. Енков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altLang="en-US" dirty="0" smtClean="0"/>
              <a:t>Лекция </a:t>
            </a:r>
            <a:r>
              <a:rPr lang="en-US" altLang="en-US" dirty="0" smtClean="0"/>
              <a:t>1: </a:t>
            </a:r>
            <a:r>
              <a:rPr lang="bg-BG" altLang="en-US" dirty="0" smtClean="0"/>
              <a:t>Въведение и основни понятия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281" y="4593390"/>
            <a:ext cx="323850" cy="323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659" y="4581168"/>
            <a:ext cx="360000" cy="36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518" y="4576395"/>
            <a:ext cx="141442" cy="3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Софтуерни инструменти за управление на проекти </a:t>
            </a:r>
            <a:r>
              <a:rPr lang="bg-BG" altLang="en-US" sz="1200" b="1" dirty="0" smtClean="0"/>
              <a:t>(</a:t>
            </a:r>
            <a:r>
              <a:rPr lang="en-US" altLang="en-US" sz="1200" b="1" dirty="0" smtClean="0"/>
              <a:t>3</a:t>
            </a:r>
            <a:r>
              <a:rPr lang="bg-BG" altLang="en-US" sz="1200" b="1" dirty="0" smtClean="0"/>
              <a:t>)</a:t>
            </a:r>
            <a:endParaRPr lang="en-US" altLang="en-US" b="1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042988" y="1364704"/>
            <a:ext cx="7543800" cy="4800600"/>
          </a:xfrm>
        </p:spPr>
        <p:txBody>
          <a:bodyPr/>
          <a:lstStyle/>
          <a:p>
            <a:endParaRPr lang="bg-BG" altLang="en-US" sz="1400" b="0" dirty="0" smtClean="0"/>
          </a:p>
          <a:p>
            <a:r>
              <a:rPr lang="bg-BG" altLang="en-US" sz="1600" b="0" dirty="0" smtClean="0"/>
              <a:t>Друга </a:t>
            </a:r>
            <a:r>
              <a:rPr lang="bg-BG" altLang="en-US" sz="1600" b="0" dirty="0"/>
              <a:t>групи програми са насочени към обслужване на продукти, управление на активи, управление на вътрешните процеси:</a:t>
            </a:r>
          </a:p>
          <a:p>
            <a:endParaRPr lang="bg-BG" altLang="en-US" sz="1400" b="0" dirty="0" smtClean="0"/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altLang="en-US" sz="1600" b="0" dirty="0" smtClean="0"/>
              <a:t>    </a:t>
            </a:r>
            <a:r>
              <a:rPr lang="en-US" altLang="en-US" sz="1600" b="0" dirty="0" err="1"/>
              <a:t>DotProject</a:t>
            </a:r>
            <a:r>
              <a:rPr lang="en-US" altLang="en-US" sz="1600" b="0" dirty="0"/>
              <a:t> – </a:t>
            </a:r>
            <a:r>
              <a:rPr lang="en-US" altLang="en-US" sz="1600" b="0" dirty="0" err="1"/>
              <a:t>OpenSource</a:t>
            </a:r>
            <a:r>
              <a:rPr lang="en-US" altLang="en-US" sz="1600" b="0" dirty="0"/>
              <a:t> </a:t>
            </a:r>
            <a:r>
              <a:rPr lang="bg-BG" altLang="en-US" sz="1600" b="0" dirty="0"/>
              <a:t>система за управление на проекти.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altLang="en-US" sz="1600" b="0" dirty="0"/>
              <a:t>    </a:t>
            </a:r>
            <a:r>
              <a:rPr lang="en-US" altLang="en-US" sz="1600" b="0" dirty="0" err="1"/>
              <a:t>Entexo</a:t>
            </a:r>
            <a:r>
              <a:rPr lang="en-US" altLang="en-US" sz="1600" b="0" dirty="0"/>
              <a:t> </a:t>
            </a:r>
            <a:r>
              <a:rPr lang="en-US" altLang="en-US" sz="1600" b="0" dirty="0" err="1"/>
              <a:t>iProject</a:t>
            </a:r>
            <a:r>
              <a:rPr lang="en-US" altLang="en-US" sz="1600" b="0" dirty="0"/>
              <a:t> – </a:t>
            </a:r>
            <a:r>
              <a:rPr lang="bg-BG" altLang="en-US" sz="1600" b="0" dirty="0"/>
              <a:t>Система за автоматизация на задачи при управление на проекти.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altLang="en-US" sz="1600" b="0" dirty="0"/>
              <a:t>    </a:t>
            </a:r>
            <a:r>
              <a:rPr lang="en-US" altLang="en-US" sz="1600" b="0" dirty="0" err="1"/>
              <a:t>ProjectMate</a:t>
            </a:r>
            <a:r>
              <a:rPr lang="en-US" altLang="en-US" sz="1600" b="0" dirty="0"/>
              <a:t> – </a:t>
            </a:r>
            <a:r>
              <a:rPr lang="bg-BG" altLang="en-US" sz="1600" b="0" dirty="0"/>
              <a:t>Руска </a:t>
            </a:r>
            <a:r>
              <a:rPr lang="en-US" altLang="en-US" sz="1600" b="0" dirty="0"/>
              <a:t>PSA-</a:t>
            </a:r>
            <a:r>
              <a:rPr lang="bg-BG" altLang="en-US" sz="1600" b="0" dirty="0"/>
              <a:t>система за автоматизация на професионалната дейност. Има изход към </a:t>
            </a:r>
            <a:r>
              <a:rPr lang="en-US" altLang="en-US" sz="1600" b="0" dirty="0"/>
              <a:t>MS Project.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en-US" altLang="en-US" sz="1600" b="0" dirty="0"/>
              <a:t>    Invest Sign.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en-US" altLang="en-US" sz="1600" b="0" dirty="0"/>
              <a:t>    </a:t>
            </a:r>
            <a:r>
              <a:rPr lang="en-US" altLang="en-US" sz="1600" b="0" dirty="0" err="1"/>
              <a:t>eGroupWare</a:t>
            </a:r>
            <a:r>
              <a:rPr lang="en-US" altLang="en-US" sz="1600" b="0" dirty="0"/>
              <a:t> – </a:t>
            </a:r>
            <a:r>
              <a:rPr lang="bg-BG" altLang="en-US" sz="1600" b="0" dirty="0"/>
              <a:t>безплатен софтуер за управление на проекти.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altLang="en-US" sz="1600" b="0" dirty="0"/>
              <a:t>    </a:t>
            </a:r>
            <a:r>
              <a:rPr lang="en-US" altLang="en-US" sz="1600" b="0" dirty="0" err="1"/>
              <a:t>OpenProj</a:t>
            </a:r>
            <a:r>
              <a:rPr lang="en-US" altLang="en-US" sz="1600" b="0" dirty="0"/>
              <a:t> – </a:t>
            </a:r>
            <a:r>
              <a:rPr lang="bg-BG" altLang="en-US" sz="1600" b="0" dirty="0"/>
              <a:t>безплатен софтуер за управление на проекти, алтернатива на </a:t>
            </a:r>
            <a:r>
              <a:rPr lang="en-US" altLang="en-US" sz="1600" b="0" dirty="0"/>
              <a:t>Microsoft Project.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altLang="en-US" sz="1600" b="0" dirty="0" smtClean="0"/>
              <a:t>    </a:t>
            </a:r>
            <a:r>
              <a:rPr lang="en-US" altLang="en-US" sz="1600" b="0" dirty="0" err="1" smtClean="0"/>
              <a:t>GanttProject</a:t>
            </a:r>
            <a:r>
              <a:rPr lang="en-US" altLang="en-US" sz="1600" b="0" dirty="0" smtClean="0"/>
              <a:t> </a:t>
            </a:r>
            <a:r>
              <a:rPr lang="en-US" altLang="en-US" sz="1600" b="0" dirty="0"/>
              <a:t>– </a:t>
            </a:r>
            <a:r>
              <a:rPr lang="bg-BG" altLang="en-US" sz="1600" b="0" dirty="0"/>
              <a:t>малка безплатна програма с диаграма на </a:t>
            </a:r>
            <a:r>
              <a:rPr lang="bg-BG" altLang="en-US" sz="1600" b="0" dirty="0" err="1"/>
              <a:t>Гант</a:t>
            </a:r>
            <a:r>
              <a:rPr lang="bg-BG" altLang="en-US" sz="1600" b="0" dirty="0"/>
              <a:t> и ресурси.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altLang="en-US" sz="1600" b="0" dirty="0"/>
              <a:t>    </a:t>
            </a:r>
            <a:r>
              <a:rPr lang="en-US" altLang="en-US" sz="1600" b="0" dirty="0" err="1"/>
              <a:t>Devprom</a:t>
            </a:r>
            <a:r>
              <a:rPr lang="en-US" altLang="en-US" sz="1600" b="0" dirty="0"/>
              <a:t> – </a:t>
            </a:r>
            <a:r>
              <a:rPr lang="bg-BG" altLang="en-US" sz="1600" b="0" dirty="0"/>
              <a:t>лека и гъвкава система за управление на проекти, </a:t>
            </a:r>
            <a:r>
              <a:rPr lang="bg-BG" altLang="en-US" sz="1600" b="0" dirty="0" smtClean="0"/>
              <a:t>която </a:t>
            </a:r>
            <a:r>
              <a:rPr lang="bg-BG" altLang="en-US" sz="1600" b="0" dirty="0"/>
              <a:t>поддържа пълния цикъл на развитие на проекта.</a:t>
            </a:r>
          </a:p>
          <a:p>
            <a:endParaRPr lang="bg-BG" altLang="en-US" sz="14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547664" y="6381328"/>
            <a:ext cx="2370517" cy="2635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 Wikipedia</a:t>
            </a:r>
            <a:r>
              <a:rPr lang="bg-BG" altLang="en-US" dirty="0" smtClean="0"/>
              <a:t> – Управление на проекти</a:t>
            </a: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altLang="en-US" smtClean="0"/>
              <a:t>Лекция </a:t>
            </a:r>
            <a:r>
              <a:rPr lang="en-US" altLang="en-US" smtClean="0"/>
              <a:t>1: </a:t>
            </a:r>
            <a:r>
              <a:rPr lang="bg-BG" altLang="en-US" smtClean="0"/>
              <a:t>Въведение и основни понятия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50796-35BD-49C8-9221-45C93411470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670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Софтуерни инструменти за управление на проекти </a:t>
            </a:r>
            <a:r>
              <a:rPr lang="bg-BG" altLang="en-US" sz="1200" b="1" dirty="0" smtClean="0"/>
              <a:t>(</a:t>
            </a:r>
            <a:r>
              <a:rPr lang="en-US" altLang="en-US" sz="1200" b="1" dirty="0" smtClean="0"/>
              <a:t>4</a:t>
            </a:r>
            <a:r>
              <a:rPr lang="bg-BG" altLang="en-US" sz="1200" b="1" dirty="0" smtClean="0"/>
              <a:t>)</a:t>
            </a:r>
            <a:endParaRPr lang="en-US" altLang="en-US" b="1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042988" y="1364704"/>
            <a:ext cx="7543800" cy="4800600"/>
          </a:xfrm>
        </p:spPr>
        <p:txBody>
          <a:bodyPr/>
          <a:lstStyle/>
          <a:p>
            <a:r>
              <a:rPr lang="bg-BG" altLang="en-US" sz="1600" b="0" dirty="0"/>
              <a:t>Софтуер за съвместна работа по софтуерни проекти (разработване на софтуер):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endParaRPr lang="bg-BG" altLang="en-US" sz="1600" b="0" dirty="0"/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en-US" altLang="en-US" sz="2000" b="0" dirty="0" smtClean="0"/>
              <a:t>SVN;</a:t>
            </a:r>
            <a:endParaRPr lang="en-US" altLang="en-US" sz="2000" b="0" dirty="0"/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en-US" altLang="en-US" sz="2000" b="0" dirty="0" smtClean="0"/>
              <a:t>CVS;</a:t>
            </a:r>
            <a:endParaRPr lang="en-US" altLang="en-US" sz="2000" b="0" dirty="0"/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en-US" altLang="en-US" sz="2000" b="0" dirty="0" smtClean="0"/>
              <a:t>TFS </a:t>
            </a:r>
            <a:r>
              <a:rPr lang="en-US" altLang="en-US" sz="2000" b="0" dirty="0"/>
              <a:t>(Team Foundation Server</a:t>
            </a:r>
            <a:r>
              <a:rPr lang="en-US" altLang="en-US" sz="2000" b="0" dirty="0" smtClean="0"/>
              <a:t>);</a:t>
            </a:r>
            <a:endParaRPr lang="en-US" altLang="en-US" sz="2000" b="0" dirty="0"/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en-US" altLang="en-US" sz="2000" b="0" dirty="0" smtClean="0"/>
              <a:t>Visual SourceSafe;</a:t>
            </a:r>
            <a:endParaRPr lang="en-US" altLang="en-US" sz="2000" b="0" dirty="0"/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en-US" altLang="en-US" sz="2000" b="0" dirty="0" err="1" smtClean="0"/>
              <a:t>Git</a:t>
            </a:r>
            <a:r>
              <a:rPr lang="en-US" altLang="en-US" sz="2000" dirty="0" smtClean="0"/>
              <a:t>;</a:t>
            </a:r>
            <a:endParaRPr lang="en-US" altLang="en-US" sz="2000" b="0" dirty="0" smtClean="0"/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en-US" altLang="en-US" sz="2000" dirty="0" err="1" smtClean="0"/>
              <a:t>BitBucket</a:t>
            </a:r>
            <a:r>
              <a:rPr lang="en-US" altLang="en-US" sz="2000" dirty="0" smtClean="0"/>
              <a:t>;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en-US" altLang="en-US" sz="2000" dirty="0" err="1" smtClean="0"/>
              <a:t>SourceForge</a:t>
            </a:r>
            <a:r>
              <a:rPr lang="en-US" altLang="en-US" sz="2000" dirty="0" smtClean="0"/>
              <a:t>.</a:t>
            </a:r>
          </a:p>
          <a:p>
            <a:pPr lvl="1" indent="0">
              <a:buNone/>
            </a:pPr>
            <a:endParaRPr lang="en-US" altLang="en-US" sz="1600" dirty="0" smtClean="0"/>
          </a:p>
          <a:p>
            <a:r>
              <a:rPr lang="bg-BG" sz="1600" b="0" dirty="0" smtClean="0"/>
              <a:t>В Интернет има и множество</a:t>
            </a:r>
            <a:r>
              <a:rPr lang="en-US" sz="1600" b="0" dirty="0" smtClean="0"/>
              <a:t> </a:t>
            </a:r>
            <a:r>
              <a:rPr lang="bg-BG" sz="1600" b="0" dirty="0" smtClean="0"/>
              <a:t>други програми за управление на софтуерни проекти с отворен код, но в по-голямата си част те покриват само някои аспекти на управлението на проекти. </a:t>
            </a:r>
          </a:p>
          <a:p>
            <a:endParaRPr lang="bg-BG" altLang="en-US" sz="14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547664" y="6381328"/>
            <a:ext cx="2370517" cy="2635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 Wikipedia</a:t>
            </a:r>
            <a:r>
              <a:rPr lang="bg-BG" altLang="en-US" dirty="0" smtClean="0"/>
              <a:t> – Управление на проекти</a:t>
            </a: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altLang="en-US" smtClean="0"/>
              <a:t>Лекция </a:t>
            </a:r>
            <a:r>
              <a:rPr lang="en-US" altLang="en-US" smtClean="0"/>
              <a:t>1: </a:t>
            </a:r>
            <a:r>
              <a:rPr lang="bg-BG" altLang="en-US" smtClean="0"/>
              <a:t>Въведение и основни понятия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50796-35BD-49C8-9221-45C934114703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493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Използвани </a:t>
            </a:r>
            <a:br>
              <a:rPr lang="bg-BG" altLang="en-US" b="1" dirty="0" smtClean="0"/>
            </a:br>
            <a:r>
              <a:rPr lang="bg-BG" altLang="en-US" b="1" dirty="0" smtClean="0"/>
              <a:t>диаграмни езици и нотации</a:t>
            </a:r>
            <a:endParaRPr lang="en-US" altLang="en-US" b="1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042988" y="1364704"/>
            <a:ext cx="7543800" cy="4800600"/>
          </a:xfrm>
        </p:spPr>
        <p:txBody>
          <a:bodyPr/>
          <a:lstStyle/>
          <a:p>
            <a:endParaRPr lang="bg-BG" altLang="en-US" sz="1400" i="1" dirty="0" smtClean="0"/>
          </a:p>
          <a:p>
            <a:r>
              <a:rPr lang="bg-BG" altLang="en-US" sz="1400" i="1" dirty="0" smtClean="0"/>
              <a:t>Диаграмата на последователностите</a:t>
            </a:r>
            <a:r>
              <a:rPr lang="bg-BG" altLang="en-US" sz="1400" b="0" dirty="0" smtClean="0"/>
              <a:t> (още наричана </a:t>
            </a:r>
            <a:r>
              <a:rPr lang="bg-BG" altLang="en-US" sz="1400" i="1" dirty="0" smtClean="0"/>
              <a:t>мрежа на зависимостите</a:t>
            </a:r>
            <a:r>
              <a:rPr lang="bg-BG" altLang="en-US" sz="1400" b="0" dirty="0" smtClean="0"/>
              <a:t>, </a:t>
            </a:r>
            <a:r>
              <a:rPr lang="bg-BG" altLang="en-US" sz="1400" i="1" dirty="0" smtClean="0"/>
              <a:t>поток на задачите</a:t>
            </a:r>
            <a:r>
              <a:rPr lang="bg-BG" altLang="en-US" sz="1400" b="0" dirty="0" smtClean="0"/>
              <a:t>  или </a:t>
            </a:r>
            <a:r>
              <a:rPr lang="bg-BG" altLang="en-US" sz="1400" i="1" dirty="0" smtClean="0"/>
              <a:t>план на дейностите</a:t>
            </a:r>
            <a:r>
              <a:rPr lang="bg-BG" altLang="en-US" sz="1400" b="0" dirty="0" smtClean="0"/>
              <a:t>) е инструмент, използван при управлението на проекти. </a:t>
            </a:r>
          </a:p>
          <a:p>
            <a:endParaRPr lang="bg-BG" altLang="en-US" sz="1400" b="0" dirty="0"/>
          </a:p>
          <a:p>
            <a:r>
              <a:rPr lang="bg-BG" altLang="en-US" sz="1400" b="0" dirty="0" smtClean="0"/>
              <a:t>Целта на тази диаграма е чрез изобразяването на дейностите/заданията и връзките между тях под формата на мрежа/насочен граф да може да се придобие по-пълна картина за работата по проекта и по-точно планиране на времето и изграждане на графика. </a:t>
            </a:r>
          </a:p>
          <a:p>
            <a:endParaRPr lang="bg-BG" altLang="en-US" sz="1400" b="0" dirty="0"/>
          </a:p>
          <a:p>
            <a:r>
              <a:rPr lang="bg-BG" altLang="en-US" sz="1400" b="0" dirty="0" smtClean="0"/>
              <a:t>Различните видове диаграми, които се използват масово, най-общо могат да бъдат разделени на две категории:</a:t>
            </a:r>
          </a:p>
          <a:p>
            <a:endParaRPr lang="bg-BG" altLang="en-US" sz="1400" b="0" dirty="0" smtClean="0"/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altLang="en-US" sz="1400" b="0" i="1" dirty="0" smtClean="0"/>
              <a:t>Дейност на стрелката</a:t>
            </a:r>
            <a:r>
              <a:rPr lang="bg-BG" altLang="en-US" sz="1400" b="0" dirty="0" smtClean="0"/>
              <a:t> – в този тип диаграми, различните дейности са изобразени от стрелките/ребрата на графа, а върховете представляват ключови дати;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altLang="en-US" sz="1400" b="0" i="1" dirty="0" smtClean="0"/>
              <a:t>Дейност на върха</a:t>
            </a:r>
            <a:r>
              <a:rPr lang="bg-BG" altLang="en-US" sz="1400" b="0" dirty="0" smtClean="0"/>
              <a:t> – тези диаграми изобразяват всяка дейност като връх в графа. Тогава стрелките изобразяват зависимостите между тях.</a:t>
            </a:r>
          </a:p>
          <a:p>
            <a:endParaRPr lang="ru-RU" altLang="en-US" sz="14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72042" y="6333827"/>
            <a:ext cx="2487549" cy="2635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 Wikipedia</a:t>
            </a:r>
            <a:r>
              <a:rPr lang="bg-BG" altLang="en-US" dirty="0" smtClean="0"/>
              <a:t> – </a:t>
            </a:r>
            <a:r>
              <a:rPr lang="bg-BG" altLang="en-US" dirty="0"/>
              <a:t>Диаграма на последователностите</a:t>
            </a: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altLang="en-US" smtClean="0"/>
              <a:t>Лекция </a:t>
            </a:r>
            <a:r>
              <a:rPr lang="en-US" altLang="en-US" smtClean="0"/>
              <a:t>1: </a:t>
            </a:r>
            <a:r>
              <a:rPr lang="bg-BG" altLang="en-US" smtClean="0"/>
              <a:t>Въведение и основни понятия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50796-35BD-49C8-9221-45C934114703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391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smtClean="0"/>
              <a:t>PERT </a:t>
            </a:r>
            <a:r>
              <a:rPr lang="bg-BG" altLang="en-US" b="1" dirty="0" smtClean="0"/>
              <a:t>диаграма</a:t>
            </a:r>
            <a:endParaRPr lang="en-US" altLang="en-US" b="1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042988" y="1364704"/>
            <a:ext cx="7543800" cy="4800600"/>
          </a:xfrm>
        </p:spPr>
        <p:txBody>
          <a:bodyPr/>
          <a:lstStyle/>
          <a:p>
            <a:r>
              <a:rPr lang="bg-BG" altLang="en-US" sz="1400" dirty="0" smtClean="0"/>
              <a:t>Техниката за преглед и оценка на програми PERT</a:t>
            </a:r>
            <a:r>
              <a:rPr lang="bg-BG" altLang="en-US" sz="1400" b="0" dirty="0" smtClean="0"/>
              <a:t> – </a:t>
            </a:r>
            <a:r>
              <a:rPr lang="en-US" altLang="en-US" sz="1400" b="0" dirty="0" smtClean="0"/>
              <a:t>Program Evaluation and Review Technique</a:t>
            </a:r>
            <a:r>
              <a:rPr lang="bg-BG" altLang="en-US" sz="1400" b="0" dirty="0" smtClean="0"/>
              <a:t>, е техника за определяне на график в управлението на проекти. Диаграмите при нея са от тип дейност на стрелката. В по-обобщена версия на</a:t>
            </a:r>
            <a:r>
              <a:rPr lang="en-US" altLang="en-US" sz="1400" b="0" dirty="0"/>
              <a:t> </a:t>
            </a:r>
            <a:r>
              <a:rPr lang="en-US" altLang="en-US" sz="1400" b="0" dirty="0" smtClean="0"/>
              <a:t>PERT </a:t>
            </a:r>
            <a:r>
              <a:rPr lang="bg-BG" altLang="en-US" sz="1400" b="0" dirty="0" smtClean="0"/>
              <a:t>за всяко задание, необходимите време и разходи се определят с разпределения на вероятностите. Различните задания могат да имат свои специфични разпределения, според спецификата на работата. След това различните разпределения се акумулират, в зависимост от ограниченията, за да бъдат изчислени с по-добра </a:t>
            </a:r>
            <a:r>
              <a:rPr lang="bg-BG" altLang="en-US" sz="1400" b="0" dirty="0" err="1" smtClean="0"/>
              <a:t>предвидимост</a:t>
            </a:r>
            <a:r>
              <a:rPr lang="bg-BG" altLang="en-US" sz="1400" b="0" dirty="0" smtClean="0"/>
              <a:t> времето и цената на проекта. </a:t>
            </a:r>
          </a:p>
          <a:p>
            <a:r>
              <a:rPr lang="bg-BG" altLang="en-US" sz="1400" b="0" dirty="0" smtClean="0"/>
              <a:t>По-груба оценка може да бъде с триъгълно разпределение или дори трапецовидно разпределение, като даване на точни стойности също е частен случай на </a:t>
            </a:r>
            <a:r>
              <a:rPr lang="en-US" altLang="en-US" sz="1400" b="0" dirty="0" smtClean="0"/>
              <a:t>PERT</a:t>
            </a:r>
            <a:r>
              <a:rPr lang="bg-BG" altLang="en-US" sz="1400" b="0" dirty="0" smtClean="0"/>
              <a:t>. Техниката е особено полезна, когато има на разположение улесняващ софтуер. </a:t>
            </a:r>
          </a:p>
          <a:p>
            <a:endParaRPr lang="bg-BG" altLang="en-US" sz="1400" b="0" dirty="0" smtClean="0"/>
          </a:p>
          <a:p>
            <a:r>
              <a:rPr lang="bg-BG" altLang="en-US" sz="1400" b="0" dirty="0" smtClean="0"/>
              <a:t>Най-често </a:t>
            </a:r>
            <a:r>
              <a:rPr lang="en-US" altLang="en-US" sz="1400" b="0" dirty="0" smtClean="0"/>
              <a:t>(</a:t>
            </a:r>
            <a:r>
              <a:rPr lang="bg-BG" altLang="en-US" sz="1400" b="0" dirty="0" smtClean="0"/>
              <a:t>стандартно) </a:t>
            </a:r>
            <a:r>
              <a:rPr lang="en-US" altLang="en-US" sz="1400" b="0" dirty="0" smtClean="0"/>
              <a:t>PERT </a:t>
            </a:r>
            <a:r>
              <a:rPr lang="bg-BG" altLang="en-US" sz="1400" b="0" dirty="0" smtClean="0"/>
              <a:t>анализът се ползва с Бета разпределение, където по минимум (5% процентов </a:t>
            </a:r>
            <a:r>
              <a:rPr lang="bg-BG" altLang="en-US" sz="1400" b="0" dirty="0" err="1" smtClean="0"/>
              <a:t>квантил</a:t>
            </a:r>
            <a:r>
              <a:rPr lang="bg-BG" altLang="en-US" sz="1400" b="0" dirty="0" smtClean="0"/>
              <a:t>), средно (50% </a:t>
            </a:r>
            <a:r>
              <a:rPr lang="bg-BG" altLang="en-US" sz="1400" b="0" dirty="0" err="1" smtClean="0"/>
              <a:t>квантил</a:t>
            </a:r>
            <a:r>
              <a:rPr lang="bg-BG" altLang="en-US" sz="1400" b="0" dirty="0" smtClean="0"/>
              <a:t>) и максимум (95% </a:t>
            </a:r>
            <a:r>
              <a:rPr lang="bg-BG" altLang="en-US" sz="1400" b="0" dirty="0" err="1" smtClean="0"/>
              <a:t>квантил</a:t>
            </a:r>
            <a:r>
              <a:rPr lang="bg-BG" altLang="en-US" sz="1400" b="0" dirty="0" smtClean="0"/>
              <a:t>) се определя очакваната продължителност или цена по опростена формула за очаквана стойност: </a:t>
            </a:r>
          </a:p>
          <a:p>
            <a:endParaRPr lang="bg-BG" altLang="en-US" sz="1400" b="0" dirty="0" smtClean="0"/>
          </a:p>
          <a:p>
            <a:endParaRPr lang="bg-BG" altLang="en-US" sz="1400" b="0" dirty="0"/>
          </a:p>
          <a:p>
            <a:r>
              <a:rPr lang="bg-BG" altLang="en-US" sz="1400" b="0" dirty="0" smtClean="0"/>
              <a:t>Според Закона за големите числа за много големи проекти, акумулираното разпределение за целия проект клони към нормално. </a:t>
            </a:r>
            <a:endParaRPr lang="bg-BG" altLang="en-US" sz="14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72042" y="6381328"/>
            <a:ext cx="2487549" cy="2635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 Wikipedia</a:t>
            </a:r>
            <a:r>
              <a:rPr lang="bg-BG" altLang="en-US" dirty="0" smtClean="0"/>
              <a:t> – ПЕРТ</a:t>
            </a: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altLang="en-US" smtClean="0"/>
              <a:t>Лекция </a:t>
            </a:r>
            <a:r>
              <a:rPr lang="en-US" altLang="en-US" smtClean="0"/>
              <a:t>1: </a:t>
            </a:r>
            <a:r>
              <a:rPr lang="bg-BG" altLang="en-US" smtClean="0"/>
              <a:t>Въведение и основни понятия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50796-35BD-49C8-9221-45C934114703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869160"/>
            <a:ext cx="28956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385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28600"/>
            <a:ext cx="8229600" cy="914400"/>
          </a:xfrm>
        </p:spPr>
        <p:txBody>
          <a:bodyPr/>
          <a:lstStyle/>
          <a:p>
            <a:pPr algn="ctr"/>
            <a:r>
              <a:rPr lang="en-US" altLang="en-US" b="1" dirty="0" smtClean="0"/>
              <a:t>PERT </a:t>
            </a:r>
            <a:r>
              <a:rPr lang="bg-BG" altLang="en-US" b="1" dirty="0" smtClean="0"/>
              <a:t>диаграма </a:t>
            </a:r>
            <a:r>
              <a:rPr lang="bg-BG" altLang="en-US" sz="1200" b="1" dirty="0" smtClean="0"/>
              <a:t>(2)</a:t>
            </a:r>
            <a:endParaRPr lang="en-US" altLang="en-US" b="1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042988" y="1364704"/>
            <a:ext cx="7543800" cy="4800600"/>
          </a:xfrm>
        </p:spPr>
        <p:txBody>
          <a:bodyPr/>
          <a:lstStyle/>
          <a:p>
            <a:r>
              <a:rPr lang="bg-BG" altLang="en-US" sz="1400" b="0" dirty="0" smtClean="0"/>
              <a:t>Специфичното при </a:t>
            </a:r>
            <a:r>
              <a:rPr lang="en-US" altLang="en-US" sz="1400" b="0" dirty="0" smtClean="0"/>
              <a:t>PERT </a:t>
            </a:r>
            <a:r>
              <a:rPr lang="bg-BG" altLang="en-US" sz="1400" b="0" dirty="0"/>
              <a:t> </a:t>
            </a:r>
            <a:r>
              <a:rPr lang="bg-BG" altLang="en-US" sz="1400" b="0" dirty="0" smtClean="0"/>
              <a:t>е, че всяка оценка на времето се прави с три стойности: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altLang="en-US" sz="1400" b="0" dirty="0" smtClean="0"/>
              <a:t>оптимистична;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altLang="en-US" sz="1400" b="0" dirty="0" smtClean="0"/>
              <a:t>най-вероятна;</a:t>
            </a:r>
          </a:p>
          <a:p>
            <a:pPr marL="671513" lvl="1" indent="-285750">
              <a:buFont typeface="Arial" panose="020B0604020202020204" pitchFamily="34" charset="0"/>
              <a:buChar char="•"/>
            </a:pPr>
            <a:r>
              <a:rPr lang="bg-BG" altLang="en-US" sz="1400" b="0" dirty="0" smtClean="0"/>
              <a:t>песимистична.</a:t>
            </a:r>
          </a:p>
          <a:p>
            <a:r>
              <a:rPr lang="bg-BG" altLang="en-US" sz="1400" b="0" dirty="0" smtClean="0"/>
              <a:t>След това на тези стойности се прилагат статистически методи (Триъгълно разпределение или Гама разпределение), за да бъде изчислена очаквана стойност. Така се постига по-добра предварителна оценка на времето с намаляване на риска от забавяне.</a:t>
            </a:r>
          </a:p>
          <a:p>
            <a:r>
              <a:rPr lang="en-US" altLang="en-US" sz="1400" b="0" dirty="0" smtClean="0"/>
              <a:t>PERT </a:t>
            </a:r>
            <a:r>
              <a:rPr lang="bg-BG" altLang="en-US" sz="1400" b="0" dirty="0" smtClean="0"/>
              <a:t>е вградена в по-голямата част от съвременния комерсиален софтуер за управление на проекти и може да бъде приложена автоматично. </a:t>
            </a:r>
            <a:endParaRPr lang="en-US" altLang="en-US" sz="1400" b="0" dirty="0" smtClean="0"/>
          </a:p>
          <a:p>
            <a:endParaRPr lang="en-US" altLang="en-US" sz="1400" b="0" dirty="0"/>
          </a:p>
          <a:p>
            <a:endParaRPr lang="en-US" altLang="en-US" sz="1400" b="0" dirty="0" smtClean="0"/>
          </a:p>
          <a:p>
            <a:endParaRPr lang="en-US" altLang="en-US" sz="1400" b="0" dirty="0"/>
          </a:p>
          <a:p>
            <a:endParaRPr lang="en-US" altLang="en-US" sz="1400" b="0" dirty="0" smtClean="0"/>
          </a:p>
          <a:p>
            <a:endParaRPr lang="en-US" altLang="en-US" sz="1400" b="0" dirty="0" smtClean="0"/>
          </a:p>
          <a:p>
            <a:endParaRPr lang="en-US" altLang="en-US" sz="1050" b="0" dirty="0" smtClean="0"/>
          </a:p>
          <a:p>
            <a:endParaRPr lang="en-US" altLang="en-US" sz="1050" b="0" dirty="0"/>
          </a:p>
          <a:p>
            <a:endParaRPr lang="en-US" altLang="en-US" sz="1050" b="0" dirty="0" smtClean="0"/>
          </a:p>
          <a:p>
            <a:endParaRPr lang="en-US" altLang="en-US" sz="800" dirty="0" smtClean="0"/>
          </a:p>
          <a:p>
            <a:r>
              <a:rPr lang="en-US" altLang="en-US" sz="800" dirty="0" smtClean="0"/>
              <a:t> © </a:t>
            </a:r>
            <a:r>
              <a:rPr lang="en-US" altLang="en-US" sz="700" b="0" dirty="0" smtClean="0">
                <a:hlinkClick r:id="rId2"/>
              </a:rPr>
              <a:t>https://online.visual-paradigm.com/diagrams/examples/pert-chart/software-development-example/</a:t>
            </a:r>
            <a:r>
              <a:rPr lang="en-US" altLang="en-US" sz="700" b="0" dirty="0" smtClean="0"/>
              <a:t> </a:t>
            </a:r>
          </a:p>
          <a:p>
            <a:endParaRPr lang="en-US" altLang="en-US" sz="1400" b="0" dirty="0"/>
          </a:p>
          <a:p>
            <a:endParaRPr lang="bg-BG" altLang="en-US" sz="14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72042" y="6381328"/>
            <a:ext cx="2487549" cy="2635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 Wikipedia</a:t>
            </a:r>
            <a:r>
              <a:rPr lang="bg-BG" altLang="en-US" dirty="0" smtClean="0"/>
              <a:t> – ПЕРТ</a:t>
            </a: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altLang="en-US" smtClean="0"/>
              <a:t>Лекция </a:t>
            </a:r>
            <a:r>
              <a:rPr lang="en-US" altLang="en-US" smtClean="0"/>
              <a:t>1: </a:t>
            </a:r>
            <a:r>
              <a:rPr lang="bg-BG" altLang="en-US" smtClean="0"/>
              <a:t>Въведение и основни понятия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50796-35BD-49C8-9221-45C934114703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pic>
        <p:nvPicPr>
          <p:cNvPr id="2050" name="Picture 2" descr="Software Development Examp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789040"/>
            <a:ext cx="3966084" cy="231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55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smtClean="0"/>
              <a:t>Gantt </a:t>
            </a:r>
            <a:r>
              <a:rPr lang="bg-BG" altLang="en-US" b="1" dirty="0" smtClean="0"/>
              <a:t>диаграма</a:t>
            </a:r>
            <a:endParaRPr lang="en-US" altLang="en-US" b="1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060648" y="1364704"/>
            <a:ext cx="7543800" cy="4800600"/>
          </a:xfrm>
        </p:spPr>
        <p:txBody>
          <a:bodyPr/>
          <a:lstStyle/>
          <a:p>
            <a:r>
              <a:rPr lang="bg-BG" altLang="en-US" sz="1400" i="1" dirty="0" smtClean="0"/>
              <a:t>Диаграмата на </a:t>
            </a:r>
            <a:r>
              <a:rPr lang="bg-BG" altLang="en-US" sz="1400" i="1" dirty="0" err="1" smtClean="0"/>
              <a:t>Гант</a:t>
            </a:r>
            <a:r>
              <a:rPr lang="bg-BG" altLang="en-US" sz="1400" b="0" dirty="0" smtClean="0"/>
              <a:t> е кръстена на откривателя ѝ Хенри </a:t>
            </a:r>
            <a:r>
              <a:rPr lang="bg-BG" altLang="en-US" sz="1400" b="0" dirty="0" err="1" smtClean="0"/>
              <a:t>Гант</a:t>
            </a:r>
            <a:r>
              <a:rPr lang="bg-BG" altLang="en-US" sz="1400" b="0" dirty="0" smtClean="0"/>
              <a:t>. Тя е вид диаграма с дейност на върха и е най-предпочитаният начин за разглеждане на един проект, защото визуално представя и времетраенето на отделните задачи. </a:t>
            </a:r>
          </a:p>
          <a:p>
            <a:endParaRPr lang="bg-BG" altLang="en-US" sz="1400" b="0" dirty="0" smtClean="0"/>
          </a:p>
          <a:p>
            <a:r>
              <a:rPr lang="bg-BG" altLang="en-US" sz="1400" b="0" dirty="0" smtClean="0"/>
              <a:t>Дейностите в диаграмата на </a:t>
            </a:r>
            <a:r>
              <a:rPr lang="bg-BG" altLang="en-US" sz="1400" b="0" dirty="0" err="1" smtClean="0"/>
              <a:t>Гант</a:t>
            </a:r>
            <a:r>
              <a:rPr lang="bg-BG" altLang="en-US" sz="1400" b="0" dirty="0" smtClean="0"/>
              <a:t> са наредени хоризонтално – за всяка дейност е заделен един ред, а всяка вертикална линия представлява момент във времето. Това става като всяка задача е правоъгълник, чиято дължина е пропорционална на времетраенето му.</a:t>
            </a:r>
          </a:p>
          <a:p>
            <a:endParaRPr lang="bg-BG" altLang="en-US" sz="1400" b="0" dirty="0" smtClean="0"/>
          </a:p>
          <a:p>
            <a:r>
              <a:rPr lang="bg-BG" altLang="en-US" sz="1400" b="0" dirty="0" smtClean="0"/>
              <a:t>Впоследствие в диаграмите на </a:t>
            </a:r>
            <a:r>
              <a:rPr lang="bg-BG" altLang="en-US" sz="1400" b="0" dirty="0" err="1" smtClean="0"/>
              <a:t>Гант</a:t>
            </a:r>
            <a:r>
              <a:rPr lang="bg-BG" altLang="en-US" sz="1400" b="0" dirty="0" smtClean="0"/>
              <a:t> се налагат и специфични означения за дейности (своеобразни скоби), които са съставни, както и за ключови дати (малки ромбчета). </a:t>
            </a:r>
            <a:endParaRPr lang="bg-BG" altLang="en-US" sz="1400" b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altLang="en-US" smtClean="0"/>
              <a:t>Лекция </a:t>
            </a:r>
            <a:r>
              <a:rPr lang="en-US" altLang="en-US" smtClean="0"/>
              <a:t>1: </a:t>
            </a:r>
            <a:r>
              <a:rPr lang="bg-BG" altLang="en-US" smtClean="0"/>
              <a:t>Въведение и основни понятия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50796-35BD-49C8-9221-45C934114703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403648" y="6381328"/>
            <a:ext cx="2736304" cy="2635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 Wikipedia</a:t>
            </a:r>
            <a:r>
              <a:rPr lang="bg-BG" altLang="en-US" dirty="0" smtClean="0"/>
              <a:t> – Диаграма на последователностите Диаграма на </a:t>
            </a:r>
            <a:r>
              <a:rPr lang="bg-BG" altLang="en-US" dirty="0" err="1" smtClean="0"/>
              <a:t>Гант</a:t>
            </a:r>
            <a:endParaRPr lang="bg-BG" altLang="en-US" dirty="0" smtClean="0"/>
          </a:p>
        </p:txBody>
      </p:sp>
      <p:pic>
        <p:nvPicPr>
          <p:cNvPr id="3074" name="Picture 2" descr="https://upload.wikimedia.org/wikipedia/commons/thumb/d/d8/Gantt-chart-gnomeplanner.png/640px-Gantt-chart-gnomeplan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936" y="4219277"/>
            <a:ext cx="6705600" cy="162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31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smtClean="0"/>
              <a:t>Gantt </a:t>
            </a:r>
            <a:r>
              <a:rPr lang="bg-BG" altLang="en-US" b="1" dirty="0" smtClean="0"/>
              <a:t>диаграма </a:t>
            </a:r>
            <a:r>
              <a:rPr lang="bg-BG" altLang="en-US" sz="1200" b="1" dirty="0" smtClean="0"/>
              <a:t>(2)</a:t>
            </a:r>
            <a:endParaRPr lang="en-US" altLang="en-US" b="1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060648" y="1364704"/>
            <a:ext cx="7543800" cy="4800600"/>
          </a:xfrm>
        </p:spPr>
        <p:txBody>
          <a:bodyPr/>
          <a:lstStyle/>
          <a:p>
            <a:r>
              <a:rPr lang="bg-BG" altLang="en-US" sz="1400" b="0" dirty="0" smtClean="0"/>
              <a:t>В следващите таблици има седем задачи, означени от a</a:t>
            </a:r>
            <a:r>
              <a:rPr lang="en-US" altLang="en-US" sz="1400" b="0" dirty="0" smtClean="0"/>
              <a:t> </a:t>
            </a:r>
            <a:r>
              <a:rPr lang="bg-BG" altLang="en-US" sz="1400" b="0" dirty="0" smtClean="0"/>
              <a:t>до g. Някои задачи могат да се изпълняват едновременно (a и b), докато други не могат да бъдат изпълнени, докато тяхната предходна задача не е завършена (c и d не може да започнат, докато a не е завършена). Освен това всяка задача има три времеви оценки: оптимистичната оценка на времето (O), най-вероятната или нормална оценка на времето (M) и песимистичната оценка на времето (P). Очакваното време (T</a:t>
            </a:r>
            <a:r>
              <a:rPr lang="bg-BG" altLang="en-US" sz="1050" b="0" dirty="0" smtClean="0"/>
              <a:t>E</a:t>
            </a:r>
            <a:r>
              <a:rPr lang="bg-BG" altLang="en-US" sz="1400" b="0" dirty="0" smtClean="0"/>
              <a:t>) се изчислява, </a:t>
            </a:r>
          </a:p>
          <a:p>
            <a:r>
              <a:rPr lang="bg-BG" altLang="en-US" sz="1400" b="0" dirty="0" smtClean="0"/>
              <a:t>като се използва </a:t>
            </a:r>
            <a:r>
              <a:rPr lang="bg-BG" altLang="en-US" sz="1400" b="0" dirty="0" err="1" smtClean="0"/>
              <a:t>бета-разпределението</a:t>
            </a:r>
            <a:r>
              <a:rPr lang="bg-BG" altLang="en-US" sz="1400" b="0" dirty="0" smtClean="0"/>
              <a:t> на </a:t>
            </a:r>
          </a:p>
          <a:p>
            <a:r>
              <a:rPr lang="bg-BG" altLang="en-US" sz="1400" b="0" dirty="0" smtClean="0"/>
              <a:t>вероятността за оценките на времето</a:t>
            </a:r>
          </a:p>
          <a:p>
            <a:r>
              <a:rPr lang="bg-BG" altLang="en-US" sz="1400" b="0" dirty="0"/>
              <a:t>и</a:t>
            </a:r>
            <a:r>
              <a:rPr lang="bg-BG" altLang="en-US" sz="1400" b="0" dirty="0" smtClean="0"/>
              <a:t> се използва формулата </a:t>
            </a:r>
            <a:r>
              <a:rPr lang="bg-BG" altLang="en-US" sz="1400" dirty="0" smtClean="0"/>
              <a:t>(O + 4M + P) ÷ 6</a:t>
            </a:r>
            <a:r>
              <a:rPr lang="bg-BG" altLang="en-US" sz="1400" b="0" dirty="0" smtClean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altLang="en-US" smtClean="0"/>
              <a:t>Лекция </a:t>
            </a:r>
            <a:r>
              <a:rPr lang="en-US" altLang="en-US" smtClean="0"/>
              <a:t>1: </a:t>
            </a:r>
            <a:r>
              <a:rPr lang="bg-BG" altLang="en-US" smtClean="0"/>
              <a:t>Въведение и основни понятия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50796-35BD-49C8-9221-45C934114703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72042" y="6381328"/>
            <a:ext cx="2487549" cy="2635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 Wikipedia</a:t>
            </a:r>
            <a:r>
              <a:rPr lang="bg-BG" altLang="en-US" dirty="0" smtClean="0"/>
              <a:t> – </a:t>
            </a:r>
            <a:r>
              <a:rPr lang="en-US" altLang="en-US" dirty="0"/>
              <a:t>Gantt chart</a:t>
            </a:r>
            <a:endParaRPr lang="en-US" altLang="en-US" dirty="0" smtClean="0"/>
          </a:p>
        </p:txBody>
      </p:sp>
      <p:pic>
        <p:nvPicPr>
          <p:cNvPr id="4100" name="Picture 4" descr="https://upload.wikimedia.org/wikipedia/commons/7/73/Pert_example_gantt_char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397845"/>
            <a:ext cx="73723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752" y="2750439"/>
            <a:ext cx="3163625" cy="1595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885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smtClean="0"/>
              <a:t>UML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042988" y="1364704"/>
            <a:ext cx="7543800" cy="4800600"/>
          </a:xfrm>
        </p:spPr>
        <p:txBody>
          <a:bodyPr/>
          <a:lstStyle/>
          <a:p>
            <a:r>
              <a:rPr lang="bg-BG" altLang="en-US" sz="1400" i="1" dirty="0" smtClean="0"/>
              <a:t>Унифицираният език за моделиране</a:t>
            </a:r>
            <a:r>
              <a:rPr lang="bg-BG" altLang="en-US" sz="1400" b="0" dirty="0" smtClean="0"/>
              <a:t> (</a:t>
            </a:r>
            <a:r>
              <a:rPr lang="en-US" altLang="en-US" sz="1400" b="0" i="1" dirty="0" smtClean="0"/>
              <a:t>Unified Modeling Language</a:t>
            </a:r>
            <a:r>
              <a:rPr lang="en-US" altLang="en-US" sz="1400" b="0" dirty="0" smtClean="0"/>
              <a:t>, UML</a:t>
            </a:r>
            <a:r>
              <a:rPr lang="bg-BG" altLang="en-US" sz="1400" b="0" dirty="0" smtClean="0"/>
              <a:t>) е графичен език за визуализиране, специфициране, конструиране и документиране на елементите на една софтуерна система. </a:t>
            </a:r>
          </a:p>
          <a:p>
            <a:r>
              <a:rPr lang="bg-BG" altLang="en-US" sz="1400" b="0" dirty="0" smtClean="0"/>
              <a:t>UML е развит и стандартизиран от </a:t>
            </a:r>
            <a:r>
              <a:rPr lang="bg-BG" altLang="en-US" sz="1400" b="0" dirty="0" err="1" smtClean="0"/>
              <a:t>Object</a:t>
            </a:r>
            <a:r>
              <a:rPr lang="bg-BG" altLang="en-US" sz="1400" b="0" dirty="0" smtClean="0"/>
              <a:t> </a:t>
            </a:r>
            <a:r>
              <a:rPr lang="bg-BG" altLang="en-US" sz="1400" b="0" dirty="0" err="1" smtClean="0"/>
              <a:t>Management</a:t>
            </a:r>
            <a:r>
              <a:rPr lang="bg-BG" altLang="en-US" sz="1400" b="0" dirty="0" smtClean="0"/>
              <a:t> Group (OMG) под ръководството на </a:t>
            </a:r>
            <a:r>
              <a:rPr lang="bg-BG" altLang="en-US" sz="1400" b="0" dirty="0" err="1" smtClean="0"/>
              <a:t>Ръмбаух</a:t>
            </a:r>
            <a:r>
              <a:rPr lang="bg-BG" altLang="en-US" sz="1400" b="0" dirty="0" smtClean="0"/>
              <a:t>, </a:t>
            </a:r>
            <a:r>
              <a:rPr lang="bg-BG" altLang="en-US" sz="1400" b="0" dirty="0" err="1" smtClean="0"/>
              <a:t>Бууч</a:t>
            </a:r>
            <a:r>
              <a:rPr lang="bg-BG" altLang="en-US" sz="1400" b="0" dirty="0" smtClean="0"/>
              <a:t> и </a:t>
            </a:r>
            <a:r>
              <a:rPr lang="bg-BG" altLang="en-US" sz="1400" b="0" dirty="0" err="1" smtClean="0"/>
              <a:t>Джакобсън</a:t>
            </a:r>
            <a:r>
              <a:rPr lang="bg-BG" altLang="en-US" sz="1400" b="0" dirty="0" smtClean="0"/>
              <a:t>. OMG е индустриален консорциум на водещи ИТ компании, вкл. </a:t>
            </a:r>
            <a:r>
              <a:rPr lang="bg-BG" altLang="en-US" sz="1400" b="0" dirty="0" err="1" smtClean="0"/>
              <a:t>Hewlett-Packard</a:t>
            </a:r>
            <a:r>
              <a:rPr lang="bg-BG" altLang="en-US" sz="1400" b="0" dirty="0" smtClean="0"/>
              <a:t>, IBM, </a:t>
            </a:r>
            <a:r>
              <a:rPr lang="bg-BG" altLang="en-US" sz="1400" b="0" dirty="0" err="1" smtClean="0"/>
              <a:t>Sun</a:t>
            </a:r>
            <a:r>
              <a:rPr lang="bg-BG" altLang="en-US" sz="1400" b="0" dirty="0" smtClean="0"/>
              <a:t> </a:t>
            </a:r>
            <a:r>
              <a:rPr lang="bg-BG" altLang="en-US" sz="1400" b="0" dirty="0" err="1" smtClean="0"/>
              <a:t>Microsystems</a:t>
            </a:r>
            <a:r>
              <a:rPr lang="bg-BG" altLang="en-US" sz="1400" b="0" dirty="0" smtClean="0"/>
              <a:t>, Apple </a:t>
            </a:r>
            <a:r>
              <a:rPr lang="bg-BG" altLang="en-US" sz="1400" b="0" dirty="0" err="1" smtClean="0"/>
              <a:t>Computer</a:t>
            </a:r>
            <a:r>
              <a:rPr lang="bg-BG" altLang="en-US" sz="1400" b="0" dirty="0" smtClean="0"/>
              <a:t>, American </a:t>
            </a:r>
            <a:r>
              <a:rPr lang="bg-BG" altLang="en-US" sz="1400" b="0" dirty="0" err="1" smtClean="0"/>
              <a:t>Airlines</a:t>
            </a:r>
            <a:r>
              <a:rPr lang="bg-BG" altLang="en-US" sz="1400" b="0" dirty="0" smtClean="0"/>
              <a:t> и Data General. Първата версия е обявена през 1997. Актуалната версия на езика е UML 2.5.1. </a:t>
            </a:r>
            <a:endParaRPr lang="en-US" altLang="en-US" sz="1400" b="0" dirty="0" smtClean="0"/>
          </a:p>
          <a:p>
            <a:endParaRPr lang="en-US" altLang="en-US" sz="1400" b="0" dirty="0"/>
          </a:p>
          <a:p>
            <a:endParaRPr lang="bg-BG" altLang="en-US" sz="1400" b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altLang="en-US" smtClean="0"/>
              <a:t>Лекция </a:t>
            </a:r>
            <a:r>
              <a:rPr lang="en-US" altLang="en-US" smtClean="0"/>
              <a:t>1: </a:t>
            </a:r>
            <a:r>
              <a:rPr lang="bg-BG" altLang="en-US" smtClean="0"/>
              <a:t>Въведение и основни понятия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50796-35BD-49C8-9221-45C934114703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72042" y="6381328"/>
            <a:ext cx="2487549" cy="2635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 Wikipedia</a:t>
            </a:r>
            <a:r>
              <a:rPr lang="bg-BG" altLang="en-US" dirty="0" smtClean="0"/>
              <a:t> – </a:t>
            </a:r>
            <a:r>
              <a:rPr lang="en-US" altLang="en-US" dirty="0" smtClean="0"/>
              <a:t>UML</a:t>
            </a:r>
          </a:p>
        </p:txBody>
      </p:sp>
      <p:pic>
        <p:nvPicPr>
          <p:cNvPr id="5122" name="Picture 2" descr="User login controller UML object diagram examp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030432"/>
            <a:ext cx="4197565" cy="304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90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smtClean="0"/>
              <a:t>UML</a:t>
            </a:r>
            <a:r>
              <a:rPr lang="bg-BG" altLang="en-US" b="1" dirty="0" smtClean="0"/>
              <a:t> </a:t>
            </a:r>
            <a:r>
              <a:rPr lang="bg-BG" altLang="en-US" sz="1200" b="1" dirty="0" smtClean="0"/>
              <a:t>(</a:t>
            </a:r>
            <a:r>
              <a:rPr lang="en-US" altLang="en-US" sz="1200" b="1" dirty="0" smtClean="0"/>
              <a:t>2</a:t>
            </a:r>
            <a:r>
              <a:rPr lang="bg-BG" altLang="en-US" sz="1200" b="1" dirty="0" smtClean="0"/>
              <a:t>)</a:t>
            </a:r>
            <a:endParaRPr lang="en-US" altLang="en-US" b="1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042988" y="1364704"/>
            <a:ext cx="7543800" cy="4800600"/>
          </a:xfrm>
        </p:spPr>
        <p:txBody>
          <a:bodyPr/>
          <a:lstStyle/>
          <a:p>
            <a:endParaRPr lang="en-US" altLang="en-US" sz="1400" b="0" dirty="0" smtClean="0"/>
          </a:p>
          <a:p>
            <a:r>
              <a:rPr lang="bg-BG" altLang="en-US" sz="1400" b="0" dirty="0" smtClean="0"/>
              <a:t>В </a:t>
            </a:r>
            <a:r>
              <a:rPr lang="en-US" altLang="en-US" sz="1400" b="0" dirty="0"/>
              <a:t>UML </a:t>
            </a:r>
            <a:r>
              <a:rPr lang="bg-BG" altLang="en-US" sz="1400" b="0" dirty="0"/>
              <a:t>се борави с 14 вида диаграми:</a:t>
            </a:r>
          </a:p>
          <a:p>
            <a:endParaRPr lang="bg-BG" altLang="en-US" sz="14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altLang="en-US" sz="1400" b="0" dirty="0"/>
              <a:t>        </a:t>
            </a:r>
            <a:r>
              <a:rPr lang="en-US" altLang="en-US" sz="1400" b="0" dirty="0"/>
              <a:t>Class diagram (</a:t>
            </a:r>
            <a:r>
              <a:rPr lang="bg-BG" altLang="en-US" sz="1400" b="0" dirty="0"/>
              <a:t>класова диаграма)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altLang="en-US" sz="1400" b="0" dirty="0"/>
              <a:t>        </a:t>
            </a:r>
            <a:r>
              <a:rPr lang="en-US" altLang="en-US" sz="1400" b="0" dirty="0"/>
              <a:t>Component diagram (</a:t>
            </a:r>
            <a:r>
              <a:rPr lang="bg-BG" altLang="en-US" sz="1400" b="0" dirty="0"/>
              <a:t>компонентна диаграма)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altLang="en-US" sz="1400" b="0" dirty="0"/>
              <a:t>        </a:t>
            </a:r>
            <a:r>
              <a:rPr lang="en-US" altLang="en-US" sz="1400" b="0" dirty="0"/>
              <a:t>Composite structure diagram (</a:t>
            </a:r>
            <a:r>
              <a:rPr lang="bg-BG" altLang="en-US" sz="1400" b="0" dirty="0"/>
              <a:t>диаграма на съставна структура)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altLang="en-US" sz="1400" b="0" dirty="0"/>
              <a:t>        </a:t>
            </a:r>
            <a:r>
              <a:rPr lang="en-US" altLang="en-US" sz="1400" b="0" dirty="0"/>
              <a:t>Deployment diagram (</a:t>
            </a:r>
            <a:r>
              <a:rPr lang="bg-BG" altLang="en-US" sz="1400" b="0" dirty="0"/>
              <a:t>диаграма на разгръщане)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altLang="en-US" sz="1400" b="0" dirty="0"/>
              <a:t>        </a:t>
            </a:r>
            <a:r>
              <a:rPr lang="en-US" altLang="en-US" sz="1400" b="0" dirty="0"/>
              <a:t>Object diagram (</a:t>
            </a:r>
            <a:r>
              <a:rPr lang="bg-BG" altLang="en-US" sz="1400" b="0" dirty="0"/>
              <a:t>обектна диаграма)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altLang="en-US" sz="1400" b="0" dirty="0"/>
              <a:t>        </a:t>
            </a:r>
            <a:r>
              <a:rPr lang="en-US" altLang="en-US" sz="1400" b="0" dirty="0"/>
              <a:t>Package diagram (</a:t>
            </a:r>
            <a:r>
              <a:rPr lang="bg-BG" altLang="en-US" sz="1400" b="0" dirty="0"/>
              <a:t>диаграма на пакетите)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altLang="en-US" sz="1400" b="0" dirty="0"/>
              <a:t>        </a:t>
            </a:r>
            <a:r>
              <a:rPr lang="en-US" altLang="en-US" sz="1400" b="0" dirty="0"/>
              <a:t>Activity diagram (</a:t>
            </a:r>
            <a:r>
              <a:rPr lang="bg-BG" altLang="en-US" sz="1400" b="0" dirty="0"/>
              <a:t>диаграма на дейност)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altLang="en-US" sz="1400" b="0" dirty="0"/>
              <a:t>        </a:t>
            </a:r>
            <a:r>
              <a:rPr lang="en-US" altLang="en-US" sz="1400" b="0" dirty="0"/>
              <a:t>State Machine diagram (</a:t>
            </a:r>
            <a:r>
              <a:rPr lang="bg-BG" altLang="en-US" sz="1400" b="0" dirty="0"/>
              <a:t>диаграма на машина на състоянията)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altLang="en-US" sz="1400" b="0" dirty="0"/>
              <a:t>        </a:t>
            </a:r>
            <a:r>
              <a:rPr lang="en-US" altLang="en-US" sz="1400" b="0" dirty="0"/>
              <a:t>Use case diagram (</a:t>
            </a:r>
            <a:r>
              <a:rPr lang="bg-BG" altLang="en-US" sz="1400" b="0" dirty="0"/>
              <a:t>диаграма на типичните случаи на употреба)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altLang="en-US" sz="1400" b="0" dirty="0"/>
              <a:t>        </a:t>
            </a:r>
            <a:r>
              <a:rPr lang="en-US" altLang="en-US" sz="1400" b="0" dirty="0"/>
              <a:t>Communication diagram (</a:t>
            </a:r>
            <a:r>
              <a:rPr lang="bg-BG" altLang="en-US" sz="1400" b="0" dirty="0"/>
              <a:t>комуникационна диаграма)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altLang="en-US" sz="1400" b="0" dirty="0"/>
              <a:t>        </a:t>
            </a:r>
            <a:r>
              <a:rPr lang="en-US" altLang="en-US" sz="1400" b="0" dirty="0"/>
              <a:t>Interaction overview diagram (UML 2.0) (</a:t>
            </a:r>
            <a:r>
              <a:rPr lang="bg-BG" altLang="en-US" sz="1400" b="0" dirty="0"/>
              <a:t>диаграма за преглед на взаимодействие)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altLang="en-US" sz="1400" b="0" dirty="0"/>
              <a:t>        </a:t>
            </a:r>
            <a:r>
              <a:rPr lang="en-US" altLang="en-US" sz="1400" b="0" dirty="0"/>
              <a:t>Sequence diagram (</a:t>
            </a:r>
            <a:r>
              <a:rPr lang="bg-BG" altLang="en-US" sz="1400" b="0" dirty="0"/>
              <a:t>диаграма на последователност)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altLang="en-US" sz="1400" b="0" dirty="0"/>
              <a:t>        </a:t>
            </a:r>
            <a:r>
              <a:rPr lang="en-US" altLang="en-US" sz="1400" b="0" dirty="0"/>
              <a:t>UML Timing Diagram (UML 2.0) (</a:t>
            </a:r>
            <a:r>
              <a:rPr lang="bg-BG" altLang="en-US" sz="1400" b="0" dirty="0"/>
              <a:t>времева диаграма)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altLang="en-US" sz="1400" b="0" dirty="0"/>
              <a:t>        </a:t>
            </a:r>
            <a:r>
              <a:rPr lang="en-US" altLang="en-US" sz="1400" b="0" dirty="0"/>
              <a:t>UML Profile Diagram</a:t>
            </a:r>
            <a:endParaRPr lang="bg-BG" altLang="en-US" sz="1400" b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altLang="en-US" smtClean="0"/>
              <a:t>Лекция </a:t>
            </a:r>
            <a:r>
              <a:rPr lang="en-US" altLang="en-US" smtClean="0"/>
              <a:t>1: </a:t>
            </a:r>
            <a:r>
              <a:rPr lang="bg-BG" altLang="en-US" smtClean="0"/>
              <a:t>Въведение и основни понятия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50796-35BD-49C8-9221-45C934114703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72042" y="6381328"/>
            <a:ext cx="2487549" cy="2635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 Wikipedia</a:t>
            </a:r>
            <a:r>
              <a:rPr lang="bg-BG" altLang="en-US" dirty="0" smtClean="0"/>
              <a:t> – </a:t>
            </a:r>
            <a:r>
              <a:rPr lang="en-US" altLang="en-US" dirty="0" smtClean="0"/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251711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smtClean="0"/>
              <a:t>BPMN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042988" y="1364704"/>
            <a:ext cx="7543800" cy="4800600"/>
          </a:xfrm>
        </p:spPr>
        <p:txBody>
          <a:bodyPr/>
          <a:lstStyle/>
          <a:p>
            <a:r>
              <a:rPr lang="bg-BG" altLang="en-US" sz="1400" i="1" dirty="0" err="1" smtClean="0"/>
              <a:t>Business</a:t>
            </a:r>
            <a:r>
              <a:rPr lang="bg-BG" altLang="en-US" sz="1400" i="1" dirty="0" smtClean="0"/>
              <a:t> </a:t>
            </a:r>
            <a:r>
              <a:rPr lang="bg-BG" altLang="en-US" sz="1400" i="1" dirty="0" err="1" smtClean="0"/>
              <a:t>Process</a:t>
            </a:r>
            <a:r>
              <a:rPr lang="bg-BG" altLang="en-US" sz="1400" i="1" dirty="0" smtClean="0"/>
              <a:t> </a:t>
            </a:r>
            <a:r>
              <a:rPr lang="bg-BG" altLang="en-US" sz="1400" i="1" dirty="0" err="1" smtClean="0"/>
              <a:t>Model</a:t>
            </a:r>
            <a:r>
              <a:rPr lang="bg-BG" altLang="en-US" sz="1400" i="1" dirty="0" smtClean="0"/>
              <a:t> </a:t>
            </a:r>
            <a:r>
              <a:rPr lang="bg-BG" altLang="en-US" sz="1400" i="1" dirty="0" err="1" smtClean="0"/>
              <a:t>and</a:t>
            </a:r>
            <a:r>
              <a:rPr lang="bg-BG" altLang="en-US" sz="1400" i="1" dirty="0" smtClean="0"/>
              <a:t> </a:t>
            </a:r>
            <a:r>
              <a:rPr lang="bg-BG" altLang="en-US" sz="1400" i="1" dirty="0" err="1" smtClean="0"/>
              <a:t>Notation</a:t>
            </a:r>
            <a:r>
              <a:rPr lang="bg-BG" altLang="en-US" sz="1400" b="0" dirty="0" smtClean="0"/>
              <a:t> (BPMN) е стандарт за визуално моделиране на бизнес процеси под формата на диаграма – </a:t>
            </a:r>
            <a:r>
              <a:rPr lang="bg-BG" altLang="en-US" sz="1400" b="0" dirty="0" err="1" smtClean="0"/>
              <a:t>Business</a:t>
            </a:r>
            <a:r>
              <a:rPr lang="bg-BG" altLang="en-US" sz="1400" b="0" dirty="0" smtClean="0"/>
              <a:t> </a:t>
            </a:r>
            <a:r>
              <a:rPr lang="bg-BG" altLang="en-US" sz="1400" b="0" dirty="0" err="1" smtClean="0"/>
              <a:t>Process</a:t>
            </a:r>
            <a:r>
              <a:rPr lang="bg-BG" altLang="en-US" sz="1400" b="0" dirty="0" smtClean="0"/>
              <a:t> </a:t>
            </a:r>
            <a:r>
              <a:rPr lang="bg-BG" altLang="en-US" sz="1400" b="0" dirty="0" err="1" smtClean="0"/>
              <a:t>Diagram</a:t>
            </a:r>
            <a:r>
              <a:rPr lang="bg-BG" altLang="en-US" sz="1400" b="0" dirty="0" smtClean="0"/>
              <a:t> (BPD). BPMN е много подобен на "</a:t>
            </a:r>
            <a:r>
              <a:rPr lang="bg-BG" altLang="en-US" sz="1400" b="0" dirty="0" err="1" smtClean="0"/>
              <a:t>активити</a:t>
            </a:r>
            <a:r>
              <a:rPr lang="bg-BG" altLang="en-US" sz="1400" b="0" dirty="0" smtClean="0"/>
              <a:t>" диаграми от </a:t>
            </a:r>
            <a:r>
              <a:rPr lang="bg-BG" altLang="en-US" sz="1400" b="0" dirty="0" err="1" smtClean="0"/>
              <a:t>Unified</a:t>
            </a:r>
            <a:r>
              <a:rPr lang="bg-BG" altLang="en-US" sz="1400" b="0" dirty="0" smtClean="0"/>
              <a:t> </a:t>
            </a:r>
            <a:r>
              <a:rPr lang="bg-BG" altLang="en-US" sz="1400" b="0" dirty="0" err="1" smtClean="0"/>
              <a:t>Modeling</a:t>
            </a:r>
            <a:r>
              <a:rPr lang="bg-BG" altLang="en-US" sz="1400" b="0" dirty="0" smtClean="0"/>
              <a:t> </a:t>
            </a:r>
            <a:r>
              <a:rPr lang="bg-BG" altLang="en-US" sz="1400" b="0" dirty="0" err="1" smtClean="0"/>
              <a:t>Language</a:t>
            </a:r>
            <a:r>
              <a:rPr lang="bg-BG" altLang="en-US" sz="1400" b="0" dirty="0" smtClean="0"/>
              <a:t> (UML), като целта е да се създаде универсален език за описание на бизнес процеси, който да е еднакво четим и удобен за бизнес потребителите (мениджъри, бизнес анализатори и др.) и в същото време да дава възможност за описание на сложната семантика на бизнес процесите. </a:t>
            </a:r>
          </a:p>
          <a:p>
            <a:endParaRPr lang="ru-RU" altLang="en-US" sz="1400" b="0" dirty="0" smtClean="0"/>
          </a:p>
          <a:p>
            <a:r>
              <a:rPr lang="bg-BG" altLang="en-US" sz="1400" b="0" dirty="0" smtClean="0"/>
              <a:t>Основни елементи на BPMN във версия 2.0:</a:t>
            </a:r>
          </a:p>
          <a:p>
            <a:endParaRPr lang="bg-BG" altLang="en-US" sz="1400" b="0" dirty="0" smtClean="0"/>
          </a:p>
          <a:p>
            <a:r>
              <a:rPr lang="bg-BG" altLang="en-US" sz="1400" b="0" dirty="0" smtClean="0"/>
              <a:t>BPMN моделите се състоят от прости диаграми, съставени от ограничен набор от графични елементи. Четирите основни категории елементи в BPMN са:</a:t>
            </a:r>
          </a:p>
          <a:p>
            <a:endParaRPr lang="bg-BG" altLang="en-US" sz="14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altLang="en-US" sz="1400" b="0" dirty="0" smtClean="0"/>
              <a:t>    Обекти – Събития, дейности, Разпределители (</a:t>
            </a:r>
            <a:r>
              <a:rPr lang="bg-BG" altLang="en-US" sz="1400" b="0" dirty="0" err="1" smtClean="0"/>
              <a:t>Gateways</a:t>
            </a:r>
            <a:r>
              <a:rPr lang="bg-BG" altLang="en-US" sz="1400" b="0" dirty="0" smtClean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altLang="en-US" sz="1400" b="0" dirty="0" smtClean="0"/>
              <a:t>    Връзки – определят последователностите в процесите;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altLang="en-US" sz="1400" b="0" dirty="0" smtClean="0"/>
              <a:t>    Коридори (</a:t>
            </a:r>
            <a:r>
              <a:rPr lang="bg-BG" altLang="en-US" sz="1400" b="0" dirty="0" err="1" smtClean="0"/>
              <a:t>Swim</a:t>
            </a:r>
            <a:r>
              <a:rPr lang="bg-BG" altLang="en-US" sz="1400" b="0" dirty="0" smtClean="0"/>
              <a:t> </a:t>
            </a:r>
            <a:r>
              <a:rPr lang="bg-BG" altLang="en-US" sz="1400" b="0" dirty="0" err="1" smtClean="0"/>
              <a:t>lanes</a:t>
            </a:r>
            <a:r>
              <a:rPr lang="bg-BG" altLang="en-US" sz="1400" b="0" dirty="0" smtClean="0"/>
              <a:t>) – визуален елемент, който се използва в диаграми, схеми и графики, описващи потока на процесите. Той визуално разграничава отговорностите по отделните под-процеси в бизнес процесите. </a:t>
            </a:r>
            <a:r>
              <a:rPr lang="bg-BG" altLang="en-US" sz="1400" b="0" dirty="0" err="1" smtClean="0"/>
              <a:t>Swim</a:t>
            </a:r>
            <a:r>
              <a:rPr lang="bg-BG" altLang="en-US" sz="1400" b="0" dirty="0" smtClean="0"/>
              <a:t> </a:t>
            </a:r>
            <a:r>
              <a:rPr lang="bg-BG" altLang="en-US" sz="1400" b="0" dirty="0" err="1" smtClean="0"/>
              <a:t>lanes</a:t>
            </a:r>
            <a:r>
              <a:rPr lang="bg-BG" altLang="en-US" sz="1400" b="0" dirty="0" smtClean="0"/>
              <a:t> (коридорите) могат да бъдат подредени хоризонтално или вертикално;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altLang="en-US" sz="1400" b="0" dirty="0" smtClean="0"/>
              <a:t>    Допълнителни елементи (артефакти) - обект, група, анотация.</a:t>
            </a:r>
          </a:p>
          <a:p>
            <a:endParaRPr lang="bg-BG" altLang="en-US" sz="1400" b="0" dirty="0" smtClean="0"/>
          </a:p>
          <a:p>
            <a:endParaRPr lang="en-US" altLang="en-US" sz="1400" b="0" dirty="0"/>
          </a:p>
          <a:p>
            <a:endParaRPr lang="bg-BG" altLang="en-US" sz="1400" b="0" dirty="0" smtClean="0"/>
          </a:p>
          <a:p>
            <a:endParaRPr lang="bg-BG" altLang="en-US" sz="1400" b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altLang="en-US" smtClean="0"/>
              <a:t>Лекция </a:t>
            </a:r>
            <a:r>
              <a:rPr lang="en-US" altLang="en-US" smtClean="0"/>
              <a:t>1: </a:t>
            </a:r>
            <a:r>
              <a:rPr lang="bg-BG" altLang="en-US" smtClean="0"/>
              <a:t>Въведение и основни понятия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50796-35BD-49C8-9221-45C934114703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72042" y="6333827"/>
            <a:ext cx="2487549" cy="2635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 Wikipedia</a:t>
            </a:r>
            <a:r>
              <a:rPr lang="bg-BG" altLang="en-US" dirty="0" smtClean="0"/>
              <a:t> – </a:t>
            </a:r>
            <a:r>
              <a:rPr lang="en-US" altLang="en-US" dirty="0"/>
              <a:t>Business Process Model and Notation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56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За дисциплината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42988" y="1341438"/>
            <a:ext cx="7543800" cy="4800600"/>
          </a:xfrm>
        </p:spPr>
        <p:txBody>
          <a:bodyPr/>
          <a:lstStyle/>
          <a:p>
            <a:r>
              <a:rPr lang="bg-BG" sz="2000" b="0" dirty="0" smtClean="0"/>
              <a:t>Курсът </a:t>
            </a:r>
            <a:r>
              <a:rPr lang="bg-BG" sz="2000" b="0" dirty="0"/>
              <a:t>има за цел да запознае студентите с основните </a:t>
            </a:r>
            <a:r>
              <a:rPr lang="bg-BG" sz="2000" b="0" dirty="0" smtClean="0"/>
              <a:t>дейности </a:t>
            </a:r>
            <a:r>
              <a:rPr lang="bg-BG" sz="2000" b="0" dirty="0"/>
              <a:t>при управлението на софтуерни проекти. </a:t>
            </a:r>
            <a:r>
              <a:rPr lang="bg-BG" sz="2000" b="0" dirty="0" smtClean="0"/>
              <a:t>Ще се представят основните </a:t>
            </a:r>
            <a:r>
              <a:rPr lang="bg-BG" sz="2000" b="0" dirty="0"/>
              <a:t>понятия и процеси при управлението на софтуерни проекти, области на знанието и </a:t>
            </a:r>
            <a:r>
              <a:rPr lang="bg-BG" sz="2000" b="0" dirty="0" smtClean="0"/>
              <a:t>процесите </a:t>
            </a:r>
            <a:r>
              <a:rPr lang="bg-BG" sz="2000" b="0" dirty="0"/>
              <a:t>в тях. </a:t>
            </a:r>
            <a:r>
              <a:rPr lang="bg-BG" sz="2000" b="0" dirty="0" smtClean="0"/>
              <a:t> Детайлно </a:t>
            </a:r>
            <a:r>
              <a:rPr lang="bg-BG" sz="2000" b="0" dirty="0"/>
              <a:t>се разглеждат дейностите, свързани със стартирането, планирането, изпълнението, мониторинг и контрол, и приключване на </a:t>
            </a:r>
            <a:r>
              <a:rPr lang="bg-BG" sz="2000" b="0" dirty="0" smtClean="0"/>
              <a:t>проекта, с използване на класическите</a:t>
            </a:r>
            <a:r>
              <a:rPr lang="bg-BG" sz="2000" b="0" dirty="0"/>
              <a:t>, както и </a:t>
            </a:r>
            <a:r>
              <a:rPr lang="bg-BG" sz="2000" b="0" dirty="0" smtClean="0"/>
              <a:t>на по-динамичните </a:t>
            </a:r>
            <a:r>
              <a:rPr lang="bg-BG" sz="2000" b="0" dirty="0"/>
              <a:t>методи за разработка на софтуер. </a:t>
            </a:r>
            <a:r>
              <a:rPr lang="bg-BG" sz="2000" b="0" dirty="0" smtClean="0"/>
              <a:t>Подробно ще бъдат разгледани </a:t>
            </a:r>
            <a:r>
              <a:rPr lang="bg-BG" sz="2000" b="0" dirty="0"/>
              <a:t>управлението на риска, качеството, хората и др. </a:t>
            </a:r>
            <a:r>
              <a:rPr lang="bg-BG" sz="2000" b="0" dirty="0" smtClean="0"/>
              <a:t>аспекти.</a:t>
            </a:r>
          </a:p>
          <a:p>
            <a:endParaRPr lang="bg-BG" sz="2000" b="0" dirty="0" smtClean="0"/>
          </a:p>
          <a:p>
            <a:r>
              <a:rPr lang="bg-BG" sz="2000" b="0" dirty="0" smtClean="0"/>
              <a:t>При практическата </a:t>
            </a:r>
            <a:r>
              <a:rPr lang="bg-BG" sz="2000" b="0" dirty="0"/>
              <a:t>работа </a:t>
            </a:r>
            <a:r>
              <a:rPr lang="bg-BG" sz="2000" b="0" dirty="0" smtClean="0"/>
              <a:t>ще се </a:t>
            </a:r>
            <a:r>
              <a:rPr lang="bg-BG" sz="2000" b="0" dirty="0"/>
              <a:t>използват съвременни софтуерни инструменти, поддържащи диаграмни езици и нотации за моделиране като </a:t>
            </a:r>
            <a:r>
              <a:rPr lang="en-US" sz="2000" b="0" dirty="0"/>
              <a:t>Gantt</a:t>
            </a:r>
            <a:r>
              <a:rPr lang="bg-BG" sz="2000" b="0" dirty="0"/>
              <a:t>, </a:t>
            </a:r>
            <a:r>
              <a:rPr lang="en-US" sz="2000" b="0" dirty="0"/>
              <a:t>PERT</a:t>
            </a:r>
            <a:r>
              <a:rPr lang="bg-BG" sz="2000" b="0" dirty="0"/>
              <a:t>, </a:t>
            </a:r>
            <a:r>
              <a:rPr lang="en-US" sz="2000" b="0" dirty="0"/>
              <a:t>UML</a:t>
            </a:r>
            <a:r>
              <a:rPr lang="ru-RU" sz="2000" b="0" dirty="0"/>
              <a:t>, </a:t>
            </a:r>
            <a:r>
              <a:rPr lang="en-US" sz="2000" b="0" dirty="0"/>
              <a:t>BPMN</a:t>
            </a:r>
            <a:r>
              <a:rPr lang="bg-BG" sz="2000" b="0" dirty="0"/>
              <a:t> и др.</a:t>
            </a:r>
            <a:endParaRPr lang="en-US" sz="2000" i="1" dirty="0"/>
          </a:p>
          <a:p>
            <a:endParaRPr lang="en-US" alt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76400" y="6405563"/>
            <a:ext cx="2319536" cy="2635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 </a:t>
            </a:r>
            <a:r>
              <a:rPr lang="bg-BG" altLang="en-US" dirty="0" smtClean="0"/>
              <a:t>ФМИ – Учебен план СИ - УСП</a:t>
            </a: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altLang="en-US" dirty="0" smtClean="0"/>
              <a:t>Лекция </a:t>
            </a:r>
            <a:r>
              <a:rPr lang="en-US" altLang="en-US" dirty="0" smtClean="0"/>
              <a:t>1: </a:t>
            </a:r>
            <a:r>
              <a:rPr lang="bg-BG" altLang="en-US" dirty="0" smtClean="0"/>
              <a:t>Въведение и основни понятия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494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smtClean="0"/>
              <a:t>BPMN</a:t>
            </a:r>
            <a:r>
              <a:rPr lang="bg-BG" altLang="en-US" b="1" dirty="0" smtClean="0"/>
              <a:t> </a:t>
            </a:r>
            <a:r>
              <a:rPr lang="bg-BG" altLang="en-US" sz="1200" b="1" dirty="0" smtClean="0"/>
              <a:t>(</a:t>
            </a:r>
            <a:r>
              <a:rPr lang="en-US" altLang="en-US" sz="1200" b="1" dirty="0" smtClean="0"/>
              <a:t>2</a:t>
            </a:r>
            <a:r>
              <a:rPr lang="bg-BG" altLang="en-US" sz="1200" b="1" dirty="0" smtClean="0"/>
              <a:t>)</a:t>
            </a:r>
            <a:endParaRPr lang="en-US" altLang="en-US" b="1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042988" y="1364704"/>
            <a:ext cx="7543800" cy="4800600"/>
          </a:xfrm>
        </p:spPr>
        <p:txBody>
          <a:bodyPr/>
          <a:lstStyle/>
          <a:p>
            <a:endParaRPr lang="bg-BG" altLang="en-US" sz="2000" dirty="0" smtClean="0"/>
          </a:p>
          <a:p>
            <a:pPr algn="ctr"/>
            <a:r>
              <a:rPr lang="bg-BG" altLang="en-US" sz="2000" dirty="0" smtClean="0"/>
              <a:t>Пример за </a:t>
            </a:r>
            <a:r>
              <a:rPr lang="en-US" altLang="en-US" sz="2000" dirty="0" smtClean="0"/>
              <a:t>BPMN </a:t>
            </a:r>
            <a:r>
              <a:rPr lang="bg-BG" altLang="en-US" sz="2000" dirty="0" smtClean="0"/>
              <a:t>диаграма на процес с нормално протичане</a:t>
            </a:r>
            <a:endParaRPr lang="bg-BG" alt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altLang="en-US" smtClean="0"/>
              <a:t>Лекция </a:t>
            </a:r>
            <a:r>
              <a:rPr lang="en-US" altLang="en-US" smtClean="0"/>
              <a:t>1: </a:t>
            </a:r>
            <a:r>
              <a:rPr lang="bg-BG" altLang="en-US" smtClean="0"/>
              <a:t>Въведение и основни понятия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50796-35BD-49C8-9221-45C934114703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72042" y="6333827"/>
            <a:ext cx="2487549" cy="2635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 Wikipedia</a:t>
            </a:r>
            <a:r>
              <a:rPr lang="bg-BG" altLang="en-US" dirty="0" smtClean="0"/>
              <a:t> – </a:t>
            </a:r>
            <a:r>
              <a:rPr lang="en-US" altLang="en-US" dirty="0"/>
              <a:t>Business Process Model and Notation</a:t>
            </a:r>
            <a:endParaRPr lang="en-US" altLang="en-US" dirty="0" smtClean="0"/>
          </a:p>
        </p:txBody>
      </p:sp>
      <p:pic>
        <p:nvPicPr>
          <p:cNvPr id="6146" name="Picture 2" descr="https://upload.wikimedia.org/wikipedia/commons/thumb/b/b8/BPMN-AProcesswithNormalFlow.svg/1920px-BPMN-AProcesswithNormalFlow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576" y="2492896"/>
            <a:ext cx="7585650" cy="363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3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dirty="0" smtClean="0"/>
              <a:t>Литература (обща към всички лекции)</a:t>
            </a:r>
            <a:endParaRPr lang="en-US" altLang="en-US" dirty="0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042988" y="1341438"/>
            <a:ext cx="7543800" cy="4800600"/>
          </a:xfrm>
        </p:spPr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en-US" sz="1800" b="0" dirty="0" smtClean="0"/>
              <a:t>Project </a:t>
            </a:r>
            <a:r>
              <a:rPr lang="en-US" sz="1800" b="0" dirty="0"/>
              <a:t>Management Institute, A Guide to the Project Management Body of Knowledge (PMBOK® Guide)–Sixth Edition, 2017.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b="0" dirty="0"/>
              <a:t>Adolfo </a:t>
            </a:r>
            <a:r>
              <a:rPr lang="en-US" sz="1800" b="0" dirty="0" err="1"/>
              <a:t>Villafiorita</a:t>
            </a:r>
            <a:r>
              <a:rPr lang="en-US" sz="1800" b="0" dirty="0"/>
              <a:t>, Introduction to Software Project Management, </a:t>
            </a:r>
            <a:r>
              <a:rPr lang="en-US" sz="1800" b="0" dirty="0" err="1"/>
              <a:t>Auerbach</a:t>
            </a:r>
            <a:r>
              <a:rPr lang="en-US" sz="1800" b="0" dirty="0"/>
              <a:t> Publications, 2014.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b="0" dirty="0"/>
              <a:t>Anna P. Murray, The Complete Software Project Manager, 1st Edition, Wiley, 2016.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b="0" dirty="0"/>
              <a:t>Robert K. </a:t>
            </a:r>
            <a:r>
              <a:rPr lang="en-US" sz="1800" b="0" dirty="0" err="1"/>
              <a:t>Wysocki</a:t>
            </a:r>
            <a:r>
              <a:rPr lang="en-US" sz="1800" b="0" dirty="0"/>
              <a:t>, Effective Project Management: Traditional, Agile, Extreme, 7th Edition, Wiley, 2013.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b="0" dirty="0"/>
              <a:t>Bob Hughes, Mike </a:t>
            </a:r>
            <a:r>
              <a:rPr lang="en-US" sz="1800" b="0" dirty="0" err="1"/>
              <a:t>Cotterell</a:t>
            </a:r>
            <a:r>
              <a:rPr lang="en-US" sz="1800" b="0" dirty="0"/>
              <a:t>, Software Project Management, 5th edition, McGraw-Hill Education, 2009.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b="0" dirty="0"/>
              <a:t>Per Kroll, Philippe </a:t>
            </a:r>
            <a:r>
              <a:rPr lang="en-US" sz="1800" b="0" dirty="0" err="1"/>
              <a:t>Kruchten</a:t>
            </a:r>
            <a:r>
              <a:rPr lang="en-US" sz="1800" b="0" dirty="0"/>
              <a:t>, Grady </a:t>
            </a:r>
            <a:r>
              <a:rPr lang="en-US" sz="1800" b="0" dirty="0" err="1"/>
              <a:t>Booch</a:t>
            </a:r>
            <a:r>
              <a:rPr lang="en-US" sz="1800" b="0" dirty="0"/>
              <a:t>, The Rational Unified Process Made Easy, Addison-Wesley, 2003.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b="0" dirty="0"/>
              <a:t>Walker Royce, Software Project Management: A Unified Framework, Addison-Wesley, 1998</a:t>
            </a:r>
            <a:r>
              <a:rPr lang="en-US" sz="1800" b="0" dirty="0" smtClean="0"/>
              <a:t>.</a:t>
            </a:r>
            <a:endParaRPr lang="en-US" sz="1200" b="0" dirty="0"/>
          </a:p>
          <a:p>
            <a:pPr marL="342900" indent="-342900">
              <a:buFont typeface="+mj-lt"/>
              <a:buAutoNum type="arabicPeriod"/>
            </a:pPr>
            <a:r>
              <a:rPr lang="bg-BG" altLang="en-US" sz="1800" b="0" dirty="0"/>
              <a:t>Ръководство за </a:t>
            </a:r>
            <a:r>
              <a:rPr lang="en-US" altLang="en-US" sz="1800" b="0" dirty="0"/>
              <a:t>MS Project 2013 - </a:t>
            </a:r>
            <a:r>
              <a:rPr lang="en-US" altLang="en-US" sz="1200" b="0" dirty="0" smtClean="0">
                <a:hlinkClick r:id="rId2"/>
              </a:rPr>
              <a:t>https</a:t>
            </a:r>
            <a:r>
              <a:rPr lang="en-US" altLang="en-US" sz="1200" b="0">
                <a:hlinkClick r:id="rId2"/>
              </a:rPr>
              <a:t>://</a:t>
            </a:r>
            <a:r>
              <a:rPr lang="en-US" altLang="en-US" sz="1200" b="0" smtClean="0">
                <a:hlinkClick r:id="rId2"/>
              </a:rPr>
              <a:t>www.tutorialspoint.com/ms_project/index.htm</a:t>
            </a:r>
            <a:endParaRPr lang="en-US" altLang="en-US" sz="1200" b="0" dirty="0"/>
          </a:p>
          <a:p>
            <a:pPr marL="342900" lvl="0" indent="-342900">
              <a:buFont typeface="+mj-lt"/>
              <a:buAutoNum type="arabicPeriod"/>
            </a:pPr>
            <a:endParaRPr lang="en-US" sz="18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76400" y="6381328"/>
            <a:ext cx="1981200" cy="263525"/>
          </a:xfrm>
        </p:spPr>
        <p:txBody>
          <a:bodyPr/>
          <a:lstStyle/>
          <a:p>
            <a:pPr>
              <a:defRPr/>
            </a:pPr>
            <a:r>
              <a:rPr lang="bg-BG" altLang="en-US" dirty="0" smtClean="0"/>
              <a:t>Литература за ползване</a:t>
            </a:r>
            <a:endParaRPr lang="bg-BG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altLang="en-US" smtClean="0"/>
              <a:t>Лекция </a:t>
            </a:r>
            <a:r>
              <a:rPr lang="en-US" altLang="en-US" smtClean="0"/>
              <a:t>1: </a:t>
            </a:r>
            <a:r>
              <a:rPr lang="bg-BG" altLang="en-US" smtClean="0"/>
              <a:t>Въведение и основни понятия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924CA-3347-4845-977D-482A64641D47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274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За дисциплината </a:t>
            </a:r>
            <a:r>
              <a:rPr lang="bg-BG" altLang="en-US" sz="1200" b="1" dirty="0" smtClean="0"/>
              <a:t>(2)</a:t>
            </a:r>
            <a:endParaRPr lang="en-US" altLang="en-US" sz="1200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42988" y="1341438"/>
            <a:ext cx="7543800" cy="4800600"/>
          </a:xfrm>
        </p:spPr>
        <p:txBody>
          <a:bodyPr/>
          <a:lstStyle/>
          <a:p>
            <a:pPr algn="ctr"/>
            <a:r>
              <a:rPr lang="bg-BG" sz="2000" dirty="0"/>
              <a:t>УЧЕБНИ ДЕЙНОСТИ, МЕТОДИ </a:t>
            </a:r>
            <a:endParaRPr lang="bg-BG" sz="2000" dirty="0" smtClean="0"/>
          </a:p>
          <a:p>
            <a:pPr algn="ctr"/>
            <a:r>
              <a:rPr lang="bg-BG" sz="2000" dirty="0" smtClean="0"/>
              <a:t>И </a:t>
            </a:r>
            <a:r>
              <a:rPr lang="bg-BG" sz="2000" dirty="0"/>
              <a:t>ФОРМИ НА </a:t>
            </a:r>
            <a:r>
              <a:rPr lang="bg-BG" sz="2000" dirty="0" smtClean="0"/>
              <a:t>ПРЕПОДАВАНЕ</a:t>
            </a:r>
          </a:p>
          <a:p>
            <a:endParaRPr lang="en-US" sz="2000" b="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bg-BG" sz="2000" b="0" dirty="0"/>
              <a:t>Лекции;</a:t>
            </a:r>
            <a:endParaRPr lang="en-US" sz="2000" b="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bg-BG" sz="2000" b="0" dirty="0"/>
              <a:t>Лабораторни упражнения;</a:t>
            </a:r>
            <a:endParaRPr lang="en-US" sz="2000" b="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bg-BG" sz="2000" b="0" strike="sngStrike" dirty="0">
                <a:solidFill>
                  <a:srgbClr val="FF0000"/>
                </a:solidFill>
              </a:rPr>
              <a:t>Аудиторни писмени работи – два теоретични теста </a:t>
            </a:r>
            <a:r>
              <a:rPr lang="bg-BG" sz="2000" b="0" strike="sngStrike" dirty="0" smtClean="0">
                <a:solidFill>
                  <a:srgbClr val="FF0000"/>
                </a:solidFill>
              </a:rPr>
              <a:t>по </a:t>
            </a:r>
            <a:r>
              <a:rPr lang="bg-BG" sz="2000" b="0" strike="sngStrike" dirty="0">
                <a:solidFill>
                  <a:srgbClr val="FF0000"/>
                </a:solidFill>
              </a:rPr>
              <a:t>време на лекциите и две контролни работи </a:t>
            </a:r>
            <a:r>
              <a:rPr lang="bg-BG" sz="2000" b="0" strike="sngStrike" dirty="0" smtClean="0">
                <a:solidFill>
                  <a:srgbClr val="FF0000"/>
                </a:solidFill>
              </a:rPr>
              <a:t>по </a:t>
            </a:r>
            <a:r>
              <a:rPr lang="bg-BG" sz="2000" b="0" strike="sngStrike" dirty="0">
                <a:solidFill>
                  <a:srgbClr val="FF0000"/>
                </a:solidFill>
              </a:rPr>
              <a:t>време на упражненията;</a:t>
            </a:r>
            <a:endParaRPr lang="en-US" sz="2000" b="0" strike="sngStrike" dirty="0">
              <a:solidFill>
                <a:srgbClr val="FF0000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bg-BG" sz="2000" b="0" dirty="0"/>
              <a:t>Курсов проект – работа в екип по разработка и управление </a:t>
            </a:r>
            <a:r>
              <a:rPr lang="bg-BG" sz="2000" b="0" dirty="0" smtClean="0"/>
              <a:t>на </a:t>
            </a:r>
            <a:r>
              <a:rPr lang="bg-BG" sz="2000" b="0" dirty="0"/>
              <a:t>реален софтуерен проект;</a:t>
            </a:r>
            <a:endParaRPr lang="en-US" sz="2000" b="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bg-BG" sz="2000" b="0" dirty="0"/>
              <a:t>Защита на курсов проект – презентация пред преподавателя и останалите курсисти от </a:t>
            </a:r>
            <a:r>
              <a:rPr lang="bg-BG" sz="2000" b="0" dirty="0" smtClean="0"/>
              <a:t>групата</a:t>
            </a:r>
            <a:r>
              <a:rPr lang="en-US" sz="2000" b="0" dirty="0" smtClean="0"/>
              <a:t>;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bg-BG" sz="2000" b="0" dirty="0" smtClean="0"/>
              <a:t>Тест по теория – последната лекция или на изпита.</a:t>
            </a:r>
            <a:endParaRPr lang="en-US" sz="2000" b="0" dirty="0"/>
          </a:p>
          <a:p>
            <a:endParaRPr lang="en-US" altLang="en-US" sz="2000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76400" y="6405563"/>
            <a:ext cx="2319536" cy="2635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 </a:t>
            </a:r>
            <a:r>
              <a:rPr lang="bg-BG" altLang="en-US" dirty="0" smtClean="0"/>
              <a:t>ФМИ – Учебен план СИ - УСП</a:t>
            </a: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altLang="en-US" dirty="0" smtClean="0"/>
              <a:t>Лекция </a:t>
            </a:r>
            <a:r>
              <a:rPr lang="en-US" altLang="en-US" dirty="0" smtClean="0"/>
              <a:t>1: </a:t>
            </a:r>
            <a:r>
              <a:rPr lang="bg-BG" altLang="en-US" dirty="0" smtClean="0"/>
              <a:t>Въведение и основни понятия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864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smtClean="0"/>
              <a:t>Управление</a:t>
            </a:r>
            <a:endParaRPr lang="en-US" altLang="en-US" b="1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42988" y="1341438"/>
            <a:ext cx="7543800" cy="4800600"/>
          </a:xfrm>
        </p:spPr>
        <p:txBody>
          <a:bodyPr/>
          <a:lstStyle/>
          <a:p>
            <a:endParaRPr lang="bg-BG" altLang="en-US" dirty="0" smtClean="0"/>
          </a:p>
          <a:p>
            <a:r>
              <a:rPr lang="bg-BG" altLang="en-US" sz="2200" dirty="0" smtClean="0"/>
              <a:t>Управлението</a:t>
            </a:r>
            <a:r>
              <a:rPr lang="bg-BG" altLang="en-US" sz="2200" b="0" dirty="0" smtClean="0"/>
              <a:t> е извършването и упражняването на ръководни дейности в определена организирана </a:t>
            </a:r>
            <a:r>
              <a:rPr lang="bg-BG" altLang="en-US" sz="2200" i="1" dirty="0" smtClean="0"/>
              <a:t>система</a:t>
            </a:r>
            <a:r>
              <a:rPr lang="bg-BG" altLang="en-US" sz="2200" b="0" dirty="0" smtClean="0"/>
              <a:t> (системите могат да бъдат от различно естество – биологични, социални, бизнес, технически, правни), за да се синхронизират и </a:t>
            </a:r>
            <a:r>
              <a:rPr lang="bg-BG" altLang="en-US" sz="2200" b="0" dirty="0" err="1" smtClean="0"/>
              <a:t>целеположат</a:t>
            </a:r>
            <a:r>
              <a:rPr lang="bg-BG" altLang="en-US" sz="2200" b="0" dirty="0" smtClean="0"/>
              <a:t> дейностите на участващите в нея, да се гарантира опазването на специфичната структура на системите, да се поддържат наличните дейности и реализират програмни цели. </a:t>
            </a:r>
          </a:p>
          <a:p>
            <a:endParaRPr lang="en-US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76400" y="6405563"/>
            <a:ext cx="1981200" cy="2635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 Wikipedia</a:t>
            </a:r>
            <a:r>
              <a:rPr lang="bg-BG" altLang="en-US" dirty="0" smtClean="0"/>
              <a:t> - Управление</a:t>
            </a: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altLang="en-US" smtClean="0"/>
              <a:t>Лекция </a:t>
            </a:r>
            <a:r>
              <a:rPr lang="en-US" altLang="en-US" smtClean="0"/>
              <a:t>1: </a:t>
            </a:r>
            <a:r>
              <a:rPr lang="bg-BG" altLang="en-US" smtClean="0"/>
              <a:t>Въведение и основни понятия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82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smtClean="0"/>
              <a:t>Проект</a:t>
            </a:r>
            <a:endParaRPr lang="en-US" altLang="en-US" b="1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042988" y="1341438"/>
            <a:ext cx="7543800" cy="4800600"/>
          </a:xfrm>
        </p:spPr>
        <p:txBody>
          <a:bodyPr/>
          <a:lstStyle/>
          <a:p>
            <a:endParaRPr lang="bg-BG" altLang="en-US" sz="2200" b="0" dirty="0" smtClean="0"/>
          </a:p>
          <a:p>
            <a:r>
              <a:rPr lang="bg-BG" altLang="en-US" sz="2200" b="0" dirty="0" smtClean="0"/>
              <a:t>Терминът </a:t>
            </a:r>
            <a:r>
              <a:rPr lang="bg-BG" altLang="en-US" sz="2200" dirty="0" smtClean="0"/>
              <a:t>проект</a:t>
            </a:r>
            <a:r>
              <a:rPr lang="bg-BG" altLang="en-US" sz="2200" b="0" dirty="0" smtClean="0"/>
              <a:t> произлиза от латинската дума </a:t>
            </a:r>
            <a:r>
              <a:rPr lang="bg-BG" altLang="en-US" sz="2200" dirty="0" err="1" smtClean="0"/>
              <a:t>projectus</a:t>
            </a:r>
            <a:r>
              <a:rPr lang="bg-BG" altLang="en-US" sz="2200" b="0" dirty="0" smtClean="0"/>
              <a:t>, която означава „</a:t>
            </a:r>
            <a:r>
              <a:rPr lang="bg-BG" altLang="en-US" sz="2200" dirty="0" smtClean="0"/>
              <a:t>настъпващ</a:t>
            </a:r>
            <a:r>
              <a:rPr lang="bg-BG" altLang="en-US" sz="2200" b="0" dirty="0" smtClean="0"/>
              <a:t>“, „</a:t>
            </a:r>
            <a:r>
              <a:rPr lang="bg-BG" altLang="en-US" sz="2200" dirty="0" smtClean="0"/>
              <a:t>напредващ</a:t>
            </a:r>
            <a:r>
              <a:rPr lang="bg-BG" altLang="en-US" sz="2200" b="0" dirty="0" smtClean="0"/>
              <a:t>“. </a:t>
            </a:r>
          </a:p>
          <a:p>
            <a:endParaRPr lang="bg-BG" altLang="en-US" sz="2200" b="0" dirty="0" smtClean="0"/>
          </a:p>
          <a:p>
            <a:r>
              <a:rPr lang="bg-BG" altLang="en-US" sz="2200" b="0" dirty="0" smtClean="0"/>
              <a:t>Формалната дефиниция за проект е </a:t>
            </a:r>
          </a:p>
          <a:p>
            <a:r>
              <a:rPr lang="bg-BG" altLang="en-US" sz="2200" i="1" dirty="0" smtClean="0"/>
              <a:t>уникално и ограничено във времето начинание</a:t>
            </a:r>
            <a:r>
              <a:rPr lang="bg-BG" altLang="en-US" sz="2200" b="0" dirty="0" smtClean="0"/>
              <a:t>. </a:t>
            </a:r>
          </a:p>
          <a:p>
            <a:endParaRPr lang="bg-BG" altLang="en-US" sz="2200" b="0" dirty="0" smtClean="0"/>
          </a:p>
          <a:p>
            <a:r>
              <a:rPr lang="bg-BG" altLang="en-US" sz="2200" b="0" dirty="0" smtClean="0"/>
              <a:t>Под </a:t>
            </a:r>
            <a:r>
              <a:rPr lang="bg-BG" altLang="en-US" sz="2200" dirty="0" smtClean="0"/>
              <a:t>уникално</a:t>
            </a:r>
            <a:r>
              <a:rPr lang="bg-BG" altLang="en-US" sz="2200" b="0" dirty="0" smtClean="0"/>
              <a:t> се има предвид, че резултатът от проекта е нов продукт или услуга, </a:t>
            </a:r>
          </a:p>
          <a:p>
            <a:r>
              <a:rPr lang="bg-BG" altLang="en-US" sz="2200" b="0" dirty="0" smtClean="0"/>
              <a:t>а </a:t>
            </a:r>
            <a:r>
              <a:rPr lang="bg-BG" altLang="en-US" sz="2200" dirty="0" smtClean="0"/>
              <a:t>ограничено във времето</a:t>
            </a:r>
            <a:r>
              <a:rPr lang="bg-BG" altLang="en-US" sz="2200" b="0" dirty="0" smtClean="0"/>
              <a:t> означава, че има предопределени начало и край.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76400" y="6405563"/>
            <a:ext cx="1981200" cy="2635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 Wikipedia</a:t>
            </a:r>
            <a:r>
              <a:rPr lang="bg-BG" altLang="en-US" dirty="0" smtClean="0"/>
              <a:t> - Проект</a:t>
            </a: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altLang="en-US" smtClean="0"/>
              <a:t>Лекция </a:t>
            </a:r>
            <a:r>
              <a:rPr lang="en-US" altLang="en-US" smtClean="0"/>
              <a:t>1: </a:t>
            </a:r>
            <a:r>
              <a:rPr lang="bg-BG" altLang="en-US" smtClean="0"/>
              <a:t>Въведение и основни понятия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951062-A734-4399-BBAD-78BEE2783E3F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Проект</a:t>
            </a:r>
            <a:r>
              <a:rPr lang="bg-BG" altLang="en-US" sz="2800" b="1" dirty="0" smtClean="0"/>
              <a:t> </a:t>
            </a:r>
            <a:r>
              <a:rPr lang="bg-BG" altLang="en-US" sz="1200" b="1" dirty="0" smtClean="0"/>
              <a:t>(2)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42988" y="1341438"/>
            <a:ext cx="7543800" cy="4800600"/>
          </a:xfrm>
        </p:spPr>
        <p:txBody>
          <a:bodyPr/>
          <a:lstStyle/>
          <a:p>
            <a:pPr algn="ctr">
              <a:defRPr/>
            </a:pPr>
            <a:r>
              <a:rPr lang="bg-BG" sz="1800" dirty="0" smtClean="0"/>
              <a:t>Основни характеристики</a:t>
            </a:r>
          </a:p>
          <a:p>
            <a:pPr>
              <a:defRPr/>
            </a:pPr>
            <a:r>
              <a:rPr lang="bg-BG" sz="1200" b="0" dirty="0" smtClean="0"/>
              <a:t>Проектът е начинание, което </a:t>
            </a:r>
            <a:r>
              <a:rPr lang="bg-BG" sz="1200" i="1" dirty="0" smtClean="0"/>
              <a:t>изисква нов тип организация на съществуващите човешки, материални и финансови ресурси за постигането на предварително зададени и уникални по своята спецификация задачи в рамките на ограничен бюджет и срок</a:t>
            </a:r>
            <a:r>
              <a:rPr lang="bg-BG" sz="1200" b="0" dirty="0" smtClean="0"/>
              <a:t>. </a:t>
            </a:r>
          </a:p>
          <a:p>
            <a:pPr>
              <a:defRPr/>
            </a:pPr>
            <a:r>
              <a:rPr lang="bg-BG" sz="1200" b="0" dirty="0" smtClean="0"/>
              <a:t>От това определение могат да се изведат и основните характеристики на всеки проект: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bg-BG" sz="1200" dirty="0" smtClean="0"/>
              <a:t>Уникалност</a:t>
            </a:r>
            <a:r>
              <a:rPr lang="bg-BG" sz="1200" b="0" dirty="0" smtClean="0"/>
              <a:t> – Изразява се в уникалността на поставените задачи, които от своя страна са резултат от естеството на преследваните цели, а именно създаването на нов и уникален по своя характер продукт или услуга (в рамките на разглежданата организация);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bg-BG" sz="1200" b="0" dirty="0" smtClean="0"/>
              <a:t>Изисква </a:t>
            </a:r>
            <a:r>
              <a:rPr lang="bg-BG" sz="1200" dirty="0" smtClean="0"/>
              <a:t>реорганизация и преструктуриране</a:t>
            </a:r>
            <a:r>
              <a:rPr lang="bg-BG" sz="1200" b="0" dirty="0" smtClean="0"/>
              <a:t> на съществуващите организационни ресурси (човешки, материални и финансови);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bg-BG" sz="1200" b="0" dirty="0" smtClean="0"/>
              <a:t>Съществува в условия на </a:t>
            </a:r>
            <a:r>
              <a:rPr lang="bg-BG" sz="1200" dirty="0" smtClean="0"/>
              <a:t>ограничен бюджет</a:t>
            </a:r>
            <a:r>
              <a:rPr lang="bg-BG" sz="1200" b="0" dirty="0" smtClean="0"/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bg-BG" sz="1200" b="0" dirty="0" smtClean="0"/>
              <a:t>Съществува във </a:t>
            </a:r>
            <a:r>
              <a:rPr lang="bg-BG" sz="1200" dirty="0" smtClean="0"/>
              <a:t>фиксиран времеви диапазон</a:t>
            </a:r>
            <a:r>
              <a:rPr lang="bg-BG" sz="1200" b="0" dirty="0" smtClean="0"/>
              <a:t> (</a:t>
            </a:r>
            <a:r>
              <a:rPr lang="bg-BG" sz="1200" dirty="0" smtClean="0"/>
              <a:t>преходност</a:t>
            </a:r>
            <a:r>
              <a:rPr lang="bg-BG" sz="1200" b="0" dirty="0" smtClean="0"/>
              <a:t>) – Всеки проект се характеризира с начало и край, и в този смисъл той представлява временно начинание. Времевия диапазон на проектите може да варира от няколко месеца до години в зависимост от неговите специфики;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bg-BG" sz="1200" dirty="0" smtClean="0"/>
              <a:t>Подчинен на целите, поставени от бизнеса</a:t>
            </a:r>
            <a:r>
              <a:rPr lang="bg-BG" sz="1200" b="0" dirty="0" smtClean="0"/>
              <a:t> – Най-често проектите обслужват краткосрочни до средносрочни бизнес цели. В случаите на дългосрочни цели обикновено те се декомпозират в няколко средносрочни до краткосрочни цели;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bg-BG" sz="1200" b="0" dirty="0" smtClean="0"/>
              <a:t>Съществува в </a:t>
            </a:r>
            <a:r>
              <a:rPr lang="bg-BG" sz="1200" dirty="0" smtClean="0"/>
              <a:t>условията на динамика</a:t>
            </a:r>
            <a:r>
              <a:rPr lang="bg-BG" sz="1200" b="0" dirty="0" smtClean="0"/>
              <a:t> – Резултат от съществуващите </a:t>
            </a:r>
            <a:r>
              <a:rPr lang="bg-BG" sz="1200" b="0" i="1" dirty="0" smtClean="0"/>
              <a:t>ограничения</a:t>
            </a:r>
            <a:r>
              <a:rPr lang="bg-BG" sz="1200" b="0" dirty="0" smtClean="0"/>
              <a:t> (по време/бюджет) и </a:t>
            </a:r>
            <a:r>
              <a:rPr lang="bg-BG" sz="1200" b="0" i="1" dirty="0" smtClean="0"/>
              <a:t>динамиката</a:t>
            </a:r>
            <a:r>
              <a:rPr lang="bg-BG" sz="1200" b="0" dirty="0" smtClean="0"/>
              <a:t>, присъща на бизнес средата и бизнес целите;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bg-BG" sz="1200" dirty="0" smtClean="0"/>
              <a:t>Несигурност</a:t>
            </a:r>
            <a:r>
              <a:rPr lang="bg-BG" sz="1200" b="0" dirty="0" smtClean="0"/>
              <a:t> – Всички до сега посочени характеристики определят несигурността като присъща черта на всеки проект;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bg-BG" sz="1200" b="0" dirty="0" smtClean="0"/>
              <a:t>Представлява средство за </a:t>
            </a:r>
            <a:r>
              <a:rPr lang="bg-BG" sz="1200" dirty="0" smtClean="0"/>
              <a:t>организационна промяна</a:t>
            </a:r>
            <a:r>
              <a:rPr lang="bg-BG" sz="1200" b="0" dirty="0" smtClean="0"/>
              <a:t>.</a:t>
            </a:r>
          </a:p>
          <a:p>
            <a:pPr>
              <a:defRPr/>
            </a:pPr>
            <a:endParaRPr lang="bg-BG" altLang="en-US" sz="1200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76400" y="6405563"/>
            <a:ext cx="1981200" cy="2635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 Wikipedia</a:t>
            </a:r>
            <a:r>
              <a:rPr lang="bg-BG" altLang="en-US" dirty="0" smtClean="0"/>
              <a:t> - Проект</a:t>
            </a: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altLang="en-US" smtClean="0"/>
              <a:t>Лекция </a:t>
            </a:r>
            <a:r>
              <a:rPr lang="en-US" altLang="en-US" smtClean="0"/>
              <a:t>1: </a:t>
            </a:r>
            <a:r>
              <a:rPr lang="bg-BG" altLang="en-US" smtClean="0"/>
              <a:t>Въведение и основни понятия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32EE8-071C-4AE5-92F2-5450902AEEF7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smtClean="0"/>
              <a:t>Проект</a:t>
            </a:r>
            <a:r>
              <a:rPr lang="bg-BG" altLang="en-US" sz="2800" b="1" smtClean="0"/>
              <a:t> </a:t>
            </a:r>
            <a:r>
              <a:rPr lang="bg-BG" altLang="en-US" sz="1200" b="1" smtClean="0"/>
              <a:t>(3)</a:t>
            </a:r>
            <a:endParaRPr lang="en-US" altLang="en-US" b="1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042988" y="1365250"/>
            <a:ext cx="7543800" cy="4800600"/>
          </a:xfrm>
        </p:spPr>
        <p:txBody>
          <a:bodyPr/>
          <a:lstStyle/>
          <a:p>
            <a:pPr algn="ctr"/>
            <a:r>
              <a:rPr lang="bg-BG" altLang="en-US" sz="2000" smtClean="0"/>
              <a:t>Измерения</a:t>
            </a:r>
          </a:p>
          <a:p>
            <a:endParaRPr lang="bg-BG" altLang="en-US" sz="1200" b="0" smtClean="0"/>
          </a:p>
          <a:p>
            <a:r>
              <a:rPr lang="bg-BG" altLang="en-US" sz="1400" b="0" smtClean="0"/>
              <a:t>Всеки проект се характеризира с три основни параметъра, които често се обозначават като </a:t>
            </a:r>
            <a:r>
              <a:rPr lang="bg-BG" altLang="en-US" sz="1400" smtClean="0"/>
              <a:t>триъгълник</a:t>
            </a:r>
            <a:r>
              <a:rPr lang="bg-BG" altLang="en-US" sz="1400" b="0" smtClean="0"/>
              <a:t> (т.нар. </a:t>
            </a:r>
            <a:r>
              <a:rPr lang="bg-BG" altLang="en-US" sz="1400" i="1" smtClean="0"/>
              <a:t>триъгълник на проекта</a:t>
            </a:r>
            <a:r>
              <a:rPr lang="bg-BG" altLang="en-US" sz="1400" b="0" smtClean="0"/>
              <a:t>). </a:t>
            </a:r>
          </a:p>
          <a:p>
            <a:endParaRPr lang="bg-BG" altLang="en-US" sz="1400" b="0" smtClean="0"/>
          </a:p>
          <a:p>
            <a:r>
              <a:rPr lang="bg-BG" altLang="en-US" sz="1400" b="0" smtClean="0"/>
              <a:t>По своя характер тези параметри представляват ограничения, с които трябва да се съобрази изпълнението на проекта (поради което те често се наричат още ограничители на проекта): </a:t>
            </a:r>
          </a:p>
          <a:p>
            <a:endParaRPr lang="bg-BG" altLang="en-US" sz="1400" b="0" smtClean="0"/>
          </a:p>
          <a:p>
            <a:r>
              <a:rPr lang="bg-BG" altLang="en-US" sz="1400" smtClean="0"/>
              <a:t>Време (срок) </a:t>
            </a:r>
            <a:r>
              <a:rPr lang="bg-BG" altLang="en-US" sz="1400" b="0" smtClean="0"/>
              <a:t>– описва времевия диапазон на проекта,</a:t>
            </a:r>
          </a:p>
          <a:p>
            <a:r>
              <a:rPr lang="bg-BG" altLang="en-US" sz="1400" b="0" smtClean="0"/>
              <a:t> посочвайки неговото начало и край;</a:t>
            </a:r>
          </a:p>
          <a:p>
            <a:r>
              <a:rPr lang="bg-BG" altLang="en-US" sz="1400" smtClean="0"/>
              <a:t>Цена (бюджет) </a:t>
            </a:r>
            <a:r>
              <a:rPr lang="bg-BG" altLang="en-US" sz="1400" b="0" smtClean="0"/>
              <a:t>– описва ресурсите, които ще бъдат ангажирани </a:t>
            </a:r>
          </a:p>
          <a:p>
            <a:r>
              <a:rPr lang="bg-BG" altLang="en-US" sz="1400" b="0" smtClean="0"/>
              <a:t>и вложени в проекта (изразени в пари);</a:t>
            </a:r>
          </a:p>
          <a:p>
            <a:r>
              <a:rPr lang="bg-BG" altLang="en-US" sz="1400" smtClean="0"/>
              <a:t>Обхват</a:t>
            </a:r>
            <a:r>
              <a:rPr lang="bg-BG" altLang="en-US" sz="1400" b="0" smtClean="0"/>
              <a:t> - описва продукта или услугата, която</a:t>
            </a:r>
          </a:p>
          <a:p>
            <a:r>
              <a:rPr lang="bg-BG" altLang="en-US" sz="1400" b="0" smtClean="0"/>
              <a:t> ще бъде създадена посредством проекта.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76400" y="6405563"/>
            <a:ext cx="1981200" cy="2635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 Wikipedia</a:t>
            </a:r>
            <a:r>
              <a:rPr lang="bg-BG" altLang="en-US" dirty="0" smtClean="0"/>
              <a:t> - Проект</a:t>
            </a: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altLang="en-US" smtClean="0"/>
              <a:t>Лекция </a:t>
            </a:r>
            <a:r>
              <a:rPr lang="en-US" altLang="en-US" smtClean="0"/>
              <a:t>1: </a:t>
            </a:r>
            <a:r>
              <a:rPr lang="bg-BG" altLang="en-US" smtClean="0"/>
              <a:t>Въведение и основни понятия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F25AF-BA1F-42DA-9CEE-21E71454DCC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1741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3429000"/>
            <a:ext cx="2881313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Проект</a:t>
            </a:r>
            <a:r>
              <a:rPr lang="bg-BG" altLang="en-US" sz="2800" b="1" dirty="0" smtClean="0"/>
              <a:t> </a:t>
            </a:r>
            <a:r>
              <a:rPr lang="bg-BG" altLang="en-US" sz="1200" b="1" dirty="0" smtClean="0"/>
              <a:t>(4)</a:t>
            </a:r>
            <a:endParaRPr lang="en-US" altLang="en-US" b="1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042988" y="1341438"/>
            <a:ext cx="7543800" cy="4800600"/>
          </a:xfrm>
        </p:spPr>
        <p:txBody>
          <a:bodyPr/>
          <a:lstStyle/>
          <a:p>
            <a:r>
              <a:rPr lang="bg-BG" altLang="en-US" sz="1600" b="0" dirty="0" smtClean="0"/>
              <a:t>Между отделните параметри на проекта съществува зависимост – всяка промяна в кой да е от тях води до промяна в поне един от останалите параметри.</a:t>
            </a:r>
          </a:p>
          <a:p>
            <a:endParaRPr lang="bg-BG" altLang="en-US" sz="1600" b="0" dirty="0" smtClean="0"/>
          </a:p>
          <a:p>
            <a:r>
              <a:rPr lang="bg-BG" altLang="en-US" sz="1600" b="0" dirty="0" smtClean="0"/>
              <a:t> Поради тази причина</a:t>
            </a:r>
            <a:r>
              <a:rPr lang="en-US" altLang="en-US" sz="1600" b="0" dirty="0" smtClean="0"/>
              <a:t>,</a:t>
            </a:r>
            <a:r>
              <a:rPr lang="bg-BG" altLang="en-US" sz="1600" b="0" dirty="0" smtClean="0"/>
              <a:t> добра практика е дефинирането на два от параметрите да се извършва в съответствие с изискванията и желанията на клиента, докато третия (</a:t>
            </a:r>
            <a:r>
              <a:rPr lang="bg-BG" altLang="en-US" sz="1600" dirty="0" smtClean="0"/>
              <a:t>балансиращ</a:t>
            </a:r>
            <a:r>
              <a:rPr lang="bg-BG" altLang="en-US" sz="1600" b="0" dirty="0" smtClean="0"/>
              <a:t>) параметър се определя и контролира от организацията, реализираща проекта. </a:t>
            </a:r>
          </a:p>
          <a:p>
            <a:endParaRPr lang="bg-BG" altLang="en-US" sz="1600" b="0" dirty="0" smtClean="0"/>
          </a:p>
          <a:p>
            <a:r>
              <a:rPr lang="bg-BG" altLang="en-US" sz="1600" b="0" dirty="0" smtClean="0"/>
              <a:t>Друга добра практика е </a:t>
            </a:r>
            <a:r>
              <a:rPr lang="bg-BG" altLang="en-US" sz="1600" b="0" i="1" dirty="0" smtClean="0"/>
              <a:t>определянето</a:t>
            </a:r>
            <a:r>
              <a:rPr lang="bg-BG" altLang="en-US" sz="1600" b="0" dirty="0" smtClean="0"/>
              <a:t> (</a:t>
            </a:r>
            <a:r>
              <a:rPr lang="bg-BG" altLang="en-US" sz="1600" b="0" i="1" dirty="0" smtClean="0"/>
              <a:t>идентифицирането</a:t>
            </a:r>
            <a:r>
              <a:rPr lang="bg-BG" altLang="en-US" sz="1600" b="0" dirty="0" smtClean="0"/>
              <a:t>) на </a:t>
            </a:r>
            <a:r>
              <a:rPr lang="bg-BG" altLang="en-US" sz="1600" i="1" dirty="0" smtClean="0"/>
              <a:t>водещия параметър</a:t>
            </a:r>
            <a:r>
              <a:rPr lang="bg-BG" altLang="en-US" sz="1600" b="0" i="1" dirty="0" smtClean="0"/>
              <a:t> на проекта</a:t>
            </a:r>
            <a:r>
              <a:rPr lang="bg-BG" altLang="en-US" sz="1600" b="0" dirty="0" smtClean="0"/>
              <a:t> – този, към който клиента е най-чувствителен. Той в най-висока степен предопределя спецификата при управлението и реализацията на проекта и е добре да е идентифициран възможно най-рано. </a:t>
            </a:r>
          </a:p>
          <a:p>
            <a:endParaRPr lang="bg-BG" altLang="en-US" sz="1600" b="0" dirty="0" smtClean="0"/>
          </a:p>
          <a:p>
            <a:r>
              <a:rPr lang="bg-BG" altLang="en-US" sz="1600" b="0" dirty="0" smtClean="0"/>
              <a:t>Също така водещият параметър често определя целите на проекта и очакваните резултати, поради което често понятията цел / резултат / параметър (ограничител) се размиват. </a:t>
            </a:r>
          </a:p>
          <a:p>
            <a:endParaRPr lang="bg-BG" altLang="en-US" sz="1200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76400" y="6405563"/>
            <a:ext cx="1981200" cy="2635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 Wikipedia</a:t>
            </a:r>
            <a:r>
              <a:rPr lang="bg-BG" altLang="en-US" dirty="0" smtClean="0"/>
              <a:t> - Проект</a:t>
            </a: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altLang="en-US" smtClean="0"/>
              <a:t>Лекция </a:t>
            </a:r>
            <a:r>
              <a:rPr lang="en-US" altLang="en-US" smtClean="0"/>
              <a:t>1: </a:t>
            </a:r>
            <a:r>
              <a:rPr lang="bg-BG" altLang="en-US" smtClean="0"/>
              <a:t>Въведение и основни понятия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50796-35BD-49C8-9221-45C93411470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MISPM">
  <a:themeElements>
    <a:clrScheme name="Lloseng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losengMaster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loseng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losengMast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1847</TotalTime>
  <Words>4030</Words>
  <Application>Microsoft Office PowerPoint</Application>
  <PresentationFormat>On-screen Show (4:3)</PresentationFormat>
  <Paragraphs>409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Times</vt:lpstr>
      <vt:lpstr>Times New Roman</vt:lpstr>
      <vt:lpstr>Wingdings</vt:lpstr>
      <vt:lpstr>FMISPM</vt:lpstr>
      <vt:lpstr>PowerPoint Presentation</vt:lpstr>
      <vt:lpstr>За връзка с лектора</vt:lpstr>
      <vt:lpstr>За дисциплината</vt:lpstr>
      <vt:lpstr>За дисциплината (2)</vt:lpstr>
      <vt:lpstr>Управление</vt:lpstr>
      <vt:lpstr>Проект</vt:lpstr>
      <vt:lpstr>Проект (2)</vt:lpstr>
      <vt:lpstr>Проект (3)</vt:lpstr>
      <vt:lpstr>Проект (4)</vt:lpstr>
      <vt:lpstr>Управление на проекти</vt:lpstr>
      <vt:lpstr>Управление на проекти (2)</vt:lpstr>
      <vt:lpstr>Управление на проекти (3)</vt:lpstr>
      <vt:lpstr>Софтуерен проект</vt:lpstr>
      <vt:lpstr>Софтуерен проект (2)</vt:lpstr>
      <vt:lpstr>Управление на Софтуерен проект</vt:lpstr>
      <vt:lpstr>Управление на Софтуерен проект (2)</vt:lpstr>
      <vt:lpstr>Управление на Софтуерен проект (3)</vt:lpstr>
      <vt:lpstr>Софтуерни инструменти за управление на проекти</vt:lpstr>
      <vt:lpstr>Софтуерни инструменти за управление на проекти (2)</vt:lpstr>
      <vt:lpstr>Софтуерни инструменти за управление на проекти (3)</vt:lpstr>
      <vt:lpstr>Софтуерни инструменти за управление на проекти (4)</vt:lpstr>
      <vt:lpstr>Използвани  диаграмни езици и нотации</vt:lpstr>
      <vt:lpstr>PERT диаграма</vt:lpstr>
      <vt:lpstr>PERT диаграма (2)</vt:lpstr>
      <vt:lpstr>Gantt диаграма</vt:lpstr>
      <vt:lpstr>Gantt диаграма (2)</vt:lpstr>
      <vt:lpstr>UML</vt:lpstr>
      <vt:lpstr>UML (2)</vt:lpstr>
      <vt:lpstr>BPMN</vt:lpstr>
      <vt:lpstr>BPMN (2)</vt:lpstr>
      <vt:lpstr>Литература (обща към всички лекции)</vt:lpstr>
    </vt:vector>
  </TitlesOfParts>
  <Company>SITE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Laganiere</dc:creator>
  <cp:lastModifiedBy>Svetoslav Enkov</cp:lastModifiedBy>
  <cp:revision>217</cp:revision>
  <cp:lastPrinted>2001-08-30T21:48:01Z</cp:lastPrinted>
  <dcterms:created xsi:type="dcterms:W3CDTF">2001-07-30T14:50:21Z</dcterms:created>
  <dcterms:modified xsi:type="dcterms:W3CDTF">2021-01-05T14:23:11Z</dcterms:modified>
</cp:coreProperties>
</file>