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sldIdLst>
    <p:sldId id="258" r:id="rId2"/>
    <p:sldId id="312" r:id="rId3"/>
    <p:sldId id="320" r:id="rId4"/>
    <p:sldId id="322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41" r:id="rId13"/>
    <p:sldId id="321" r:id="rId14"/>
    <p:sldId id="334" r:id="rId15"/>
    <p:sldId id="342" r:id="rId16"/>
    <p:sldId id="339" r:id="rId17"/>
    <p:sldId id="340" r:id="rId18"/>
    <p:sldId id="33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93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7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4897B4CA-D91E-4EF6-80B6-8DAF88CE5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>
              <a:spcBef>
                <a:spcPct val="0"/>
              </a:spcBef>
            </a:pPr>
            <a:fld id="{9B010843-78BF-4AF1-BC9E-449372DC4686}" type="slidenum">
              <a:rPr lang="en-US" altLang="en-US" smtClean="0">
                <a:latin typeface="Times" pitchFamily="1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 smtClean="0">
              <a:latin typeface="Times" pitchFamily="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545F119-1766-4E61-814D-CBE997A4E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3C30-193C-4DB2-8F7F-21FBF18C1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53D42-8428-4047-89B3-5401345DB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543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D60FB86-5A75-4401-94B8-EF561F20F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A8E0-21FA-44DD-A8C5-1DFBFE2FC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4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2B5AE2FA-392A-49A8-BB1D-2940D269F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973A-35BC-4002-BBC7-B927EE44F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6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423AD-3DAE-4623-82FC-9A9196D3A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5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109-55CC-436C-9010-9B8DC001F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6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4755-2D9D-4AC6-A7B5-390BBE9B7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90135-3A83-44E4-A24A-363D6987E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0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6021388"/>
            <a:ext cx="4937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8"/>
          <p:cNvGrpSpPr>
            <a:grpSpLocks/>
          </p:cNvGrpSpPr>
          <p:nvPr userDrawn="1"/>
        </p:nvGrpSpPr>
        <p:grpSpPr bwMode="auto">
          <a:xfrm>
            <a:off x="215900" y="1295400"/>
            <a:ext cx="1074738" cy="5281613"/>
            <a:chOff x="136" y="768"/>
            <a:chExt cx="677" cy="3327"/>
          </a:xfrm>
        </p:grpSpPr>
        <p:pic>
          <p:nvPicPr>
            <p:cNvPr id="1033" name="Picture 10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65F7554A-54AE-46C4-9FB0-BECBA24B7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s_project/inde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vetoslav.enkov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enkov.com/sp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hyperlink" Target="mailto:enkov@uni-plovdiv.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914400" y="5492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1143000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600200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bg-BG" altLang="en-US" sz="3200" dirty="0">
                <a:solidFill>
                  <a:schemeClr val="tx2"/>
                </a:solidFill>
                <a:latin typeface="Arial" charset="0"/>
              </a:rPr>
              <a:t>Управление на Софтуерни Проекти</a:t>
            </a:r>
          </a:p>
          <a:p>
            <a:pPr algn="ctr">
              <a:spcBef>
                <a:spcPct val="0"/>
              </a:spcBef>
            </a:pPr>
            <a:r>
              <a:rPr lang="bg-BG" altLang="en-US" sz="2800" b="0" i="1" dirty="0">
                <a:solidFill>
                  <a:schemeClr val="tx2"/>
                </a:solidFill>
                <a:latin typeface="Arial" charset="0"/>
              </a:rPr>
              <a:t>доц. д-р Светослав Енков</a:t>
            </a:r>
            <a:endParaRPr lang="en-US" altLang="en-US" sz="2000" b="0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331913" y="1676400"/>
            <a:ext cx="7704137" cy="44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385763" indent="-1952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804863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223963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1643063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100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557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014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471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/>
            <a:r>
              <a:rPr lang="bg-BG" altLang="en-US" sz="4000" dirty="0" smtClean="0"/>
              <a:t>Лекция 2.</a:t>
            </a:r>
            <a:r>
              <a:rPr lang="en-US" altLang="en-US" sz="4000" dirty="0" smtClean="0"/>
              <a:t> </a:t>
            </a:r>
            <a:r>
              <a:rPr lang="bg-BG" altLang="en-US" sz="4000" dirty="0" smtClean="0"/>
              <a:t> </a:t>
            </a:r>
            <a:r>
              <a:rPr lang="bg-BG" altLang="en-US" sz="4000" i="1" dirty="0" smtClean="0"/>
              <a:t>Основни процеси и дейности в проектите</a:t>
            </a:r>
            <a:endParaRPr lang="ru-RU" altLang="en-US" i="1" dirty="0"/>
          </a:p>
          <a:p>
            <a:pPr algn="ctr">
              <a:spcBef>
                <a:spcPct val="0"/>
              </a:spcBef>
            </a:pPr>
            <a:endParaRPr lang="ru-RU" altLang="en-US" dirty="0" smtClean="0"/>
          </a:p>
          <a:p>
            <a:pPr lvl="1">
              <a:spcBef>
                <a:spcPct val="0"/>
              </a:spcBef>
            </a:pPr>
            <a:r>
              <a:rPr lang="bg-BG" altLang="en-US" dirty="0" smtClean="0"/>
              <a:t>Основни групи процеси в проектите: начало, план, изпълнение, мониторинг и контрол, край. </a:t>
            </a:r>
          </a:p>
          <a:p>
            <a:pPr lvl="1" algn="ctr">
              <a:spcBef>
                <a:spcPct val="0"/>
              </a:spcBef>
            </a:pPr>
            <a:endParaRPr lang="bg-BG" altLang="en-US" dirty="0"/>
          </a:p>
          <a:p>
            <a:pPr lvl="1">
              <a:spcBef>
                <a:spcPct val="0"/>
              </a:spcBef>
            </a:pPr>
            <a:r>
              <a:rPr lang="bg-BG" altLang="en-US" dirty="0" smtClean="0"/>
              <a:t>Основни дейности в софтуерния процес: определяне на изискванията, моделиране, реализация, верификация и валидация, документиране, внедряване, поддръжка.</a:t>
            </a:r>
            <a:endParaRPr lang="bg-BG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6381328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 smtClean="0"/>
              <a:t>Дисциплина за специалност Софтуерно Инженерство (редовно обучение) на ФМИ ПУ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Определяне на изискванията</a:t>
            </a:r>
            <a:br>
              <a:rPr lang="bg-BG" altLang="en-US" b="1" dirty="0" smtClean="0"/>
            </a:br>
            <a:r>
              <a:rPr lang="bg-BG" altLang="en-US" b="1" dirty="0" smtClean="0"/>
              <a:t>(планиране)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sz="1800" dirty="0" smtClean="0"/>
              <a:t>Планирането</a:t>
            </a:r>
            <a:r>
              <a:rPr lang="bg-BG" sz="1800" b="0" dirty="0" smtClean="0"/>
              <a:t> е част от всеки проект. </a:t>
            </a:r>
          </a:p>
          <a:p>
            <a:endParaRPr lang="bg-BG" sz="1800" b="0" dirty="0" smtClean="0"/>
          </a:p>
          <a:p>
            <a:r>
              <a:rPr lang="bg-BG" sz="1800" b="0" dirty="0" smtClean="0"/>
              <a:t>В процеса на планиране се откриват и поставят конкретните задачи, свързани със самия проект. </a:t>
            </a:r>
          </a:p>
          <a:p>
            <a:endParaRPr lang="bg-BG" sz="1800" b="0" dirty="0" smtClean="0"/>
          </a:p>
          <a:p>
            <a:r>
              <a:rPr lang="bg-BG" sz="1800" b="0" dirty="0" smtClean="0"/>
              <a:t>Важна част от създаването на софтуерна програма е извличане на изискванията или техния анализ.</a:t>
            </a:r>
          </a:p>
          <a:p>
            <a:r>
              <a:rPr lang="bg-BG" sz="1800" b="0" dirty="0" smtClean="0"/>
              <a:t>Клиентите най-често имат абстрактно виждане какво искат като краен резултат и нямат идея какво трябва да прави </a:t>
            </a:r>
            <a:r>
              <a:rPr lang="bg-BG" sz="1800" b="0" dirty="0"/>
              <a:t>софтуерния </a:t>
            </a:r>
            <a:r>
              <a:rPr lang="bg-BG" sz="1800" b="0" dirty="0" smtClean="0"/>
              <a:t>продукт. </a:t>
            </a:r>
          </a:p>
          <a:p>
            <a:r>
              <a:rPr lang="bg-BG" sz="1800" b="0" dirty="0" smtClean="0"/>
              <a:t>Опитните софтуерни инженери разпознават непълните, прекалено амбициозни или често противоречиви изисквания още във фазата на планиране. </a:t>
            </a:r>
          </a:p>
          <a:p>
            <a:r>
              <a:rPr lang="bg-BG" sz="1800" b="0" dirty="0" smtClean="0"/>
              <a:t>Честото тестване и изпробване на продуктите в процеса на разработка намалява риска от внедряване на ненужни изисквания. </a:t>
            </a:r>
          </a:p>
          <a:p>
            <a:endParaRPr lang="bg-BG" altLang="en-US" sz="20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03648" y="6381328"/>
            <a:ext cx="2551490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</a:t>
            </a:r>
            <a:r>
              <a:rPr lang="bg-BG" altLang="en-US" dirty="0" smtClean="0"/>
              <a:t> </a:t>
            </a:r>
            <a:r>
              <a:rPr lang="en-US" altLang="en-US" dirty="0" smtClean="0"/>
              <a:t>–</a:t>
            </a:r>
            <a:r>
              <a:rPr lang="bg-BG" altLang="en-US" dirty="0" smtClean="0"/>
              <a:t> Софтуерно инженерство    - Планиране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8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Моделиране (анализиране)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sz="1800" dirty="0" smtClean="0"/>
              <a:t>Моделирането </a:t>
            </a:r>
            <a:r>
              <a:rPr lang="bg-BG" sz="1800" b="0" dirty="0" smtClean="0"/>
              <a:t>е най-важният етап от всеки софтуерен процес, включващ и </a:t>
            </a:r>
            <a:r>
              <a:rPr lang="bg-BG" sz="1800" dirty="0" smtClean="0"/>
              <a:t>анализиране</a:t>
            </a:r>
            <a:r>
              <a:rPr lang="bg-BG" sz="1800" b="0" dirty="0" smtClean="0"/>
              <a:t> на всички налични изисквания на клиента.</a:t>
            </a:r>
          </a:p>
          <a:p>
            <a:endParaRPr lang="bg-BG" sz="1800" b="0" dirty="0" smtClean="0"/>
          </a:p>
          <a:p>
            <a:r>
              <a:rPr lang="bg-BG" altLang="en-US" sz="1800" b="0" dirty="0" smtClean="0"/>
              <a:t>Изборът на модел за софтуерния процес е избор на методология за разработката на софтуера и е свързан от една страна с анализ на принципите и методите, правилата и постулатите, а от друга – със систематичното изследване на методите, които са или могат да бъдат приложени за този процес</a:t>
            </a:r>
            <a:r>
              <a:rPr lang="ru-RU" altLang="en-US" sz="1800" b="0" dirty="0" smtClean="0"/>
              <a:t>. </a:t>
            </a:r>
            <a:endParaRPr lang="bg-BG" altLang="en-US" sz="1800" b="0" dirty="0" smtClean="0"/>
          </a:p>
          <a:p>
            <a:r>
              <a:rPr lang="bg-BG" altLang="en-US" sz="1800" b="0" dirty="0" smtClean="0"/>
              <a:t>Смяната </a:t>
            </a:r>
            <a:r>
              <a:rPr lang="bg-BG" altLang="en-US" sz="1800" b="0" dirty="0"/>
              <a:t>на избрания модел за разработка на софтуер </a:t>
            </a:r>
            <a:r>
              <a:rPr lang="bg-BG" altLang="en-US" sz="1800" b="0" dirty="0" smtClean="0"/>
              <a:t>„в движение“ (след стартиране на същинското реализиране на процеса) е </a:t>
            </a:r>
            <a:r>
              <a:rPr lang="bg-BG" altLang="en-US" sz="1800" b="0" dirty="0"/>
              <a:t>много „скъпо</a:t>
            </a:r>
            <a:r>
              <a:rPr lang="bg-BG" altLang="en-US" sz="1800" b="0" dirty="0" smtClean="0"/>
              <a:t>“ (поглъща много ресурси) </a:t>
            </a:r>
            <a:r>
              <a:rPr lang="bg-BG" altLang="en-US" sz="1800" b="0" dirty="0"/>
              <a:t>и трябва да се избягва.</a:t>
            </a:r>
          </a:p>
          <a:p>
            <a:endParaRPr lang="bg-BG" altLang="en-US" sz="1800" b="0" dirty="0" smtClean="0"/>
          </a:p>
          <a:p>
            <a:r>
              <a:rPr lang="bg-BG" altLang="en-US" sz="1800" b="0" dirty="0" smtClean="0"/>
              <a:t>След като се избере някой от моделите за разработка, се преминава към следващите етапи: реализация, верификация и валидация, документиране, внедряване и поддръжка</a:t>
            </a:r>
            <a:r>
              <a:rPr lang="ru-RU" altLang="en-US" sz="1800" b="0" dirty="0" smtClean="0"/>
              <a:t>.</a:t>
            </a:r>
            <a:r>
              <a:rPr lang="ru-RU" altLang="en-US" sz="1800" b="0" dirty="0"/>
              <a:t/>
            </a:r>
            <a:br>
              <a:rPr lang="ru-RU" altLang="en-US" sz="1800" b="0" dirty="0"/>
            </a:br>
            <a:endParaRPr lang="ru-RU" altLang="en-US" sz="1800" b="0" dirty="0"/>
          </a:p>
          <a:p>
            <a:endParaRPr lang="bg-BG" altLang="en-US" sz="1800" b="0" dirty="0" smtClean="0"/>
          </a:p>
          <a:p>
            <a:endParaRPr lang="bg-BG" altLang="en-US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03648" y="6381328"/>
            <a:ext cx="2551490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</a:t>
            </a:r>
            <a:r>
              <a:rPr lang="bg-BG" altLang="en-US" dirty="0" smtClean="0"/>
              <a:t> </a:t>
            </a:r>
            <a:r>
              <a:rPr lang="en-US" altLang="en-US" dirty="0" smtClean="0"/>
              <a:t>–</a:t>
            </a:r>
            <a:r>
              <a:rPr lang="bg-BG" altLang="en-US" dirty="0" smtClean="0"/>
              <a:t> Софтуерно инженерство    - Моделиране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0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Моделиране (анализиране) </a:t>
            </a:r>
            <a:r>
              <a:rPr lang="bg-BG" altLang="en-US" sz="1200" b="1" dirty="0" smtClean="0"/>
              <a:t>(2)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sz="1800" b="0" dirty="0" smtClean="0"/>
              <a:t>Моделирането на софтуерния процес включва и дизайна на софтуерния продукт.</a:t>
            </a:r>
          </a:p>
          <a:p>
            <a:endParaRPr lang="ru-RU" altLang="en-US" sz="1800" b="0" dirty="0" smtClean="0"/>
          </a:p>
          <a:p>
            <a:r>
              <a:rPr lang="bg-BG" altLang="en-US" sz="1800" b="0" dirty="0" smtClean="0"/>
              <a:t>Когато изискванията се установят, дизайнът на софтуера може също да бъде установен в документ на софтуерен дизайн (на английски: </a:t>
            </a:r>
            <a:r>
              <a:rPr lang="bg-BG" altLang="en-US" sz="1800" b="0" dirty="0" err="1" smtClean="0"/>
              <a:t>Software_design_document</a:t>
            </a:r>
            <a:r>
              <a:rPr lang="bg-BG" altLang="en-US" sz="1800" b="0" dirty="0" smtClean="0"/>
              <a:t>). </a:t>
            </a:r>
          </a:p>
          <a:p>
            <a:endParaRPr lang="bg-BG" altLang="en-US" sz="1800" b="0" dirty="0"/>
          </a:p>
          <a:p>
            <a:r>
              <a:rPr lang="bg-BG" altLang="en-US" sz="1800" b="0" dirty="0" smtClean="0"/>
              <a:t>Това включва предварителен изглед или дизайн на високо ниво на главните модули с обща картина (например блок-схема) на това как се съчетават частите. </a:t>
            </a:r>
          </a:p>
          <a:p>
            <a:endParaRPr lang="bg-BG" altLang="en-US" sz="1800" b="0" dirty="0"/>
          </a:p>
          <a:p>
            <a:r>
              <a:rPr lang="bg-BG" altLang="en-US" sz="1800" b="0" dirty="0" smtClean="0"/>
              <a:t>Езикът, операционната система и хардуерните компоненти трябва да са ясни преди това. След като е създаден детайлен дизайн или дизайн на ниско ниво, може да се пристъпи към доказателство за концепцията или да се потвърдят изискванията с прототип. </a:t>
            </a:r>
            <a:r>
              <a:rPr lang="ru-RU" altLang="en-US" sz="1800" b="0" dirty="0"/>
              <a:t/>
            </a:r>
            <a:br>
              <a:rPr lang="ru-RU" altLang="en-US" sz="1800" b="0" dirty="0"/>
            </a:br>
            <a:endParaRPr lang="ru-RU" altLang="en-US" sz="1800" b="0" dirty="0"/>
          </a:p>
          <a:p>
            <a:endParaRPr lang="bg-BG" altLang="en-US" sz="1800" b="0" dirty="0" smtClean="0"/>
          </a:p>
          <a:p>
            <a:endParaRPr lang="bg-BG" altLang="en-US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32431" y="6381328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</a:t>
            </a:r>
            <a:r>
              <a:rPr lang="bg-BG" altLang="en-US" dirty="0" smtClean="0"/>
              <a:t> </a:t>
            </a:r>
            <a:r>
              <a:rPr lang="en-US" altLang="en-US" dirty="0" smtClean="0"/>
              <a:t>–</a:t>
            </a:r>
            <a:r>
              <a:rPr lang="bg-BG" altLang="en-US" dirty="0" smtClean="0"/>
              <a:t> Разработка на софтуер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0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Модел на софтуерния процес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bg-BG" sz="1800" dirty="0"/>
              <a:t>Моделът на софтуерния процес</a:t>
            </a:r>
            <a:r>
              <a:rPr lang="bg-BG" altLang="bg-BG" sz="1800" b="0" dirty="0"/>
              <a:t> е абстрактно представяне на </a:t>
            </a:r>
            <a:r>
              <a:rPr lang="bg-BG" altLang="bg-BG" sz="1800" b="0" dirty="0" smtClean="0"/>
              <a:t>процеса на разработка на софтуер. </a:t>
            </a:r>
            <a:r>
              <a:rPr lang="bg-BG" altLang="bg-BG" sz="1800" b="0" dirty="0"/>
              <a:t>Той представлява описание на процеса от определена гледна точка</a:t>
            </a:r>
            <a:r>
              <a:rPr lang="bg-BG" altLang="bg-BG" sz="1800" b="0" dirty="0" smtClean="0"/>
              <a:t>. Нарича се още и </a:t>
            </a:r>
            <a:r>
              <a:rPr lang="bg-BG" altLang="bg-BG" sz="1800" dirty="0" smtClean="0"/>
              <a:t>модел за разработка на софтуер. </a:t>
            </a:r>
            <a:r>
              <a:rPr lang="bg-BG" altLang="bg-BG" sz="1800" b="0" dirty="0" smtClean="0"/>
              <a:t>Основните модели за разработка на софтуер ще бъдат разгледани детайлно в следващите лекции.</a:t>
            </a:r>
            <a:endParaRPr lang="bg-BG" altLang="bg-BG" sz="1800" dirty="0"/>
          </a:p>
          <a:p>
            <a:endParaRPr lang="bg-BG" altLang="en-US" sz="1800" b="0" dirty="0"/>
          </a:p>
          <a:p>
            <a:endParaRPr lang="bg-BG" altLang="en-US" sz="1800" b="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026" name="Picture 2" descr="What are the Software Development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17" y="2955083"/>
            <a:ext cx="5230091" cy="31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319346" y="6333827"/>
            <a:ext cx="2631101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– </a:t>
            </a:r>
            <a:r>
              <a:rPr lang="bg-BG" altLang="en-US" dirty="0" smtClean="0"/>
              <a:t>Софтуерно инженерство – Разработка на софтуер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6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Реализация, верификация и валидация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1800" b="0" dirty="0" smtClean="0"/>
              <a:t>Реализацията като етап на софтуерния процес е самият процес на разработване на софтуера, това е процесът, в който софтуерните инженери пишат програмния код на проекта.</a:t>
            </a:r>
          </a:p>
          <a:p>
            <a:r>
              <a:rPr lang="bg-BG" altLang="en-US" sz="1800" b="0" dirty="0" smtClean="0"/>
              <a:t>Писането на програмен код започва, когато дизайна приключи и важните решения относно софтуерната система са направени. </a:t>
            </a:r>
          </a:p>
          <a:p>
            <a:r>
              <a:rPr lang="bg-BG" altLang="en-US" sz="1800" b="0" dirty="0" smtClean="0"/>
              <a:t>Целта на фазата на писането на код е да се преведе дизайна на системата, използвайки кода на някои от езиците за програмиране. Винаги се търси най-добрия начин за това представяне, защото се влияе директно на фазите за тестване и поддръжка. Добре написаният код намалява усилията при тестването и поддръжката.</a:t>
            </a:r>
          </a:p>
          <a:p>
            <a:endParaRPr lang="bg-BG" altLang="en-US" sz="1800" b="0" dirty="0" smtClean="0"/>
          </a:p>
          <a:p>
            <a:r>
              <a:rPr lang="bg-BG" altLang="en-US" sz="1800" b="0" dirty="0" smtClean="0"/>
              <a:t>За ефективното оползотворяване на времето, работата се разделя на модули/части, които се задават като под-задачи на отделните софтуерни разработчици, според техните умения.</a:t>
            </a:r>
          </a:p>
          <a:p>
            <a:r>
              <a:rPr lang="bg-BG" altLang="en-US" sz="1800" b="0" dirty="0" smtClean="0"/>
              <a:t>Тази фаза отнема най-много време спрямо останалите.</a:t>
            </a:r>
            <a:r>
              <a:rPr lang="ru-RU" altLang="en-US" sz="1800" b="0" dirty="0" smtClean="0"/>
              <a:t> </a:t>
            </a:r>
            <a:endParaRPr lang="bg-BG" altLang="en-US" sz="1800" b="0" dirty="0" smtClean="0"/>
          </a:p>
          <a:p>
            <a:endParaRPr lang="bg-BG" altLang="en-US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44446" y="6381328"/>
            <a:ext cx="2551490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</a:t>
            </a:r>
            <a:r>
              <a:rPr lang="bg-BG" altLang="en-US" dirty="0" smtClean="0"/>
              <a:t> </a:t>
            </a:r>
            <a:r>
              <a:rPr lang="en-US" altLang="en-US" dirty="0" smtClean="0"/>
              <a:t>–</a:t>
            </a:r>
            <a:r>
              <a:rPr lang="bg-BG" altLang="en-US" dirty="0" smtClean="0"/>
              <a:t> Софтуерно инженерство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sz="2800" b="1" dirty="0" smtClean="0"/>
              <a:t>Реализация, верификация и валидация </a:t>
            </a:r>
            <a:r>
              <a:rPr lang="bg-BG" altLang="en-US" sz="1200" b="1" dirty="0" smtClean="0"/>
              <a:t>(2)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1800" b="0" dirty="0" smtClean="0"/>
              <a:t>Софтуерното тестване (верификация и валидация) е интегрална и важна фаза в процеса на софтуерна разработка. Тази част от процеса осигурява разпознаването на дефектите възможно най-рано. </a:t>
            </a:r>
          </a:p>
          <a:p>
            <a:r>
              <a:rPr lang="bg-BG" altLang="en-US" sz="1800" b="0" dirty="0" smtClean="0"/>
              <a:t>В някои процеси, известни като тестово разработване, тестовете може да бъдат разработени преди писането на програмен код и да служат като показател за коректна имплементация, също така тестовете могат да бъдат написани и след разработката на функционалността на даденото приложение и добавени в последствие.</a:t>
            </a:r>
          </a:p>
          <a:p>
            <a:r>
              <a:rPr lang="bg-BG" altLang="en-US" sz="1800" b="0" dirty="0" smtClean="0"/>
              <a:t>Тестването - това е изследване и проучване на софтуера, с цел получаване на информация за качеството на продукта и услугата, която се изпитва. </a:t>
            </a:r>
          </a:p>
          <a:p>
            <a:r>
              <a:rPr lang="bg-BG" altLang="en-US" sz="1800" b="0" dirty="0" smtClean="0"/>
              <a:t>Процесите на софтуерното тестване са неразделна част от софтуерното инженерство и осигуряване на качеството на софтуера. </a:t>
            </a:r>
          </a:p>
          <a:p>
            <a:endParaRPr lang="bg-BG" altLang="en-US" sz="1800" b="0" dirty="0" smtClean="0"/>
          </a:p>
          <a:p>
            <a:endParaRPr lang="bg-BG" altLang="en-US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</a:t>
            </a:r>
            <a:r>
              <a:rPr lang="bg-BG" altLang="en-US" dirty="0" smtClean="0"/>
              <a:t> </a:t>
            </a:r>
            <a:r>
              <a:rPr lang="en-US" altLang="en-US" dirty="0" smtClean="0"/>
              <a:t>–</a:t>
            </a:r>
            <a:r>
              <a:rPr lang="bg-BG" altLang="en-US" dirty="0" smtClean="0"/>
              <a:t> Софтуерно инженерство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0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Документиране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1800" b="0" dirty="0" smtClean="0"/>
              <a:t>Документирането на вътрешния дизайн на софтуера, с цел бъдеща поддръжка и подобрение, се прави по време на разработката. Това може да включва също и писането на API (</a:t>
            </a:r>
            <a:r>
              <a:rPr lang="bg-BG" altLang="en-US" sz="1800" b="0" dirty="0" err="1" smtClean="0"/>
              <a:t>Application</a:t>
            </a:r>
            <a:r>
              <a:rPr lang="bg-BG" altLang="en-US" sz="1800" b="0" dirty="0" smtClean="0"/>
              <a:t> </a:t>
            </a:r>
            <a:r>
              <a:rPr lang="bg-BG" altLang="en-US" sz="1800" b="0" dirty="0" err="1" smtClean="0"/>
              <a:t>Programming</a:t>
            </a:r>
            <a:r>
              <a:rPr lang="bg-BG" altLang="en-US" sz="1800" b="0" dirty="0" smtClean="0"/>
              <a:t> </a:t>
            </a:r>
            <a:r>
              <a:rPr lang="bg-BG" altLang="en-US" sz="1800" b="0" dirty="0" err="1" smtClean="0"/>
              <a:t>Interface</a:t>
            </a:r>
            <a:r>
              <a:rPr lang="bg-BG" altLang="en-US" sz="1800" b="0" dirty="0" smtClean="0"/>
              <a:t>), външно или вътрешно</a:t>
            </a:r>
            <a:r>
              <a:rPr lang="en-US" altLang="en-US" sz="1800" b="0" dirty="0" smtClean="0"/>
              <a:t> </a:t>
            </a:r>
            <a:r>
              <a:rPr lang="bg-BG" altLang="en-US" sz="1800" b="0" dirty="0" smtClean="0"/>
              <a:t>за екипа. </a:t>
            </a:r>
          </a:p>
          <a:p>
            <a:endParaRPr lang="bg-BG" altLang="en-US" sz="1800" b="0" dirty="0" smtClean="0"/>
          </a:p>
          <a:p>
            <a:r>
              <a:rPr lang="bg-BG" altLang="en-US" sz="1800" b="0" dirty="0" smtClean="0"/>
              <a:t>Софтуерният инженерен процес, избран от екипа на разработчиците, предрешава колко вътрешна документация е необходима. Плановите модели (като </a:t>
            </a:r>
            <a:r>
              <a:rPr lang="bg-BG" altLang="en-US" sz="1800" b="0" dirty="0" err="1" smtClean="0"/>
              <a:t>waterfall</a:t>
            </a:r>
            <a:r>
              <a:rPr lang="bg-BG" altLang="en-US" sz="1800" b="0" dirty="0" smtClean="0"/>
              <a:t>) обикновено съдържат повече документация от пъргавите модели. </a:t>
            </a:r>
          </a:p>
          <a:p>
            <a:endParaRPr lang="bg-BG" altLang="en-US" sz="1800" b="0" dirty="0"/>
          </a:p>
          <a:p>
            <a:r>
              <a:rPr lang="bg-BG" altLang="en-US" sz="1800" b="0" dirty="0" smtClean="0"/>
              <a:t>Важен аспект на документирането на софтуерния процес е и документацията за потребителя, като важен елемент от правилното използване на разработения софтуер. Често се налага и разработването на курсове за обучение и преквалификация за нуждите на клиентите да се прави от екипа на разработчиците на софтуерния проект.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</a:t>
            </a:r>
            <a:r>
              <a:rPr lang="bg-BG" altLang="en-US" dirty="0" smtClean="0"/>
              <a:t> </a:t>
            </a:r>
            <a:r>
              <a:rPr lang="en-US" altLang="en-US" dirty="0" smtClean="0"/>
              <a:t>–</a:t>
            </a:r>
            <a:r>
              <a:rPr lang="bg-BG" altLang="en-US" dirty="0" smtClean="0"/>
              <a:t> Разработка на софтуер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2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Внедряване и поддръжка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1800" b="0" dirty="0" smtClean="0"/>
              <a:t>Внедряването започва веднага, след като кодът е подобаващо тестван, потвърден за пускане и продаден или е пласиран по друг начин. Това може да включва инсталиране, персонализиране, тестване и евентуално разширен период за оценяване.</a:t>
            </a:r>
          </a:p>
          <a:p>
            <a:endParaRPr lang="bg-BG" altLang="en-US" sz="1800" b="0" dirty="0" smtClean="0"/>
          </a:p>
          <a:p>
            <a:r>
              <a:rPr lang="bg-BG" altLang="en-US" sz="1800" b="0" dirty="0" smtClean="0"/>
              <a:t>Обучаването за работа със софтуера е важно, тъй като той е ефикасен, само ако се използва коректно.</a:t>
            </a:r>
          </a:p>
          <a:p>
            <a:endParaRPr lang="bg-BG" altLang="en-US" sz="1800" b="0" dirty="0" smtClean="0"/>
          </a:p>
          <a:p>
            <a:r>
              <a:rPr lang="bg-BG" altLang="en-US" sz="1800" b="0" dirty="0" smtClean="0"/>
              <a:t>Поддръжката и подобряването на софтуера се справят с новооткритите при експлоатацията грешки. </a:t>
            </a:r>
          </a:p>
          <a:p>
            <a:endParaRPr lang="bg-BG" altLang="en-US" sz="1800" b="0" dirty="0"/>
          </a:p>
          <a:p>
            <a:r>
              <a:rPr lang="bg-BG" altLang="en-US" sz="1800" b="0" dirty="0" smtClean="0"/>
              <a:t>Също така, някои променени изисквания може да заемат съществено време и усилия, например пропуснатите изисквания може да доведат до промяна в дизайна или цялостна пренастройка на софтуера. </a:t>
            </a:r>
          </a:p>
          <a:p>
            <a:endParaRPr lang="bg-BG" altLang="en-US" sz="1800" b="0" dirty="0"/>
          </a:p>
          <a:p>
            <a:endParaRPr lang="bg-BG" altLang="en-US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</a:t>
            </a:r>
            <a:r>
              <a:rPr lang="bg-BG" altLang="en-US" dirty="0" smtClean="0"/>
              <a:t> </a:t>
            </a:r>
            <a:r>
              <a:rPr lang="en-US" altLang="en-US" dirty="0" smtClean="0"/>
              <a:t>–</a:t>
            </a:r>
            <a:r>
              <a:rPr lang="bg-BG" altLang="en-US" dirty="0" smtClean="0"/>
              <a:t> Разработка на софтуер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9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dirty="0" smtClean="0"/>
              <a:t>Литература (обща към всички лекции)</a:t>
            </a: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b="0" dirty="0" smtClean="0"/>
              <a:t>Project </a:t>
            </a:r>
            <a:r>
              <a:rPr lang="en-US" sz="1800" b="0" dirty="0"/>
              <a:t>Management Institute, A Guide to the Project Management Body of Knowledge (PMBOK® Guide)–Sixth Edition, 2017.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Adolfo </a:t>
            </a:r>
            <a:r>
              <a:rPr lang="en-US" sz="1800" b="0" dirty="0" err="1"/>
              <a:t>Villafiorita</a:t>
            </a:r>
            <a:r>
              <a:rPr lang="en-US" sz="1800" b="0" dirty="0"/>
              <a:t>, Introduction to Software Project Management, </a:t>
            </a:r>
            <a:r>
              <a:rPr lang="en-US" sz="1800" b="0" dirty="0" err="1"/>
              <a:t>Auerbach</a:t>
            </a:r>
            <a:r>
              <a:rPr lang="en-US" sz="1800" b="0" dirty="0"/>
              <a:t> Publications, 2014.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Anna P. Murray, The Complete Software Project Manager, 1st Edition, Wiley, 2016.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Robert K. </a:t>
            </a:r>
            <a:r>
              <a:rPr lang="en-US" sz="1800" b="0" dirty="0" err="1"/>
              <a:t>Wysocki</a:t>
            </a:r>
            <a:r>
              <a:rPr lang="en-US" sz="1800" b="0" dirty="0"/>
              <a:t>, Effective Project Management: Traditional, Agile, Extreme, 7th Edition, Wiley, 2013.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Bob Hughes, Mike </a:t>
            </a:r>
            <a:r>
              <a:rPr lang="en-US" sz="1800" b="0" dirty="0" err="1"/>
              <a:t>Cotterell</a:t>
            </a:r>
            <a:r>
              <a:rPr lang="en-US" sz="1800" b="0" dirty="0"/>
              <a:t>, Software Project Management, 5th edition, McGraw-Hill Education, 2009.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Per Kroll, Philippe </a:t>
            </a:r>
            <a:r>
              <a:rPr lang="en-US" sz="1800" b="0" dirty="0" err="1"/>
              <a:t>Kruchten</a:t>
            </a:r>
            <a:r>
              <a:rPr lang="en-US" sz="1800" b="0" dirty="0"/>
              <a:t>, Grady </a:t>
            </a:r>
            <a:r>
              <a:rPr lang="en-US" sz="1800" b="0" dirty="0" err="1"/>
              <a:t>Booch</a:t>
            </a:r>
            <a:r>
              <a:rPr lang="en-US" sz="1800" b="0" dirty="0"/>
              <a:t>, The Rational Unified Process Made Easy, Addison-Wesley, 2003.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Walker Royce, Software Project Management: A Unified Framework, Addison-Wesley, 1998.</a:t>
            </a:r>
          </a:p>
          <a:p>
            <a:pPr marL="342900" indent="-342900">
              <a:buFont typeface="+mj-lt"/>
              <a:buAutoNum type="arabicPeriod"/>
            </a:pPr>
            <a:r>
              <a:rPr lang="bg-BG" altLang="en-US" sz="1800" b="0" dirty="0" smtClean="0"/>
              <a:t>Ръководство </a:t>
            </a:r>
            <a:r>
              <a:rPr lang="bg-BG" altLang="en-US" sz="1800" b="0" dirty="0"/>
              <a:t>за </a:t>
            </a:r>
            <a:r>
              <a:rPr lang="en-US" altLang="en-US" sz="1800" b="0" dirty="0"/>
              <a:t>MS Project 2013 - </a:t>
            </a:r>
            <a:r>
              <a:rPr lang="en-US" altLang="en-US" sz="1200" b="0" dirty="0">
                <a:hlinkClick r:id="rId2"/>
              </a:rPr>
              <a:t>https://www.tutorialspoint.com/ms_project/index.htm</a:t>
            </a:r>
            <a:endParaRPr lang="en-US" altLang="en-US" sz="1200" b="0" dirty="0"/>
          </a:p>
          <a:p>
            <a:endParaRPr lang="en-US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Литература за ползване</a:t>
            </a:r>
            <a:endParaRPr lang="bg-BG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24CA-3347-4845-977D-482A64641D4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9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 връзка с лектора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2000" dirty="0" smtClean="0"/>
              <a:t>	доц. д-р Светослав Енков</a:t>
            </a:r>
          </a:p>
          <a:p>
            <a:endParaRPr lang="bg-BG" sz="2000" b="0" dirty="0"/>
          </a:p>
          <a:p>
            <a:r>
              <a:rPr lang="bg-BG" sz="2000" b="0" dirty="0" smtClean="0"/>
              <a:t>	катедра Компютърна Информатика, ФМИ</a:t>
            </a:r>
            <a:r>
              <a:rPr lang="en-US" sz="2000" b="0" dirty="0" smtClean="0"/>
              <a:t>, </a:t>
            </a:r>
            <a:r>
              <a:rPr lang="bg-BG" sz="2000" b="0" dirty="0" smtClean="0"/>
              <a:t>ПУ, каб. 437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endParaRPr lang="bg-BG" sz="2000" dirty="0" smtClean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www.enkov.com/spm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bg-BG" sz="1600" b="0" dirty="0" smtClean="0"/>
              <a:t>За кореспонденция, използвайте:</a:t>
            </a:r>
            <a:endParaRPr lang="bg-BG" sz="1600" dirty="0" smtClean="0"/>
          </a:p>
          <a:p>
            <a:pPr marL="0" indent="0">
              <a:buNone/>
            </a:pPr>
            <a:r>
              <a:rPr lang="bg-BG" sz="2000" dirty="0">
                <a:sym typeface="Wingdings"/>
              </a:rPr>
              <a:t>	</a:t>
            </a:r>
            <a:r>
              <a:rPr lang="bg-BG" sz="2000" dirty="0" smtClean="0">
                <a:sym typeface="Wingdings"/>
              </a:rPr>
              <a:t></a:t>
            </a:r>
            <a:r>
              <a:rPr lang="en-US" sz="2000" dirty="0" smtClean="0">
                <a:sym typeface="Wingdings"/>
              </a:rPr>
              <a:t> </a:t>
            </a:r>
            <a:r>
              <a:rPr lang="bg-BG" sz="2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hlinkClick r:id="rId3"/>
              </a:rPr>
              <a:t>svetoslav.enkov@gmail.com</a:t>
            </a:r>
            <a:r>
              <a:rPr lang="en-US" sz="1800" dirty="0" smtClean="0">
                <a:solidFill>
                  <a:srgbClr val="00B0F0"/>
                </a:solidFill>
              </a:rPr>
              <a:t>       </a:t>
            </a:r>
            <a:r>
              <a:rPr lang="en-US" sz="1800" dirty="0" smtClean="0">
                <a:solidFill>
                  <a:srgbClr val="00B0F0"/>
                </a:solidFill>
                <a:hlinkClick r:id="rId4"/>
              </a:rPr>
              <a:t>enkov@uni-plovdiv.bg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pPr marL="0" indent="0">
              <a:buNone/>
            </a:pPr>
            <a:r>
              <a:rPr lang="bg-BG" sz="2000" dirty="0" smtClean="0"/>
              <a:t>                    </a:t>
            </a:r>
          </a:p>
          <a:p>
            <a:pPr marL="0" indent="0">
              <a:buNone/>
            </a:pPr>
            <a:r>
              <a:rPr lang="bg-BG" sz="2000" dirty="0"/>
              <a:t>	 </a:t>
            </a:r>
            <a:r>
              <a:rPr lang="bg-BG" sz="2000" dirty="0" smtClean="0"/>
              <a:t>     </a:t>
            </a:r>
            <a:r>
              <a:rPr lang="en-US" sz="2000" dirty="0" smtClean="0"/>
              <a:t>Svetoslav Enkov     </a:t>
            </a:r>
            <a:r>
              <a:rPr lang="bg-BG" sz="2000" dirty="0" smtClean="0"/>
              <a:t>   </a:t>
            </a:r>
            <a:r>
              <a:rPr lang="en-US" sz="2000" dirty="0" smtClean="0"/>
              <a:t>0887 429 709 </a:t>
            </a:r>
            <a:r>
              <a:rPr lang="bg-BG" sz="2000" dirty="0" smtClean="0"/>
              <a:t>   </a:t>
            </a:r>
            <a:r>
              <a:rPr lang="en-US" sz="2000" dirty="0" smtClean="0"/>
              <a:t>  </a:t>
            </a:r>
            <a:r>
              <a:rPr lang="bg-BG" sz="2000" dirty="0" smtClean="0"/>
              <a:t>     </a:t>
            </a:r>
            <a:r>
              <a:rPr lang="en-US" sz="2000" dirty="0" smtClean="0"/>
              <a:t> shark67</a:t>
            </a:r>
            <a:endParaRPr lang="bg-BG" sz="2000" dirty="0" smtClean="0"/>
          </a:p>
          <a:p>
            <a:endParaRPr lang="bg-BG" altLang="en-US" sz="2000" dirty="0" smtClean="0"/>
          </a:p>
          <a:p>
            <a:r>
              <a:rPr lang="bg-BG" altLang="en-US" sz="2000" dirty="0"/>
              <a:t>	</a:t>
            </a:r>
            <a:r>
              <a:rPr lang="bg-BG" altLang="en-US" sz="2000" b="0" dirty="0" smtClean="0"/>
              <a:t>консултации в кабинета само след уговорка</a:t>
            </a:r>
            <a:r>
              <a:rPr lang="en-US" altLang="en-US" sz="2000" b="0" dirty="0" smtClean="0"/>
              <a:t/>
            </a:r>
            <a:br>
              <a:rPr lang="en-US" altLang="en-US" sz="2000" b="0" dirty="0" smtClean="0"/>
            </a:br>
            <a:r>
              <a:rPr lang="bg-BG" altLang="en-US" sz="2000" b="0" dirty="0" smtClean="0"/>
              <a:t>	(предпочитан начин – </a:t>
            </a:r>
            <a:r>
              <a:rPr lang="en-US" altLang="en-US" b="0" dirty="0" smtClean="0"/>
              <a:t>online </a:t>
            </a:r>
            <a:r>
              <a:rPr lang="bg-BG" altLang="en-US" sz="2000" b="0" dirty="0" smtClean="0"/>
              <a:t>консултиране)</a:t>
            </a: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</a:t>
            </a:r>
            <a:r>
              <a:rPr lang="bg-BG" altLang="en-US" dirty="0"/>
              <a:t>ФМИ ПУ, доц. д-р Св. Енков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Лекция 2</a:t>
            </a:r>
            <a:r>
              <a:rPr lang="en-US" altLang="en-US" dirty="0" smtClean="0"/>
              <a:t>: </a:t>
            </a:r>
            <a:r>
              <a:rPr lang="bg-BG" altLang="en-US" dirty="0" smtClean="0"/>
              <a:t>Основни процеси и</a:t>
            </a:r>
            <a:r>
              <a:rPr lang="bg-BG" altLang="en-US" dirty="0"/>
              <a:t> </a:t>
            </a:r>
            <a:r>
              <a:rPr lang="bg-BG" altLang="en-US" dirty="0" smtClean="0"/>
              <a:t>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1" y="4593390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59" y="4581168"/>
            <a:ext cx="36000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8" y="4576395"/>
            <a:ext cx="141442" cy="3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Основни групи процеси в проектите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2000" b="0" dirty="0" smtClean="0"/>
              <a:t>Проектите се реализират чрез </a:t>
            </a:r>
            <a:r>
              <a:rPr lang="bg-BG" altLang="en-US" sz="2000" i="1" dirty="0" smtClean="0"/>
              <a:t>процеси</a:t>
            </a:r>
            <a:r>
              <a:rPr lang="bg-BG" altLang="en-US" sz="2000" b="0" dirty="0" smtClean="0"/>
              <a:t>. </a:t>
            </a:r>
          </a:p>
          <a:p>
            <a:endParaRPr lang="bg-BG" altLang="en-US" sz="2000" b="0" dirty="0"/>
          </a:p>
          <a:p>
            <a:r>
              <a:rPr lang="bg-BG" altLang="en-US" sz="2000" b="0" dirty="0" smtClean="0"/>
              <a:t>Те се изпълняват от участниците в проекта и попадат в две </a:t>
            </a:r>
            <a:r>
              <a:rPr lang="bg-BG" altLang="en-US" sz="2000" i="1" dirty="0" smtClean="0"/>
              <a:t>категории</a:t>
            </a:r>
            <a:r>
              <a:rPr lang="bg-BG" altLang="en-US" sz="2000" b="0" dirty="0" smtClean="0"/>
              <a:t>:</a:t>
            </a:r>
          </a:p>
          <a:p>
            <a:endParaRPr lang="bg-BG" altLang="en-US" sz="2000" b="0" dirty="0" smtClean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altLang="en-US" sz="2000" b="1" i="1" dirty="0" smtClean="0"/>
              <a:t>Процеси за управление на проекта</a:t>
            </a:r>
            <a:r>
              <a:rPr lang="bg-BG" altLang="en-US" sz="2000" b="0" dirty="0" smtClean="0"/>
              <a:t> - за планиране, организиране, координиране и ръководене на работата по проекта. Те са универсални и стандартизирани в системата за управление на проекти на изпълнителя.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altLang="en-US" sz="2000" b="1" i="1" dirty="0" smtClean="0"/>
              <a:t>Процеси, ориентирани към продукта</a:t>
            </a:r>
            <a:r>
              <a:rPr lang="bg-BG" altLang="en-US" sz="2000" b="0" dirty="0" smtClean="0"/>
              <a:t>  - за специфициране и създаване на продукта на проекта. Те се дефинират чрез жизнения цикъл на проекта и възприетата методология за разработване и внедряване на софтуерни системи и продукти.</a:t>
            </a:r>
          </a:p>
          <a:p>
            <a:endParaRPr lang="bg-BG" altLang="en-US" sz="20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33827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dirty="0" smtClean="0"/>
              <a:t> </a:t>
            </a:r>
            <a:r>
              <a:rPr lang="en-US" altLang="en-US" dirty="0"/>
              <a:t>A Guide to the Project Management Body of Knowledge, (</a:t>
            </a:r>
            <a:r>
              <a:rPr lang="en-US" altLang="en-US" dirty="0" err="1"/>
              <a:t>PMBOK®Guide</a:t>
            </a:r>
            <a:r>
              <a:rPr lang="en-US" altLang="en-US" dirty="0"/>
              <a:t>) 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1. Иницииране (начало)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lvl="0"/>
            <a:r>
              <a:rPr lang="bg-BG" sz="2000" dirty="0" smtClean="0"/>
              <a:t>Иницииране</a:t>
            </a:r>
            <a:r>
              <a:rPr lang="bg-BG" sz="2000" b="0" dirty="0" smtClean="0"/>
              <a:t> (</a:t>
            </a:r>
            <a:r>
              <a:rPr lang="bg-BG" sz="2000" dirty="0" smtClean="0"/>
              <a:t>начало</a:t>
            </a:r>
            <a:r>
              <a:rPr lang="bg-BG" sz="2000" b="0" dirty="0" smtClean="0"/>
              <a:t>) </a:t>
            </a:r>
            <a:r>
              <a:rPr lang="bg-BG" sz="2000" b="0" dirty="0"/>
              <a:t>- процеси за оторизиране на проекта или на фаза от него. </a:t>
            </a:r>
            <a:endParaRPr lang="bg-BG" sz="2000" b="0" dirty="0" smtClean="0"/>
          </a:p>
          <a:p>
            <a:pPr lvl="0"/>
            <a:endParaRPr lang="bg-BG" sz="2000" b="0" dirty="0"/>
          </a:p>
          <a:p>
            <a:pPr lvl="0"/>
            <a:r>
              <a:rPr lang="bg-BG" sz="2000" b="0" dirty="0" smtClean="0"/>
              <a:t>При </a:t>
            </a:r>
            <a:r>
              <a:rPr lang="bg-BG" sz="2000" b="0" dirty="0"/>
              <a:t>започване на проекта се разработва предварително изложение на неговия обхват. </a:t>
            </a:r>
            <a:endParaRPr lang="bg-BG" sz="2000" b="0" dirty="0" smtClean="0"/>
          </a:p>
          <a:p>
            <a:pPr lvl="0"/>
            <a:endParaRPr lang="bg-BG" sz="2000" b="0" dirty="0"/>
          </a:p>
          <a:p>
            <a:pPr lvl="0"/>
            <a:r>
              <a:rPr lang="bg-BG" sz="2000" b="0" dirty="0" smtClean="0"/>
              <a:t>Издава </a:t>
            </a:r>
            <a:r>
              <a:rPr lang="bg-BG" sz="2000" b="0" dirty="0"/>
              <a:t>се харта на проекта, като отделен документ или приложение към договора, с която официално се дават старт на проекта и нужните правомощия на ръководителите на проекта от страна на изпълнителя и от страна на клиента да започнат неговото изпълнение. В нея се прави и обща оценка на всички предпоставки и критични фактори за успех на проекта.</a:t>
            </a:r>
          </a:p>
          <a:p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33827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dirty="0" smtClean="0"/>
              <a:t> </a:t>
            </a:r>
            <a:r>
              <a:rPr lang="en-US" altLang="en-US" dirty="0"/>
              <a:t>A Guide to the Project Management Body of Knowledge, (</a:t>
            </a:r>
            <a:r>
              <a:rPr lang="en-US" altLang="en-US" dirty="0" err="1"/>
              <a:t>PMBOK®Guide</a:t>
            </a:r>
            <a:r>
              <a:rPr lang="en-US" altLang="en-US" dirty="0"/>
              <a:t>) 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7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2. Планиране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lvl="0"/>
            <a:r>
              <a:rPr lang="bg-BG" sz="2000" dirty="0"/>
              <a:t>Планиране</a:t>
            </a:r>
            <a:r>
              <a:rPr lang="bg-BG" sz="2000" b="0" dirty="0"/>
              <a:t> </a:t>
            </a:r>
            <a:r>
              <a:rPr lang="bg-BG" sz="2000" b="0" dirty="0" smtClean="0"/>
              <a:t>– група процеси </a:t>
            </a:r>
            <a:r>
              <a:rPr lang="bg-BG" sz="2000" b="0" dirty="0"/>
              <a:t>за определяне на всички дейности и ресурси за изпълнение на проекта. Те имат най-голямо значение за успешното управление на проекта и включват</a:t>
            </a:r>
            <a:r>
              <a:rPr lang="bg-BG" sz="2000" b="0" dirty="0" smtClean="0"/>
              <a:t>: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Планиране </a:t>
            </a:r>
            <a:r>
              <a:rPr lang="bg-BG" sz="1600" b="0" dirty="0"/>
              <a:t>и дефиниране на обхвата на </a:t>
            </a:r>
            <a:r>
              <a:rPr lang="bg-BG" sz="1600" b="0" dirty="0" smtClean="0"/>
              <a:t>проекта;</a:t>
            </a:r>
            <a:endParaRPr lang="bg-BG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/>
              <a:t>Дефиниране на дейностите, които трябва да бъдат извършени, </a:t>
            </a:r>
            <a:r>
              <a:rPr lang="bg-BG" sz="1600" b="0" dirty="0" smtClean="0"/>
              <a:t>последователност </a:t>
            </a:r>
            <a:r>
              <a:rPr lang="bg-BG" sz="1600" b="0" dirty="0"/>
              <a:t>във времето и на логическите зависимости между тях, оценка на времето за тяхното изпълнение и разработване на график на </a:t>
            </a:r>
            <a:r>
              <a:rPr lang="bg-BG" sz="1600" b="0" dirty="0" smtClean="0"/>
              <a:t>проекта;</a:t>
            </a:r>
            <a:endParaRPr lang="bg-BG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/>
              <a:t>Планиране на </a:t>
            </a:r>
            <a:r>
              <a:rPr lang="bg-BG" sz="1600" b="0" dirty="0" smtClean="0"/>
              <a:t>ресурсите;</a:t>
            </a:r>
            <a:endParaRPr lang="bg-BG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/>
              <a:t>Планиране управлението на риска на </a:t>
            </a:r>
            <a:r>
              <a:rPr lang="bg-BG" sz="1600" b="0" dirty="0" smtClean="0"/>
              <a:t>проекта;</a:t>
            </a:r>
            <a:endParaRPr lang="bg-BG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/>
              <a:t>Планиране на </a:t>
            </a:r>
            <a:r>
              <a:rPr lang="bg-BG" sz="1600" b="0" dirty="0" smtClean="0"/>
              <a:t>качеството;</a:t>
            </a:r>
            <a:endParaRPr lang="bg-BG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/>
              <a:t>Планиране на </a:t>
            </a:r>
            <a:r>
              <a:rPr lang="bg-BG" sz="1600" b="0" dirty="0" smtClean="0"/>
              <a:t>комуникациите;</a:t>
            </a:r>
            <a:endParaRPr lang="bg-BG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/>
              <a:t>Планиране на организацията и на </a:t>
            </a:r>
            <a:r>
              <a:rPr lang="bg-BG" sz="1600" b="0" dirty="0" smtClean="0"/>
              <a:t>хората;</a:t>
            </a:r>
            <a:endParaRPr lang="bg-BG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Планиране </a:t>
            </a:r>
            <a:r>
              <a:rPr lang="bg-BG" sz="1600" b="0" dirty="0"/>
              <a:t>на </a:t>
            </a:r>
            <a:r>
              <a:rPr lang="bg-BG" sz="1600" b="0" dirty="0" smtClean="0"/>
              <a:t>доставките;</a:t>
            </a:r>
            <a:endParaRPr lang="bg-BG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/>
              <a:t>Разработване на план за управление на </a:t>
            </a:r>
            <a:r>
              <a:rPr lang="bg-BG" sz="1600" b="0" dirty="0" smtClean="0"/>
              <a:t>проекта.</a:t>
            </a:r>
            <a:endParaRPr lang="bg-BG" sz="1600" b="0" dirty="0"/>
          </a:p>
          <a:p>
            <a:pPr lvl="0"/>
            <a:endParaRPr lang="bg-BG" sz="2000" b="0" dirty="0"/>
          </a:p>
          <a:p>
            <a:endParaRPr lang="en-US" altLang="en-US" sz="20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33827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©</a:t>
            </a:r>
            <a:r>
              <a:rPr lang="bg-BG" altLang="en-US" smtClean="0"/>
              <a:t> </a:t>
            </a:r>
            <a:r>
              <a:rPr lang="en-US" altLang="en-US"/>
              <a:t>A Guide to the Project Management Body of Knowledge, (</a:t>
            </a:r>
            <a:r>
              <a:rPr lang="en-US" altLang="en-US" err="1"/>
              <a:t>PMBOK®Guide</a:t>
            </a:r>
            <a:r>
              <a:rPr lang="en-US" altLang="en-US"/>
              <a:t>) </a:t>
            </a:r>
            <a:endParaRPr lang="en-US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4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3</a:t>
            </a:r>
            <a:r>
              <a:rPr lang="bg-BG" altLang="en-US" b="1" dirty="0" smtClean="0"/>
              <a:t>. Изпълнение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lvl="0"/>
            <a:r>
              <a:rPr lang="bg-BG" sz="2000" dirty="0"/>
              <a:t>Изпълнение</a:t>
            </a:r>
            <a:r>
              <a:rPr lang="bg-BG" sz="2000" b="0" dirty="0"/>
              <a:t> - процеси за изпълнение на планираните дейности за постигане на очакваните </a:t>
            </a:r>
            <a:r>
              <a:rPr lang="bg-BG" sz="2000" b="0" dirty="0" smtClean="0"/>
              <a:t>резултати:</a:t>
            </a:r>
            <a:br>
              <a:rPr lang="bg-BG" sz="2000" b="0" dirty="0" smtClean="0"/>
            </a:br>
            <a:endParaRPr lang="bg-BG" sz="18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Координиране </a:t>
            </a:r>
            <a:r>
              <a:rPr lang="bg-BG" sz="1800" b="0" dirty="0"/>
              <a:t>на усилията на хората и използването на </a:t>
            </a:r>
            <a:r>
              <a:rPr lang="bg-BG" sz="1800" b="0" dirty="0" smtClean="0"/>
              <a:t>ресурсите</a:t>
            </a:r>
            <a:r>
              <a:rPr lang="bg-BG" sz="1800" dirty="0"/>
              <a:t>;</a:t>
            </a:r>
            <a:endParaRPr lang="bg-BG" sz="18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Подобряване </a:t>
            </a:r>
            <a:r>
              <a:rPr lang="bg-BG" sz="1800" b="0" dirty="0"/>
              <a:t>на взаимодействието между членовете на проектния екип чрез развиване на индивидуалните и груповите умения и компетенции на хората за реализация на </a:t>
            </a:r>
            <a:r>
              <a:rPr lang="bg-BG" sz="1800" b="0" dirty="0" smtClean="0"/>
              <a:t>проекта</a:t>
            </a:r>
            <a:r>
              <a:rPr lang="bg-BG" sz="1800" dirty="0"/>
              <a:t>;</a:t>
            </a:r>
            <a:endParaRPr lang="bg-BG" sz="18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Разпространяване </a:t>
            </a:r>
            <a:r>
              <a:rPr lang="bg-BG" sz="1800" b="0" dirty="0"/>
              <a:t>навреме на необходимата информация до всички участници в </a:t>
            </a:r>
            <a:r>
              <a:rPr lang="bg-BG" sz="1800" b="0" dirty="0" smtClean="0"/>
              <a:t>проекта</a:t>
            </a:r>
            <a:r>
              <a:rPr lang="bg-BG" sz="1800" dirty="0"/>
              <a:t>;</a:t>
            </a:r>
            <a:endParaRPr lang="bg-BG" sz="18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Идентифициране </a:t>
            </a:r>
            <a:r>
              <a:rPr lang="bg-BG" sz="1800" b="0" dirty="0"/>
              <a:t>на промени и осигуряване, че те са анализирани и </a:t>
            </a:r>
            <a:r>
              <a:rPr lang="bg-BG" sz="1800" b="0" dirty="0" smtClean="0"/>
              <a:t>координирани;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Осигуряване </a:t>
            </a:r>
            <a:r>
              <a:rPr lang="bg-BG" sz="1800" b="0" dirty="0"/>
              <a:t>на качеството и полагане на усилия за непрекъснато подобряване на работата за удовлетворяване на изискванията на участниците в </a:t>
            </a:r>
            <a:r>
              <a:rPr lang="bg-BG" sz="1800" b="0" dirty="0" smtClean="0"/>
              <a:t>проекта.</a:t>
            </a:r>
            <a:endParaRPr lang="bg-BG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33827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©</a:t>
            </a:r>
            <a:r>
              <a:rPr lang="bg-BG" altLang="en-US" smtClean="0"/>
              <a:t> </a:t>
            </a:r>
            <a:r>
              <a:rPr lang="en-US" altLang="en-US"/>
              <a:t>A Guide to the Project Management Body of Knowledge, (</a:t>
            </a:r>
            <a:r>
              <a:rPr lang="en-US" altLang="en-US" err="1"/>
              <a:t>PMBOK®Guide</a:t>
            </a:r>
            <a:r>
              <a:rPr lang="en-US" altLang="en-US"/>
              <a:t>) </a:t>
            </a:r>
            <a:endParaRPr lang="en-US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4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4. Контролиране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lvl="0"/>
            <a:r>
              <a:rPr lang="bg-BG" sz="2000" dirty="0"/>
              <a:t>Контролиране</a:t>
            </a:r>
            <a:r>
              <a:rPr lang="bg-BG" sz="2000" b="0" dirty="0"/>
              <a:t> </a:t>
            </a:r>
            <a:r>
              <a:rPr lang="bg-BG" sz="2000" b="0" dirty="0" smtClean="0"/>
              <a:t>– група процеси </a:t>
            </a:r>
            <a:r>
              <a:rPr lang="bg-BG" sz="2000" b="0" dirty="0"/>
              <a:t>за следене и измерване на изпълнението спрямо плана (изходната рамка). </a:t>
            </a:r>
            <a:endParaRPr lang="bg-BG" sz="2000" b="0" dirty="0" smtClean="0"/>
          </a:p>
          <a:p>
            <a:pPr lvl="0"/>
            <a:endParaRPr lang="bg-BG" sz="2000" b="0" dirty="0"/>
          </a:p>
          <a:p>
            <a:pPr lvl="0"/>
            <a:r>
              <a:rPr lang="bg-BG" sz="2000" b="0" dirty="0" smtClean="0"/>
              <a:t>Всички </a:t>
            </a:r>
            <a:r>
              <a:rPr lang="bg-BG" sz="2000" b="0" dirty="0"/>
              <a:t>отклонения се измерват, за да се установи дали са значителни (излизащи извън допустимите граници, заложени в плана) и налагат промени, което изисква съгласуване и одобряване на актуализирани планове за обхвата, ресурсите или времето. </a:t>
            </a:r>
            <a:endParaRPr lang="bg-BG" sz="2000" b="0" dirty="0" smtClean="0"/>
          </a:p>
          <a:p>
            <a:pPr lvl="0"/>
            <a:r>
              <a:rPr lang="bg-BG" sz="2000" b="0" dirty="0" smtClean="0"/>
              <a:t>Контролирането </a:t>
            </a:r>
            <a:r>
              <a:rPr lang="bg-BG" sz="2000" b="0" dirty="0"/>
              <a:t>на работата по проекта включва и вземането на превантивни мерки за предотвратяване на проблеми, преди те да са се проявили негативно върху целите на проекта, както и предприемане на коригиращи мерки за решаване на възникнали проблеми или противоречия между участниците в проекта.</a:t>
            </a:r>
            <a:endParaRPr lang="bg-BG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33827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©</a:t>
            </a:r>
            <a:r>
              <a:rPr lang="bg-BG" altLang="en-US" smtClean="0"/>
              <a:t> </a:t>
            </a:r>
            <a:r>
              <a:rPr lang="en-US" altLang="en-US"/>
              <a:t>A Guide to the Project Management Body of Knowledge, (</a:t>
            </a:r>
            <a:r>
              <a:rPr lang="en-US" altLang="en-US" err="1"/>
              <a:t>PMBOK®Guide</a:t>
            </a:r>
            <a:r>
              <a:rPr lang="en-US" altLang="en-US"/>
              <a:t>) </a:t>
            </a:r>
            <a:endParaRPr lang="en-US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4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5. Приключване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lvl="0"/>
            <a:r>
              <a:rPr lang="bg-BG" sz="1800" dirty="0"/>
              <a:t>Приключване</a:t>
            </a:r>
            <a:r>
              <a:rPr lang="bg-BG" sz="1800" b="0" dirty="0"/>
              <a:t> </a:t>
            </a:r>
            <a:r>
              <a:rPr lang="bg-BG" sz="1800" b="0" dirty="0" smtClean="0"/>
              <a:t>(</a:t>
            </a:r>
            <a:r>
              <a:rPr lang="bg-BG" sz="1800" i="1" dirty="0" smtClean="0"/>
              <a:t>край на проекта</a:t>
            </a:r>
            <a:r>
              <a:rPr lang="bg-BG" sz="1800" b="0" dirty="0" smtClean="0"/>
              <a:t>) – група процеси </a:t>
            </a:r>
            <a:r>
              <a:rPr lang="bg-BG" sz="1800" b="0" dirty="0"/>
              <a:t>за одобряване и приемане на резултатите от проекта. </a:t>
            </a:r>
            <a:r>
              <a:rPr lang="bg-BG" sz="1800" b="0" dirty="0" smtClean="0"/>
              <a:t/>
            </a:r>
            <a:br>
              <a:rPr lang="bg-BG" sz="1800" b="0" dirty="0" smtClean="0"/>
            </a:br>
            <a:endParaRPr lang="bg-BG" sz="1800" b="0" dirty="0"/>
          </a:p>
          <a:p>
            <a:pPr lvl="0"/>
            <a:r>
              <a:rPr lang="bg-BG" sz="1800" b="0" dirty="0" smtClean="0"/>
              <a:t>За </a:t>
            </a:r>
            <a:r>
              <a:rPr lang="bg-BG" sz="1800" b="0" dirty="0"/>
              <a:t>приключване на всяка фаза и на проекта като цяло се изпълняват следните дейности</a:t>
            </a:r>
            <a:r>
              <a:rPr lang="bg-BG" sz="1800" b="0" dirty="0" smtClean="0"/>
              <a:t>:</a:t>
            </a:r>
          </a:p>
          <a:p>
            <a:pPr lvl="0"/>
            <a:endParaRPr lang="bg-BG" sz="18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/>
              <a:t>Приключване на проекта - документиране на резултатите в края на </a:t>
            </a:r>
            <a:r>
              <a:rPr lang="bg-BG" sz="1800" b="0" dirty="0" smtClean="0"/>
              <a:t>всяка </a:t>
            </a:r>
            <a:r>
              <a:rPr lang="bg-BG" sz="1800" b="0" dirty="0"/>
              <a:t>фаза и в края на проекта, за да се осигури формално приемане на продукта на проекта от възложителя, а също и за извличане и съхраняване на важната информация от проекта в архив и база знания за бъдещи проекти;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endParaRPr lang="bg-BG" sz="18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Приключване </a:t>
            </a:r>
            <a:r>
              <a:rPr lang="bg-BG" sz="1800" b="0" dirty="0"/>
              <a:t>на договори - верифициране на продукта на проекта и уреждане на взаимоотношенията по сключените договори.</a:t>
            </a:r>
          </a:p>
          <a:p>
            <a:pPr lvl="0"/>
            <a:endParaRPr lang="bg-BG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33827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©</a:t>
            </a:r>
            <a:r>
              <a:rPr lang="bg-BG" altLang="en-US" smtClean="0"/>
              <a:t> </a:t>
            </a:r>
            <a:r>
              <a:rPr lang="en-US" altLang="en-US"/>
              <a:t>A Guide to the Project Management Body of Knowledge, (</a:t>
            </a:r>
            <a:r>
              <a:rPr lang="en-US" altLang="en-US" err="1"/>
              <a:t>PMBOK®Guide</a:t>
            </a:r>
            <a:r>
              <a:rPr lang="en-US" altLang="en-US"/>
              <a:t>) </a:t>
            </a:r>
            <a:endParaRPr lang="en-US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6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Основни дейности </a:t>
            </a:r>
            <a:br>
              <a:rPr lang="bg-BG" altLang="en-US" b="1" dirty="0" smtClean="0"/>
            </a:br>
            <a:r>
              <a:rPr lang="bg-BG" altLang="en-US" b="1" dirty="0" smtClean="0"/>
              <a:t>в софтуерния процес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bg-BG" sz="1800" dirty="0" smtClean="0"/>
              <a:t>Софтуерен процес</a:t>
            </a:r>
            <a:r>
              <a:rPr lang="bg-BG" altLang="bg-BG" sz="1800" b="0" dirty="0" smtClean="0"/>
              <a:t> - структурирано </a:t>
            </a:r>
            <a:r>
              <a:rPr lang="bg-BG" altLang="bg-BG" sz="1800" b="0" dirty="0"/>
              <a:t>множество от дейности, нужни за разработката на софтуерна </a:t>
            </a:r>
            <a:r>
              <a:rPr lang="bg-BG" altLang="bg-BG" sz="1800" b="0" dirty="0" smtClean="0"/>
              <a:t>система.</a:t>
            </a:r>
            <a:br>
              <a:rPr lang="bg-BG" altLang="bg-BG" sz="1800" b="0" dirty="0" smtClean="0"/>
            </a:br>
            <a:endParaRPr lang="bg-BG" sz="1800" dirty="0" smtClean="0"/>
          </a:p>
          <a:p>
            <a:r>
              <a:rPr lang="bg-BG" sz="1800" dirty="0" smtClean="0"/>
              <a:t>Основните </a:t>
            </a:r>
            <a:r>
              <a:rPr lang="bg-BG" sz="1800" dirty="0"/>
              <a:t>дейности</a:t>
            </a:r>
            <a:r>
              <a:rPr lang="bg-BG" sz="1800" b="0" dirty="0"/>
              <a:t> в софтуерния </a:t>
            </a:r>
            <a:r>
              <a:rPr lang="bg-BG" sz="1800" b="0" dirty="0" smtClean="0"/>
              <a:t>процес са: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определяне </a:t>
            </a:r>
            <a:r>
              <a:rPr lang="bg-BG" sz="1800" b="0" dirty="0"/>
              <a:t>на </a:t>
            </a:r>
            <a:r>
              <a:rPr lang="bg-BG" sz="1800" b="0" dirty="0" smtClean="0"/>
              <a:t>изискванията;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моделиране;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реализация;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верификация </a:t>
            </a:r>
            <a:r>
              <a:rPr lang="bg-BG" sz="1800" b="0" dirty="0"/>
              <a:t>и </a:t>
            </a:r>
            <a:r>
              <a:rPr lang="bg-BG" sz="1800" b="0" dirty="0" smtClean="0"/>
              <a:t>валидация;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документиране;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внедряване;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поддръжка.</a:t>
            </a:r>
            <a:br>
              <a:rPr lang="bg-BG" sz="1800" b="0" dirty="0" smtClean="0"/>
            </a:br>
            <a:endParaRPr lang="bg-BG" altLang="en-US" sz="1800" b="0" dirty="0" smtClean="0"/>
          </a:p>
          <a:p>
            <a:r>
              <a:rPr lang="bg-BG" altLang="en-US" sz="1800" b="0" dirty="0" smtClean="0"/>
              <a:t>В различните класификации някои от изброените дейности се групират (водят се за една дейност), защото често се извършват заедно или едновременно; или се използват термини-синоними.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36843" y="6333827"/>
            <a:ext cx="2631101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– </a:t>
            </a:r>
            <a:r>
              <a:rPr lang="bg-BG" altLang="en-US" dirty="0" smtClean="0"/>
              <a:t>Софтуерно инженерство – Разработка на софтуер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/>
              <a:t>Лекция 2</a:t>
            </a:r>
            <a:r>
              <a:rPr lang="en-US" altLang="en-US"/>
              <a:t>: </a:t>
            </a:r>
            <a:r>
              <a:rPr lang="bg-BG" altLang="en-US"/>
              <a:t>Основни процеси и дейности в СП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" name="Picture 1" descr="https://favpng.com/png_view/development-cycle-web-development-systems-development-life-cycle-software-development-process-computer-software-png/UWvfthgf" title="Взето от FAVPNG.CO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31" y="1988840"/>
            <a:ext cx="2786064" cy="2786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69569" y="4715852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https://favpng.com/png_view/development-cycle-web-development-systems-development-life-cycle-software-development-process-computer-software-png/UWvfthgf</a:t>
            </a:r>
            <a:endParaRPr lang="bg-BG" sz="600" dirty="0"/>
          </a:p>
        </p:txBody>
      </p:sp>
    </p:spTree>
    <p:extLst>
      <p:ext uri="{BB962C8B-B14F-4D97-AF65-F5344CB8AC3E}">
        <p14:creationId xmlns:p14="http://schemas.microsoft.com/office/powerpoint/2010/main" val="38714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ISPM">
  <a:themeElements>
    <a:clrScheme name="Lloseng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Words>2192</Words>
  <Application>Microsoft Office PowerPoint</Application>
  <PresentationFormat>On-screen Show (4:3)</PresentationFormat>
  <Paragraphs>189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</vt:lpstr>
      <vt:lpstr>Times New Roman</vt:lpstr>
      <vt:lpstr>Wingdings</vt:lpstr>
      <vt:lpstr>FMISPM</vt:lpstr>
      <vt:lpstr>PowerPoint Presentation</vt:lpstr>
      <vt:lpstr>За връзка с лектора</vt:lpstr>
      <vt:lpstr>Основни групи процеси в проектите</vt:lpstr>
      <vt:lpstr>1. Иницииране (начало)</vt:lpstr>
      <vt:lpstr>2. Планиране</vt:lpstr>
      <vt:lpstr>3. Изпълнение</vt:lpstr>
      <vt:lpstr>4. Контролиране</vt:lpstr>
      <vt:lpstr>5. Приключване</vt:lpstr>
      <vt:lpstr>Основни дейности  в софтуерния процес</vt:lpstr>
      <vt:lpstr>Определяне на изискванията (планиране)</vt:lpstr>
      <vt:lpstr>Моделиране (анализиране)</vt:lpstr>
      <vt:lpstr>Моделиране (анализиране) (2)</vt:lpstr>
      <vt:lpstr>Модел на софтуерния процес</vt:lpstr>
      <vt:lpstr>Реализация, верификация и валидация</vt:lpstr>
      <vt:lpstr>Реализация, верификация и валидация (2)</vt:lpstr>
      <vt:lpstr>Документиране</vt:lpstr>
      <vt:lpstr>Внедряване и поддръжка</vt:lpstr>
      <vt:lpstr>Литература (обща към всички лекции)</vt:lpstr>
    </vt:vector>
  </TitlesOfParts>
  <Company>SITE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Laganiere</dc:creator>
  <cp:lastModifiedBy>Svetoslav Enkov</cp:lastModifiedBy>
  <cp:revision>219</cp:revision>
  <cp:lastPrinted>2001-08-30T21:48:01Z</cp:lastPrinted>
  <dcterms:created xsi:type="dcterms:W3CDTF">2001-07-30T14:50:21Z</dcterms:created>
  <dcterms:modified xsi:type="dcterms:W3CDTF">2021-01-12T18:48:50Z</dcterms:modified>
</cp:coreProperties>
</file>