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8"/>
  </p:notesMasterIdLst>
  <p:sldIdLst>
    <p:sldId id="258" r:id="rId2"/>
    <p:sldId id="312" r:id="rId3"/>
    <p:sldId id="320" r:id="rId4"/>
    <p:sldId id="324" r:id="rId5"/>
    <p:sldId id="325" r:id="rId6"/>
    <p:sldId id="326" r:id="rId7"/>
    <p:sldId id="328" r:id="rId8"/>
    <p:sldId id="327" r:id="rId9"/>
    <p:sldId id="329" r:id="rId10"/>
    <p:sldId id="330" r:id="rId11"/>
    <p:sldId id="331" r:id="rId12"/>
    <p:sldId id="332" r:id="rId13"/>
    <p:sldId id="321" r:id="rId14"/>
    <p:sldId id="333" r:id="rId15"/>
    <p:sldId id="334" r:id="rId16"/>
    <p:sldId id="323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93" autoAdjust="0"/>
    <p:restoredTop sz="94660" autoAdjust="0"/>
  </p:normalViewPr>
  <p:slideViewPr>
    <p:cSldViewPr>
      <p:cViewPr varScale="1">
        <p:scale>
          <a:sx n="161" d="100"/>
          <a:sy n="161" d="100"/>
        </p:scale>
        <p:origin x="171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fld id="{4897B4CA-D91E-4EF6-80B6-8DAF88CE56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65605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>
              <a:spcBef>
                <a:spcPct val="0"/>
              </a:spcBef>
            </a:pPr>
            <a:fld id="{9B010843-78BF-4AF1-BC9E-449372DC4686}" type="slidenum">
              <a:rPr lang="en-US" altLang="en-US" smtClean="0">
                <a:latin typeface="Times" pitchFamily="1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dirty="0" smtClean="0">
              <a:latin typeface="Times" pitchFamily="1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676400" y="6432550"/>
            <a:ext cx="1981200" cy="263525"/>
          </a:xfrm>
        </p:spPr>
        <p:txBody>
          <a:bodyPr/>
          <a:lstStyle>
            <a:lvl1pPr eaLnBrk="0" hangingPunct="0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© </a:t>
            </a:r>
            <a:r>
              <a:rPr lang="bg-BG" altLang="en-US"/>
              <a:t>ФМИ ПУ, доц. д-р Св. Енков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356350"/>
            <a:ext cx="4114800" cy="457200"/>
          </a:xfrm>
        </p:spPr>
        <p:txBody>
          <a:bodyPr/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bg-BG" altLang="en-US"/>
              <a:t>Лекция </a:t>
            </a:r>
            <a:r>
              <a:rPr lang="en-US" altLang="en-US"/>
              <a:t>1: </a:t>
            </a:r>
            <a:r>
              <a:rPr lang="bg-BG" altLang="en-US"/>
              <a:t>Въведение и основни понятия</a:t>
            </a: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56350"/>
            <a:ext cx="457200" cy="457200"/>
          </a:xfrm>
        </p:spPr>
        <p:txBody>
          <a:bodyPr/>
          <a:lstStyle>
            <a:lvl1pPr algn="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fld id="{5545F119-1766-4E61-814D-CBE997A4EE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31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23C30-193C-4DB2-8F7F-21FBF18C11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67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53D42-8428-4047-89B3-5401345DB2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057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340768"/>
            <a:ext cx="75438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676400" y="6432550"/>
            <a:ext cx="1981200" cy="263525"/>
          </a:xfrm>
        </p:spPr>
        <p:txBody>
          <a:bodyPr/>
          <a:lstStyle>
            <a:lvl1pPr eaLnBrk="0" hangingPunct="0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© </a:t>
            </a:r>
            <a:r>
              <a:rPr lang="bg-BG" altLang="en-US"/>
              <a:t>ФМИ ПУ, доц. д-р Св. Енков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356350"/>
            <a:ext cx="4114800" cy="457200"/>
          </a:xfrm>
        </p:spPr>
        <p:txBody>
          <a:bodyPr/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bg-BG" altLang="en-US"/>
              <a:t>Лекция </a:t>
            </a:r>
            <a:r>
              <a:rPr lang="en-US" altLang="en-US"/>
              <a:t>1: </a:t>
            </a:r>
            <a:r>
              <a:rPr lang="bg-BG" altLang="en-US"/>
              <a:t>Въведение и основни понятия</a:t>
            </a: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56350"/>
            <a:ext cx="457200" cy="457200"/>
          </a:xfrm>
        </p:spPr>
        <p:txBody>
          <a:bodyPr/>
          <a:lstStyle>
            <a:lvl1pPr algn="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fld id="{5D60FB86-5A75-4401-94B8-EF561F20F4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00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AA8E0-21FA-44DD-A8C5-1DFBFE2FC0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947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371600"/>
            <a:ext cx="3695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371600"/>
            <a:ext cx="3695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676400" y="6432550"/>
            <a:ext cx="1981200" cy="263525"/>
          </a:xfrm>
        </p:spPr>
        <p:txBody>
          <a:bodyPr/>
          <a:lstStyle>
            <a:lvl1pPr eaLnBrk="0" hangingPunct="0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© </a:t>
            </a:r>
            <a:r>
              <a:rPr lang="bg-BG" altLang="en-US"/>
              <a:t>ФМИ ПУ, доц. д-р Св. Енков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356350"/>
            <a:ext cx="4114800" cy="457200"/>
          </a:xfrm>
        </p:spPr>
        <p:txBody>
          <a:bodyPr/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bg-BG" altLang="en-US"/>
              <a:t>Лекция </a:t>
            </a:r>
            <a:r>
              <a:rPr lang="en-US" altLang="en-US"/>
              <a:t>1: </a:t>
            </a:r>
            <a:r>
              <a:rPr lang="bg-BG" altLang="en-US"/>
              <a:t>Въведение и основни понятия</a:t>
            </a: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56350"/>
            <a:ext cx="457200" cy="457200"/>
          </a:xfrm>
        </p:spPr>
        <p:txBody>
          <a:bodyPr/>
          <a:lstStyle>
            <a:lvl1pPr algn="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fld id="{2B5AE2FA-392A-49A8-BB1D-2940D269FA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515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F973A-35BC-4002-BBC7-B927EE44FB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165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423AD-3DAE-4623-82FC-9A9196D3AA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55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D2109-55CC-436C-9010-9B8DC001F6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868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E4755-2D9D-4AC6-A7B5-390BBE9B7C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828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Lethbridge/Laganière 2005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11: Managing the Software Process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90135-3A83-44E4-A24A-363D6987E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108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6021388"/>
            <a:ext cx="49371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8"/>
          <p:cNvGrpSpPr>
            <a:grpSpLocks/>
          </p:cNvGrpSpPr>
          <p:nvPr userDrawn="1"/>
        </p:nvGrpSpPr>
        <p:grpSpPr bwMode="auto">
          <a:xfrm>
            <a:off x="215900" y="1295400"/>
            <a:ext cx="1074738" cy="5281613"/>
            <a:chOff x="136" y="768"/>
            <a:chExt cx="677" cy="3327"/>
          </a:xfrm>
        </p:grpSpPr>
        <p:pic>
          <p:nvPicPr>
            <p:cNvPr id="1033" name="Picture 10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" y="768"/>
              <a:ext cx="516" cy="3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78447">
              <a:off x="330" y="3631"/>
              <a:ext cx="483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371600"/>
            <a:ext cx="7543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76400" y="6477000"/>
            <a:ext cx="19812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© </a:t>
            </a:r>
            <a:r>
              <a:rPr lang="bg-BG" altLang="en-US"/>
              <a:t>ФМИ ПУ, доц. д-р Св. Енков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bg-BG" altLang="en-US"/>
              <a:t>Лекция </a:t>
            </a:r>
            <a:r>
              <a:rPr lang="en-US" altLang="en-US"/>
              <a:t>1: </a:t>
            </a:r>
            <a:r>
              <a:rPr lang="bg-BG" altLang="en-US"/>
              <a:t>Въведение и основни понятия</a:t>
            </a: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fld id="{65F7554A-54AE-46C4-9FB0-BECBA24B7F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9526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2pPr>
      <a:lvl3pPr marL="804863" indent="-228600" algn="l" rtl="0" eaLnBrk="0" fontAlgn="base" hangingPunct="0">
        <a:spcBef>
          <a:spcPct val="20000"/>
        </a:spcBef>
        <a:spcAft>
          <a:spcPct val="0"/>
        </a:spcAft>
        <a:buChar char="—"/>
        <a:defRPr sz="2400">
          <a:solidFill>
            <a:schemeClr val="tx1"/>
          </a:solidFill>
          <a:latin typeface="+mn-lt"/>
        </a:defRPr>
      </a:lvl3pPr>
      <a:lvl4pPr marL="1223963" indent="-228600" algn="l" rtl="0" eaLnBrk="0" fontAlgn="base" hangingPunct="0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4pPr>
      <a:lvl5pPr marL="16430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002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5574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146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4718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ms_project/index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vetoslav.enkov@gmail.com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://www.enkov.com/sp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hyperlink" Target="mailto:enkov@uni-plovdiv.b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it.bg/spheres-of-government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914400" y="5492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itchFamily="1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1" charset="0"/>
              </a:defRPr>
            </a:lvl2pPr>
            <a:lvl3pPr marL="1143000" indent="-228600" eaLnBrk="0" hangingPunct="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pitchFamily="1" charset="0"/>
              </a:defRPr>
            </a:lvl3pPr>
            <a:lvl4pPr marL="1600200" indent="-228600" eaLnBrk="0" hangingPunct="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pitchFamily="1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bg-BG" altLang="en-US" sz="3200" dirty="0">
                <a:solidFill>
                  <a:schemeClr val="tx2"/>
                </a:solidFill>
                <a:latin typeface="Arial" charset="0"/>
              </a:rPr>
              <a:t>Управление на Софтуерни Проекти</a:t>
            </a:r>
          </a:p>
          <a:p>
            <a:pPr algn="ctr">
              <a:spcBef>
                <a:spcPct val="0"/>
              </a:spcBef>
            </a:pPr>
            <a:r>
              <a:rPr lang="bg-BG" altLang="en-US" sz="2800" b="0" i="1" dirty="0">
                <a:solidFill>
                  <a:schemeClr val="tx2"/>
                </a:solidFill>
                <a:latin typeface="Arial" charset="0"/>
              </a:rPr>
              <a:t>доц. д-р Светослав Енков</a:t>
            </a:r>
            <a:endParaRPr lang="en-US" altLang="en-US" sz="2000" b="0" i="1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1331913" y="1748408"/>
            <a:ext cx="7704137" cy="4416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itchFamily="1" charset="0"/>
              </a:defRPr>
            </a:lvl1pPr>
            <a:lvl2pPr marL="385763" indent="-195263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itchFamily="1" charset="0"/>
              </a:defRPr>
            </a:lvl2pPr>
            <a:lvl3pPr marL="804863" indent="-228600" eaLnBrk="0" hangingPunct="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pitchFamily="1" charset="0"/>
              </a:defRPr>
            </a:lvl3pPr>
            <a:lvl4pPr marL="1223963" indent="-228600" eaLnBrk="0" hangingPunct="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pitchFamily="1" charset="0"/>
              </a:defRPr>
            </a:lvl4pPr>
            <a:lvl5pPr marL="1643063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5pPr>
            <a:lvl6pPr marL="210026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6pPr>
            <a:lvl7pPr marL="255746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7pPr>
            <a:lvl8pPr marL="301466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8pPr>
            <a:lvl9pPr marL="347186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" charset="0"/>
              </a:defRPr>
            </a:lvl9pPr>
          </a:lstStyle>
          <a:p>
            <a:pPr algn="ctr"/>
            <a:r>
              <a:rPr lang="bg-BG" altLang="en-US" sz="4000" dirty="0" smtClean="0"/>
              <a:t>Лекция 3.</a:t>
            </a:r>
            <a:r>
              <a:rPr lang="en-US" altLang="en-US" sz="4000" dirty="0" smtClean="0"/>
              <a:t> </a:t>
            </a:r>
            <a:r>
              <a:rPr lang="bg-BG" altLang="en-US" sz="4000" dirty="0" smtClean="0"/>
              <a:t> </a:t>
            </a:r>
            <a:br>
              <a:rPr lang="bg-BG" altLang="en-US" sz="4000" dirty="0" smtClean="0"/>
            </a:br>
            <a:r>
              <a:rPr lang="ru-RU" altLang="en-US" sz="4000" i="1" dirty="0" smtClean="0"/>
              <a:t>Области </a:t>
            </a:r>
            <a:r>
              <a:rPr lang="ru-RU" altLang="en-US" sz="4000" i="1" dirty="0"/>
              <a:t>на </a:t>
            </a:r>
            <a:r>
              <a:rPr lang="bg-BG" altLang="en-US" sz="4000" i="1" dirty="0" smtClean="0"/>
              <a:t>знанието при управление на проекти</a:t>
            </a:r>
            <a:endParaRPr lang="bg-BG" altLang="en-US" i="1" dirty="0" smtClean="0"/>
          </a:p>
          <a:p>
            <a:pPr algn="ctr">
              <a:spcBef>
                <a:spcPct val="0"/>
              </a:spcBef>
            </a:pPr>
            <a:endParaRPr lang="bg-BG" altLang="en-US" dirty="0" smtClean="0"/>
          </a:p>
          <a:p>
            <a:pPr lvl="1">
              <a:spcBef>
                <a:spcPct val="0"/>
              </a:spcBef>
            </a:pPr>
            <a:r>
              <a:rPr lang="bg-BG" altLang="en-US" dirty="0" smtClean="0"/>
              <a:t>Управление на интегритета, обхвата, времето, цената, качеството, поръчките, човешките ресурси, комуникацията, риска и заинтересованите страни. </a:t>
            </a:r>
          </a:p>
          <a:p>
            <a:pPr lvl="1">
              <a:spcBef>
                <a:spcPct val="0"/>
              </a:spcBef>
            </a:pPr>
            <a:r>
              <a:rPr lang="bg-BG" altLang="en-US" dirty="0" smtClean="0"/>
              <a:t>Основни процеси в областите на знание.</a:t>
            </a:r>
            <a:endParaRPr lang="bg-BG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9672" y="6381328"/>
            <a:ext cx="7488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b="1" dirty="0" smtClean="0"/>
              <a:t>Дисциплина за специалност Софтуерно Инженерство (редовно обучение) на ФМИ ПУ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Управление на  </a:t>
            </a:r>
            <a:r>
              <a:rPr lang="bg-BG" dirty="0" smtClean="0"/>
              <a:t>комуникациите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 smtClean="0"/>
          </a:p>
          <a:p>
            <a:r>
              <a:rPr lang="bg-BG" dirty="0" smtClean="0"/>
              <a:t>Описва процесите, необходими за гарантиране на   навременното и  точно генериране,   събиране, разпространение,  съхранение   и   локализиране  на информацията по проекта. </a:t>
            </a:r>
          </a:p>
          <a:p>
            <a:endParaRPr lang="bg-BG" dirty="0" smtClean="0"/>
          </a:p>
          <a:p>
            <a:r>
              <a:rPr lang="bg-BG" dirty="0" smtClean="0"/>
              <a:t>Състои се от: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dirty="0" smtClean="0"/>
              <a:t>Планиране на комуникациите; 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dirty="0" smtClean="0"/>
              <a:t>Разпределение на информацията;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dirty="0"/>
              <a:t>О</a:t>
            </a:r>
            <a:r>
              <a:rPr lang="bg-BG" dirty="0" smtClean="0"/>
              <a:t>тчитане на изпълнението; 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dirty="0" smtClean="0"/>
              <a:t>Административно приключване</a:t>
            </a:r>
            <a:r>
              <a:rPr lang="bg-BG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dirty="0"/>
              <a:t>PMBOK</a:t>
            </a:r>
            <a:r>
              <a:rPr lang="en-US" baseline="30000" dirty="0"/>
              <a:t>®</a:t>
            </a:r>
            <a:r>
              <a:rPr lang="en-US" dirty="0"/>
              <a:t> Guide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0FB86-5A75-4401-94B8-EF561F20F41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39952" y="6309320"/>
            <a:ext cx="411480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3: Области на </a:t>
            </a:r>
            <a:r>
              <a:rPr lang="bg-BG" altLang="en-US" dirty="0"/>
              <a:t>знанието</a:t>
            </a:r>
            <a:r>
              <a:rPr lang="ru-RU" altLang="en-US" dirty="0"/>
              <a:t> при управление на </a:t>
            </a:r>
            <a:r>
              <a:rPr lang="bg-BG" altLang="en-US" dirty="0"/>
              <a:t>проекти</a:t>
            </a:r>
          </a:p>
        </p:txBody>
      </p:sp>
    </p:spTree>
    <p:extLst>
      <p:ext uri="{BB962C8B-B14F-4D97-AF65-F5344CB8AC3E}">
        <p14:creationId xmlns:p14="http://schemas.microsoft.com/office/powerpoint/2010/main" val="213156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Управление на </a:t>
            </a:r>
            <a:r>
              <a:rPr lang="bg-BG" dirty="0" smtClean="0"/>
              <a:t>снабдяването и поръчките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Описва процесите, необходими за доставяне на стоки и услуги от  външни  организации  за нуждите   на   проекта.</a:t>
            </a:r>
          </a:p>
          <a:p>
            <a:endParaRPr lang="bg-BG" dirty="0"/>
          </a:p>
          <a:p>
            <a:r>
              <a:rPr lang="bg-BG" dirty="0" smtClean="0"/>
              <a:t>Състои се от: 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dirty="0" smtClean="0"/>
              <a:t>Планиране на доставките на стоки и услуги;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dirty="0" smtClean="0"/>
              <a:t>Планиране и организация на търгове за определяне на доставчиците; 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dirty="0" smtClean="0"/>
              <a:t>Администриране и приключване на договори за доставка на стоки и услуги (изключителна важност има точността на спецификациите   на материали и оборудване).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dirty="0"/>
              <a:t>PMBOK</a:t>
            </a:r>
            <a:r>
              <a:rPr lang="en-US" baseline="30000" dirty="0"/>
              <a:t>®</a:t>
            </a:r>
            <a:r>
              <a:rPr lang="en-US" dirty="0"/>
              <a:t> Guide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0FB86-5A75-4401-94B8-EF561F20F414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39952" y="6309320"/>
            <a:ext cx="411480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3: Области на </a:t>
            </a:r>
            <a:r>
              <a:rPr lang="bg-BG" altLang="en-US" dirty="0"/>
              <a:t>знанието</a:t>
            </a:r>
            <a:r>
              <a:rPr lang="ru-RU" altLang="en-US" dirty="0"/>
              <a:t> при управление на </a:t>
            </a:r>
            <a:r>
              <a:rPr lang="bg-BG" altLang="en-US" dirty="0"/>
              <a:t>проекти</a:t>
            </a:r>
          </a:p>
        </p:txBody>
      </p:sp>
    </p:spTree>
    <p:extLst>
      <p:ext uri="{BB962C8B-B14F-4D97-AF65-F5344CB8AC3E}">
        <p14:creationId xmlns:p14="http://schemas.microsoft.com/office/powerpoint/2010/main" val="62827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Управление на </a:t>
            </a:r>
            <a:r>
              <a:rPr lang="bg-BG" dirty="0" smtClean="0"/>
              <a:t>риска в проекта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Описва процесите, свързани с идентифициране, анализиране и третиране на рисковете   в   проекта.  </a:t>
            </a:r>
            <a:br>
              <a:rPr lang="bg-BG" dirty="0" smtClean="0"/>
            </a:br>
            <a:endParaRPr lang="bg-BG" dirty="0" smtClean="0"/>
          </a:p>
          <a:p>
            <a:r>
              <a:rPr lang="bg-BG" dirty="0" smtClean="0"/>
              <a:t>Състои се от: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dirty="0" smtClean="0"/>
              <a:t>Идентифициране и определяне на размера на риска; 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dirty="0" smtClean="0"/>
              <a:t>Планиране на действия за предотвратяване и неутрализиране на риска;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dirty="0" smtClean="0"/>
              <a:t>Разработване на действия за третиране на риска;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dirty="0" smtClean="0"/>
              <a:t>Контрол на риска.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dirty="0"/>
              <a:t>PMBOK</a:t>
            </a:r>
            <a:r>
              <a:rPr lang="en-US" baseline="30000" dirty="0"/>
              <a:t>®</a:t>
            </a:r>
            <a:r>
              <a:rPr lang="en-US" dirty="0"/>
              <a:t> Guide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0FB86-5A75-4401-94B8-EF561F20F414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39952" y="6309320"/>
            <a:ext cx="411480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3: Области на </a:t>
            </a:r>
            <a:r>
              <a:rPr lang="bg-BG" altLang="en-US" dirty="0"/>
              <a:t>знанието</a:t>
            </a:r>
            <a:r>
              <a:rPr lang="ru-RU" altLang="en-US" dirty="0"/>
              <a:t> при управление на </a:t>
            </a:r>
            <a:r>
              <a:rPr lang="bg-BG" altLang="en-US" dirty="0"/>
              <a:t>проекти</a:t>
            </a:r>
          </a:p>
        </p:txBody>
      </p:sp>
    </p:spTree>
    <p:extLst>
      <p:ext uri="{BB962C8B-B14F-4D97-AF65-F5344CB8AC3E}">
        <p14:creationId xmlns:p14="http://schemas.microsoft.com/office/powerpoint/2010/main" val="424738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Основни процеси в </a:t>
            </a:r>
            <a:br>
              <a:rPr lang="bg-BG" altLang="en-US" b="1" dirty="0" smtClean="0"/>
            </a:br>
            <a:r>
              <a:rPr lang="bg-BG" altLang="en-US" b="1" dirty="0" smtClean="0"/>
              <a:t>областите на знание</a:t>
            </a:r>
            <a:endParaRPr lang="en-US" altLang="en-US" sz="12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588462" y="6362037"/>
            <a:ext cx="2551490" cy="42441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altLang="en-US" dirty="0" smtClean="0"/>
              <a:t> </a:t>
            </a:r>
            <a:r>
              <a:rPr lang="en-US" dirty="0"/>
              <a:t>Bergeron, B., 2003 </a:t>
            </a:r>
            <a:r>
              <a:rPr lang="en-US" dirty="0" smtClean="0"/>
              <a:t>- </a:t>
            </a:r>
            <a:r>
              <a:rPr lang="en-US" i="1" dirty="0" smtClean="0"/>
              <a:t>Essentials </a:t>
            </a:r>
            <a:r>
              <a:rPr lang="en-US" i="1" dirty="0"/>
              <a:t>of Knowledge </a:t>
            </a:r>
            <a:r>
              <a:rPr lang="en-US" i="1" dirty="0" smtClean="0"/>
              <a:t>Manageme</a:t>
            </a:r>
            <a:r>
              <a:rPr lang="en-US" dirty="0" smtClean="0"/>
              <a:t>nt</a:t>
            </a: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39952" y="6309320"/>
            <a:ext cx="411480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3: Области на </a:t>
            </a:r>
            <a:r>
              <a:rPr lang="bg-BG" altLang="en-US" dirty="0"/>
              <a:t>знанието</a:t>
            </a:r>
            <a:r>
              <a:rPr lang="ru-RU" altLang="en-US" dirty="0"/>
              <a:t> при управление на </a:t>
            </a:r>
            <a:r>
              <a:rPr lang="bg-BG" altLang="en-US" dirty="0"/>
              <a:t>проекти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421" y="1916832"/>
            <a:ext cx="6408933" cy="3319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864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Основни процеси в </a:t>
            </a:r>
            <a:br>
              <a:rPr lang="bg-BG" altLang="en-US" b="1" dirty="0" smtClean="0"/>
            </a:br>
            <a:r>
              <a:rPr lang="bg-BG" altLang="en-US" b="1" dirty="0" smtClean="0"/>
              <a:t>областите на знание</a:t>
            </a:r>
            <a:r>
              <a:rPr lang="en-US" altLang="en-US" sz="1200" b="1" dirty="0" smtClean="0"/>
              <a:t> (2)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588462" y="6362037"/>
            <a:ext cx="2551490" cy="42441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altLang="en-US" dirty="0" smtClean="0"/>
              <a:t> </a:t>
            </a:r>
            <a:r>
              <a:rPr lang="en-US" dirty="0"/>
              <a:t>Bergeron, B., 2003 </a:t>
            </a:r>
            <a:r>
              <a:rPr lang="en-US" dirty="0" smtClean="0"/>
              <a:t>- </a:t>
            </a:r>
            <a:r>
              <a:rPr lang="en-US" i="1" dirty="0" smtClean="0"/>
              <a:t>Essentials </a:t>
            </a:r>
            <a:r>
              <a:rPr lang="en-US" i="1" dirty="0"/>
              <a:t>of Knowledge </a:t>
            </a:r>
            <a:r>
              <a:rPr lang="en-US" i="1" dirty="0" smtClean="0"/>
              <a:t>Manageme</a:t>
            </a:r>
            <a:r>
              <a:rPr lang="en-US" dirty="0" smtClean="0"/>
              <a:t>nt</a:t>
            </a: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39952" y="6309320"/>
            <a:ext cx="411480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3: Области на </a:t>
            </a:r>
            <a:r>
              <a:rPr lang="bg-BG" altLang="en-US" dirty="0"/>
              <a:t>знанието</a:t>
            </a:r>
            <a:r>
              <a:rPr lang="ru-RU" altLang="en-US" dirty="0"/>
              <a:t> при управление на </a:t>
            </a:r>
            <a:r>
              <a:rPr lang="bg-BG" altLang="en-US" dirty="0"/>
              <a:t>проекти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28663" lvl="1" indent="-342900">
              <a:buFont typeface="+mj-lt"/>
              <a:buAutoNum type="arabicPeriod"/>
            </a:pPr>
            <a:r>
              <a:rPr lang="bg-BG" sz="1800" dirty="0" smtClean="0"/>
              <a:t>Създаване/придобиване – Знанията (напр. като комбинация от изображения, видео и звук) се</a:t>
            </a:r>
            <a:r>
              <a:rPr lang="en-US" sz="1800" dirty="0" smtClean="0"/>
              <a:t> </a:t>
            </a:r>
            <a:r>
              <a:rPr lang="bg-BG" sz="1800" dirty="0" smtClean="0"/>
              <a:t>създават емпирично или се придобиват по някакъв друг начин.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bg-BG" sz="1800" dirty="0" smtClean="0"/>
          </a:p>
          <a:p>
            <a:pPr marL="728663" lvl="1" indent="-342900">
              <a:buFont typeface="+mj-lt"/>
              <a:buAutoNum type="arabicPeriod"/>
            </a:pPr>
            <a:r>
              <a:rPr lang="bg-BG" sz="1800" dirty="0" smtClean="0"/>
              <a:t>Модификация – Знанията се модифицират, за да отговорят на непосредствените или бъдещите</a:t>
            </a:r>
            <a:r>
              <a:rPr lang="en-US" sz="1800" dirty="0" smtClean="0"/>
              <a:t> </a:t>
            </a:r>
            <a:r>
              <a:rPr lang="bg-BG" sz="1800" dirty="0" smtClean="0"/>
              <a:t>нужди.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bg-BG" sz="1800" dirty="0" smtClean="0"/>
          </a:p>
          <a:p>
            <a:pPr marL="728663" lvl="1" indent="-342900">
              <a:buFont typeface="+mj-lt"/>
              <a:buAutoNum type="arabicPeriod"/>
            </a:pPr>
            <a:r>
              <a:rPr lang="bg-BG" sz="1800" dirty="0" smtClean="0"/>
              <a:t>Ползване – Знанията служат за някаква специфична, полезна цел.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bg-BG" sz="1800" dirty="0" smtClean="0"/>
          </a:p>
          <a:p>
            <a:pPr marL="728663" lvl="1" indent="-342900">
              <a:buFont typeface="+mj-lt"/>
              <a:buAutoNum type="arabicPeriod"/>
            </a:pPr>
            <a:r>
              <a:rPr lang="bg-BG" sz="1800" dirty="0" smtClean="0"/>
              <a:t>Архивиране – Знанията се съхраняват във форма или формат, който може да надживее</a:t>
            </a:r>
            <a:r>
              <a:rPr lang="en-US" sz="1800" dirty="0" smtClean="0"/>
              <a:t> </a:t>
            </a:r>
            <a:r>
              <a:rPr lang="bg-BG" sz="1800" dirty="0" smtClean="0"/>
              <a:t>материалите и времето, както и да бъде достъпен за служителите в бъдеще.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bg-BG" sz="1800" dirty="0" smtClean="0"/>
          </a:p>
          <a:p>
            <a:pPr marL="728663" lvl="1" indent="-342900">
              <a:buFont typeface="+mj-lt"/>
              <a:buAutoNum type="arabicPeriod"/>
            </a:pPr>
            <a:r>
              <a:rPr lang="bg-BG" sz="1800" dirty="0" smtClean="0"/>
              <a:t>Трансфер – </a:t>
            </a:r>
            <a:r>
              <a:rPr lang="bg-BG" sz="1800" dirty="0" err="1" smtClean="0"/>
              <a:t>Трансфер</a:t>
            </a:r>
            <a:r>
              <a:rPr lang="bg-BG" sz="1800" dirty="0" smtClean="0"/>
              <a:t> или комуникиране на знанията от едно лице към друго или от едно място</a:t>
            </a:r>
            <a:r>
              <a:rPr lang="en-US" sz="1800" dirty="0" smtClean="0"/>
              <a:t> </a:t>
            </a:r>
            <a:r>
              <a:rPr lang="bg-BG" sz="1800" dirty="0" smtClean="0"/>
              <a:t>на друго.</a:t>
            </a:r>
          </a:p>
        </p:txBody>
      </p:sp>
    </p:spTree>
    <p:extLst>
      <p:ext uri="{BB962C8B-B14F-4D97-AF65-F5344CB8AC3E}">
        <p14:creationId xmlns:p14="http://schemas.microsoft.com/office/powerpoint/2010/main" val="55114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Основни процеси в </a:t>
            </a:r>
            <a:br>
              <a:rPr lang="bg-BG" altLang="en-US" b="1" dirty="0" smtClean="0"/>
            </a:br>
            <a:r>
              <a:rPr lang="bg-BG" altLang="en-US" b="1" dirty="0" smtClean="0"/>
              <a:t>областите на знание</a:t>
            </a:r>
            <a:r>
              <a:rPr lang="en-US" altLang="en-US" sz="1200" b="1" dirty="0" smtClean="0"/>
              <a:t> (3)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588462" y="6362037"/>
            <a:ext cx="2551490" cy="42441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©</a:t>
            </a:r>
            <a:r>
              <a:rPr lang="bg-BG" altLang="en-US" dirty="0" smtClean="0"/>
              <a:t> </a:t>
            </a:r>
            <a:r>
              <a:rPr lang="en-US" dirty="0"/>
              <a:t>Bergeron, B., 2003 </a:t>
            </a:r>
            <a:r>
              <a:rPr lang="en-US" dirty="0" smtClean="0"/>
              <a:t>- </a:t>
            </a:r>
            <a:r>
              <a:rPr lang="en-US" i="1" dirty="0" smtClean="0"/>
              <a:t>Essentials </a:t>
            </a:r>
            <a:r>
              <a:rPr lang="en-US" i="1" dirty="0"/>
              <a:t>of Knowledge </a:t>
            </a:r>
            <a:r>
              <a:rPr lang="en-US" i="1" dirty="0" smtClean="0"/>
              <a:t>Manageme</a:t>
            </a:r>
            <a:r>
              <a:rPr lang="en-US" dirty="0" smtClean="0"/>
              <a:t>nt</a:t>
            </a: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39952" y="6309320"/>
            <a:ext cx="411480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3: Области на </a:t>
            </a:r>
            <a:r>
              <a:rPr lang="bg-BG" altLang="en-US" dirty="0"/>
              <a:t>знанието</a:t>
            </a:r>
            <a:r>
              <a:rPr lang="ru-RU" altLang="en-US" dirty="0"/>
              <a:t> при управление на </a:t>
            </a:r>
            <a:r>
              <a:rPr lang="bg-BG" altLang="en-US" dirty="0"/>
              <a:t>проекти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3608" y="1124744"/>
            <a:ext cx="7543800" cy="4800600"/>
          </a:xfrm>
        </p:spPr>
        <p:txBody>
          <a:bodyPr/>
          <a:lstStyle/>
          <a:p>
            <a:pPr marL="342900" indent="-342900">
              <a:buFont typeface="+mj-lt"/>
              <a:buAutoNum type="arabicPeriod" startAt="6"/>
            </a:pPr>
            <a:endParaRPr lang="en-US" sz="1800" b="0" dirty="0" smtClean="0"/>
          </a:p>
          <a:p>
            <a:pPr marL="342900" indent="-342900">
              <a:buFont typeface="+mj-lt"/>
              <a:buAutoNum type="arabicPeriod" startAt="6"/>
            </a:pPr>
            <a:endParaRPr lang="en-US" sz="1800" b="0" dirty="0"/>
          </a:p>
          <a:p>
            <a:pPr marL="342900" indent="-342900">
              <a:buFont typeface="+mj-lt"/>
              <a:buAutoNum type="arabicPeriod" startAt="6"/>
            </a:pPr>
            <a:r>
              <a:rPr lang="bg-BG" sz="1800" b="0" dirty="0" smtClean="0"/>
              <a:t>Транслиране/смяна на предназначението – Знанията се транслират във форма</a:t>
            </a:r>
            <a:r>
              <a:rPr lang="en-US" sz="1800" b="0" dirty="0" smtClean="0"/>
              <a:t>,</a:t>
            </a:r>
            <a:r>
              <a:rPr lang="bg-BG" sz="1800" b="0" dirty="0" smtClean="0"/>
              <a:t> по-полезна за</a:t>
            </a:r>
            <a:r>
              <a:rPr lang="en-US" sz="1800" b="0" dirty="0" smtClean="0"/>
              <a:t> </a:t>
            </a:r>
            <a:r>
              <a:rPr lang="bg-BG" sz="1800" b="0" dirty="0" smtClean="0"/>
              <a:t>дадена група потребители или за нова цел.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b="0" dirty="0" smtClean="0"/>
          </a:p>
          <a:p>
            <a:pPr marL="342900" indent="-342900">
              <a:buFont typeface="+mj-lt"/>
              <a:buAutoNum type="arabicPeriod" startAt="6"/>
            </a:pPr>
            <a:r>
              <a:rPr lang="bg-BG" sz="1800" b="0" dirty="0" smtClean="0"/>
              <a:t>Достъп – Осигуряване на достъп на служителите според позицията им в организацията и</a:t>
            </a:r>
            <a:r>
              <a:rPr lang="en-US" sz="1800" b="0" dirty="0" smtClean="0"/>
              <a:t> </a:t>
            </a:r>
            <a:r>
              <a:rPr lang="bg-BG" sz="1800" b="0" dirty="0" smtClean="0"/>
              <a:t>техните потребности.</a:t>
            </a:r>
            <a:r>
              <a:rPr lang="en-US" sz="1800" b="0" dirty="0" smtClean="0"/>
              <a:t/>
            </a:r>
            <a:br>
              <a:rPr lang="en-US" sz="1800" b="0" dirty="0" smtClean="0"/>
            </a:br>
            <a:endParaRPr lang="bg-BG" sz="1800" b="0" dirty="0" smtClean="0"/>
          </a:p>
          <a:p>
            <a:pPr marL="342900" indent="-342900">
              <a:buFont typeface="+mj-lt"/>
              <a:buAutoNum type="arabicPeriod" startAt="8"/>
            </a:pPr>
            <a:r>
              <a:rPr lang="bg-BG" sz="1800" b="0" dirty="0" smtClean="0"/>
              <a:t>Ликвидиране - Крайното предназначение на знанията е тяхното премахване, особено</a:t>
            </a:r>
            <a:r>
              <a:rPr lang="en-US" sz="1800" b="0" dirty="0" smtClean="0"/>
              <a:t>, </a:t>
            </a:r>
            <a:r>
              <a:rPr lang="bg-BG" sz="1800" b="0" dirty="0" smtClean="0"/>
              <a:t>когато са</a:t>
            </a:r>
            <a:r>
              <a:rPr lang="en-US" sz="1800" b="0" dirty="0" smtClean="0"/>
              <a:t> </a:t>
            </a:r>
            <a:r>
              <a:rPr lang="bg-BG" sz="1800" b="0" dirty="0" smtClean="0"/>
              <a:t>без бъдеща стойност. Важно е да се определи кои информация и знания да бъдат съхранени и</a:t>
            </a:r>
            <a:r>
              <a:rPr lang="en-US" sz="1800" b="0" dirty="0" smtClean="0"/>
              <a:t> </a:t>
            </a:r>
            <a:r>
              <a:rPr lang="bg-BG" sz="1800" b="0" dirty="0" smtClean="0"/>
              <a:t>кои да бъдат премахнати.</a:t>
            </a:r>
          </a:p>
          <a:p>
            <a:endParaRPr lang="bg-BG" sz="1400" b="0" dirty="0"/>
          </a:p>
        </p:txBody>
      </p:sp>
    </p:spTree>
    <p:extLst>
      <p:ext uri="{BB962C8B-B14F-4D97-AF65-F5344CB8AC3E}">
        <p14:creationId xmlns:p14="http://schemas.microsoft.com/office/powerpoint/2010/main" val="333521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dirty="0" smtClean="0"/>
              <a:t>Литература (обща към всички лекции)</a:t>
            </a:r>
            <a:endParaRPr lang="en-US" altLang="en-US" dirty="0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042988" y="1341438"/>
            <a:ext cx="7543800" cy="4800600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US" sz="1800" b="0" dirty="0" smtClean="0"/>
              <a:t>Project </a:t>
            </a:r>
            <a:r>
              <a:rPr lang="en-US" sz="1800" b="0" dirty="0"/>
              <a:t>Management Institute, A Guide to the Project Management Body of Knowledge (PMBOK® Guide)–Sixth Edition, 2017.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b="0" dirty="0"/>
              <a:t>Adolfo </a:t>
            </a:r>
            <a:r>
              <a:rPr lang="en-US" sz="1800" b="0" dirty="0" err="1"/>
              <a:t>Villafiorita</a:t>
            </a:r>
            <a:r>
              <a:rPr lang="en-US" sz="1800" b="0" dirty="0"/>
              <a:t>, Introduction to Software Project Management, </a:t>
            </a:r>
            <a:r>
              <a:rPr lang="en-US" sz="1800" b="0" dirty="0" err="1"/>
              <a:t>Auerbach</a:t>
            </a:r>
            <a:r>
              <a:rPr lang="en-US" sz="1800" b="0" dirty="0"/>
              <a:t> Publications, 2014.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b="0" dirty="0"/>
              <a:t>Anna P. Murray, The Complete Software Project Manager, 1st Edition, Wiley, 2016.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b="0" dirty="0"/>
              <a:t>Robert K. </a:t>
            </a:r>
            <a:r>
              <a:rPr lang="en-US" sz="1800" b="0" dirty="0" err="1"/>
              <a:t>Wysocki</a:t>
            </a:r>
            <a:r>
              <a:rPr lang="en-US" sz="1800" b="0" dirty="0"/>
              <a:t>, Effective Project Management: Traditional, Agile, Extreme, 7th Edition, Wiley, 2013.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b="0" dirty="0"/>
              <a:t>Bob Hughes, Mike </a:t>
            </a:r>
            <a:r>
              <a:rPr lang="en-US" sz="1800" b="0" dirty="0" err="1"/>
              <a:t>Cotterell</a:t>
            </a:r>
            <a:r>
              <a:rPr lang="en-US" sz="1800" b="0" dirty="0"/>
              <a:t>, Software Project Management, 5th edition, McGraw-Hill Education, 2009.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b="0" dirty="0"/>
              <a:t>Per Kroll, Philippe </a:t>
            </a:r>
            <a:r>
              <a:rPr lang="en-US" sz="1800" b="0" dirty="0" err="1"/>
              <a:t>Kruchten</a:t>
            </a:r>
            <a:r>
              <a:rPr lang="en-US" sz="1800" b="0" dirty="0"/>
              <a:t>, Grady </a:t>
            </a:r>
            <a:r>
              <a:rPr lang="en-US" sz="1800" b="0" dirty="0" err="1"/>
              <a:t>Booch</a:t>
            </a:r>
            <a:r>
              <a:rPr lang="en-US" sz="1800" b="0" dirty="0"/>
              <a:t>, The Rational Unified Process Made Easy, Addison-Wesley, 2003.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b="0" dirty="0"/>
              <a:t>Walker Royce, Software Project Management: A Unified Framework, Addison-Wesley, 1998.</a:t>
            </a:r>
          </a:p>
          <a:p>
            <a:pPr marL="342900" indent="-342900">
              <a:buFont typeface="+mj-lt"/>
              <a:buAutoNum type="arabicPeriod"/>
            </a:pPr>
            <a:r>
              <a:rPr lang="bg-BG" altLang="en-US" sz="1800" b="0" dirty="0" smtClean="0"/>
              <a:t>Ръководство </a:t>
            </a:r>
            <a:r>
              <a:rPr lang="bg-BG" altLang="en-US" sz="1800" b="0" dirty="0"/>
              <a:t>за </a:t>
            </a:r>
            <a:r>
              <a:rPr lang="en-US" altLang="en-US" sz="1800" b="0" dirty="0"/>
              <a:t>MS Project 2013 - </a:t>
            </a:r>
            <a:r>
              <a:rPr lang="en-US" altLang="en-US" sz="1200" b="0" dirty="0">
                <a:hlinkClick r:id="rId2"/>
              </a:rPr>
              <a:t>https://www.tutorialspoint.com/ms_project/index.htm</a:t>
            </a:r>
            <a:endParaRPr lang="en-US" altLang="en-US" sz="1800" b="0" dirty="0"/>
          </a:p>
          <a:p>
            <a:endParaRPr lang="en-US" alt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76400" y="6381328"/>
            <a:ext cx="1981200" cy="263525"/>
          </a:xfrm>
        </p:spPr>
        <p:txBody>
          <a:bodyPr/>
          <a:lstStyle/>
          <a:p>
            <a:pPr>
              <a:defRPr/>
            </a:pPr>
            <a:r>
              <a:rPr lang="bg-BG" altLang="en-US" dirty="0" smtClean="0"/>
              <a:t>Литература за ползване</a:t>
            </a:r>
            <a:endParaRPr lang="bg-BG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924CA-3347-4845-977D-482A64641D47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39952" y="6309320"/>
            <a:ext cx="411480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3: Области на </a:t>
            </a:r>
            <a:r>
              <a:rPr lang="bg-BG" altLang="en-US" dirty="0"/>
              <a:t>знанието</a:t>
            </a:r>
            <a:r>
              <a:rPr lang="ru-RU" altLang="en-US" dirty="0"/>
              <a:t> при управление на </a:t>
            </a:r>
            <a:r>
              <a:rPr lang="bg-BG" altLang="en-US" dirty="0"/>
              <a:t>проекти</a:t>
            </a:r>
          </a:p>
        </p:txBody>
      </p:sp>
    </p:spTree>
    <p:extLst>
      <p:ext uri="{BB962C8B-B14F-4D97-AF65-F5344CB8AC3E}">
        <p14:creationId xmlns:p14="http://schemas.microsoft.com/office/powerpoint/2010/main" val="306597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За връзка с лектора</a:t>
            </a:r>
            <a:endParaRPr lang="en-US" altLang="en-US" b="1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42988" y="1341438"/>
            <a:ext cx="7543800" cy="4800600"/>
          </a:xfrm>
        </p:spPr>
        <p:txBody>
          <a:bodyPr/>
          <a:lstStyle/>
          <a:p>
            <a:r>
              <a:rPr lang="bg-BG" altLang="en-US" sz="2000" dirty="0" smtClean="0"/>
              <a:t>	доц. д-р Светослав Енков</a:t>
            </a:r>
          </a:p>
          <a:p>
            <a:endParaRPr lang="bg-BG" sz="2000" b="0" dirty="0"/>
          </a:p>
          <a:p>
            <a:r>
              <a:rPr lang="bg-BG" sz="2000" b="0" dirty="0" smtClean="0"/>
              <a:t>	катедра Компютърна Информатика, ФМИ</a:t>
            </a:r>
            <a:r>
              <a:rPr lang="en-US" sz="2000" b="0" dirty="0" smtClean="0"/>
              <a:t>, </a:t>
            </a:r>
            <a:r>
              <a:rPr lang="bg-BG" sz="2000" b="0" dirty="0" smtClean="0"/>
              <a:t>ПУ, каб. 437</a:t>
            </a:r>
          </a:p>
          <a:p>
            <a:pPr marL="0" indent="0">
              <a:buNone/>
            </a:pPr>
            <a:r>
              <a:rPr lang="bg-BG" sz="2000" dirty="0"/>
              <a:t>	</a:t>
            </a:r>
            <a:endParaRPr lang="bg-BG" sz="2000" dirty="0" smtClean="0"/>
          </a:p>
          <a:p>
            <a:pPr marL="0" indent="0">
              <a:buNone/>
            </a:pPr>
            <a:r>
              <a:rPr lang="bg-BG" sz="2000" dirty="0"/>
              <a:t>	</a:t>
            </a:r>
            <a:r>
              <a:rPr lang="en-US" sz="2000" dirty="0">
                <a:hlinkClick r:id="rId2"/>
              </a:rPr>
              <a:t>http://www.enkov.com/spm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bg-BG" sz="1600" b="0" dirty="0" smtClean="0"/>
              <a:t>За кореспонденция, използвайте:</a:t>
            </a:r>
            <a:endParaRPr lang="bg-BG" sz="1600" dirty="0" smtClean="0"/>
          </a:p>
          <a:p>
            <a:pPr marL="0" indent="0">
              <a:buNone/>
            </a:pPr>
            <a:r>
              <a:rPr lang="bg-BG" sz="2000" dirty="0">
                <a:sym typeface="Wingdings"/>
              </a:rPr>
              <a:t>	</a:t>
            </a:r>
            <a:r>
              <a:rPr lang="bg-BG" sz="2000" dirty="0" smtClean="0">
                <a:sym typeface="Wingdings"/>
              </a:rPr>
              <a:t></a:t>
            </a:r>
            <a:r>
              <a:rPr lang="en-US" sz="2000" dirty="0" smtClean="0">
                <a:sym typeface="Wingdings"/>
              </a:rPr>
              <a:t> </a:t>
            </a:r>
            <a:r>
              <a:rPr lang="bg-BG" sz="2000" dirty="0" smtClean="0">
                <a:solidFill>
                  <a:srgbClr val="00B0F0"/>
                </a:solidFill>
                <a:sym typeface="Wingdings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hlinkClick r:id="rId3"/>
              </a:rPr>
              <a:t>svetoslav.enkov@gmail.com</a:t>
            </a:r>
            <a:r>
              <a:rPr lang="en-US" sz="1800" dirty="0" smtClean="0">
                <a:solidFill>
                  <a:srgbClr val="00B0F0"/>
                </a:solidFill>
              </a:rPr>
              <a:t>       </a:t>
            </a:r>
            <a:r>
              <a:rPr lang="en-US" sz="1800" dirty="0" smtClean="0">
                <a:solidFill>
                  <a:srgbClr val="00B0F0"/>
                </a:solidFill>
                <a:hlinkClick r:id="rId4"/>
              </a:rPr>
              <a:t>enkov@uni-plovdiv.bg</a:t>
            </a:r>
            <a:r>
              <a:rPr lang="en-US" sz="1800" dirty="0" smtClean="0"/>
              <a:t> </a:t>
            </a:r>
            <a:endParaRPr lang="bg-BG" sz="1800" dirty="0" smtClean="0"/>
          </a:p>
          <a:p>
            <a:pPr marL="0" indent="0">
              <a:buNone/>
            </a:pPr>
            <a:r>
              <a:rPr lang="bg-BG" sz="2000" dirty="0" smtClean="0"/>
              <a:t>                    </a:t>
            </a:r>
          </a:p>
          <a:p>
            <a:pPr marL="0" indent="0">
              <a:buNone/>
            </a:pPr>
            <a:r>
              <a:rPr lang="bg-BG" sz="2000" dirty="0"/>
              <a:t>	 </a:t>
            </a:r>
            <a:r>
              <a:rPr lang="bg-BG" sz="2000" dirty="0" smtClean="0"/>
              <a:t>     </a:t>
            </a:r>
            <a:r>
              <a:rPr lang="en-US" sz="2000" dirty="0" smtClean="0"/>
              <a:t>Svetoslav Enkov     </a:t>
            </a:r>
            <a:r>
              <a:rPr lang="bg-BG" sz="2000" dirty="0" smtClean="0"/>
              <a:t>   </a:t>
            </a:r>
            <a:r>
              <a:rPr lang="en-US" sz="2000" dirty="0" smtClean="0"/>
              <a:t>0887 429 709 </a:t>
            </a:r>
            <a:r>
              <a:rPr lang="bg-BG" sz="2000" dirty="0" smtClean="0"/>
              <a:t>   </a:t>
            </a:r>
            <a:r>
              <a:rPr lang="en-US" sz="2000" dirty="0" smtClean="0"/>
              <a:t>  </a:t>
            </a:r>
            <a:r>
              <a:rPr lang="bg-BG" sz="2000" dirty="0" smtClean="0"/>
              <a:t>     </a:t>
            </a:r>
            <a:r>
              <a:rPr lang="en-US" sz="2000" dirty="0" smtClean="0"/>
              <a:t> shark67</a:t>
            </a:r>
            <a:endParaRPr lang="bg-BG" sz="2000" dirty="0" smtClean="0"/>
          </a:p>
          <a:p>
            <a:endParaRPr lang="bg-BG" altLang="en-US" sz="2000" dirty="0" smtClean="0"/>
          </a:p>
          <a:p>
            <a:r>
              <a:rPr lang="bg-BG" altLang="en-US" sz="2000" dirty="0"/>
              <a:t>	</a:t>
            </a:r>
            <a:r>
              <a:rPr lang="bg-BG" altLang="en-US" sz="2000" b="0" dirty="0" smtClean="0"/>
              <a:t>консултации в кабинета само след уговорка</a:t>
            </a:r>
            <a:r>
              <a:rPr lang="en-US" altLang="en-US" sz="2000" b="0" dirty="0" smtClean="0"/>
              <a:t/>
            </a:r>
            <a:br>
              <a:rPr lang="en-US" altLang="en-US" sz="2000" b="0" dirty="0" smtClean="0"/>
            </a:br>
            <a:r>
              <a:rPr lang="bg-BG" altLang="en-US" sz="2000" b="0" dirty="0" smtClean="0"/>
              <a:t>	(предпочитан начин – </a:t>
            </a:r>
            <a:r>
              <a:rPr lang="en-US" altLang="en-US" b="0" dirty="0" smtClean="0"/>
              <a:t>online </a:t>
            </a:r>
            <a:r>
              <a:rPr lang="bg-BG" altLang="en-US" sz="2000" b="0" dirty="0" smtClean="0"/>
              <a:t>консултиране)</a:t>
            </a:r>
            <a:endParaRPr lang="en-US" alt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676400" y="6405563"/>
            <a:ext cx="2319536" cy="2635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© </a:t>
            </a:r>
            <a:r>
              <a:rPr lang="bg-BG" altLang="en-US" dirty="0"/>
              <a:t>ФМИ ПУ, доц. д-р Св. Енков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81" y="4593390"/>
            <a:ext cx="323850" cy="323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659" y="4581168"/>
            <a:ext cx="360000" cy="36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518" y="4576395"/>
            <a:ext cx="141442" cy="3240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39952" y="6309320"/>
            <a:ext cx="411480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3: Области на </a:t>
            </a:r>
            <a:r>
              <a:rPr lang="bg-BG" altLang="en-US" dirty="0"/>
              <a:t>знанието</a:t>
            </a:r>
            <a:r>
              <a:rPr lang="ru-RU" altLang="en-US" dirty="0"/>
              <a:t> при управление на </a:t>
            </a:r>
            <a:r>
              <a:rPr lang="bg-BG" altLang="en-US" dirty="0"/>
              <a:t>проекти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altLang="en-US" b="1" dirty="0" smtClean="0"/>
              <a:t>Управление на интегритета</a:t>
            </a:r>
            <a:endParaRPr lang="en-US" alt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475656" y="6405563"/>
            <a:ext cx="2319536" cy="263525"/>
          </a:xfrm>
        </p:spPr>
        <p:txBody>
          <a:bodyPr/>
          <a:lstStyle/>
          <a:p>
            <a:pPr>
              <a:defRPr/>
            </a:pPr>
            <a:r>
              <a:rPr lang="bg-BG" altLang="en-US" dirty="0" smtClean="0"/>
              <a:t>Сфери на управление на проектите</a:t>
            </a: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39952" y="6309320"/>
            <a:ext cx="411480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3: Области на </a:t>
            </a:r>
            <a:r>
              <a:rPr lang="bg-BG" altLang="en-US" dirty="0"/>
              <a:t>знанието</a:t>
            </a:r>
            <a:r>
              <a:rPr lang="ru-RU" altLang="en-US" dirty="0"/>
              <a:t> при управление на </a:t>
            </a:r>
            <a:r>
              <a:rPr lang="bg-BG" altLang="en-US" dirty="0"/>
              <a:t>проекти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A8A89-93D5-4FD5-ACD8-9C670C123DB6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988840"/>
            <a:ext cx="7543800" cy="4087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96136" y="6021288"/>
            <a:ext cx="3246041" cy="251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www.isit.bg/spheres-of-government.html</a:t>
            </a:r>
            <a:r>
              <a:rPr lang="bg-BG" sz="1200" dirty="0" smtClean="0"/>
              <a:t> </a:t>
            </a:r>
            <a:endParaRPr lang="bg-BG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1196752"/>
            <a:ext cx="762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000" dirty="0" smtClean="0"/>
              <a:t>Според </a:t>
            </a:r>
            <a:r>
              <a:rPr lang="en-US" sz="2000" dirty="0" smtClean="0"/>
              <a:t>PMI </a:t>
            </a:r>
            <a:r>
              <a:rPr lang="bg-BG" sz="2000" dirty="0" smtClean="0"/>
              <a:t>има 9 сфери (области) при управлението на проекти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201494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Управление на </a:t>
            </a:r>
            <a:r>
              <a:rPr lang="bg-BG" dirty="0" smtClean="0"/>
              <a:t>интегритета в проекта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 smtClean="0"/>
          </a:p>
          <a:p>
            <a:r>
              <a:rPr lang="bg-BG" dirty="0" smtClean="0"/>
              <a:t>Описва процесите, необходими за гарантиране на правилното координиране на различните елементи на проекта.</a:t>
            </a:r>
          </a:p>
          <a:p>
            <a:endParaRPr lang="bg-BG" dirty="0" smtClean="0"/>
          </a:p>
          <a:p>
            <a:r>
              <a:rPr lang="bg-BG" dirty="0" smtClean="0"/>
              <a:t>Състои се от: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dirty="0" smtClean="0"/>
              <a:t>Разработване на план на проекта;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dirty="0" smtClean="0"/>
              <a:t>Изпълнението на плана;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dirty="0" smtClean="0"/>
              <a:t>Цялостен контрол на промяната му.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 smtClean="0"/>
              <a:t>© </a:t>
            </a:r>
            <a:r>
              <a:rPr lang="en-US" dirty="0"/>
              <a:t>PMBOK</a:t>
            </a:r>
            <a:r>
              <a:rPr lang="en-US" baseline="30000" dirty="0"/>
              <a:t>®</a:t>
            </a:r>
            <a:r>
              <a:rPr lang="en-US" dirty="0"/>
              <a:t> Guide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0FB86-5A75-4401-94B8-EF561F20F41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39952" y="6309320"/>
            <a:ext cx="411480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3: Области на </a:t>
            </a:r>
            <a:r>
              <a:rPr lang="bg-BG" altLang="en-US" dirty="0"/>
              <a:t>знанието</a:t>
            </a:r>
            <a:r>
              <a:rPr lang="ru-RU" altLang="en-US" dirty="0"/>
              <a:t> при управление на </a:t>
            </a:r>
            <a:r>
              <a:rPr lang="bg-BG" altLang="en-US" dirty="0"/>
              <a:t>проекти</a:t>
            </a:r>
          </a:p>
        </p:txBody>
      </p:sp>
    </p:spTree>
    <p:extLst>
      <p:ext uri="{BB962C8B-B14F-4D97-AF65-F5344CB8AC3E}">
        <p14:creationId xmlns:p14="http://schemas.microsoft.com/office/powerpoint/2010/main" val="388533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Управление на обхвата на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Описва процесите, необходими да се гарантира включването на всички видове дейности, които се изискват, за да се приключи успешно проекта. </a:t>
            </a:r>
          </a:p>
          <a:p>
            <a:endParaRPr lang="bg-BG" dirty="0"/>
          </a:p>
          <a:p>
            <a:r>
              <a:rPr lang="bg-BG" dirty="0" smtClean="0"/>
              <a:t>Състои се от: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dirty="0" smtClean="0"/>
              <a:t>Иницииране; 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dirty="0" smtClean="0"/>
              <a:t>Планиране на обхвата;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dirty="0" smtClean="0"/>
              <a:t>Дефиниране на обхвата; 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dirty="0"/>
              <a:t>П</a:t>
            </a:r>
            <a:r>
              <a:rPr lang="bg-BG" dirty="0" smtClean="0"/>
              <a:t>роверка на обхвата;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dirty="0" smtClean="0"/>
              <a:t>Контрол на промяната на обхвата.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dirty="0"/>
              <a:t>PMBOK</a:t>
            </a:r>
            <a:r>
              <a:rPr lang="en-US" baseline="30000" dirty="0"/>
              <a:t>®</a:t>
            </a:r>
            <a:r>
              <a:rPr lang="en-US" dirty="0"/>
              <a:t> Guide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0FB86-5A75-4401-94B8-EF561F20F41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39952" y="6309320"/>
            <a:ext cx="411480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3: Области на </a:t>
            </a:r>
            <a:r>
              <a:rPr lang="bg-BG" altLang="en-US" dirty="0"/>
              <a:t>знанието</a:t>
            </a:r>
            <a:r>
              <a:rPr lang="ru-RU" altLang="en-US" dirty="0"/>
              <a:t> при управление на </a:t>
            </a:r>
            <a:r>
              <a:rPr lang="bg-BG" altLang="en-US" dirty="0"/>
              <a:t>проекти</a:t>
            </a:r>
          </a:p>
        </p:txBody>
      </p:sp>
    </p:spTree>
    <p:extLst>
      <p:ext uri="{BB962C8B-B14F-4D97-AF65-F5344CB8AC3E}">
        <p14:creationId xmlns:p14="http://schemas.microsoft.com/office/powerpoint/2010/main" val="286638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Управление на </a:t>
            </a:r>
            <a:r>
              <a:rPr lang="bg-BG" dirty="0" smtClean="0"/>
              <a:t>времето на изпълнение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 smtClean="0"/>
          </a:p>
          <a:p>
            <a:r>
              <a:rPr lang="bg-BG" dirty="0" smtClean="0"/>
              <a:t>Описва процесите, необходими за гарантиране на навременното изпълнение на проекта. </a:t>
            </a:r>
          </a:p>
          <a:p>
            <a:endParaRPr lang="bg-BG" dirty="0" smtClean="0"/>
          </a:p>
          <a:p>
            <a:r>
              <a:rPr lang="bg-BG" dirty="0" smtClean="0"/>
              <a:t>Състои се от: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dirty="0"/>
              <a:t>О</a:t>
            </a:r>
            <a:r>
              <a:rPr lang="bg-BG" dirty="0" smtClean="0"/>
              <a:t>пределяне на дейностите;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dirty="0" smtClean="0"/>
              <a:t>Последователност на дейностите;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dirty="0" smtClean="0"/>
              <a:t>Контрол на графика за изпълнението им.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dirty="0"/>
              <a:t>PMBOK</a:t>
            </a:r>
            <a:r>
              <a:rPr lang="en-US" baseline="30000" dirty="0"/>
              <a:t>®</a:t>
            </a:r>
            <a:r>
              <a:rPr lang="en-US" dirty="0"/>
              <a:t> Guide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0FB86-5A75-4401-94B8-EF561F20F41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39952" y="6309320"/>
            <a:ext cx="411480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3: Области на </a:t>
            </a:r>
            <a:r>
              <a:rPr lang="bg-BG" altLang="en-US" dirty="0"/>
              <a:t>знанието</a:t>
            </a:r>
            <a:r>
              <a:rPr lang="ru-RU" altLang="en-US" dirty="0"/>
              <a:t> при управление на </a:t>
            </a:r>
            <a:r>
              <a:rPr lang="bg-BG" altLang="en-US" dirty="0"/>
              <a:t>проекти</a:t>
            </a:r>
          </a:p>
        </p:txBody>
      </p:sp>
    </p:spTree>
    <p:extLst>
      <p:ext uri="{BB962C8B-B14F-4D97-AF65-F5344CB8AC3E}">
        <p14:creationId xmlns:p14="http://schemas.microsoft.com/office/powerpoint/2010/main" val="4510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Управление на разходите по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 smtClean="0"/>
          </a:p>
          <a:p>
            <a:r>
              <a:rPr lang="bg-BG" dirty="0" smtClean="0"/>
              <a:t>Описва процесите, необходими да се гарантира изпълнението на проекта в рамките на утвърдения бюджет (цената на проекта). </a:t>
            </a:r>
          </a:p>
          <a:p>
            <a:endParaRPr lang="bg-BG" dirty="0"/>
          </a:p>
          <a:p>
            <a:r>
              <a:rPr lang="bg-BG" dirty="0" smtClean="0"/>
              <a:t>Състои се от: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dirty="0"/>
              <a:t>П</a:t>
            </a:r>
            <a:r>
              <a:rPr lang="bg-BG" dirty="0" smtClean="0"/>
              <a:t>ланиране на ресурсите;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dirty="0" smtClean="0"/>
              <a:t>Оценка на разходите;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dirty="0" err="1" smtClean="0"/>
              <a:t>Бюджетиране</a:t>
            </a:r>
            <a:r>
              <a:rPr lang="bg-BG" dirty="0" smtClean="0"/>
              <a:t> на разходите;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dirty="0" smtClean="0"/>
              <a:t>Контрол на разходите.</a:t>
            </a:r>
          </a:p>
          <a:p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dirty="0"/>
              <a:t>PMBOK</a:t>
            </a:r>
            <a:r>
              <a:rPr lang="en-US" baseline="30000" dirty="0"/>
              <a:t>®</a:t>
            </a:r>
            <a:r>
              <a:rPr lang="en-US" dirty="0"/>
              <a:t> Guide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0FB86-5A75-4401-94B8-EF561F20F414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39952" y="6309320"/>
            <a:ext cx="411480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3: Области на </a:t>
            </a:r>
            <a:r>
              <a:rPr lang="bg-BG" altLang="en-US" dirty="0"/>
              <a:t>знанието</a:t>
            </a:r>
            <a:r>
              <a:rPr lang="ru-RU" altLang="en-US" dirty="0"/>
              <a:t> при управление на </a:t>
            </a:r>
            <a:r>
              <a:rPr lang="bg-BG" altLang="en-US" dirty="0"/>
              <a:t>проекти</a:t>
            </a:r>
          </a:p>
        </p:txBody>
      </p:sp>
    </p:spTree>
    <p:extLst>
      <p:ext uri="{BB962C8B-B14F-4D97-AF65-F5344CB8AC3E}">
        <p14:creationId xmlns:p14="http://schemas.microsoft.com/office/powerpoint/2010/main" val="389469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Управление на </a:t>
            </a:r>
            <a:r>
              <a:rPr lang="bg-BG" dirty="0" smtClean="0"/>
              <a:t>качеството на проекта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 smtClean="0"/>
          </a:p>
          <a:p>
            <a:r>
              <a:rPr lang="bg-BG" dirty="0" smtClean="0"/>
              <a:t>Описва процесите, необходими да се гарантира удовлетворяването на нуждите, заради които е приет проекта. </a:t>
            </a:r>
          </a:p>
          <a:p>
            <a:endParaRPr lang="bg-BG" dirty="0"/>
          </a:p>
          <a:p>
            <a:r>
              <a:rPr lang="bg-BG" dirty="0" smtClean="0"/>
              <a:t>Състои се от: 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dirty="0" smtClean="0"/>
              <a:t>Планиране;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dirty="0" smtClean="0"/>
              <a:t>Гарантиране на качеството;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dirty="0" smtClean="0"/>
              <a:t>Контрол на качеството.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dirty="0"/>
              <a:t>PMBOK</a:t>
            </a:r>
            <a:r>
              <a:rPr lang="en-US" baseline="30000" dirty="0"/>
              <a:t>®</a:t>
            </a:r>
            <a:r>
              <a:rPr lang="en-US" dirty="0"/>
              <a:t> Guide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0FB86-5A75-4401-94B8-EF561F20F41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39952" y="6309320"/>
            <a:ext cx="411480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3: Области на </a:t>
            </a:r>
            <a:r>
              <a:rPr lang="bg-BG" altLang="en-US" dirty="0"/>
              <a:t>знанието</a:t>
            </a:r>
            <a:r>
              <a:rPr lang="ru-RU" altLang="en-US" dirty="0"/>
              <a:t> при управление на </a:t>
            </a:r>
            <a:r>
              <a:rPr lang="bg-BG" altLang="en-US" dirty="0"/>
              <a:t>проекти</a:t>
            </a:r>
          </a:p>
        </p:txBody>
      </p:sp>
    </p:spTree>
    <p:extLst>
      <p:ext uri="{BB962C8B-B14F-4D97-AF65-F5344CB8AC3E}">
        <p14:creationId xmlns:p14="http://schemas.microsoft.com/office/powerpoint/2010/main" val="259324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Управление на  човешките   ресурси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 smtClean="0"/>
          </a:p>
          <a:p>
            <a:r>
              <a:rPr lang="bg-BG" dirty="0" smtClean="0"/>
              <a:t>Описва   процесите,   необходими   да   се   постигне  най-пълноценното използване на хората, включени в проекта.</a:t>
            </a:r>
          </a:p>
          <a:p>
            <a:endParaRPr lang="bg-BG" dirty="0"/>
          </a:p>
          <a:p>
            <a:r>
              <a:rPr lang="bg-BG" dirty="0" smtClean="0"/>
              <a:t>Състои се от: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dirty="0" smtClean="0"/>
              <a:t>Организационно планиране;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dirty="0" smtClean="0"/>
              <a:t>Набиране на персонал;</a:t>
            </a:r>
          </a:p>
          <a:p>
            <a:pPr marL="728663" lvl="1" indent="-342900">
              <a:buFont typeface="Arial" panose="020B0604020202020204" pitchFamily="34" charset="0"/>
              <a:buChar char="•"/>
            </a:pPr>
            <a:r>
              <a:rPr lang="bg-BG" dirty="0" smtClean="0"/>
              <a:t>Развитие на екипа.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dirty="0"/>
              <a:t>PMBOK</a:t>
            </a:r>
            <a:r>
              <a:rPr lang="en-US" baseline="30000" dirty="0"/>
              <a:t>®</a:t>
            </a:r>
            <a:r>
              <a:rPr lang="en-US" dirty="0"/>
              <a:t> Guide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0FB86-5A75-4401-94B8-EF561F20F414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39952" y="6309320"/>
            <a:ext cx="4114800" cy="457200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Лекция 3: Области на </a:t>
            </a:r>
            <a:r>
              <a:rPr lang="bg-BG" altLang="en-US" dirty="0"/>
              <a:t>знанието</a:t>
            </a:r>
            <a:r>
              <a:rPr lang="ru-RU" altLang="en-US" dirty="0"/>
              <a:t> при управление на </a:t>
            </a:r>
            <a:r>
              <a:rPr lang="bg-BG" altLang="en-US" dirty="0"/>
              <a:t>проекти</a:t>
            </a:r>
          </a:p>
        </p:txBody>
      </p:sp>
    </p:spTree>
    <p:extLst>
      <p:ext uri="{BB962C8B-B14F-4D97-AF65-F5344CB8AC3E}">
        <p14:creationId xmlns:p14="http://schemas.microsoft.com/office/powerpoint/2010/main" val="302198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MISPM">
  <a:themeElements>
    <a:clrScheme name="Lloseng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losengMaster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loseng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losengMast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losengMas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1868</TotalTime>
  <Words>1160</Words>
  <Application>Microsoft Office PowerPoint</Application>
  <PresentationFormat>On-screen Show (4:3)</PresentationFormat>
  <Paragraphs>164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Times</vt:lpstr>
      <vt:lpstr>Times New Roman</vt:lpstr>
      <vt:lpstr>Wingdings</vt:lpstr>
      <vt:lpstr>FMISPM</vt:lpstr>
      <vt:lpstr>PowerPoint Presentation</vt:lpstr>
      <vt:lpstr>За връзка с лектора</vt:lpstr>
      <vt:lpstr>Управление на интегритета</vt:lpstr>
      <vt:lpstr>Управление на интегритета в проекта</vt:lpstr>
      <vt:lpstr>Управление на обхвата на проекта</vt:lpstr>
      <vt:lpstr>Управление на времето на изпълнение</vt:lpstr>
      <vt:lpstr>Управление на разходите по проекта</vt:lpstr>
      <vt:lpstr>Управление на качеството на проекта</vt:lpstr>
      <vt:lpstr>Управление на  човешките   ресурси</vt:lpstr>
      <vt:lpstr>Управление на  комуникациите</vt:lpstr>
      <vt:lpstr>Управление на снабдяването и поръчките</vt:lpstr>
      <vt:lpstr>Управление на риска в проекта</vt:lpstr>
      <vt:lpstr>Основни процеси в  областите на знание</vt:lpstr>
      <vt:lpstr>Основни процеси в  областите на знание (2)</vt:lpstr>
      <vt:lpstr>Основни процеси в  областите на знание (3)</vt:lpstr>
      <vt:lpstr>Литература (обща към всички лекции)</vt:lpstr>
    </vt:vector>
  </TitlesOfParts>
  <Company>SITE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Laganiere</dc:creator>
  <cp:lastModifiedBy>Svetoslav Enkov</cp:lastModifiedBy>
  <cp:revision>191</cp:revision>
  <cp:lastPrinted>2001-08-30T21:48:01Z</cp:lastPrinted>
  <dcterms:created xsi:type="dcterms:W3CDTF">2001-07-30T14:50:21Z</dcterms:created>
  <dcterms:modified xsi:type="dcterms:W3CDTF">2021-01-04T11:18:53Z</dcterms:modified>
</cp:coreProperties>
</file>