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sldIdLst>
    <p:sldId id="258" r:id="rId2"/>
    <p:sldId id="312" r:id="rId3"/>
    <p:sldId id="320" r:id="rId4"/>
    <p:sldId id="324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25" r:id="rId13"/>
    <p:sldId id="334" r:id="rId14"/>
    <p:sldId id="336" r:id="rId15"/>
    <p:sldId id="337" r:id="rId16"/>
    <p:sldId id="333" r:id="rId17"/>
    <p:sldId id="321" r:id="rId18"/>
    <p:sldId id="339" r:id="rId19"/>
    <p:sldId id="340" r:id="rId20"/>
    <p:sldId id="32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93" autoAdjust="0"/>
    <p:restoredTop sz="94660" autoAdjust="0"/>
  </p:normalViewPr>
  <p:slideViewPr>
    <p:cSldViewPr>
      <p:cViewPr varScale="1">
        <p:scale>
          <a:sx n="161" d="100"/>
          <a:sy n="161" d="100"/>
        </p:scale>
        <p:origin x="171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fld id="{4897B4CA-D91E-4EF6-80B6-8DAF88CE56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560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>
              <a:spcBef>
                <a:spcPct val="0"/>
              </a:spcBef>
            </a:pPr>
            <a:fld id="{9B010843-78BF-4AF1-BC9E-449372DC4686}" type="slidenum">
              <a:rPr lang="en-US" altLang="en-US" smtClean="0">
                <a:latin typeface="Times" pitchFamily="1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dirty="0" smtClean="0">
              <a:latin typeface="Times" pitchFamily="1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5545F119-1766-4E61-814D-CBE997A4EE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31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23C30-193C-4DB2-8F7F-21FBF18C1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67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53D42-8428-4047-89B3-5401345DB2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5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5438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5D60FB86-5A75-4401-94B8-EF561F20F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0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AA8E0-21FA-44DD-A8C5-1DFBFE2FC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47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2B5AE2FA-392A-49A8-BB1D-2940D269F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15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F973A-35BC-4002-BBC7-B927EE44F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65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423AD-3DAE-4623-82FC-9A9196D3A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55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D2109-55CC-436C-9010-9B8DC001F6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68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4755-2D9D-4AC6-A7B5-390BBE9B7C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2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90135-3A83-44E4-A24A-363D6987E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08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6021388"/>
            <a:ext cx="49371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8"/>
          <p:cNvGrpSpPr>
            <a:grpSpLocks/>
          </p:cNvGrpSpPr>
          <p:nvPr userDrawn="1"/>
        </p:nvGrpSpPr>
        <p:grpSpPr bwMode="auto">
          <a:xfrm>
            <a:off x="215900" y="1295400"/>
            <a:ext cx="1074738" cy="5281613"/>
            <a:chOff x="136" y="768"/>
            <a:chExt cx="677" cy="3327"/>
          </a:xfrm>
        </p:grpSpPr>
        <p:pic>
          <p:nvPicPr>
            <p:cNvPr id="1033" name="Picture 10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768"/>
              <a:ext cx="516" cy="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8447">
              <a:off x="330" y="3631"/>
              <a:ext cx="483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477000"/>
            <a:ext cx="19812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65F7554A-54AE-46C4-9FB0-BECBA24B7F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9526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Char char="—"/>
        <a:defRPr sz="2400">
          <a:solidFill>
            <a:schemeClr val="tx1"/>
          </a:solidFill>
          <a:latin typeface="+mn-lt"/>
        </a:defRPr>
      </a:lvl3pPr>
      <a:lvl4pPr marL="1223963" indent="-228600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16430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002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574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14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718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vetoslav.enkov@gmail.com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enkov.com/sp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hyperlink" Target="mailto:enkov@uni-plovdiv.b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s_project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914400" y="5492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itchFamily="1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 marL="1143000" indent="-228600" eaLnBrk="0" hangingPunct="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 marL="1600200" indent="-228600" eaLnBrk="0" hangingPunct="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itchFamily="1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bg-BG" altLang="en-US" sz="3200" dirty="0">
                <a:solidFill>
                  <a:schemeClr val="tx2"/>
                </a:solidFill>
                <a:latin typeface="Arial" charset="0"/>
              </a:rPr>
              <a:t>Управление на Софтуерни Проекти</a:t>
            </a:r>
          </a:p>
          <a:p>
            <a:pPr algn="ctr">
              <a:spcBef>
                <a:spcPct val="0"/>
              </a:spcBef>
            </a:pPr>
            <a:r>
              <a:rPr lang="bg-BG" altLang="en-US" sz="2800" b="0" i="1" dirty="0">
                <a:solidFill>
                  <a:schemeClr val="tx2"/>
                </a:solidFill>
                <a:latin typeface="Arial" charset="0"/>
              </a:rPr>
              <a:t>доц. д-р Светослав Енков</a:t>
            </a:r>
            <a:endParaRPr lang="en-US" altLang="en-US" sz="2000" b="0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331913" y="1748408"/>
            <a:ext cx="7704137" cy="441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itchFamily="1" charset="0"/>
              </a:defRPr>
            </a:lvl1pPr>
            <a:lvl2pPr marL="385763" indent="-195263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 marL="804863" indent="-228600" eaLnBrk="0" hangingPunct="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 marL="1223963" indent="-228600" eaLnBrk="0" hangingPunct="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itchFamily="1" charset="0"/>
              </a:defRPr>
            </a:lvl4pPr>
            <a:lvl5pPr marL="1643063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5pPr>
            <a:lvl6pPr marL="21002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6pPr>
            <a:lvl7pPr marL="25574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7pPr>
            <a:lvl8pPr marL="30146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8pPr>
            <a:lvl9pPr marL="34718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pPr algn="ctr"/>
            <a:r>
              <a:rPr lang="bg-BG" altLang="en-US" sz="4000" dirty="0" smtClean="0"/>
              <a:t>Лекция 4.</a:t>
            </a:r>
            <a:r>
              <a:rPr lang="en-US" altLang="en-US" sz="4000" dirty="0" smtClean="0"/>
              <a:t> </a:t>
            </a:r>
            <a:r>
              <a:rPr lang="bg-BG" altLang="en-US" sz="4000" dirty="0" smtClean="0"/>
              <a:t> </a:t>
            </a:r>
            <a:br>
              <a:rPr lang="bg-BG" altLang="en-US" sz="4000" dirty="0" smtClean="0"/>
            </a:br>
            <a:r>
              <a:rPr lang="bg-BG" altLang="en-US" sz="4000" i="1" dirty="0"/>
              <a:t>Стартиране на </a:t>
            </a:r>
            <a:r>
              <a:rPr lang="bg-BG" altLang="en-US" sz="4000" i="1" dirty="0" smtClean="0"/>
              <a:t>проекта</a:t>
            </a:r>
          </a:p>
          <a:p>
            <a:pPr algn="ctr"/>
            <a:endParaRPr lang="bg-BG" altLang="en-US" dirty="0" smtClean="0"/>
          </a:p>
          <a:p>
            <a:pPr lvl="1">
              <a:spcBef>
                <a:spcPct val="0"/>
              </a:spcBef>
            </a:pPr>
            <a:r>
              <a:rPr lang="bg-BG" altLang="en-US" dirty="0" smtClean="0"/>
              <a:t>Определяне на изискванията към софтуера.</a:t>
            </a:r>
          </a:p>
          <a:p>
            <a:pPr marL="190500" lvl="1" indent="0">
              <a:spcBef>
                <a:spcPct val="0"/>
              </a:spcBef>
              <a:buNone/>
            </a:pPr>
            <a:endParaRPr lang="bg-BG" altLang="en-US" dirty="0" smtClean="0"/>
          </a:p>
          <a:p>
            <a:pPr lvl="1">
              <a:spcBef>
                <a:spcPct val="0"/>
              </a:spcBef>
            </a:pPr>
            <a:r>
              <a:rPr lang="bg-BG" altLang="en-US" dirty="0" smtClean="0"/>
              <a:t>Оценяване на стойността и риска. </a:t>
            </a:r>
          </a:p>
          <a:p>
            <a:pPr marL="190500" lvl="1" indent="0">
              <a:spcBef>
                <a:spcPct val="0"/>
              </a:spcBef>
              <a:buNone/>
            </a:pPr>
            <a:endParaRPr lang="bg-BG" altLang="en-US" dirty="0" smtClean="0"/>
          </a:p>
          <a:p>
            <a:pPr lvl="1">
              <a:spcBef>
                <a:spcPct val="0"/>
              </a:spcBef>
            </a:pPr>
            <a:r>
              <a:rPr lang="bg-BG" altLang="en-US" dirty="0" smtClean="0"/>
              <a:t>Определяне на участниците, цели и обхват на проекта.</a:t>
            </a:r>
            <a:endParaRPr lang="bg-BG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6381328"/>
            <a:ext cx="748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 smtClean="0"/>
              <a:t>Дисциплина за специалност Софтуерно Инженерство (редовно обучение) на ФМИ ПУ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Определяне на изискванията към софтуера </a:t>
            </a:r>
            <a:r>
              <a:rPr lang="bg-BG" altLang="en-US" sz="1200" b="1" dirty="0" smtClean="0"/>
              <a:t>(4)</a:t>
            </a:r>
            <a:endParaRPr lang="en-US" alt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09320"/>
            <a:ext cx="3396033" cy="318866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https://learn.fmi.uni-sofia.bg/pluginfile.php/116877/mod_resource/content/1/L4-1-RE-BCs-2014-15.pdf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0932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bg-BG" altLang="en-US" dirty="0"/>
              <a:t>4: Стартиране на проекта</a:t>
            </a:r>
          </a:p>
          <a:p>
            <a:pPr>
              <a:defRPr/>
            </a:pP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92696"/>
            <a:ext cx="6076006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7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Определяне на изискванията към софтуера </a:t>
            </a:r>
            <a:r>
              <a:rPr lang="bg-BG" altLang="en-US" sz="1200" b="1" dirty="0" smtClean="0"/>
              <a:t>(5)</a:t>
            </a:r>
            <a:endParaRPr lang="en-US" alt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08015" y="6309320"/>
            <a:ext cx="3396033" cy="318866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https://learn.fmi.uni-sofia.bg/pluginfile.php/116877/mod_resource/content/1/L4-1-RE-BCs-2014-15.pdf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3747" y="6309320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bg-BG" altLang="en-US" dirty="0"/>
              <a:t>4: Стартиране на проекта</a:t>
            </a:r>
          </a:p>
          <a:p>
            <a:pPr>
              <a:defRPr/>
            </a:pP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aseline="-25000" dirty="0"/>
              <a:t>Ф</a:t>
            </a:r>
            <a:r>
              <a:rPr lang="bg-BG" baseline="-25000" dirty="0" smtClean="0"/>
              <a:t>ункционални </a:t>
            </a:r>
            <a:r>
              <a:rPr lang="bg-BG" baseline="-25000" dirty="0"/>
              <a:t>изисквания</a:t>
            </a:r>
            <a:endParaRPr lang="bg-BG" dirty="0"/>
          </a:p>
          <a:p>
            <a:pPr marL="190500" lvl="1" indent="0">
              <a:buNone/>
            </a:pPr>
            <a:r>
              <a:rPr lang="bg-BG" b="0" baseline="-25000" dirty="0" smtClean="0"/>
              <a:t>Описание на услугите, които системата трябва да предоставя, начинът по който системата трябва да реагира на конкретни входни данни и поведението ѝ в конкретни ситуации.</a:t>
            </a:r>
          </a:p>
          <a:p>
            <a:pPr marL="190500" lvl="1" indent="0">
              <a:buNone/>
            </a:pPr>
            <a:endParaRPr lang="bg-BG" b="0" dirty="0" smtClean="0"/>
          </a:p>
          <a:p>
            <a:r>
              <a:rPr lang="bg-BG" baseline="-25000" dirty="0" smtClean="0"/>
              <a:t>Нефункционални </a:t>
            </a:r>
            <a:r>
              <a:rPr lang="bg-BG" baseline="-25000" dirty="0"/>
              <a:t>изисквания</a:t>
            </a:r>
            <a:endParaRPr lang="bg-BG" dirty="0"/>
          </a:p>
          <a:p>
            <a:pPr marL="190500" lvl="1" indent="0">
              <a:buNone/>
            </a:pPr>
            <a:r>
              <a:rPr lang="bg-BG" b="0" baseline="-25000" dirty="0" smtClean="0"/>
              <a:t>Ограничения върху услугите или функционалността на системата, като времеви ограничения, ограничения върху процеса на разработване, използваните стандарти и др.</a:t>
            </a:r>
          </a:p>
          <a:p>
            <a:pPr marL="190500" lvl="1" indent="0">
              <a:buNone/>
            </a:pPr>
            <a:endParaRPr lang="bg-BG" baseline="-25000" dirty="0" smtClean="0"/>
          </a:p>
          <a:p>
            <a:pPr marL="190500" lvl="1" indent="0">
              <a:buNone/>
            </a:pPr>
            <a:endParaRPr lang="bg-BG" baseline="-25000" dirty="0"/>
          </a:p>
          <a:p>
            <a:pPr indent="-195263"/>
            <a:r>
              <a:rPr lang="bg-BG" b="1" baseline="-25000" dirty="0" smtClean="0"/>
              <a:t>Изисквания на приложната област</a:t>
            </a:r>
          </a:p>
          <a:p>
            <a:pPr marL="190500" lvl="1" indent="0">
              <a:buNone/>
            </a:pPr>
            <a:r>
              <a:rPr lang="bg-BG" baseline="-25000" dirty="0" smtClean="0"/>
              <a:t>Изисквания</a:t>
            </a:r>
            <a:r>
              <a:rPr lang="en-US" baseline="-25000" smtClean="0"/>
              <a:t>,</a:t>
            </a:r>
            <a:r>
              <a:rPr lang="bg-BG" baseline="-25000" smtClean="0"/>
              <a:t> </a:t>
            </a:r>
            <a:r>
              <a:rPr lang="bg-BG" baseline="-25000" dirty="0" smtClean="0"/>
              <a:t>произлизащи от приложната област на системата, които отразяват спецификите ѝ.</a:t>
            </a:r>
          </a:p>
          <a:p>
            <a:pPr marL="190500" lvl="1" indent="0">
              <a:buNone/>
            </a:pPr>
            <a:endParaRPr lang="bg-BG" b="1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2459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Оценяване на стойността и риска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sz="2000" b="0" dirty="0" smtClean="0"/>
              <a:t>Съществува риск софтуерът да надвиши оригиналната спецификация или проектът да бъде завършен  по-рано и с по-нисък бюджет. Това не е риск, с който да се съобразяваме. </a:t>
            </a:r>
          </a:p>
          <a:p>
            <a:endParaRPr lang="bg-BG" sz="2000" b="0" dirty="0" smtClean="0"/>
          </a:p>
          <a:p>
            <a:r>
              <a:rPr lang="bg-BG" sz="2000" b="0" dirty="0" smtClean="0"/>
              <a:t>Всеки проект включва риск от някаква форма. Когато оценяваме и планираме проект, ние се заемаме с риска проектът да не изпълни целите си. </a:t>
            </a:r>
          </a:p>
          <a:p>
            <a:endParaRPr lang="bg-BG" sz="2000" b="0" dirty="0"/>
          </a:p>
          <a:p>
            <a:r>
              <a:rPr lang="bg-BG" sz="2000" dirty="0" smtClean="0"/>
              <a:t>Идентификация и класифициране на риска </a:t>
            </a:r>
          </a:p>
          <a:p>
            <a:endParaRPr lang="bg-BG" sz="2000" b="0" dirty="0" smtClean="0"/>
          </a:p>
          <a:p>
            <a:r>
              <a:rPr lang="bg-BG" sz="2000" b="0" dirty="0" smtClean="0"/>
              <a:t>При всяка оценка на проекта трябва да се опитваме да идентифицираме рисковете и да оценим количествено техните потенциални ефекти. </a:t>
            </a:r>
          </a:p>
          <a:p>
            <a:endParaRPr lang="bg-BG" sz="2000" b="0" dirty="0" smtClean="0"/>
          </a:p>
          <a:p>
            <a:endParaRPr lang="en-US" alt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12689" y="6381328"/>
            <a:ext cx="3087303" cy="2635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https://</a:t>
            </a:r>
            <a:r>
              <a:rPr lang="en-US" altLang="en-US" dirty="0" smtClean="0"/>
              <a:t>www.gristprojectmanagement.us/software-2/risk-evaluation.html</a:t>
            </a:r>
            <a:endParaRPr lang="bg-BG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bg-BG" altLang="en-US" dirty="0"/>
              <a:t>4: Стартиране на проекта</a:t>
            </a:r>
          </a:p>
          <a:p>
            <a:pPr>
              <a:defRPr/>
            </a:pP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6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Оценяване на стойността и </a:t>
            </a:r>
            <a:r>
              <a:rPr lang="bg-BG" altLang="en-US" b="1" dirty="0" smtClean="0"/>
              <a:t>риска</a:t>
            </a:r>
            <a:r>
              <a:rPr lang="bg-BG" altLang="en-US" sz="1200" b="1" dirty="0" smtClean="0"/>
              <a:t> (2)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sz="1800" b="0" dirty="0"/>
              <a:t>Един общ подход за анализ на риска е да се изгради проектна матрица на риска, използваща контролен списък на възможните рискове и да се класифицира всеки риск според неговата относителна важност и вероятност. </a:t>
            </a:r>
            <a:endParaRPr lang="bg-BG" sz="1800" b="0" dirty="0" smtClean="0"/>
          </a:p>
          <a:p>
            <a:endParaRPr lang="bg-BG" sz="1800" b="0" dirty="0"/>
          </a:p>
          <a:p>
            <a:r>
              <a:rPr lang="bg-BG" sz="1800" b="0" dirty="0" smtClean="0"/>
              <a:t>Обърнете </a:t>
            </a:r>
            <a:r>
              <a:rPr lang="bg-BG" sz="1800" b="0" dirty="0"/>
              <a:t>внимание, че важността и вероятността трябва да бъдат оценени отделно - може да сме по-малко загрижени за нещо, което, макар и сериозно, е много малко вероятно да се случи, отколкото с нещо по-малко сериозно, което е почти сигурно. </a:t>
            </a:r>
            <a:endParaRPr lang="bg-BG" sz="1800" b="0" dirty="0" smtClean="0"/>
          </a:p>
          <a:p>
            <a:endParaRPr lang="bg-BG" sz="1800" b="0" dirty="0" smtClean="0"/>
          </a:p>
          <a:p>
            <a:r>
              <a:rPr lang="bg-BG" sz="1800" b="0" dirty="0" smtClean="0"/>
              <a:t>Таблицата на следващия слайд </a:t>
            </a:r>
            <a:r>
              <a:rPr lang="bg-BG" sz="1800" b="0" dirty="0"/>
              <a:t>илюстрира основна матрица на риска за проекта, в която са изброени някои от рисковете, които биха могли да се считат за даден проект, като тяхната важност и вероятност са класифицирани като високи (H), средни (M), ниски (L) или твърде невероятни (-). За да може проектите да се сравняват, списъкът на рисковете трябва да е еднакъв за всеки </a:t>
            </a:r>
            <a:r>
              <a:rPr lang="bg-BG" sz="1800" b="0" dirty="0" smtClean="0"/>
              <a:t>проект.</a:t>
            </a:r>
            <a:endParaRPr lang="en-US" alt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12689" y="6381328"/>
            <a:ext cx="3087303" cy="2635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https://</a:t>
            </a:r>
            <a:r>
              <a:rPr lang="en-US" altLang="en-US" dirty="0" smtClean="0"/>
              <a:t>www.gristprojectmanagement.us/software-2/risk-evaluation.html</a:t>
            </a:r>
            <a:endParaRPr lang="bg-BG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bg-BG" altLang="en-US" dirty="0"/>
              <a:t>4: Стартиране на проекта</a:t>
            </a:r>
          </a:p>
          <a:p>
            <a:pPr>
              <a:defRPr/>
            </a:pP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8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Оценяване на стойността и </a:t>
            </a:r>
            <a:r>
              <a:rPr lang="bg-BG" altLang="en-US" b="1" dirty="0" smtClean="0"/>
              <a:t>риска</a:t>
            </a:r>
            <a:r>
              <a:rPr lang="bg-BG" altLang="en-US" sz="1200" b="1" dirty="0" smtClean="0"/>
              <a:t> (3)</a:t>
            </a:r>
            <a:endParaRPr lang="en-US" altLang="en-US" b="1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471176"/>
              </p:ext>
            </p:extLst>
          </p:nvPr>
        </p:nvGraphicFramePr>
        <p:xfrm>
          <a:off x="2318574" y="960464"/>
          <a:ext cx="5061738" cy="4898136"/>
        </p:xfrm>
        <a:graphic>
          <a:graphicData uri="http://schemas.openxmlformats.org/drawingml/2006/table">
            <a:tbl>
              <a:tblPr/>
              <a:tblGrid>
                <a:gridCol w="176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032">
                <a:tc gridSpan="3">
                  <a:txBody>
                    <a:bodyPr/>
                    <a:lstStyle/>
                    <a:p>
                      <a:pPr algn="ctr"/>
                      <a:r>
                        <a:rPr lang="bg-BG" sz="1300" b="1" noProof="0" dirty="0" smtClean="0"/>
                        <a:t>Фрагмент от основна матрица на риска за проекта </a:t>
                      </a:r>
                      <a:endParaRPr lang="bg-BG" sz="1300" b="1" noProof="0" dirty="0"/>
                    </a:p>
                  </a:txBody>
                  <a:tcPr marL="64008" marR="64008" marT="32004" marB="32004" anchor="ctr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r>
                        <a:rPr lang="bg-BG" sz="1300" b="1" dirty="0" smtClean="0"/>
                        <a:t>Риск </a:t>
                      </a:r>
                      <a:endParaRPr lang="bg-BG" sz="1300" b="1" dirty="0"/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300" b="1" dirty="0" smtClean="0"/>
                        <a:t>Важност </a:t>
                      </a:r>
                      <a:endParaRPr lang="bg-BG" sz="1300" b="1" dirty="0"/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300" b="1" dirty="0" smtClean="0"/>
                        <a:t>Вероятност </a:t>
                      </a:r>
                      <a:endParaRPr lang="bg-BG" sz="1300" b="1" dirty="0"/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ru-RU" sz="1300"/>
                        <a:t>Софтуерът никога не е завършен или доставен </a:t>
                      </a:r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300"/>
                        <a:t>Н </a:t>
                      </a:r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300" dirty="0"/>
                        <a:t>- </a:t>
                      </a:r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bg-BG" sz="1300" noProof="0" dirty="0" smtClean="0"/>
                        <a:t>Проектът е анулиран след етапа на проектиране </a:t>
                      </a:r>
                      <a:endParaRPr lang="bg-BG" sz="1300" noProof="0" dirty="0"/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300"/>
                        <a:t>Н </a:t>
                      </a:r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300"/>
                        <a:t>- </a:t>
                      </a:r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056">
                <a:tc>
                  <a:txBody>
                    <a:bodyPr/>
                    <a:lstStyle/>
                    <a:p>
                      <a:r>
                        <a:rPr lang="bg-BG" sz="1300" dirty="0"/>
                        <a:t>Софтуерът се доставя късно </a:t>
                      </a:r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300"/>
                        <a:t>М </a:t>
                      </a:r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300"/>
                        <a:t>М </a:t>
                      </a:r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bg-BG" sz="1300" noProof="0" dirty="0" smtClean="0"/>
                        <a:t>Бюджетът за развитие надхвърля &lt; 20% </a:t>
                      </a:r>
                      <a:endParaRPr lang="bg-BG" sz="1300" noProof="0" dirty="0"/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 </a:t>
                      </a:r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300"/>
                        <a:t>М </a:t>
                      </a:r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bg-BG" sz="1300" noProof="0" dirty="0" smtClean="0"/>
                        <a:t>Бюджетът за развитие е надвишен &gt; 20%</a:t>
                      </a:r>
                      <a:r>
                        <a:rPr lang="ru-RU" sz="1300" dirty="0" smtClean="0"/>
                        <a:t> </a:t>
                      </a:r>
                      <a:endParaRPr lang="ru-RU" sz="1300" dirty="0"/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300"/>
                        <a:t>М </a:t>
                      </a:r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 </a:t>
                      </a:r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bg-BG" sz="1300" noProof="0" dirty="0" smtClean="0"/>
                        <a:t>Разходите за поддръжка по-високи от прогнозните </a:t>
                      </a:r>
                      <a:endParaRPr lang="bg-BG" sz="1300" noProof="0" dirty="0"/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 </a:t>
                      </a:r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 </a:t>
                      </a:r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ru-RU" sz="1300"/>
                        <a:t>Целите за време за реакция не са изпълнени </a:t>
                      </a:r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 </a:t>
                      </a:r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300" dirty="0"/>
                        <a:t>Н </a:t>
                      </a:r>
                    </a:p>
                  </a:txBody>
                  <a:tcPr marL="64008" marR="64008" marT="32004" marB="32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12689" y="6381328"/>
            <a:ext cx="3087303" cy="2635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https://</a:t>
            </a:r>
            <a:r>
              <a:rPr lang="en-US" altLang="en-US" dirty="0" smtClean="0"/>
              <a:t>www.gristprojectmanagement.us/software-2/risk-evaluation.html</a:t>
            </a:r>
            <a:endParaRPr lang="bg-BG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bg-BG" altLang="en-US" dirty="0"/>
              <a:t>4: Стартиране на проекта</a:t>
            </a:r>
          </a:p>
          <a:p>
            <a:pPr>
              <a:defRPr/>
            </a:pP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Оценяване на стойността и </a:t>
            </a:r>
            <a:r>
              <a:rPr lang="bg-BG" altLang="en-US" b="1" dirty="0" smtClean="0"/>
              <a:t>риска</a:t>
            </a:r>
            <a:r>
              <a:rPr lang="bg-BG" altLang="en-US" sz="1200" b="1" dirty="0" smtClean="0"/>
              <a:t> (4)</a:t>
            </a:r>
            <a:endParaRPr lang="en-US" alt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12689" y="6381328"/>
            <a:ext cx="3087303" cy="2635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https://pmi.bg/w/index.php/development-bg/pmi-glossary-bg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bg-BG" altLang="en-US" dirty="0"/>
              <a:t>4: Стартиране на проекта</a:t>
            </a:r>
          </a:p>
          <a:p>
            <a:pPr>
              <a:defRPr/>
            </a:pP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sz="2000" dirty="0" smtClean="0"/>
          </a:p>
          <a:p>
            <a:r>
              <a:rPr lang="bg-BG" sz="2000" dirty="0" smtClean="0"/>
              <a:t>Качествен анализ на риска </a:t>
            </a:r>
            <a:r>
              <a:rPr lang="en-US" sz="2000" dirty="0" smtClean="0"/>
              <a:t>(Perform Qualitative Risk Analysis)</a:t>
            </a:r>
          </a:p>
          <a:p>
            <a:pPr lvl="1"/>
            <a:r>
              <a:rPr lang="bg-BG" sz="2000" b="0" dirty="0" smtClean="0"/>
              <a:t>Процес на приоритизиране на рисковете за по-нататъшен анализ или действие чрез оценяване и комбиниране на вероятността за възникването им и последиците от въздействието им.  </a:t>
            </a:r>
          </a:p>
          <a:p>
            <a:endParaRPr lang="bg-BG" sz="2000" b="0" dirty="0" smtClean="0"/>
          </a:p>
          <a:p>
            <a:r>
              <a:rPr lang="bg-BG" sz="2000" dirty="0" smtClean="0"/>
              <a:t>Количествен анализ на риска </a:t>
            </a:r>
            <a:r>
              <a:rPr lang="en-US" sz="2000" dirty="0" smtClean="0"/>
              <a:t>(Perform Quantitative Risk Analysis)</a:t>
            </a:r>
          </a:p>
          <a:p>
            <a:pPr lvl="1"/>
            <a:r>
              <a:rPr lang="bg-BG" sz="2000" b="0" dirty="0" smtClean="0"/>
              <a:t>Процес на числено анализиране на ефекта на идентифицираните рискове върху общите цели на проекта.  </a:t>
            </a:r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2793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Определяне на участниците, цели и обхват на проекта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sz="1800" dirty="0" smtClean="0"/>
              <a:t>Дефиниране на обхвата</a:t>
            </a:r>
            <a:r>
              <a:rPr lang="ru-RU" sz="1800" dirty="0" smtClean="0"/>
              <a:t> </a:t>
            </a:r>
            <a:r>
              <a:rPr lang="en-US" sz="1800" dirty="0" smtClean="0"/>
              <a:t>(Define Scope)</a:t>
            </a:r>
            <a:r>
              <a:rPr lang="ru-RU" sz="1800" dirty="0" smtClean="0"/>
              <a:t> </a:t>
            </a:r>
          </a:p>
          <a:p>
            <a:pPr lvl="1"/>
            <a:r>
              <a:rPr lang="bg-BG" sz="1800" dirty="0" smtClean="0"/>
              <a:t>Процесът на изготвяне на детайлно описание на проекта и на продукта.</a:t>
            </a:r>
          </a:p>
          <a:p>
            <a:r>
              <a:rPr lang="ru-RU" sz="1800" dirty="0" smtClean="0"/>
              <a:t>Цел (</a:t>
            </a:r>
            <a:r>
              <a:rPr lang="en-US" sz="1800" dirty="0" smtClean="0"/>
              <a:t>Target)</a:t>
            </a:r>
            <a:endParaRPr lang="ru-RU" sz="1800" dirty="0" smtClean="0"/>
          </a:p>
          <a:p>
            <a:pPr lvl="1"/>
            <a:r>
              <a:rPr lang="bg-BG" sz="1800" dirty="0" smtClean="0"/>
              <a:t>Нещо, към което работата да бъде насочена, стратегическа позиция, която да бъде завоювана резултат, който да бъде постигнат, продукт, който да бъде произведен, или услуга, която да бъде извършена.</a:t>
            </a:r>
            <a:r>
              <a:rPr lang="ru-RU" sz="1800" dirty="0" smtClean="0"/>
              <a:t> </a:t>
            </a:r>
            <a:endParaRPr lang="bg-BG" sz="1800" dirty="0"/>
          </a:p>
          <a:p>
            <a:r>
              <a:rPr lang="ru-RU" sz="1800" dirty="0" smtClean="0"/>
              <a:t>Заинтересована </a:t>
            </a:r>
            <a:r>
              <a:rPr lang="ru-RU" sz="1800" dirty="0"/>
              <a:t>страна </a:t>
            </a:r>
            <a:r>
              <a:rPr lang="ru-RU" sz="1800" dirty="0" smtClean="0"/>
              <a:t>(</a:t>
            </a:r>
            <a:r>
              <a:rPr lang="en-US" sz="1800" dirty="0" smtClean="0"/>
              <a:t>Stakeholder</a:t>
            </a:r>
            <a:r>
              <a:rPr lang="ru-RU" sz="1800" dirty="0" smtClean="0"/>
              <a:t>)</a:t>
            </a:r>
            <a:r>
              <a:rPr lang="en-US" sz="1800" dirty="0" smtClean="0"/>
              <a:t> </a:t>
            </a:r>
            <a:r>
              <a:rPr lang="bg-BG" sz="1800" dirty="0" smtClean="0"/>
              <a:t>- участник </a:t>
            </a:r>
            <a:endParaRPr lang="en-US" sz="1800" dirty="0" smtClean="0"/>
          </a:p>
          <a:p>
            <a:pPr lvl="1"/>
            <a:r>
              <a:rPr lang="bg-BG" sz="1800" b="0" dirty="0" smtClean="0"/>
              <a:t>Лице или организация (клиент, спонсор, изпълнител, общественост и т.н.), които са активни участници в проекта или чиито интереси могат да бъдат засегнати в положителен или отрицателен аспект от изпълнението или приключването на проекта. Заинтересованите страни биха могли да упражнят влияние върху проекта и неговите крайни резултати. </a:t>
            </a:r>
            <a:r>
              <a:rPr lang="ru-RU" sz="1800" b="0" dirty="0" smtClean="0"/>
              <a:t> </a:t>
            </a:r>
            <a:endParaRPr lang="bg-BG" altLang="en-US" sz="1800" b="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bg-BG" altLang="en-US" dirty="0"/>
              <a:t>4: Стартиране на проекта</a:t>
            </a:r>
          </a:p>
          <a:p>
            <a:pPr>
              <a:defRPr/>
            </a:pP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1484697" y="6381328"/>
            <a:ext cx="308730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 smtClean="0"/>
              <a:t>https</a:t>
            </a:r>
            <a:r>
              <a:rPr lang="en-US" altLang="en-US" dirty="0" smtClean="0"/>
              <a:t>://pmi.bg/w/index.php/development-bg/pmi-glossary-bg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75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Обхват на проекта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60648" y="1341438"/>
            <a:ext cx="7543800" cy="4800600"/>
          </a:xfrm>
        </p:spPr>
        <p:txBody>
          <a:bodyPr/>
          <a:lstStyle/>
          <a:p>
            <a:endParaRPr lang="bg-BG" sz="2000" b="0" dirty="0" smtClean="0"/>
          </a:p>
          <a:p>
            <a:r>
              <a:rPr lang="bg-BG" sz="2000" b="0" dirty="0" smtClean="0"/>
              <a:t>Управлението на обхвата на проекта включва процесите, които гарантират, че проектът включва цялата необходима работа и само необходимата работа за успешното осъществяване на проекта. </a:t>
            </a:r>
          </a:p>
          <a:p>
            <a:endParaRPr lang="bg-BG" sz="2000" b="0" dirty="0" smtClean="0"/>
          </a:p>
          <a:p>
            <a:r>
              <a:rPr lang="bg-BG" sz="2000" b="0" dirty="0" smtClean="0"/>
              <a:t>Планирането на обхвата е процесът на детайлизиране и документиране на работата по проекта (обхвата на проекта), чийто резултат ще бъде продуктът на проекта.</a:t>
            </a:r>
          </a:p>
          <a:p>
            <a:endParaRPr lang="bg-BG" sz="2000" b="0" dirty="0"/>
          </a:p>
          <a:p>
            <a:r>
              <a:rPr lang="bg-BG" sz="2000" b="0" dirty="0" smtClean="0"/>
              <a:t>Описанието на продукта обхваща изискванията, които отразяват съгласуваните нужди на клиента, и дизайн, който отговаря на тези изисквания. </a:t>
            </a:r>
          </a:p>
          <a:p>
            <a:endParaRPr lang="bg-BG" altLang="en-US" sz="2000" b="0" dirty="0" smtClean="0"/>
          </a:p>
          <a:p>
            <a:endParaRPr lang="bg-BG" altLang="en-US" sz="20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396033" cy="2635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http://primavera.technologica.com/docs/default-document-library/intro_pmi_methodologyBB459F246716.pdf?sfvrsn=12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88024" y="6356176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bg-BG" altLang="en-US" dirty="0"/>
              <a:t>4: Стартиране на проекта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6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Обхват на проекта</a:t>
            </a:r>
            <a:r>
              <a:rPr lang="bg-BG" altLang="en-US" sz="1200" b="1" dirty="0" smtClean="0"/>
              <a:t> (2)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60648" y="1341438"/>
            <a:ext cx="7543800" cy="4800600"/>
          </a:xfrm>
        </p:spPr>
        <p:txBody>
          <a:bodyPr/>
          <a:lstStyle/>
          <a:p>
            <a:endParaRPr lang="bg-BG" sz="2000" dirty="0" smtClean="0"/>
          </a:p>
          <a:p>
            <a:r>
              <a:rPr lang="bg-BG" altLang="en-US" sz="2000" b="0" dirty="0" smtClean="0"/>
              <a:t>Определянето на обхвата включва разбиването на основните резултати, посочени в Дефиницията на обхвата, на по-малки, по-управляеми елементи. </a:t>
            </a:r>
          </a:p>
          <a:p>
            <a:endParaRPr lang="bg-BG" altLang="en-US" sz="2000" dirty="0" smtClean="0"/>
          </a:p>
          <a:p>
            <a:r>
              <a:rPr lang="bg-BG" altLang="en-US" sz="2000" b="0" dirty="0" smtClean="0"/>
              <a:t>Целта е: </a:t>
            </a:r>
          </a:p>
          <a:p>
            <a:endParaRPr lang="bg-BG" altLang="en-US" sz="2000" dirty="0" smtClean="0"/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altLang="en-US" sz="2000" dirty="0" smtClean="0"/>
              <a:t>Подобряване на прогнозите за разходи, продължителност и ресурси; 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altLang="en-US" sz="2000" dirty="0" smtClean="0"/>
              <a:t>Определяне на основни параметри за измерване на изпълнението и контрол;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altLang="en-US" sz="2000" dirty="0" smtClean="0"/>
              <a:t>Ясно разпределяне на отговорностите. </a:t>
            </a:r>
          </a:p>
          <a:p>
            <a:endParaRPr lang="bg-BG" alt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396033" cy="2635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http://primavera.technologica.com/docs/default-document-library/intro_pmi_methodologyBB459F246716.pdf?sfvrsn=12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88024" y="6356176"/>
            <a:ext cx="3400661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bg-BG" altLang="en-US" dirty="0"/>
              <a:t>4: Стартиране на проекта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7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Обхват на проекта</a:t>
            </a:r>
            <a:r>
              <a:rPr lang="bg-BG" altLang="en-US" sz="1200" b="1" dirty="0" smtClean="0"/>
              <a:t> (3)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60648" y="1341438"/>
            <a:ext cx="7543800" cy="4800600"/>
          </a:xfrm>
        </p:spPr>
        <p:txBody>
          <a:bodyPr/>
          <a:lstStyle/>
          <a:p>
            <a:pPr algn="ctr"/>
            <a:r>
              <a:rPr lang="bg-BG" altLang="en-US" sz="2000" dirty="0" smtClean="0"/>
              <a:t>Шаблон на </a:t>
            </a:r>
            <a:r>
              <a:rPr lang="en-US" altLang="en-US" sz="2000" dirty="0" smtClean="0"/>
              <a:t>MS Word Online </a:t>
            </a:r>
            <a:r>
              <a:rPr lang="bg-BG" altLang="en-US" sz="2000" dirty="0" smtClean="0"/>
              <a:t>за Обхват на проекта</a:t>
            </a:r>
          </a:p>
          <a:p>
            <a:pPr algn="ctr"/>
            <a:r>
              <a:rPr lang="en-US" altLang="en-US" sz="2000" dirty="0" smtClean="0"/>
              <a:t>https</a:t>
            </a:r>
            <a:r>
              <a:rPr lang="en-US" altLang="en-US" sz="2000" dirty="0"/>
              <a:t>://</a:t>
            </a:r>
            <a:r>
              <a:rPr lang="en-US" altLang="en-US" sz="2000" dirty="0" smtClean="0"/>
              <a:t>cutt.ly/QrneWwS</a:t>
            </a:r>
            <a:endParaRPr lang="bg-BG" altLang="en-US" sz="2000" dirty="0" smtClean="0"/>
          </a:p>
          <a:p>
            <a:pPr algn="ctr"/>
            <a:endParaRPr lang="bg-BG" altLang="en-US" sz="2000" dirty="0"/>
          </a:p>
          <a:p>
            <a:pPr algn="ctr"/>
            <a:endParaRPr lang="bg-BG" alt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75656" y="6327354"/>
            <a:ext cx="4972132" cy="19799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https://templates.office.com/bg-bg/%D0%BE%D0%B1%D1%85%D0%B2%D0%B0%D1%82-%D0%BD%D0%B0-%D0%BF%D1%80%D0%BE%D0%B5%D0%BA%D1%82%D0%B0-tm02927813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9441" y="6356176"/>
            <a:ext cx="2554967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bg-BG" altLang="en-US" dirty="0"/>
              <a:t>4: Стартиране на проекта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433" y="2102465"/>
            <a:ext cx="3564396" cy="383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01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За връзка с лектора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altLang="en-US" sz="2000" dirty="0" smtClean="0"/>
              <a:t>	доц. д-р Светослав Енков</a:t>
            </a:r>
          </a:p>
          <a:p>
            <a:endParaRPr lang="bg-BG" sz="2000" b="0" dirty="0"/>
          </a:p>
          <a:p>
            <a:r>
              <a:rPr lang="bg-BG" sz="2000" b="0" dirty="0" smtClean="0"/>
              <a:t>	катедра Компютърна Информатика, ФМИ</a:t>
            </a:r>
            <a:r>
              <a:rPr lang="en-US" sz="2000" b="0" dirty="0" smtClean="0"/>
              <a:t>, </a:t>
            </a:r>
            <a:r>
              <a:rPr lang="bg-BG" sz="2000" b="0" dirty="0" smtClean="0"/>
              <a:t>ПУ, каб. 437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endParaRPr lang="bg-BG" sz="2000" dirty="0" smtClean="0"/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US" sz="2000" dirty="0">
                <a:hlinkClick r:id="rId2"/>
              </a:rPr>
              <a:t>http://www.enkov.com/spm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bg-BG" sz="1600" b="0" dirty="0" smtClean="0"/>
              <a:t>За кореспонденция, използвайте:</a:t>
            </a:r>
            <a:endParaRPr lang="bg-BG" sz="1600" dirty="0" smtClean="0"/>
          </a:p>
          <a:p>
            <a:pPr marL="0" indent="0">
              <a:buNone/>
            </a:pPr>
            <a:r>
              <a:rPr lang="bg-BG" sz="2000" dirty="0">
                <a:sym typeface="Wingdings"/>
              </a:rPr>
              <a:t>	</a:t>
            </a:r>
            <a:r>
              <a:rPr lang="bg-BG" sz="2000" dirty="0" smtClean="0">
                <a:sym typeface="Wingdings"/>
              </a:rPr>
              <a:t></a:t>
            </a:r>
            <a:r>
              <a:rPr lang="en-US" sz="2000" dirty="0" smtClean="0">
                <a:sym typeface="Wingdings"/>
              </a:rPr>
              <a:t> </a:t>
            </a:r>
            <a:r>
              <a:rPr lang="bg-BG" sz="2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hlinkClick r:id="rId3"/>
              </a:rPr>
              <a:t>svetoslav.enkov@gmail.com</a:t>
            </a:r>
            <a:r>
              <a:rPr lang="en-US" sz="1800" dirty="0" smtClean="0">
                <a:solidFill>
                  <a:srgbClr val="00B0F0"/>
                </a:solidFill>
              </a:rPr>
              <a:t>       </a:t>
            </a:r>
            <a:r>
              <a:rPr lang="en-US" sz="1800" dirty="0" smtClean="0">
                <a:solidFill>
                  <a:srgbClr val="00B0F0"/>
                </a:solidFill>
                <a:hlinkClick r:id="rId4"/>
              </a:rPr>
              <a:t>enkov@uni-plovdiv.bg</a:t>
            </a:r>
            <a:r>
              <a:rPr lang="en-US" sz="1800" dirty="0" smtClean="0"/>
              <a:t> </a:t>
            </a:r>
            <a:endParaRPr lang="bg-BG" sz="1800" dirty="0" smtClean="0"/>
          </a:p>
          <a:p>
            <a:pPr marL="0" indent="0">
              <a:buNone/>
            </a:pPr>
            <a:r>
              <a:rPr lang="bg-BG" sz="2000" dirty="0" smtClean="0"/>
              <a:t>                    </a:t>
            </a:r>
          </a:p>
          <a:p>
            <a:pPr marL="0" indent="0">
              <a:buNone/>
            </a:pPr>
            <a:r>
              <a:rPr lang="bg-BG" sz="2000" dirty="0"/>
              <a:t>	 </a:t>
            </a:r>
            <a:r>
              <a:rPr lang="bg-BG" sz="2000" dirty="0" smtClean="0"/>
              <a:t>     </a:t>
            </a:r>
            <a:r>
              <a:rPr lang="en-US" sz="2000" dirty="0" smtClean="0"/>
              <a:t>Svetoslav Enkov     </a:t>
            </a:r>
            <a:r>
              <a:rPr lang="bg-BG" sz="2000" dirty="0" smtClean="0"/>
              <a:t>   </a:t>
            </a:r>
            <a:r>
              <a:rPr lang="en-US" sz="2000" dirty="0" smtClean="0"/>
              <a:t>0887 429 709 </a:t>
            </a:r>
            <a:r>
              <a:rPr lang="bg-BG" sz="2000" dirty="0" smtClean="0"/>
              <a:t>   </a:t>
            </a:r>
            <a:r>
              <a:rPr lang="en-US" sz="2000" dirty="0" smtClean="0"/>
              <a:t>  </a:t>
            </a:r>
            <a:r>
              <a:rPr lang="bg-BG" sz="2000" dirty="0" smtClean="0"/>
              <a:t>     </a:t>
            </a:r>
            <a:r>
              <a:rPr lang="en-US" sz="2000" dirty="0" smtClean="0"/>
              <a:t> shark67</a:t>
            </a:r>
            <a:endParaRPr lang="bg-BG" sz="2000" dirty="0" smtClean="0"/>
          </a:p>
          <a:p>
            <a:endParaRPr lang="bg-BG" altLang="en-US" sz="2000" dirty="0" smtClean="0"/>
          </a:p>
          <a:p>
            <a:r>
              <a:rPr lang="bg-BG" altLang="en-US" sz="2000" dirty="0"/>
              <a:t>	</a:t>
            </a:r>
            <a:r>
              <a:rPr lang="bg-BG" altLang="en-US" sz="2000" b="0" dirty="0" smtClean="0"/>
              <a:t>консултации в кабинета само след уговорка</a:t>
            </a:r>
            <a:r>
              <a:rPr lang="en-US" altLang="en-US" sz="2000" b="0" dirty="0" smtClean="0"/>
              <a:t/>
            </a:r>
            <a:br>
              <a:rPr lang="en-US" altLang="en-US" sz="2000" b="0" dirty="0" smtClean="0"/>
            </a:br>
            <a:r>
              <a:rPr lang="bg-BG" altLang="en-US" sz="2000" b="0" dirty="0" smtClean="0"/>
              <a:t>	(предпочитан начин – </a:t>
            </a:r>
            <a:r>
              <a:rPr lang="en-US" altLang="en-US" b="0" dirty="0" smtClean="0"/>
              <a:t>online </a:t>
            </a:r>
            <a:r>
              <a:rPr lang="bg-BG" altLang="en-US" sz="2000" b="0" dirty="0" smtClean="0"/>
              <a:t>консултиране)</a:t>
            </a:r>
            <a:endParaRPr lang="en-US" alt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405563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© </a:t>
            </a:r>
            <a:r>
              <a:rPr lang="bg-BG" altLang="en-US" dirty="0"/>
              <a:t>ФМИ ПУ, доц. д-р Св. Енков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bg-BG" altLang="en-US" dirty="0" smtClean="0"/>
              <a:t>4: Стартиране на проекта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81" y="4593390"/>
            <a:ext cx="323850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59" y="4581168"/>
            <a:ext cx="360000" cy="3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18" y="4576395"/>
            <a:ext cx="141442" cy="3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dirty="0" smtClean="0"/>
              <a:t>Литература (обща към всички лекции)</a:t>
            </a:r>
            <a:endParaRPr lang="en-US" altLang="en-US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b="0" dirty="0" smtClean="0"/>
              <a:t>Project </a:t>
            </a:r>
            <a:r>
              <a:rPr lang="en-US" sz="1800" b="0" dirty="0"/>
              <a:t>Management Institute, A Guide to the Project Management Body of Knowledge (PMBOK® Guide)–Sixth Edition, 2017.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Adolfo </a:t>
            </a:r>
            <a:r>
              <a:rPr lang="en-US" sz="1800" b="0" dirty="0" err="1"/>
              <a:t>Villafiorita</a:t>
            </a:r>
            <a:r>
              <a:rPr lang="en-US" sz="1800" b="0" dirty="0"/>
              <a:t>, Introduction to Software Project Management, </a:t>
            </a:r>
            <a:r>
              <a:rPr lang="en-US" sz="1800" b="0" dirty="0" err="1"/>
              <a:t>Auerbach</a:t>
            </a:r>
            <a:r>
              <a:rPr lang="en-US" sz="1800" b="0" dirty="0"/>
              <a:t> Publications, 2014.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Anna P. Murray, The Complete Software Project Manager, 1st Edition, Wiley, 2016.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Robert K. </a:t>
            </a:r>
            <a:r>
              <a:rPr lang="en-US" sz="1800" b="0" dirty="0" err="1"/>
              <a:t>Wysocki</a:t>
            </a:r>
            <a:r>
              <a:rPr lang="en-US" sz="1800" b="0" dirty="0"/>
              <a:t>, Effective Project Management: Traditional, Agile, Extreme, 7th Edition, Wiley, 2013.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Bob Hughes, Mike </a:t>
            </a:r>
            <a:r>
              <a:rPr lang="en-US" sz="1800" b="0" dirty="0" err="1"/>
              <a:t>Cotterell</a:t>
            </a:r>
            <a:r>
              <a:rPr lang="en-US" sz="1800" b="0" dirty="0"/>
              <a:t>, Software Project Management, 5th edition, McGraw-Hill Education, 2009.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Per Kroll, Philippe </a:t>
            </a:r>
            <a:r>
              <a:rPr lang="en-US" sz="1800" b="0" dirty="0" err="1"/>
              <a:t>Kruchten</a:t>
            </a:r>
            <a:r>
              <a:rPr lang="en-US" sz="1800" b="0" dirty="0"/>
              <a:t>, Grady </a:t>
            </a:r>
            <a:r>
              <a:rPr lang="en-US" sz="1800" b="0" dirty="0" err="1"/>
              <a:t>Booch</a:t>
            </a:r>
            <a:r>
              <a:rPr lang="en-US" sz="1800" b="0" dirty="0"/>
              <a:t>, The Rational Unified Process Made Easy, Addison-Wesley, 2003.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Walker Royce, Software Project Management: A Unified Framework, Addison-Wesley, 1998.</a:t>
            </a:r>
          </a:p>
          <a:p>
            <a:pPr marL="342900" indent="-342900">
              <a:buFont typeface="+mj-lt"/>
              <a:buAutoNum type="arabicPeriod"/>
            </a:pPr>
            <a:r>
              <a:rPr lang="bg-BG" altLang="en-US" sz="1800" b="0" dirty="0" smtClean="0"/>
              <a:t>Ръководство </a:t>
            </a:r>
            <a:r>
              <a:rPr lang="bg-BG" altLang="en-US" sz="1800" b="0" dirty="0"/>
              <a:t>за </a:t>
            </a:r>
            <a:r>
              <a:rPr lang="en-US" altLang="en-US" sz="1800" b="0" dirty="0"/>
              <a:t>MS Project 2013 - </a:t>
            </a:r>
            <a:r>
              <a:rPr lang="en-US" altLang="en-US" sz="1200" b="0" dirty="0">
                <a:hlinkClick r:id="rId2"/>
              </a:rPr>
              <a:t>https://www.tutorialspoint.com/ms_project/index.htm</a:t>
            </a:r>
            <a:endParaRPr lang="en-US" altLang="en-US" sz="1200" b="0" dirty="0"/>
          </a:p>
          <a:p>
            <a:endParaRPr lang="en-US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381328"/>
            <a:ext cx="1981200" cy="263525"/>
          </a:xfrm>
        </p:spPr>
        <p:txBody>
          <a:bodyPr/>
          <a:lstStyle/>
          <a:p>
            <a:pPr>
              <a:defRPr/>
            </a:pPr>
            <a:r>
              <a:rPr lang="bg-BG" altLang="en-US" dirty="0" smtClean="0"/>
              <a:t>Литература за ползване</a:t>
            </a: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924CA-3347-4845-977D-482A64641D47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bg-BG" altLang="en-US" dirty="0"/>
              <a:t>4: Стартиране на проекта</a:t>
            </a:r>
          </a:p>
          <a:p>
            <a:pPr>
              <a:defRPr/>
            </a:pPr>
            <a:endParaRPr lang="bg-BG" altLang="en-US" dirty="0"/>
          </a:p>
        </p:txBody>
      </p:sp>
    </p:spTree>
    <p:extLst>
      <p:ext uri="{BB962C8B-B14F-4D97-AF65-F5344CB8AC3E}">
        <p14:creationId xmlns:p14="http://schemas.microsoft.com/office/powerpoint/2010/main" val="9812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Стартиране на проекта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pPr lvl="0"/>
            <a:endParaRPr lang="bg-BG" sz="2000" b="0" dirty="0" smtClean="0"/>
          </a:p>
          <a:p>
            <a:pPr lvl="0"/>
            <a:endParaRPr lang="bg-BG" sz="2000" b="0" dirty="0"/>
          </a:p>
          <a:p>
            <a:pPr lvl="0"/>
            <a:r>
              <a:rPr lang="bg-BG" sz="2000" b="0" dirty="0" smtClean="0"/>
              <a:t>Както беше показано в Лекция 2, в началото на проекта се изпълняват процесите </a:t>
            </a:r>
            <a:r>
              <a:rPr lang="bg-BG" sz="2000" b="0" dirty="0"/>
              <a:t>за оторизиране на проекта или на фаза от </a:t>
            </a:r>
            <a:r>
              <a:rPr lang="bg-BG" sz="2000" b="0" dirty="0" smtClean="0"/>
              <a:t>него, разработва се </a:t>
            </a:r>
            <a:r>
              <a:rPr lang="bg-BG" sz="2000" b="0" dirty="0"/>
              <a:t>предварително изложение на неговия </a:t>
            </a:r>
            <a:r>
              <a:rPr lang="bg-BG" sz="2000" b="0" dirty="0" smtClean="0"/>
              <a:t>обхват, изготвя </a:t>
            </a:r>
            <a:r>
              <a:rPr lang="bg-BG" sz="2000" b="0" dirty="0"/>
              <a:t>се харта на проекта, като отделен документ или приложение към договора, с която официално се дават старт на проекта и нужните правомощия на ръководителите на проекта от страна на изпълнителя и от страна на клиента да започнат неговото </a:t>
            </a:r>
            <a:r>
              <a:rPr lang="bg-BG" sz="2000" b="0" dirty="0" smtClean="0"/>
              <a:t>изпълнение, в </a:t>
            </a:r>
            <a:r>
              <a:rPr lang="bg-BG" sz="2000" b="0" dirty="0"/>
              <a:t>нея се прави и обща оценка на всички предпоставки и критични фактори за успех на проекта</a:t>
            </a:r>
            <a:r>
              <a:rPr lang="bg-BG" sz="2000" b="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405563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bg-BG" altLang="en-US" dirty="0" smtClean="0"/>
              <a:t>от лекция 2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bg-BG" altLang="en-US" dirty="0"/>
              <a:t>4: Стартиране на проекта</a:t>
            </a:r>
          </a:p>
          <a:p>
            <a:pPr>
              <a:defRPr/>
            </a:pP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49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Харта на проекта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altLang="en-US" sz="2000" b="0" dirty="0" smtClean="0"/>
              <a:t>Договор (или харта) на един проект е документът, с чието подписване свършва фазата на иницииране и започва фазата на планиране. В него заинтересованите страни декларират, че са съгласни по основните параметри на проекта.</a:t>
            </a:r>
          </a:p>
          <a:p>
            <a:r>
              <a:rPr lang="bg-BG" altLang="en-US" sz="2000" b="0" dirty="0" smtClean="0"/>
              <a:t>В договора на проекта е препоръчително да са засегнати следните теми: Бизнес необходимост; Цел и основания за проекта; Назначени ръководител на проект и ниво на юрисдикцията; Обобщен график на ключовите моменти във времето; Анализ на заинтересованите страни; Функционални организации и тяхното участие; Допускания за организацията, средата и външния свят; Ограничения на организацията, средата и външния свят; Финансов анализ, оправдаващ проекта (например Възвръщаемост на инвестициите) и    Обобщен бюджет.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405563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©Wikipedia – </a:t>
            </a:r>
            <a:r>
              <a:rPr lang="bg-BG" altLang="en-US" dirty="0" smtClean="0"/>
              <a:t>Харта на проект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bg-BG" altLang="en-US" dirty="0"/>
              <a:t>4: Стартиране на проекта</a:t>
            </a:r>
          </a:p>
          <a:p>
            <a:pPr>
              <a:defRPr/>
            </a:pP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22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Харта </a:t>
            </a:r>
            <a:r>
              <a:rPr lang="bg-BG" altLang="en-US" b="1" dirty="0"/>
              <a:t>на проекта</a:t>
            </a:r>
            <a:r>
              <a:rPr lang="bg-BG" altLang="en-US" sz="1200" b="1" dirty="0"/>
              <a:t> (2)</a:t>
            </a:r>
            <a:endParaRPr lang="en-US" alt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405563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©Wikipedia – </a:t>
            </a:r>
            <a:r>
              <a:rPr lang="bg-BG" altLang="en-US" dirty="0" smtClean="0"/>
              <a:t>Харта на проект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bg-BG" altLang="en-US" dirty="0"/>
              <a:t>4: Стартиране на проекта</a:t>
            </a:r>
          </a:p>
          <a:p>
            <a:pPr>
              <a:defRPr/>
            </a:pP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1336700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bg-BG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sz="2800" dirty="0" smtClean="0"/>
              <a:t>Инициира даден проект;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sz="2800" dirty="0" smtClean="0"/>
              <a:t>Документира основните параметри на проекта;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sz="2800" dirty="0" smtClean="0"/>
              <a:t>Документира Инициатор/Спонсор и Ръководител на проекта;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sz="2800" dirty="0" smtClean="0"/>
              <a:t>Установява първоначалните груби рамки на проекта;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bg-BG" sz="2800" dirty="0" smtClean="0"/>
              <a:t>Подписва се от заинтересованите страни.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578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Харта </a:t>
            </a:r>
            <a:r>
              <a:rPr lang="bg-BG" altLang="en-US" b="1" dirty="0"/>
              <a:t>на проекта</a:t>
            </a:r>
            <a:r>
              <a:rPr lang="bg-BG" altLang="en-US" sz="1200" b="1" dirty="0"/>
              <a:t> </a:t>
            </a:r>
            <a:r>
              <a:rPr lang="bg-BG" altLang="en-US" sz="1200" b="1" dirty="0" smtClean="0"/>
              <a:t>(3)</a:t>
            </a:r>
            <a:endParaRPr lang="en-US" alt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344411"/>
            <a:ext cx="2319536" cy="38582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https://bg.puntomarinero.com/development-of-the-project-charter/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bg-BG" altLang="en-US" dirty="0"/>
              <a:t>4: Стартиране на проекта</a:t>
            </a:r>
          </a:p>
          <a:p>
            <a:pPr>
              <a:defRPr/>
            </a:pP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1336700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bg-BG" sz="2800" b="1" i="1" dirty="0" smtClean="0"/>
          </a:p>
          <a:p>
            <a:pPr lvl="1"/>
            <a:r>
              <a:rPr lang="bg-BG" sz="2800" b="1" i="1" dirty="0" smtClean="0"/>
              <a:t>Етап 1: Описание на заданието</a:t>
            </a:r>
            <a:r>
              <a:rPr lang="bg-BG" sz="2800" b="1" dirty="0"/>
              <a:t>;</a:t>
            </a:r>
            <a:endParaRPr lang="bg-BG" sz="2800" b="1" dirty="0" smtClean="0"/>
          </a:p>
          <a:p>
            <a:pPr lvl="1"/>
            <a:r>
              <a:rPr lang="bg-BG" sz="2800" b="1" i="1" dirty="0" smtClean="0"/>
              <a:t>Етап 2: Изготвяне на делово дело;</a:t>
            </a:r>
            <a:endParaRPr lang="bg-BG" sz="2800" b="1" dirty="0" smtClean="0"/>
          </a:p>
          <a:p>
            <a:pPr lvl="1"/>
            <a:r>
              <a:rPr lang="bg-BG" sz="2800" b="1" i="1" dirty="0" smtClean="0"/>
              <a:t>Етап 3: Формиране на споразумения по проекта;</a:t>
            </a:r>
          </a:p>
          <a:p>
            <a:pPr lvl="1"/>
            <a:r>
              <a:rPr lang="bg-BG" sz="2800" b="1" i="1" dirty="0" smtClean="0"/>
              <a:t>Етап 4: Проучване на факторите на заобикалящата среда на фирмата/екипа;</a:t>
            </a:r>
            <a:endParaRPr lang="bg-BG" sz="2800" b="1" dirty="0" smtClean="0"/>
          </a:p>
          <a:p>
            <a:pPr lvl="1"/>
            <a:r>
              <a:rPr lang="bg-BG" sz="2800" b="1" i="1" dirty="0" smtClean="0"/>
              <a:t>Етап 5: Проучване на активите на организацията.</a:t>
            </a:r>
            <a:r>
              <a:rPr lang="bg-BG" sz="2800" b="1" dirty="0" smtClean="0"/>
              <a:t> 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4745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Определяне на изискванията към софтуера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sz="1800" b="0" dirty="0" smtClean="0"/>
              <a:t>Извършва се пазарно проучване, включващо демографията на потенциалните клиенти. Идеи от креативна „трета“ страна.</a:t>
            </a:r>
          </a:p>
          <a:p>
            <a:endParaRPr lang="bg-BG" sz="1800" b="0" dirty="0" smtClean="0"/>
          </a:p>
          <a:p>
            <a:r>
              <a:rPr lang="bg-BG" sz="1800" b="0" dirty="0" smtClean="0"/>
              <a:t>Идеите </a:t>
            </a:r>
            <a:r>
              <a:rPr lang="bg-BG" sz="1800" b="0" dirty="0"/>
              <a:t>за софтуерни продукти се оценяват </a:t>
            </a:r>
            <a:r>
              <a:rPr lang="bg-BG" sz="1800" b="0" dirty="0" smtClean="0"/>
              <a:t>от маркетингов специалист </a:t>
            </a:r>
            <a:r>
              <a:rPr lang="bg-BG" sz="1800" b="0" dirty="0"/>
              <a:t>по отношение на </a:t>
            </a:r>
            <a:r>
              <a:rPr lang="bg-BG" sz="1800" b="0" dirty="0" smtClean="0"/>
              <a:t>икономическата </a:t>
            </a:r>
            <a:r>
              <a:rPr lang="bg-BG" sz="1800" b="0" dirty="0"/>
              <a:t>изпълнимост, както и за съчетаване със съществуващи канали на разпределение, за възможни ефекти върху съществуващи продуктови линии, за необходими допълнения и за съчетаване с интересите на компанията. </a:t>
            </a:r>
            <a:endParaRPr lang="bg-BG" sz="1800" b="0" dirty="0" smtClean="0"/>
          </a:p>
          <a:p>
            <a:endParaRPr lang="bg-BG" sz="1800" b="0" dirty="0"/>
          </a:p>
          <a:p>
            <a:r>
              <a:rPr lang="bg-BG" sz="1800" b="0" dirty="0" smtClean="0"/>
              <a:t>Цената </a:t>
            </a:r>
            <a:r>
              <a:rPr lang="bg-BG" sz="1800" b="0" dirty="0"/>
              <a:t>и определеното време се преценяват във фазата на пазарно оценяване. Също </a:t>
            </a:r>
            <a:r>
              <a:rPr lang="bg-BG" sz="1800" b="0" dirty="0" smtClean="0"/>
              <a:t>така, в </a:t>
            </a:r>
            <a:r>
              <a:rPr lang="bg-BG" sz="1800" b="0" dirty="0"/>
              <a:t>тази фаза се решава дали проектът трябва да бъде осъществен, в зависимост от по-детайлната информация, предоставена от маркетинговия състав и софтуерните разработчици. </a:t>
            </a:r>
          </a:p>
          <a:p>
            <a:endParaRPr lang="bg-BG" altLang="en-US" sz="1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9337" y="6405563"/>
            <a:ext cx="2806639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©Wikipedia – </a:t>
            </a:r>
            <a:r>
              <a:rPr lang="bg-BG" altLang="en-US" dirty="0" smtClean="0"/>
              <a:t>Разработка на софтуер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bg-BG" altLang="en-US" dirty="0"/>
              <a:t>4: Стартиране на проекта</a:t>
            </a:r>
          </a:p>
          <a:p>
            <a:pPr>
              <a:defRPr/>
            </a:pP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25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Определяне на изискванията към софтуера </a:t>
            </a:r>
            <a:r>
              <a:rPr lang="bg-BG" altLang="en-US" sz="1200" b="1" dirty="0" smtClean="0"/>
              <a:t>(2)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endParaRPr lang="bg-BG" sz="1800" b="0" dirty="0" smtClean="0"/>
          </a:p>
          <a:p>
            <a:r>
              <a:rPr lang="bg-BG" sz="1800" b="0" dirty="0" smtClean="0"/>
              <a:t>Тъй </a:t>
            </a:r>
            <a:r>
              <a:rPr lang="bg-BG" sz="1800" b="0" dirty="0"/>
              <a:t>като разработката на софтуер може да включва компромиси или пък да надмине исканията на клиента, софтуерната разработка на един проект може да изостава в нетехнически въпроси, като човешки ресурси, управление на риска, интелектуална собственост, </a:t>
            </a:r>
            <a:r>
              <a:rPr lang="bg-BG" sz="1800" b="0" dirty="0" err="1"/>
              <a:t>бюджетиране</a:t>
            </a:r>
            <a:r>
              <a:rPr lang="bg-BG" sz="1800" b="0" dirty="0"/>
              <a:t> и други. </a:t>
            </a:r>
            <a:endParaRPr lang="bg-BG" sz="1800" b="0" dirty="0" smtClean="0"/>
          </a:p>
          <a:p>
            <a:endParaRPr lang="bg-BG" sz="1800" b="0" dirty="0"/>
          </a:p>
          <a:p>
            <a:r>
              <a:rPr lang="bg-BG" sz="1800" b="0" dirty="0" smtClean="0"/>
              <a:t>Тези </a:t>
            </a:r>
            <a:r>
              <a:rPr lang="bg-BG" sz="1800" b="0" dirty="0"/>
              <a:t>процеси може също да </a:t>
            </a:r>
            <a:r>
              <a:rPr lang="bg-BG" sz="1800" b="0" dirty="0" smtClean="0"/>
              <a:t>доведат до там, бизнес </a:t>
            </a:r>
            <a:r>
              <a:rPr lang="bg-BG" sz="1800" b="0" dirty="0"/>
              <a:t>разработката да се застъпи </a:t>
            </a:r>
            <a:r>
              <a:rPr lang="bg-BG" sz="1800" b="0" dirty="0" smtClean="0"/>
              <a:t>със </a:t>
            </a:r>
            <a:r>
              <a:rPr lang="bg-BG" sz="1800" b="0" dirty="0"/>
              <a:t>софтуерната разработка. </a:t>
            </a:r>
          </a:p>
          <a:p>
            <a:endParaRPr lang="bg-BG" sz="1800" b="0" dirty="0" smtClean="0"/>
          </a:p>
          <a:p>
            <a:r>
              <a:rPr lang="bg-BG" sz="1800" b="0" dirty="0" smtClean="0"/>
              <a:t>Сами по себе си изискванията са описание на системните функции и ограниченията, които се установяват по време на инженеринга на изискванията.</a:t>
            </a:r>
            <a:endParaRPr lang="bg-BG" altLang="en-US" sz="1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9337" y="6405563"/>
            <a:ext cx="2806639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©Wikipedia – </a:t>
            </a:r>
            <a:r>
              <a:rPr lang="bg-BG" altLang="en-US" dirty="0" smtClean="0"/>
              <a:t>Разработка на софтуер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bg-BG" altLang="en-US" dirty="0"/>
              <a:t>4: Стартиране на проекта</a:t>
            </a:r>
          </a:p>
          <a:p>
            <a:pPr>
              <a:defRPr/>
            </a:pP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4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Определяне на изискванията към софтуера </a:t>
            </a:r>
            <a:r>
              <a:rPr lang="bg-BG" altLang="en-US" sz="1200" b="1" dirty="0" smtClean="0"/>
              <a:t>(3)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endParaRPr lang="bg-BG" sz="1800" b="0" dirty="0" smtClean="0"/>
          </a:p>
          <a:p>
            <a:pPr algn="ctr"/>
            <a:r>
              <a:rPr lang="bg-BG" sz="2000" dirty="0" smtClean="0"/>
              <a:t>Видове изисквания</a:t>
            </a:r>
          </a:p>
          <a:p>
            <a:endParaRPr lang="bg-BG" sz="1800" b="0" dirty="0"/>
          </a:p>
          <a:p>
            <a:r>
              <a:rPr lang="bg-BG" sz="1800" dirty="0" smtClean="0"/>
              <a:t>Потребителски изисквания</a:t>
            </a:r>
          </a:p>
          <a:p>
            <a:pPr marL="609600" lvl="2" indent="0">
              <a:buNone/>
            </a:pPr>
            <a:r>
              <a:rPr lang="bg-BG" sz="1800" b="0" dirty="0" smtClean="0"/>
              <a:t>Указания на естествен език и диаграми на услугите, които системата ще предоставя, както и съответните оперативни ограничения. Написани за клиентите.</a:t>
            </a:r>
          </a:p>
          <a:p>
            <a:endParaRPr lang="bg-BG" sz="1800" b="0" dirty="0"/>
          </a:p>
          <a:p>
            <a:r>
              <a:rPr lang="bg-BG" sz="1800" dirty="0" smtClean="0"/>
              <a:t>Системни изисквания</a:t>
            </a:r>
          </a:p>
          <a:p>
            <a:pPr marL="609600" lvl="2" indent="0">
              <a:buNone/>
            </a:pPr>
            <a:r>
              <a:rPr lang="bg-BG" sz="1800" b="0" dirty="0" smtClean="0"/>
              <a:t>Структуриран документ с детайлно описание на системните функции, услуги и оперативни ограничения. </a:t>
            </a:r>
          </a:p>
          <a:p>
            <a:pPr marL="609600" lvl="2" indent="0">
              <a:buNone/>
            </a:pPr>
            <a:r>
              <a:rPr lang="bg-BG" sz="1800" b="0" dirty="0" smtClean="0"/>
              <a:t>Определя какво трябва да се имплементира и може да бъде част от договора между клиента и разработчика.</a:t>
            </a:r>
            <a:endParaRPr lang="bg-BG" altLang="en-US" sz="1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9337" y="6405563"/>
            <a:ext cx="2806639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©Wikipedia – </a:t>
            </a:r>
            <a:r>
              <a:rPr lang="bg-BG" altLang="en-US" dirty="0" smtClean="0"/>
              <a:t>Разработка на софтуер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Лекция </a:t>
            </a:r>
            <a:r>
              <a:rPr lang="bg-BG" altLang="en-US" dirty="0"/>
              <a:t>4: Стартиране на проекта</a:t>
            </a:r>
          </a:p>
          <a:p>
            <a:pPr>
              <a:defRPr/>
            </a:pP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0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MISPM">
  <a:themeElements>
    <a:clrScheme name="Lloseng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losengMaster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loseng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loseng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</TotalTime>
  <Words>1833</Words>
  <Application>Microsoft Office PowerPoint</Application>
  <PresentationFormat>On-screen Show (4:3)</PresentationFormat>
  <Paragraphs>218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Times</vt:lpstr>
      <vt:lpstr>Times New Roman</vt:lpstr>
      <vt:lpstr>Wingdings</vt:lpstr>
      <vt:lpstr>FMISPM</vt:lpstr>
      <vt:lpstr>PowerPoint Presentation</vt:lpstr>
      <vt:lpstr>За връзка с лектора</vt:lpstr>
      <vt:lpstr>Стартиране на проекта</vt:lpstr>
      <vt:lpstr>Харта на проекта</vt:lpstr>
      <vt:lpstr>Харта на проекта (2)</vt:lpstr>
      <vt:lpstr>Харта на проекта (3)</vt:lpstr>
      <vt:lpstr>Определяне на изискванията към софтуера</vt:lpstr>
      <vt:lpstr>Определяне на изискванията към софтуера (2)</vt:lpstr>
      <vt:lpstr>Определяне на изискванията към софтуера (3)</vt:lpstr>
      <vt:lpstr>Определяне на изискванията към софтуера (4)</vt:lpstr>
      <vt:lpstr>Определяне на изискванията към софтуера (5)</vt:lpstr>
      <vt:lpstr>Оценяване на стойността и риска</vt:lpstr>
      <vt:lpstr>Оценяване на стойността и риска (2)</vt:lpstr>
      <vt:lpstr>Оценяване на стойността и риска (3)</vt:lpstr>
      <vt:lpstr>Оценяване на стойността и риска (4)</vt:lpstr>
      <vt:lpstr>Определяне на участниците, цели и обхват на проекта</vt:lpstr>
      <vt:lpstr>Обхват на проекта</vt:lpstr>
      <vt:lpstr>Обхват на проекта (2)</vt:lpstr>
      <vt:lpstr>Обхват на проекта (3)</vt:lpstr>
      <vt:lpstr>Литература (обща към всички лекции)</vt:lpstr>
    </vt:vector>
  </TitlesOfParts>
  <Company>SITE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Laganiere</dc:creator>
  <cp:lastModifiedBy>Svetoslav Enkov</cp:lastModifiedBy>
  <cp:revision>198</cp:revision>
  <cp:lastPrinted>2001-08-30T21:48:01Z</cp:lastPrinted>
  <dcterms:created xsi:type="dcterms:W3CDTF">2001-07-30T14:50:21Z</dcterms:created>
  <dcterms:modified xsi:type="dcterms:W3CDTF">2021-01-18T21:18:30Z</dcterms:modified>
</cp:coreProperties>
</file>