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22"/>
  </p:notesMasterIdLst>
  <p:sldIdLst>
    <p:sldId id="258" r:id="rId2"/>
    <p:sldId id="312" r:id="rId3"/>
    <p:sldId id="326" r:id="rId4"/>
    <p:sldId id="325" r:id="rId5"/>
    <p:sldId id="320" r:id="rId6"/>
    <p:sldId id="324" r:id="rId7"/>
    <p:sldId id="328" r:id="rId8"/>
    <p:sldId id="329" r:id="rId9"/>
    <p:sldId id="330" r:id="rId10"/>
    <p:sldId id="331" r:id="rId11"/>
    <p:sldId id="332" r:id="rId12"/>
    <p:sldId id="333" r:id="rId13"/>
    <p:sldId id="334" r:id="rId14"/>
    <p:sldId id="335" r:id="rId15"/>
    <p:sldId id="337" r:id="rId16"/>
    <p:sldId id="338" r:id="rId17"/>
    <p:sldId id="339" r:id="rId18"/>
    <p:sldId id="340" r:id="rId19"/>
    <p:sldId id="341" r:id="rId20"/>
    <p:sldId id="322" r:id="rId21"/>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 charset="0"/>
        <a:ea typeface="+mn-ea"/>
        <a:cs typeface="+mn-cs"/>
      </a:defRPr>
    </a:lvl1pPr>
    <a:lvl2pPr marL="457200" algn="l" rtl="0" fontAlgn="base">
      <a:spcBef>
        <a:spcPct val="0"/>
      </a:spcBef>
      <a:spcAft>
        <a:spcPct val="0"/>
      </a:spcAft>
      <a:defRPr sz="2400" kern="1200">
        <a:solidFill>
          <a:schemeClr val="tx1"/>
        </a:solidFill>
        <a:latin typeface="Times New Roman" pitchFamily="1" charset="0"/>
        <a:ea typeface="+mn-ea"/>
        <a:cs typeface="+mn-cs"/>
      </a:defRPr>
    </a:lvl2pPr>
    <a:lvl3pPr marL="914400" algn="l" rtl="0" fontAlgn="base">
      <a:spcBef>
        <a:spcPct val="0"/>
      </a:spcBef>
      <a:spcAft>
        <a:spcPct val="0"/>
      </a:spcAft>
      <a:defRPr sz="2400" kern="1200">
        <a:solidFill>
          <a:schemeClr val="tx1"/>
        </a:solidFill>
        <a:latin typeface="Times New Roman" pitchFamily="1" charset="0"/>
        <a:ea typeface="+mn-ea"/>
        <a:cs typeface="+mn-cs"/>
      </a:defRPr>
    </a:lvl3pPr>
    <a:lvl4pPr marL="1371600" algn="l" rtl="0" fontAlgn="base">
      <a:spcBef>
        <a:spcPct val="0"/>
      </a:spcBef>
      <a:spcAft>
        <a:spcPct val="0"/>
      </a:spcAft>
      <a:defRPr sz="2400" kern="1200">
        <a:solidFill>
          <a:schemeClr val="tx1"/>
        </a:solidFill>
        <a:latin typeface="Times New Roman" pitchFamily="1" charset="0"/>
        <a:ea typeface="+mn-ea"/>
        <a:cs typeface="+mn-cs"/>
      </a:defRPr>
    </a:lvl4pPr>
    <a:lvl5pPr marL="1828800" algn="l" rtl="0" fontAlgn="base">
      <a:spcBef>
        <a:spcPct val="0"/>
      </a:spcBef>
      <a:spcAft>
        <a:spcPct val="0"/>
      </a:spcAft>
      <a:defRPr sz="2400" kern="1200">
        <a:solidFill>
          <a:schemeClr val="tx1"/>
        </a:solidFill>
        <a:latin typeface="Times New Roman" pitchFamily="1" charset="0"/>
        <a:ea typeface="+mn-ea"/>
        <a:cs typeface="+mn-cs"/>
      </a:defRPr>
    </a:lvl5pPr>
    <a:lvl6pPr marL="2286000" algn="l" defTabSz="914400" rtl="0" eaLnBrk="1" latinLnBrk="0" hangingPunct="1">
      <a:defRPr sz="2400" kern="1200">
        <a:solidFill>
          <a:schemeClr val="tx1"/>
        </a:solidFill>
        <a:latin typeface="Times New Roman" pitchFamily="1" charset="0"/>
        <a:ea typeface="+mn-ea"/>
        <a:cs typeface="+mn-cs"/>
      </a:defRPr>
    </a:lvl6pPr>
    <a:lvl7pPr marL="2743200" algn="l" defTabSz="914400" rtl="0" eaLnBrk="1" latinLnBrk="0" hangingPunct="1">
      <a:defRPr sz="2400" kern="1200">
        <a:solidFill>
          <a:schemeClr val="tx1"/>
        </a:solidFill>
        <a:latin typeface="Times New Roman" pitchFamily="1" charset="0"/>
        <a:ea typeface="+mn-ea"/>
        <a:cs typeface="+mn-cs"/>
      </a:defRPr>
    </a:lvl7pPr>
    <a:lvl8pPr marL="3200400" algn="l" defTabSz="914400" rtl="0" eaLnBrk="1" latinLnBrk="0" hangingPunct="1">
      <a:defRPr sz="2400" kern="1200">
        <a:solidFill>
          <a:schemeClr val="tx1"/>
        </a:solidFill>
        <a:latin typeface="Times New Roman" pitchFamily="1" charset="0"/>
        <a:ea typeface="+mn-ea"/>
        <a:cs typeface="+mn-cs"/>
      </a:defRPr>
    </a:lvl8pPr>
    <a:lvl9pPr marL="3657600" algn="l" defTabSz="914400" rtl="0" eaLnBrk="1" latinLnBrk="0" hangingPunct="1">
      <a:defRPr sz="2400" kern="1200">
        <a:solidFill>
          <a:schemeClr val="tx1"/>
        </a:solidFill>
        <a:latin typeface="Times New Roman"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34593" autoAdjust="0"/>
    <p:restoredTop sz="94660" autoAdjust="0"/>
  </p:normalViewPr>
  <p:slideViewPr>
    <p:cSldViewPr>
      <p:cViewPr varScale="1">
        <p:scale>
          <a:sx n="161" d="100"/>
          <a:sy n="161" d="100"/>
        </p:scale>
        <p:origin x="1716" y="132"/>
      </p:cViewPr>
      <p:guideLst>
        <p:guide orient="horz" pos="2160"/>
        <p:guide pos="2880"/>
      </p:guideLst>
    </p:cSldViewPr>
  </p:slideViewPr>
  <p:outlineViewPr>
    <p:cViewPr>
      <p:scale>
        <a:sx n="33" d="100"/>
        <a:sy n="33" d="100"/>
      </p:scale>
      <p:origin x="42"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pitchFamily="1" charset="0"/>
              </a:defRPr>
            </a:lvl1pPr>
          </a:lstStyle>
          <a:p>
            <a:pPr>
              <a:defRPr/>
            </a:pPr>
            <a:endParaRPr lang="en-US" altLang="en-US"/>
          </a:p>
        </p:txBody>
      </p:sp>
      <p:sp>
        <p:nvSpPr>
          <p:cNvPr id="512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pitchFamily="1" charset="0"/>
              </a:defRPr>
            </a:lvl1pPr>
          </a:lstStyle>
          <a:p>
            <a:pPr>
              <a:defRPr/>
            </a:pPr>
            <a:endParaRPr lang="en-US" alt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pitchFamily="1" charset="0"/>
              </a:defRPr>
            </a:lvl1pPr>
          </a:lstStyle>
          <a:p>
            <a:pPr>
              <a:defRPr/>
            </a:pPr>
            <a:endParaRPr lang="en-US" altLang="en-US"/>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pitchFamily="1" charset="0"/>
              </a:defRPr>
            </a:lvl1pPr>
          </a:lstStyle>
          <a:p>
            <a:pPr>
              <a:defRPr/>
            </a:pPr>
            <a:fld id="{4897B4CA-D91E-4EF6-80B6-8DAF88CE568C}" type="slidenum">
              <a:rPr lang="en-US" altLang="en-US"/>
              <a:pPr>
                <a:defRPr/>
              </a:pPr>
              <a:t>‹#›</a:t>
            </a:fld>
            <a:endParaRPr lang="en-US" altLang="en-US"/>
          </a:p>
        </p:txBody>
      </p:sp>
    </p:spTree>
    <p:extLst>
      <p:ext uri="{BB962C8B-B14F-4D97-AF65-F5344CB8AC3E}">
        <p14:creationId xmlns:p14="http://schemas.microsoft.com/office/powerpoint/2010/main" val="41965605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 charset="0"/>
              </a:defRPr>
            </a:lvl1pPr>
            <a:lvl2pPr marL="742950" indent="-285750" eaLnBrk="0" hangingPunct="0">
              <a:spcBef>
                <a:spcPct val="30000"/>
              </a:spcBef>
              <a:defRPr sz="1200">
                <a:solidFill>
                  <a:schemeClr val="tx1"/>
                </a:solidFill>
                <a:latin typeface="Times New Roman" pitchFamily="1" charset="0"/>
              </a:defRPr>
            </a:lvl2pPr>
            <a:lvl3pPr marL="1143000" indent="-228600" eaLnBrk="0" hangingPunct="0">
              <a:spcBef>
                <a:spcPct val="30000"/>
              </a:spcBef>
              <a:defRPr sz="1200">
                <a:solidFill>
                  <a:schemeClr val="tx1"/>
                </a:solidFill>
                <a:latin typeface="Times New Roman" pitchFamily="1" charset="0"/>
              </a:defRPr>
            </a:lvl3pPr>
            <a:lvl4pPr marL="1600200" indent="-228600" eaLnBrk="0" hangingPunct="0">
              <a:spcBef>
                <a:spcPct val="30000"/>
              </a:spcBef>
              <a:defRPr sz="1200">
                <a:solidFill>
                  <a:schemeClr val="tx1"/>
                </a:solidFill>
                <a:latin typeface="Times New Roman" pitchFamily="1" charset="0"/>
              </a:defRPr>
            </a:lvl4pPr>
            <a:lvl5pPr marL="2057400" indent="-228600" eaLnBrk="0" hangingPunct="0">
              <a:spcBef>
                <a:spcPct val="30000"/>
              </a:spcBef>
              <a:defRPr sz="1200">
                <a:solidFill>
                  <a:schemeClr val="tx1"/>
                </a:solidFill>
                <a:latin typeface="Times New Roman" pitchFamily="1" charset="0"/>
              </a:defRPr>
            </a:lvl5pPr>
            <a:lvl6pPr marL="2514600" indent="-228600" eaLnBrk="0" fontAlgn="base" hangingPunct="0">
              <a:spcBef>
                <a:spcPct val="30000"/>
              </a:spcBef>
              <a:spcAft>
                <a:spcPct val="0"/>
              </a:spcAft>
              <a:defRPr sz="1200">
                <a:solidFill>
                  <a:schemeClr val="tx1"/>
                </a:solidFill>
                <a:latin typeface="Times New Roman" pitchFamily="1" charset="0"/>
              </a:defRPr>
            </a:lvl6pPr>
            <a:lvl7pPr marL="2971800" indent="-228600" eaLnBrk="0" fontAlgn="base" hangingPunct="0">
              <a:spcBef>
                <a:spcPct val="30000"/>
              </a:spcBef>
              <a:spcAft>
                <a:spcPct val="0"/>
              </a:spcAft>
              <a:defRPr sz="1200">
                <a:solidFill>
                  <a:schemeClr val="tx1"/>
                </a:solidFill>
                <a:latin typeface="Times New Roman" pitchFamily="1" charset="0"/>
              </a:defRPr>
            </a:lvl7pPr>
            <a:lvl8pPr marL="3429000" indent="-228600" eaLnBrk="0" fontAlgn="base" hangingPunct="0">
              <a:spcBef>
                <a:spcPct val="30000"/>
              </a:spcBef>
              <a:spcAft>
                <a:spcPct val="0"/>
              </a:spcAft>
              <a:defRPr sz="1200">
                <a:solidFill>
                  <a:schemeClr val="tx1"/>
                </a:solidFill>
                <a:latin typeface="Times New Roman" pitchFamily="1" charset="0"/>
              </a:defRPr>
            </a:lvl8pPr>
            <a:lvl9pPr marL="3886200" indent="-228600" eaLnBrk="0" fontAlgn="base" hangingPunct="0">
              <a:spcBef>
                <a:spcPct val="30000"/>
              </a:spcBef>
              <a:spcAft>
                <a:spcPct val="0"/>
              </a:spcAft>
              <a:defRPr sz="1200">
                <a:solidFill>
                  <a:schemeClr val="tx1"/>
                </a:solidFill>
                <a:latin typeface="Times New Roman" pitchFamily="1" charset="0"/>
              </a:defRPr>
            </a:lvl9pPr>
          </a:lstStyle>
          <a:p>
            <a:pPr>
              <a:spcBef>
                <a:spcPct val="0"/>
              </a:spcBef>
            </a:pPr>
            <a:fld id="{9B010843-78BF-4AF1-BC9E-449372DC4686}" type="slidenum">
              <a:rPr lang="en-US" altLang="en-US" smtClean="0">
                <a:latin typeface="Times" pitchFamily="1" charset="0"/>
              </a:rPr>
              <a:pPr>
                <a:spcBef>
                  <a:spcPct val="0"/>
                </a:spcBef>
              </a:pPr>
              <a:t>1</a:t>
            </a:fld>
            <a:endParaRPr lang="en-US" altLang="en-US" dirty="0" smtClean="0">
              <a:latin typeface="Times" pitchFamily="1"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en-US" alt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dt" sz="half" idx="10"/>
          </p:nvPr>
        </p:nvSpPr>
        <p:spPr>
          <a:xfrm>
            <a:off x="1676400" y="6432550"/>
            <a:ext cx="1981200" cy="263525"/>
          </a:xfrm>
        </p:spPr>
        <p:txBody>
          <a:bodyPr/>
          <a:lstStyle>
            <a:lvl1pPr eaLnBrk="0" hangingPunct="0">
              <a:defRPr sz="1000">
                <a:latin typeface="+mn-lt"/>
              </a:defRPr>
            </a:lvl1pPr>
          </a:lstStyle>
          <a:p>
            <a:pPr>
              <a:defRPr/>
            </a:pPr>
            <a:r>
              <a:rPr lang="en-US" altLang="en-US"/>
              <a:t>© </a:t>
            </a:r>
            <a:r>
              <a:rPr lang="bg-BG" altLang="en-US"/>
              <a:t>ФМИ ПУ, доц. д-р Св. Енков</a:t>
            </a:r>
          </a:p>
        </p:txBody>
      </p:sp>
      <p:sp>
        <p:nvSpPr>
          <p:cNvPr id="5" name="Rectangle 6"/>
          <p:cNvSpPr>
            <a:spLocks noGrp="1" noChangeArrowheads="1"/>
          </p:cNvSpPr>
          <p:nvPr>
            <p:ph type="ftr" sz="quarter" idx="11"/>
          </p:nvPr>
        </p:nvSpPr>
        <p:spPr>
          <a:xfrm>
            <a:off x="3810000" y="6356350"/>
            <a:ext cx="4114800" cy="457200"/>
          </a:xfrm>
        </p:spPr>
        <p:txBody>
          <a:bodyPr/>
          <a:lstStyle>
            <a:lvl1pPr algn="ctr" eaLnBrk="0" hangingPunct="0">
              <a:defRPr sz="1400">
                <a:latin typeface="+mn-lt"/>
              </a:defRPr>
            </a:lvl1pPr>
          </a:lstStyle>
          <a:p>
            <a:pPr>
              <a:defRPr/>
            </a:pPr>
            <a:r>
              <a:rPr lang="bg-BG" altLang="en-US"/>
              <a:t>Лекция </a:t>
            </a:r>
            <a:r>
              <a:rPr lang="en-US" altLang="en-US"/>
              <a:t>1: </a:t>
            </a:r>
            <a:r>
              <a:rPr lang="bg-BG" altLang="en-US"/>
              <a:t>Въведение и основни понятия</a:t>
            </a:r>
            <a:endParaRPr lang="en-US" altLang="en-US"/>
          </a:p>
        </p:txBody>
      </p:sp>
      <p:sp>
        <p:nvSpPr>
          <p:cNvPr id="6" name="Rectangle 7"/>
          <p:cNvSpPr>
            <a:spLocks noGrp="1" noChangeArrowheads="1"/>
          </p:cNvSpPr>
          <p:nvPr>
            <p:ph type="sldNum" sz="quarter" idx="12"/>
          </p:nvPr>
        </p:nvSpPr>
        <p:spPr>
          <a:xfrm>
            <a:off x="8077200" y="6356350"/>
            <a:ext cx="457200" cy="457200"/>
          </a:xfrm>
        </p:spPr>
        <p:txBody>
          <a:bodyPr/>
          <a:lstStyle>
            <a:lvl1pPr algn="r" eaLnBrk="0" hangingPunct="0">
              <a:defRPr sz="1400">
                <a:latin typeface="+mn-lt"/>
              </a:defRPr>
            </a:lvl1pPr>
          </a:lstStyle>
          <a:p>
            <a:pPr>
              <a:defRPr/>
            </a:pPr>
            <a:fld id="{5545F119-1766-4E61-814D-CBE997A4EEA5}" type="slidenum">
              <a:rPr lang="en-US" altLang="en-US"/>
              <a:pPr>
                <a:defRPr/>
              </a:pPr>
              <a:t>‹#›</a:t>
            </a:fld>
            <a:endParaRPr lang="en-US" altLang="en-US"/>
          </a:p>
        </p:txBody>
      </p:sp>
    </p:spTree>
    <p:extLst>
      <p:ext uri="{BB962C8B-B14F-4D97-AF65-F5344CB8AC3E}">
        <p14:creationId xmlns:p14="http://schemas.microsoft.com/office/powerpoint/2010/main" val="2467319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altLang="en-US"/>
              <a:t>© Lethbridge/Laganière 2005</a:t>
            </a:r>
          </a:p>
        </p:txBody>
      </p:sp>
      <p:sp>
        <p:nvSpPr>
          <p:cNvPr id="5" name="Footer Placeholder 4"/>
          <p:cNvSpPr>
            <a:spLocks noGrp="1"/>
          </p:cNvSpPr>
          <p:nvPr>
            <p:ph type="ftr" sz="quarter" idx="11"/>
          </p:nvPr>
        </p:nvSpPr>
        <p:spPr/>
        <p:txBody>
          <a:bodyPr/>
          <a:lstStyle>
            <a:lvl1pPr>
              <a:defRPr/>
            </a:lvl1pPr>
          </a:lstStyle>
          <a:p>
            <a:pPr>
              <a:defRPr/>
            </a:pPr>
            <a:r>
              <a:rPr lang="en-US" altLang="en-US"/>
              <a:t>Chapter 11: Managing the Software Process</a:t>
            </a:r>
          </a:p>
        </p:txBody>
      </p:sp>
      <p:sp>
        <p:nvSpPr>
          <p:cNvPr id="6" name="Slide Number Placeholder 5"/>
          <p:cNvSpPr>
            <a:spLocks noGrp="1"/>
          </p:cNvSpPr>
          <p:nvPr>
            <p:ph type="sldNum" sz="quarter" idx="12"/>
          </p:nvPr>
        </p:nvSpPr>
        <p:spPr/>
        <p:txBody>
          <a:bodyPr/>
          <a:lstStyle>
            <a:lvl1pPr>
              <a:defRPr/>
            </a:lvl1pPr>
          </a:lstStyle>
          <a:p>
            <a:pPr>
              <a:defRPr/>
            </a:pPr>
            <a:fld id="{E8523C30-193C-4DB2-8F7F-21FBF18C1197}" type="slidenum">
              <a:rPr lang="en-US" altLang="en-US"/>
              <a:pPr>
                <a:defRPr/>
              </a:pPr>
              <a:t>‹#›</a:t>
            </a:fld>
            <a:endParaRPr lang="en-US" altLang="en-US"/>
          </a:p>
        </p:txBody>
      </p:sp>
    </p:spTree>
    <p:extLst>
      <p:ext uri="{BB962C8B-B14F-4D97-AF65-F5344CB8AC3E}">
        <p14:creationId xmlns:p14="http://schemas.microsoft.com/office/powerpoint/2010/main" val="480676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28600"/>
            <a:ext cx="20574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228600"/>
            <a:ext cx="60198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altLang="en-US"/>
              <a:t>© Lethbridge/Laganière 2005</a:t>
            </a:r>
          </a:p>
        </p:txBody>
      </p:sp>
      <p:sp>
        <p:nvSpPr>
          <p:cNvPr id="5" name="Footer Placeholder 4"/>
          <p:cNvSpPr>
            <a:spLocks noGrp="1"/>
          </p:cNvSpPr>
          <p:nvPr>
            <p:ph type="ftr" sz="quarter" idx="11"/>
          </p:nvPr>
        </p:nvSpPr>
        <p:spPr/>
        <p:txBody>
          <a:bodyPr/>
          <a:lstStyle>
            <a:lvl1pPr>
              <a:defRPr/>
            </a:lvl1pPr>
          </a:lstStyle>
          <a:p>
            <a:pPr>
              <a:defRPr/>
            </a:pPr>
            <a:r>
              <a:rPr lang="en-US" altLang="en-US"/>
              <a:t>Chapter 11: Managing the Software Process</a:t>
            </a:r>
          </a:p>
        </p:txBody>
      </p:sp>
      <p:sp>
        <p:nvSpPr>
          <p:cNvPr id="6" name="Slide Number Placeholder 5"/>
          <p:cNvSpPr>
            <a:spLocks noGrp="1"/>
          </p:cNvSpPr>
          <p:nvPr>
            <p:ph type="sldNum" sz="quarter" idx="12"/>
          </p:nvPr>
        </p:nvSpPr>
        <p:spPr/>
        <p:txBody>
          <a:bodyPr/>
          <a:lstStyle>
            <a:lvl1pPr>
              <a:defRPr/>
            </a:lvl1pPr>
          </a:lstStyle>
          <a:p>
            <a:pPr>
              <a:defRPr/>
            </a:pPr>
            <a:fld id="{63753D42-8428-4047-89B3-5401345DB277}" type="slidenum">
              <a:rPr lang="en-US" altLang="en-US"/>
              <a:pPr>
                <a:defRPr/>
              </a:pPr>
              <a:t>‹#›</a:t>
            </a:fld>
            <a:endParaRPr lang="en-US" altLang="en-US"/>
          </a:p>
        </p:txBody>
      </p:sp>
    </p:spTree>
    <p:extLst>
      <p:ext uri="{BB962C8B-B14F-4D97-AF65-F5344CB8AC3E}">
        <p14:creationId xmlns:p14="http://schemas.microsoft.com/office/powerpoint/2010/main" val="261057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043608" y="1340768"/>
            <a:ext cx="75438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xfrm>
            <a:off x="1676400" y="6432550"/>
            <a:ext cx="1981200" cy="263525"/>
          </a:xfrm>
        </p:spPr>
        <p:txBody>
          <a:bodyPr/>
          <a:lstStyle>
            <a:lvl1pPr eaLnBrk="0" hangingPunct="0">
              <a:defRPr sz="1000">
                <a:latin typeface="+mn-lt"/>
              </a:defRPr>
            </a:lvl1pPr>
          </a:lstStyle>
          <a:p>
            <a:pPr>
              <a:defRPr/>
            </a:pPr>
            <a:r>
              <a:rPr lang="en-US" altLang="en-US"/>
              <a:t>© </a:t>
            </a:r>
            <a:r>
              <a:rPr lang="bg-BG" altLang="en-US"/>
              <a:t>ФМИ ПУ, доц. д-р Св. Енков</a:t>
            </a:r>
          </a:p>
        </p:txBody>
      </p:sp>
      <p:sp>
        <p:nvSpPr>
          <p:cNvPr id="5" name="Rectangle 6"/>
          <p:cNvSpPr>
            <a:spLocks noGrp="1" noChangeArrowheads="1"/>
          </p:cNvSpPr>
          <p:nvPr>
            <p:ph type="ftr" sz="quarter" idx="11"/>
          </p:nvPr>
        </p:nvSpPr>
        <p:spPr>
          <a:xfrm>
            <a:off x="3810000" y="6356350"/>
            <a:ext cx="4114800" cy="457200"/>
          </a:xfrm>
        </p:spPr>
        <p:txBody>
          <a:bodyPr/>
          <a:lstStyle>
            <a:lvl1pPr algn="ctr" eaLnBrk="0" hangingPunct="0">
              <a:defRPr sz="1400">
                <a:latin typeface="+mn-lt"/>
              </a:defRPr>
            </a:lvl1pPr>
          </a:lstStyle>
          <a:p>
            <a:pPr>
              <a:defRPr/>
            </a:pPr>
            <a:r>
              <a:rPr lang="bg-BG" altLang="en-US"/>
              <a:t>Лекция </a:t>
            </a:r>
            <a:r>
              <a:rPr lang="en-US" altLang="en-US"/>
              <a:t>1: </a:t>
            </a:r>
            <a:r>
              <a:rPr lang="bg-BG" altLang="en-US"/>
              <a:t>Въведение и основни понятия</a:t>
            </a:r>
            <a:endParaRPr lang="en-US" altLang="en-US"/>
          </a:p>
        </p:txBody>
      </p:sp>
      <p:sp>
        <p:nvSpPr>
          <p:cNvPr id="6" name="Rectangle 7"/>
          <p:cNvSpPr>
            <a:spLocks noGrp="1" noChangeArrowheads="1"/>
          </p:cNvSpPr>
          <p:nvPr>
            <p:ph type="sldNum" sz="quarter" idx="12"/>
          </p:nvPr>
        </p:nvSpPr>
        <p:spPr>
          <a:xfrm>
            <a:off x="8077200" y="6356350"/>
            <a:ext cx="457200" cy="457200"/>
          </a:xfrm>
        </p:spPr>
        <p:txBody>
          <a:bodyPr/>
          <a:lstStyle>
            <a:lvl1pPr algn="r" eaLnBrk="0" hangingPunct="0">
              <a:defRPr sz="1400">
                <a:latin typeface="+mn-lt"/>
              </a:defRPr>
            </a:lvl1pPr>
          </a:lstStyle>
          <a:p>
            <a:pPr>
              <a:defRPr/>
            </a:pPr>
            <a:fld id="{5D60FB86-5A75-4401-94B8-EF561F20F414}" type="slidenum">
              <a:rPr lang="en-US" altLang="en-US"/>
              <a:pPr>
                <a:defRPr/>
              </a:pPr>
              <a:t>‹#›</a:t>
            </a:fld>
            <a:endParaRPr lang="en-US" altLang="en-US"/>
          </a:p>
        </p:txBody>
      </p:sp>
    </p:spTree>
    <p:extLst>
      <p:ext uri="{BB962C8B-B14F-4D97-AF65-F5344CB8AC3E}">
        <p14:creationId xmlns:p14="http://schemas.microsoft.com/office/powerpoint/2010/main" val="90009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ltLang="en-US"/>
              <a:t>© Lethbridge/Laganière 2005</a:t>
            </a:r>
          </a:p>
        </p:txBody>
      </p:sp>
      <p:sp>
        <p:nvSpPr>
          <p:cNvPr id="5" name="Footer Placeholder 4"/>
          <p:cNvSpPr>
            <a:spLocks noGrp="1"/>
          </p:cNvSpPr>
          <p:nvPr>
            <p:ph type="ftr" sz="quarter" idx="11"/>
          </p:nvPr>
        </p:nvSpPr>
        <p:spPr/>
        <p:txBody>
          <a:bodyPr/>
          <a:lstStyle>
            <a:lvl1pPr>
              <a:defRPr/>
            </a:lvl1pPr>
          </a:lstStyle>
          <a:p>
            <a:pPr>
              <a:defRPr/>
            </a:pPr>
            <a:r>
              <a:rPr lang="en-US" altLang="en-US"/>
              <a:t>Chapter 11: Managing the Software Process</a:t>
            </a:r>
          </a:p>
        </p:txBody>
      </p:sp>
      <p:sp>
        <p:nvSpPr>
          <p:cNvPr id="6" name="Slide Number Placeholder 5"/>
          <p:cNvSpPr>
            <a:spLocks noGrp="1"/>
          </p:cNvSpPr>
          <p:nvPr>
            <p:ph type="sldNum" sz="quarter" idx="12"/>
          </p:nvPr>
        </p:nvSpPr>
        <p:spPr/>
        <p:txBody>
          <a:bodyPr/>
          <a:lstStyle>
            <a:lvl1pPr>
              <a:defRPr/>
            </a:lvl1pPr>
          </a:lstStyle>
          <a:p>
            <a:pPr>
              <a:defRPr/>
            </a:pPr>
            <a:fld id="{227AA8E0-21FA-44DD-A8C5-1DFBFE2FC03F}" type="slidenum">
              <a:rPr lang="en-US" altLang="en-US"/>
              <a:pPr>
                <a:defRPr/>
              </a:pPr>
              <a:t>‹#›</a:t>
            </a:fld>
            <a:endParaRPr lang="en-US" altLang="en-US"/>
          </a:p>
        </p:txBody>
      </p:sp>
    </p:spTree>
    <p:extLst>
      <p:ext uri="{BB962C8B-B14F-4D97-AF65-F5344CB8AC3E}">
        <p14:creationId xmlns:p14="http://schemas.microsoft.com/office/powerpoint/2010/main" val="1539470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371600"/>
            <a:ext cx="3695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4900" y="1371600"/>
            <a:ext cx="3695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xfrm>
            <a:off x="1676400" y="6432550"/>
            <a:ext cx="1981200" cy="263525"/>
          </a:xfrm>
        </p:spPr>
        <p:txBody>
          <a:bodyPr/>
          <a:lstStyle>
            <a:lvl1pPr eaLnBrk="0" hangingPunct="0">
              <a:defRPr sz="1000">
                <a:latin typeface="+mn-lt"/>
              </a:defRPr>
            </a:lvl1pPr>
          </a:lstStyle>
          <a:p>
            <a:pPr>
              <a:defRPr/>
            </a:pPr>
            <a:r>
              <a:rPr lang="en-US" altLang="en-US"/>
              <a:t>© </a:t>
            </a:r>
            <a:r>
              <a:rPr lang="bg-BG" altLang="en-US"/>
              <a:t>ФМИ ПУ, доц. д-р Св. Енков</a:t>
            </a:r>
          </a:p>
        </p:txBody>
      </p:sp>
      <p:sp>
        <p:nvSpPr>
          <p:cNvPr id="6" name="Rectangle 6"/>
          <p:cNvSpPr>
            <a:spLocks noGrp="1" noChangeArrowheads="1"/>
          </p:cNvSpPr>
          <p:nvPr>
            <p:ph type="ftr" sz="quarter" idx="11"/>
          </p:nvPr>
        </p:nvSpPr>
        <p:spPr>
          <a:xfrm>
            <a:off x="3810000" y="6356350"/>
            <a:ext cx="4114800" cy="457200"/>
          </a:xfrm>
        </p:spPr>
        <p:txBody>
          <a:bodyPr/>
          <a:lstStyle>
            <a:lvl1pPr algn="ctr" eaLnBrk="0" hangingPunct="0">
              <a:defRPr sz="1400">
                <a:latin typeface="+mn-lt"/>
              </a:defRPr>
            </a:lvl1pPr>
          </a:lstStyle>
          <a:p>
            <a:pPr>
              <a:defRPr/>
            </a:pPr>
            <a:r>
              <a:rPr lang="bg-BG" altLang="en-US"/>
              <a:t>Лекция </a:t>
            </a:r>
            <a:r>
              <a:rPr lang="en-US" altLang="en-US"/>
              <a:t>1: </a:t>
            </a:r>
            <a:r>
              <a:rPr lang="bg-BG" altLang="en-US"/>
              <a:t>Въведение и основни понятия</a:t>
            </a:r>
            <a:endParaRPr lang="en-US" altLang="en-US"/>
          </a:p>
        </p:txBody>
      </p:sp>
      <p:sp>
        <p:nvSpPr>
          <p:cNvPr id="7" name="Rectangle 7"/>
          <p:cNvSpPr>
            <a:spLocks noGrp="1" noChangeArrowheads="1"/>
          </p:cNvSpPr>
          <p:nvPr>
            <p:ph type="sldNum" sz="quarter" idx="12"/>
          </p:nvPr>
        </p:nvSpPr>
        <p:spPr>
          <a:xfrm>
            <a:off x="8077200" y="6356350"/>
            <a:ext cx="457200" cy="457200"/>
          </a:xfrm>
        </p:spPr>
        <p:txBody>
          <a:bodyPr/>
          <a:lstStyle>
            <a:lvl1pPr algn="r" eaLnBrk="0" hangingPunct="0">
              <a:defRPr sz="1400">
                <a:latin typeface="+mn-lt"/>
              </a:defRPr>
            </a:lvl1pPr>
          </a:lstStyle>
          <a:p>
            <a:pPr>
              <a:defRPr/>
            </a:pPr>
            <a:fld id="{2B5AE2FA-392A-49A8-BB1D-2940D269FA89}" type="slidenum">
              <a:rPr lang="en-US" altLang="en-US"/>
              <a:pPr>
                <a:defRPr/>
              </a:pPr>
              <a:t>‹#›</a:t>
            </a:fld>
            <a:endParaRPr lang="en-US" altLang="en-US"/>
          </a:p>
        </p:txBody>
      </p:sp>
    </p:spTree>
    <p:extLst>
      <p:ext uri="{BB962C8B-B14F-4D97-AF65-F5344CB8AC3E}">
        <p14:creationId xmlns:p14="http://schemas.microsoft.com/office/powerpoint/2010/main" val="3705158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r>
              <a:rPr lang="en-US" altLang="en-US"/>
              <a:t>© Lethbridge/Laganière 2005</a:t>
            </a:r>
          </a:p>
        </p:txBody>
      </p:sp>
      <p:sp>
        <p:nvSpPr>
          <p:cNvPr id="8" name="Footer Placeholder 7"/>
          <p:cNvSpPr>
            <a:spLocks noGrp="1"/>
          </p:cNvSpPr>
          <p:nvPr>
            <p:ph type="ftr" sz="quarter" idx="11"/>
          </p:nvPr>
        </p:nvSpPr>
        <p:spPr/>
        <p:txBody>
          <a:bodyPr/>
          <a:lstStyle>
            <a:lvl1pPr>
              <a:defRPr/>
            </a:lvl1pPr>
          </a:lstStyle>
          <a:p>
            <a:pPr>
              <a:defRPr/>
            </a:pPr>
            <a:r>
              <a:rPr lang="en-US" altLang="en-US"/>
              <a:t>Chapter 11: Managing the Software Process</a:t>
            </a:r>
          </a:p>
        </p:txBody>
      </p:sp>
      <p:sp>
        <p:nvSpPr>
          <p:cNvPr id="9" name="Slide Number Placeholder 8"/>
          <p:cNvSpPr>
            <a:spLocks noGrp="1"/>
          </p:cNvSpPr>
          <p:nvPr>
            <p:ph type="sldNum" sz="quarter" idx="12"/>
          </p:nvPr>
        </p:nvSpPr>
        <p:spPr/>
        <p:txBody>
          <a:bodyPr/>
          <a:lstStyle>
            <a:lvl1pPr>
              <a:defRPr/>
            </a:lvl1pPr>
          </a:lstStyle>
          <a:p>
            <a:pPr>
              <a:defRPr/>
            </a:pPr>
            <a:fld id="{FF8F973A-35BC-4002-BBC7-B927EE44FB62}" type="slidenum">
              <a:rPr lang="en-US" altLang="en-US"/>
              <a:pPr>
                <a:defRPr/>
              </a:pPr>
              <a:t>‹#›</a:t>
            </a:fld>
            <a:endParaRPr lang="en-US" altLang="en-US"/>
          </a:p>
        </p:txBody>
      </p:sp>
    </p:spTree>
    <p:extLst>
      <p:ext uri="{BB962C8B-B14F-4D97-AF65-F5344CB8AC3E}">
        <p14:creationId xmlns:p14="http://schemas.microsoft.com/office/powerpoint/2010/main" val="3281657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r>
              <a:rPr lang="en-US" altLang="en-US"/>
              <a:t>© Lethbridge/Laganière 2005</a:t>
            </a:r>
          </a:p>
        </p:txBody>
      </p:sp>
      <p:sp>
        <p:nvSpPr>
          <p:cNvPr id="4" name="Footer Placeholder 3"/>
          <p:cNvSpPr>
            <a:spLocks noGrp="1"/>
          </p:cNvSpPr>
          <p:nvPr>
            <p:ph type="ftr" sz="quarter" idx="11"/>
          </p:nvPr>
        </p:nvSpPr>
        <p:spPr/>
        <p:txBody>
          <a:bodyPr/>
          <a:lstStyle>
            <a:lvl1pPr>
              <a:defRPr/>
            </a:lvl1pPr>
          </a:lstStyle>
          <a:p>
            <a:pPr>
              <a:defRPr/>
            </a:pPr>
            <a:r>
              <a:rPr lang="en-US" altLang="en-US"/>
              <a:t>Chapter 11: Managing the Software Process</a:t>
            </a:r>
          </a:p>
        </p:txBody>
      </p:sp>
      <p:sp>
        <p:nvSpPr>
          <p:cNvPr id="5" name="Slide Number Placeholder 4"/>
          <p:cNvSpPr>
            <a:spLocks noGrp="1"/>
          </p:cNvSpPr>
          <p:nvPr>
            <p:ph type="sldNum" sz="quarter" idx="12"/>
          </p:nvPr>
        </p:nvSpPr>
        <p:spPr/>
        <p:txBody>
          <a:bodyPr/>
          <a:lstStyle>
            <a:lvl1pPr>
              <a:defRPr/>
            </a:lvl1pPr>
          </a:lstStyle>
          <a:p>
            <a:pPr>
              <a:defRPr/>
            </a:pPr>
            <a:fld id="{3F2423AD-3DAE-4623-82FC-9A9196D3AAFD}" type="slidenum">
              <a:rPr lang="en-US" altLang="en-US"/>
              <a:pPr>
                <a:defRPr/>
              </a:pPr>
              <a:t>‹#›</a:t>
            </a:fld>
            <a:endParaRPr lang="en-US" altLang="en-US"/>
          </a:p>
        </p:txBody>
      </p:sp>
    </p:spTree>
    <p:extLst>
      <p:ext uri="{BB962C8B-B14F-4D97-AF65-F5344CB8AC3E}">
        <p14:creationId xmlns:p14="http://schemas.microsoft.com/office/powerpoint/2010/main" val="1558550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en-US" altLang="en-US"/>
              <a:t>© Lethbridge/Laganière 2005</a:t>
            </a:r>
          </a:p>
        </p:txBody>
      </p:sp>
      <p:sp>
        <p:nvSpPr>
          <p:cNvPr id="3" name="Footer Placeholder 2"/>
          <p:cNvSpPr>
            <a:spLocks noGrp="1"/>
          </p:cNvSpPr>
          <p:nvPr>
            <p:ph type="ftr" sz="quarter" idx="11"/>
          </p:nvPr>
        </p:nvSpPr>
        <p:spPr/>
        <p:txBody>
          <a:bodyPr/>
          <a:lstStyle>
            <a:lvl1pPr>
              <a:defRPr/>
            </a:lvl1pPr>
          </a:lstStyle>
          <a:p>
            <a:pPr>
              <a:defRPr/>
            </a:pPr>
            <a:r>
              <a:rPr lang="en-US" altLang="en-US"/>
              <a:t>Chapter 11: Managing the Software Process</a:t>
            </a:r>
          </a:p>
        </p:txBody>
      </p:sp>
      <p:sp>
        <p:nvSpPr>
          <p:cNvPr id="4" name="Slide Number Placeholder 3"/>
          <p:cNvSpPr>
            <a:spLocks noGrp="1"/>
          </p:cNvSpPr>
          <p:nvPr>
            <p:ph type="sldNum" sz="quarter" idx="12"/>
          </p:nvPr>
        </p:nvSpPr>
        <p:spPr/>
        <p:txBody>
          <a:bodyPr/>
          <a:lstStyle>
            <a:lvl1pPr>
              <a:defRPr/>
            </a:lvl1pPr>
          </a:lstStyle>
          <a:p>
            <a:pPr>
              <a:defRPr/>
            </a:pPr>
            <a:fld id="{017D2109-55CC-436C-9010-9B8DC001F68B}" type="slidenum">
              <a:rPr lang="en-US" altLang="en-US"/>
              <a:pPr>
                <a:defRPr/>
              </a:pPr>
              <a:t>‹#›</a:t>
            </a:fld>
            <a:endParaRPr lang="en-US" altLang="en-US"/>
          </a:p>
        </p:txBody>
      </p:sp>
    </p:spTree>
    <p:extLst>
      <p:ext uri="{BB962C8B-B14F-4D97-AF65-F5344CB8AC3E}">
        <p14:creationId xmlns:p14="http://schemas.microsoft.com/office/powerpoint/2010/main" val="1888683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altLang="en-US"/>
              <a:t>© Lethbridge/Laganière 2005</a:t>
            </a:r>
          </a:p>
        </p:txBody>
      </p:sp>
      <p:sp>
        <p:nvSpPr>
          <p:cNvPr id="6" name="Footer Placeholder 5"/>
          <p:cNvSpPr>
            <a:spLocks noGrp="1"/>
          </p:cNvSpPr>
          <p:nvPr>
            <p:ph type="ftr" sz="quarter" idx="11"/>
          </p:nvPr>
        </p:nvSpPr>
        <p:spPr/>
        <p:txBody>
          <a:bodyPr/>
          <a:lstStyle>
            <a:lvl1pPr>
              <a:defRPr/>
            </a:lvl1pPr>
          </a:lstStyle>
          <a:p>
            <a:pPr>
              <a:defRPr/>
            </a:pPr>
            <a:r>
              <a:rPr lang="en-US" altLang="en-US"/>
              <a:t>Chapter 11: Managing the Software Process</a:t>
            </a:r>
          </a:p>
        </p:txBody>
      </p:sp>
      <p:sp>
        <p:nvSpPr>
          <p:cNvPr id="7" name="Slide Number Placeholder 6"/>
          <p:cNvSpPr>
            <a:spLocks noGrp="1"/>
          </p:cNvSpPr>
          <p:nvPr>
            <p:ph type="sldNum" sz="quarter" idx="12"/>
          </p:nvPr>
        </p:nvSpPr>
        <p:spPr/>
        <p:txBody>
          <a:bodyPr/>
          <a:lstStyle>
            <a:lvl1pPr>
              <a:defRPr/>
            </a:lvl1pPr>
          </a:lstStyle>
          <a:p>
            <a:pPr>
              <a:defRPr/>
            </a:pPr>
            <a:fld id="{D29E4755-2D9D-4AC6-A7B5-390BBE9B7C98}" type="slidenum">
              <a:rPr lang="en-US" altLang="en-US"/>
              <a:pPr>
                <a:defRPr/>
              </a:pPr>
              <a:t>‹#›</a:t>
            </a:fld>
            <a:endParaRPr lang="en-US" altLang="en-US"/>
          </a:p>
        </p:txBody>
      </p:sp>
    </p:spTree>
    <p:extLst>
      <p:ext uri="{BB962C8B-B14F-4D97-AF65-F5344CB8AC3E}">
        <p14:creationId xmlns:p14="http://schemas.microsoft.com/office/powerpoint/2010/main" val="1998289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altLang="en-US"/>
              <a:t>© Lethbridge/Laganière 2005</a:t>
            </a:r>
          </a:p>
        </p:txBody>
      </p:sp>
      <p:sp>
        <p:nvSpPr>
          <p:cNvPr id="6" name="Footer Placeholder 5"/>
          <p:cNvSpPr>
            <a:spLocks noGrp="1"/>
          </p:cNvSpPr>
          <p:nvPr>
            <p:ph type="ftr" sz="quarter" idx="11"/>
          </p:nvPr>
        </p:nvSpPr>
        <p:spPr/>
        <p:txBody>
          <a:bodyPr/>
          <a:lstStyle>
            <a:lvl1pPr>
              <a:defRPr/>
            </a:lvl1pPr>
          </a:lstStyle>
          <a:p>
            <a:pPr>
              <a:defRPr/>
            </a:pPr>
            <a:r>
              <a:rPr lang="en-US" altLang="en-US"/>
              <a:t>Chapter 11: Managing the Software Process</a:t>
            </a:r>
          </a:p>
        </p:txBody>
      </p:sp>
      <p:sp>
        <p:nvSpPr>
          <p:cNvPr id="7" name="Slide Number Placeholder 6"/>
          <p:cNvSpPr>
            <a:spLocks noGrp="1"/>
          </p:cNvSpPr>
          <p:nvPr>
            <p:ph type="sldNum" sz="quarter" idx="12"/>
          </p:nvPr>
        </p:nvSpPr>
        <p:spPr/>
        <p:txBody>
          <a:bodyPr/>
          <a:lstStyle>
            <a:lvl1pPr>
              <a:defRPr/>
            </a:lvl1pPr>
          </a:lstStyle>
          <a:p>
            <a:pPr>
              <a:defRPr/>
            </a:pPr>
            <a:fld id="{B9B90135-3A83-44E4-A24A-363D6987E009}" type="slidenum">
              <a:rPr lang="en-US" altLang="en-US"/>
              <a:pPr>
                <a:defRPr/>
              </a:pPr>
              <a:t>‹#›</a:t>
            </a:fld>
            <a:endParaRPr lang="en-US" altLang="en-US"/>
          </a:p>
        </p:txBody>
      </p:sp>
    </p:spTree>
    <p:extLst>
      <p:ext uri="{BB962C8B-B14F-4D97-AF65-F5344CB8AC3E}">
        <p14:creationId xmlns:p14="http://schemas.microsoft.com/office/powerpoint/2010/main" val="4151086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30275" y="6021388"/>
            <a:ext cx="49371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7" name="Group 8"/>
          <p:cNvGrpSpPr>
            <a:grpSpLocks/>
          </p:cNvGrpSpPr>
          <p:nvPr userDrawn="1"/>
        </p:nvGrpSpPr>
        <p:grpSpPr bwMode="auto">
          <a:xfrm>
            <a:off x="215900" y="1295400"/>
            <a:ext cx="1074738" cy="5281613"/>
            <a:chOff x="136" y="768"/>
            <a:chExt cx="677" cy="3327"/>
          </a:xfrm>
        </p:grpSpPr>
        <p:pic>
          <p:nvPicPr>
            <p:cNvPr id="1033" name="Picture 10"/>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36" y="768"/>
              <a:ext cx="516" cy="3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1"/>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rot="2678447">
              <a:off x="330" y="3631"/>
              <a:ext cx="483"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8" name="Rectangle 3"/>
          <p:cNvSpPr>
            <a:spLocks noGrp="1" noChangeArrowheads="1"/>
          </p:cNvSpPr>
          <p:nvPr>
            <p:ph type="title"/>
          </p:nvPr>
        </p:nvSpPr>
        <p:spPr bwMode="auto">
          <a:xfrm>
            <a:off x="381000" y="228600"/>
            <a:ext cx="8229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9" name="Rectangle 4"/>
          <p:cNvSpPr>
            <a:spLocks noGrp="1" noChangeArrowheads="1"/>
          </p:cNvSpPr>
          <p:nvPr>
            <p:ph type="body" idx="1"/>
          </p:nvPr>
        </p:nvSpPr>
        <p:spPr bwMode="auto">
          <a:xfrm>
            <a:off x="1066800" y="1371600"/>
            <a:ext cx="75438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1676400" y="6477000"/>
            <a:ext cx="1981200" cy="26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000">
                <a:latin typeface="+mn-lt"/>
              </a:defRPr>
            </a:lvl1pPr>
          </a:lstStyle>
          <a:p>
            <a:pPr>
              <a:defRPr/>
            </a:pPr>
            <a:r>
              <a:rPr lang="en-US" altLang="en-US"/>
              <a:t>© </a:t>
            </a:r>
            <a:r>
              <a:rPr lang="bg-BG" altLang="en-US"/>
              <a:t>ФМИ ПУ, доц. д-р Св. Енков</a:t>
            </a:r>
          </a:p>
        </p:txBody>
      </p:sp>
      <p:sp>
        <p:nvSpPr>
          <p:cNvPr id="3078" name="Rectangle 6"/>
          <p:cNvSpPr>
            <a:spLocks noGrp="1" noChangeArrowheads="1"/>
          </p:cNvSpPr>
          <p:nvPr>
            <p:ph type="ftr" sz="quarter" idx="3"/>
          </p:nvPr>
        </p:nvSpPr>
        <p:spPr bwMode="auto">
          <a:xfrm>
            <a:off x="3810000" y="6400800"/>
            <a:ext cx="411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sz="1400">
                <a:latin typeface="+mn-lt"/>
              </a:defRPr>
            </a:lvl1pPr>
          </a:lstStyle>
          <a:p>
            <a:pPr>
              <a:defRPr/>
            </a:pPr>
            <a:r>
              <a:rPr lang="bg-BG" altLang="en-US"/>
              <a:t>Лекция </a:t>
            </a:r>
            <a:r>
              <a:rPr lang="en-US" altLang="en-US"/>
              <a:t>1: </a:t>
            </a:r>
            <a:r>
              <a:rPr lang="bg-BG" altLang="en-US"/>
              <a:t>Въведение и основни понятия</a:t>
            </a:r>
            <a:endParaRPr lang="en-US" altLang="en-US"/>
          </a:p>
        </p:txBody>
      </p:sp>
      <p:sp>
        <p:nvSpPr>
          <p:cNvPr id="3079" name="Rectangle 7"/>
          <p:cNvSpPr>
            <a:spLocks noGrp="1" noChangeArrowheads="1"/>
          </p:cNvSpPr>
          <p:nvPr>
            <p:ph type="sldNum" sz="quarter" idx="4"/>
          </p:nvPr>
        </p:nvSpPr>
        <p:spPr bwMode="auto">
          <a:xfrm>
            <a:off x="8077200" y="6400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400">
                <a:latin typeface="+mn-lt"/>
              </a:defRPr>
            </a:lvl1pPr>
          </a:lstStyle>
          <a:p>
            <a:pPr>
              <a:defRPr/>
            </a:pPr>
            <a:fld id="{65F7554A-54AE-46C4-9FB0-BECBA24B7FE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hf hdr="0"/>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defRPr>
      </a:lvl2pPr>
      <a:lvl3pPr algn="l" rtl="0" eaLnBrk="0" fontAlgn="base" hangingPunct="0">
        <a:spcBef>
          <a:spcPct val="0"/>
        </a:spcBef>
        <a:spcAft>
          <a:spcPct val="0"/>
        </a:spcAft>
        <a:defRPr sz="3200">
          <a:solidFill>
            <a:schemeClr val="tx2"/>
          </a:solidFill>
          <a:latin typeface="Arial" charset="0"/>
        </a:defRPr>
      </a:lvl3pPr>
      <a:lvl4pPr algn="l" rtl="0" eaLnBrk="0" fontAlgn="base" hangingPunct="0">
        <a:spcBef>
          <a:spcPct val="0"/>
        </a:spcBef>
        <a:spcAft>
          <a:spcPct val="0"/>
        </a:spcAft>
        <a:defRPr sz="3200">
          <a:solidFill>
            <a:schemeClr val="tx2"/>
          </a:solidFill>
          <a:latin typeface="Arial" charset="0"/>
        </a:defRPr>
      </a:lvl4pPr>
      <a:lvl5pPr algn="l" rtl="0" eaLnBrk="0" fontAlgn="base" hangingPunct="0">
        <a:spcBef>
          <a:spcPct val="0"/>
        </a:spcBef>
        <a:spcAft>
          <a:spcPct val="0"/>
        </a:spcAft>
        <a:defRPr sz="3200">
          <a:solidFill>
            <a:schemeClr val="tx2"/>
          </a:solidFill>
          <a:latin typeface="Arial" charset="0"/>
        </a:defRPr>
      </a:lvl5pPr>
      <a:lvl6pPr marL="457200" algn="l" rtl="0" eaLnBrk="0" fontAlgn="base" hangingPunct="0">
        <a:spcBef>
          <a:spcPct val="0"/>
        </a:spcBef>
        <a:spcAft>
          <a:spcPct val="0"/>
        </a:spcAft>
        <a:defRPr sz="3200">
          <a:solidFill>
            <a:schemeClr val="tx2"/>
          </a:solidFill>
          <a:latin typeface="Arial" charset="0"/>
        </a:defRPr>
      </a:lvl6pPr>
      <a:lvl7pPr marL="914400" algn="l" rtl="0" eaLnBrk="0" fontAlgn="base" hangingPunct="0">
        <a:spcBef>
          <a:spcPct val="0"/>
        </a:spcBef>
        <a:spcAft>
          <a:spcPct val="0"/>
        </a:spcAft>
        <a:defRPr sz="3200">
          <a:solidFill>
            <a:schemeClr val="tx2"/>
          </a:solidFill>
          <a:latin typeface="Arial" charset="0"/>
        </a:defRPr>
      </a:lvl7pPr>
      <a:lvl8pPr marL="1371600" algn="l" rtl="0" eaLnBrk="0" fontAlgn="base" hangingPunct="0">
        <a:spcBef>
          <a:spcPct val="0"/>
        </a:spcBef>
        <a:spcAft>
          <a:spcPct val="0"/>
        </a:spcAft>
        <a:defRPr sz="3200">
          <a:solidFill>
            <a:schemeClr val="tx2"/>
          </a:solidFill>
          <a:latin typeface="Arial" charset="0"/>
        </a:defRPr>
      </a:lvl8pPr>
      <a:lvl9pPr marL="1828800" algn="l" rtl="0" eaLnBrk="0" fontAlgn="base" hangingPunct="0">
        <a:spcBef>
          <a:spcPct val="0"/>
        </a:spcBef>
        <a:spcAft>
          <a:spcPct val="0"/>
        </a:spcAft>
        <a:defRPr sz="3200">
          <a:solidFill>
            <a:schemeClr val="tx2"/>
          </a:solidFill>
          <a:latin typeface="Arial" charset="0"/>
        </a:defRPr>
      </a:lvl9pPr>
    </p:titleStyle>
    <p:bodyStyle>
      <a:lvl1pPr algn="l" rtl="0" eaLnBrk="0" fontAlgn="base" hangingPunct="0">
        <a:spcBef>
          <a:spcPct val="20000"/>
        </a:spcBef>
        <a:spcAft>
          <a:spcPct val="0"/>
        </a:spcAft>
        <a:defRPr sz="2400" b="1">
          <a:solidFill>
            <a:schemeClr val="tx1"/>
          </a:solidFill>
          <a:latin typeface="+mn-lt"/>
          <a:ea typeface="+mn-ea"/>
          <a:cs typeface="+mn-cs"/>
        </a:defRPr>
      </a:lvl1pPr>
      <a:lvl2pPr marL="385763" indent="-195263" algn="l" rtl="0" eaLnBrk="0" fontAlgn="base" hangingPunct="0">
        <a:spcBef>
          <a:spcPct val="20000"/>
        </a:spcBef>
        <a:spcAft>
          <a:spcPct val="0"/>
        </a:spcAft>
        <a:buChar char="•"/>
        <a:defRPr sz="2400">
          <a:solidFill>
            <a:schemeClr val="tx1"/>
          </a:solidFill>
          <a:latin typeface="+mn-lt"/>
        </a:defRPr>
      </a:lvl2pPr>
      <a:lvl3pPr marL="804863" indent="-228600" algn="l" rtl="0" eaLnBrk="0" fontAlgn="base" hangingPunct="0">
        <a:spcBef>
          <a:spcPct val="20000"/>
        </a:spcBef>
        <a:spcAft>
          <a:spcPct val="0"/>
        </a:spcAft>
        <a:buChar char="—"/>
        <a:defRPr sz="2400">
          <a:solidFill>
            <a:schemeClr val="tx1"/>
          </a:solidFill>
          <a:latin typeface="+mn-lt"/>
        </a:defRPr>
      </a:lvl3pPr>
      <a:lvl4pPr marL="1223963" indent="-228600" algn="l" rtl="0" eaLnBrk="0" fontAlgn="base" hangingPunct="0">
        <a:spcBef>
          <a:spcPct val="20000"/>
        </a:spcBef>
        <a:spcAft>
          <a:spcPct val="0"/>
        </a:spcAft>
        <a:buChar char="-"/>
        <a:defRPr sz="2000">
          <a:solidFill>
            <a:schemeClr val="tx1"/>
          </a:solidFill>
          <a:latin typeface="+mn-lt"/>
        </a:defRPr>
      </a:lvl4pPr>
      <a:lvl5pPr marL="1643063" indent="-228600" algn="l" rtl="0" eaLnBrk="0" fontAlgn="base" hangingPunct="0">
        <a:spcBef>
          <a:spcPct val="20000"/>
        </a:spcBef>
        <a:spcAft>
          <a:spcPct val="0"/>
        </a:spcAft>
        <a:buChar char="»"/>
        <a:defRPr sz="2000">
          <a:solidFill>
            <a:schemeClr val="tx1"/>
          </a:solidFill>
          <a:latin typeface="+mn-lt"/>
        </a:defRPr>
      </a:lvl5pPr>
      <a:lvl6pPr marL="2100263" indent="-228600" algn="l" rtl="0" eaLnBrk="0" fontAlgn="base" hangingPunct="0">
        <a:spcBef>
          <a:spcPct val="20000"/>
        </a:spcBef>
        <a:spcAft>
          <a:spcPct val="0"/>
        </a:spcAft>
        <a:buChar char="»"/>
        <a:defRPr sz="2000">
          <a:solidFill>
            <a:schemeClr val="tx1"/>
          </a:solidFill>
          <a:latin typeface="+mn-lt"/>
        </a:defRPr>
      </a:lvl6pPr>
      <a:lvl7pPr marL="2557463" indent="-228600" algn="l" rtl="0" eaLnBrk="0" fontAlgn="base" hangingPunct="0">
        <a:spcBef>
          <a:spcPct val="20000"/>
        </a:spcBef>
        <a:spcAft>
          <a:spcPct val="0"/>
        </a:spcAft>
        <a:buChar char="»"/>
        <a:defRPr sz="2000">
          <a:solidFill>
            <a:schemeClr val="tx1"/>
          </a:solidFill>
          <a:latin typeface="+mn-lt"/>
        </a:defRPr>
      </a:lvl7pPr>
      <a:lvl8pPr marL="3014663" indent="-228600" algn="l" rtl="0" eaLnBrk="0" fontAlgn="base" hangingPunct="0">
        <a:spcBef>
          <a:spcPct val="20000"/>
        </a:spcBef>
        <a:spcAft>
          <a:spcPct val="0"/>
        </a:spcAft>
        <a:buChar char="»"/>
        <a:defRPr sz="2000">
          <a:solidFill>
            <a:schemeClr val="tx1"/>
          </a:solidFill>
          <a:latin typeface="+mn-lt"/>
        </a:defRPr>
      </a:lvl8pPr>
      <a:lvl9pPr marL="3471863"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svetoslav.enkov@gmail.com" TargetMode="External"/><Relationship Id="rId7" Type="http://schemas.openxmlformats.org/officeDocument/2006/relationships/image" Target="../media/image6.png"/><Relationship Id="rId2" Type="http://schemas.openxmlformats.org/officeDocument/2006/relationships/hyperlink" Target="http://www.enkov.com/spm" TargetMode="Externa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g"/><Relationship Id="rId4" Type="http://schemas.openxmlformats.org/officeDocument/2006/relationships/hyperlink" Target="mailto:enkov@uni-plovdiv.bg" TargetMode="External"/></Relationships>
</file>

<file path=ppt/slides/_rels/slide20.xml.rels><?xml version="1.0" encoding="UTF-8" standalone="yes"?>
<Relationships xmlns="http://schemas.openxmlformats.org/package/2006/relationships"><Relationship Id="rId2" Type="http://schemas.openxmlformats.org/officeDocument/2006/relationships/hyperlink" Target="https://www.tutorialspoint.com/ms_project/index.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914400" y="549275"/>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defRPr sz="2400" b="1">
                <a:solidFill>
                  <a:schemeClr val="tx1"/>
                </a:solidFill>
                <a:latin typeface="Times" pitchFamily="1" charset="0"/>
              </a:defRPr>
            </a:lvl1pPr>
            <a:lvl2pPr marL="742950" indent="-285750" eaLnBrk="0" hangingPunct="0">
              <a:spcBef>
                <a:spcPct val="20000"/>
              </a:spcBef>
              <a:buChar char="•"/>
              <a:defRPr sz="2400">
                <a:solidFill>
                  <a:schemeClr val="tx1"/>
                </a:solidFill>
                <a:latin typeface="Times" pitchFamily="1" charset="0"/>
              </a:defRPr>
            </a:lvl2pPr>
            <a:lvl3pPr marL="1143000" indent="-228600" eaLnBrk="0" hangingPunct="0">
              <a:spcBef>
                <a:spcPct val="20000"/>
              </a:spcBef>
              <a:buChar char="—"/>
              <a:defRPr sz="2400">
                <a:solidFill>
                  <a:schemeClr val="tx1"/>
                </a:solidFill>
                <a:latin typeface="Times" pitchFamily="1" charset="0"/>
              </a:defRPr>
            </a:lvl3pPr>
            <a:lvl4pPr marL="1600200" indent="-228600" eaLnBrk="0" hangingPunct="0">
              <a:spcBef>
                <a:spcPct val="20000"/>
              </a:spcBef>
              <a:buChar char="-"/>
              <a:defRPr sz="2000">
                <a:solidFill>
                  <a:schemeClr val="tx1"/>
                </a:solidFill>
                <a:latin typeface="Times" pitchFamily="1" charset="0"/>
              </a:defRPr>
            </a:lvl4pPr>
            <a:lvl5pPr marL="2057400" indent="-228600" eaLnBrk="0" hangingPunct="0">
              <a:spcBef>
                <a:spcPct val="20000"/>
              </a:spcBef>
              <a:buChar char="»"/>
              <a:defRPr sz="2000">
                <a:solidFill>
                  <a:schemeClr val="tx1"/>
                </a:solidFill>
                <a:latin typeface="Times" pitchFamily="1" charset="0"/>
              </a:defRPr>
            </a:lvl5pPr>
            <a:lvl6pPr marL="2514600" indent="-228600" eaLnBrk="0" fontAlgn="base" hangingPunct="0">
              <a:spcBef>
                <a:spcPct val="20000"/>
              </a:spcBef>
              <a:spcAft>
                <a:spcPct val="0"/>
              </a:spcAft>
              <a:buChar char="»"/>
              <a:defRPr sz="2000">
                <a:solidFill>
                  <a:schemeClr val="tx1"/>
                </a:solidFill>
                <a:latin typeface="Times" pitchFamily="1" charset="0"/>
              </a:defRPr>
            </a:lvl6pPr>
            <a:lvl7pPr marL="2971800" indent="-228600" eaLnBrk="0" fontAlgn="base" hangingPunct="0">
              <a:spcBef>
                <a:spcPct val="20000"/>
              </a:spcBef>
              <a:spcAft>
                <a:spcPct val="0"/>
              </a:spcAft>
              <a:buChar char="»"/>
              <a:defRPr sz="2000">
                <a:solidFill>
                  <a:schemeClr val="tx1"/>
                </a:solidFill>
                <a:latin typeface="Times" pitchFamily="1" charset="0"/>
              </a:defRPr>
            </a:lvl7pPr>
            <a:lvl8pPr marL="3429000" indent="-228600" eaLnBrk="0" fontAlgn="base" hangingPunct="0">
              <a:spcBef>
                <a:spcPct val="20000"/>
              </a:spcBef>
              <a:spcAft>
                <a:spcPct val="0"/>
              </a:spcAft>
              <a:buChar char="»"/>
              <a:defRPr sz="2000">
                <a:solidFill>
                  <a:schemeClr val="tx1"/>
                </a:solidFill>
                <a:latin typeface="Times" pitchFamily="1" charset="0"/>
              </a:defRPr>
            </a:lvl8pPr>
            <a:lvl9pPr marL="3886200" indent="-228600" eaLnBrk="0" fontAlgn="base" hangingPunct="0">
              <a:spcBef>
                <a:spcPct val="20000"/>
              </a:spcBef>
              <a:spcAft>
                <a:spcPct val="0"/>
              </a:spcAft>
              <a:buChar char="»"/>
              <a:defRPr sz="2000">
                <a:solidFill>
                  <a:schemeClr val="tx1"/>
                </a:solidFill>
                <a:latin typeface="Times" pitchFamily="1" charset="0"/>
              </a:defRPr>
            </a:lvl9pPr>
          </a:lstStyle>
          <a:p>
            <a:pPr algn="ctr">
              <a:spcBef>
                <a:spcPct val="0"/>
              </a:spcBef>
            </a:pPr>
            <a:r>
              <a:rPr lang="bg-BG" altLang="en-US" sz="3200" dirty="0">
                <a:solidFill>
                  <a:schemeClr val="tx2"/>
                </a:solidFill>
                <a:latin typeface="Arial" charset="0"/>
              </a:rPr>
              <a:t>Управление на Софтуерни Проекти</a:t>
            </a:r>
          </a:p>
          <a:p>
            <a:pPr algn="ctr">
              <a:spcBef>
                <a:spcPct val="0"/>
              </a:spcBef>
            </a:pPr>
            <a:r>
              <a:rPr lang="bg-BG" altLang="en-US" sz="2800" b="0" i="1" dirty="0">
                <a:solidFill>
                  <a:schemeClr val="tx2"/>
                </a:solidFill>
                <a:latin typeface="Arial" charset="0"/>
              </a:rPr>
              <a:t>доц. д-р Светослав Енков</a:t>
            </a:r>
            <a:endParaRPr lang="en-US" altLang="en-US" sz="2000" b="0" i="1" dirty="0">
              <a:solidFill>
                <a:schemeClr val="tx2"/>
              </a:solidFill>
              <a:latin typeface="Arial" charset="0"/>
            </a:endParaRPr>
          </a:p>
        </p:txBody>
      </p:sp>
      <p:sp>
        <p:nvSpPr>
          <p:cNvPr id="13315" name="Rectangle 5"/>
          <p:cNvSpPr>
            <a:spLocks noChangeArrowheads="1"/>
          </p:cNvSpPr>
          <p:nvPr/>
        </p:nvSpPr>
        <p:spPr bwMode="auto">
          <a:xfrm>
            <a:off x="1331913" y="1748408"/>
            <a:ext cx="7704137" cy="4416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defRPr sz="2400" b="1">
                <a:solidFill>
                  <a:schemeClr val="tx1"/>
                </a:solidFill>
                <a:latin typeface="Times" pitchFamily="1" charset="0"/>
              </a:defRPr>
            </a:lvl1pPr>
            <a:lvl2pPr marL="385763" indent="-195263" eaLnBrk="0" hangingPunct="0">
              <a:spcBef>
                <a:spcPct val="20000"/>
              </a:spcBef>
              <a:buChar char="•"/>
              <a:defRPr sz="2400">
                <a:solidFill>
                  <a:schemeClr val="tx1"/>
                </a:solidFill>
                <a:latin typeface="Times" pitchFamily="1" charset="0"/>
              </a:defRPr>
            </a:lvl2pPr>
            <a:lvl3pPr marL="804863" indent="-228600" eaLnBrk="0" hangingPunct="0">
              <a:spcBef>
                <a:spcPct val="20000"/>
              </a:spcBef>
              <a:buChar char="—"/>
              <a:defRPr sz="2400">
                <a:solidFill>
                  <a:schemeClr val="tx1"/>
                </a:solidFill>
                <a:latin typeface="Times" pitchFamily="1" charset="0"/>
              </a:defRPr>
            </a:lvl3pPr>
            <a:lvl4pPr marL="1223963" indent="-228600" eaLnBrk="0" hangingPunct="0">
              <a:spcBef>
                <a:spcPct val="20000"/>
              </a:spcBef>
              <a:buChar char="-"/>
              <a:defRPr sz="2000">
                <a:solidFill>
                  <a:schemeClr val="tx1"/>
                </a:solidFill>
                <a:latin typeface="Times" pitchFamily="1" charset="0"/>
              </a:defRPr>
            </a:lvl4pPr>
            <a:lvl5pPr marL="1643063" indent="-228600" eaLnBrk="0" hangingPunct="0">
              <a:spcBef>
                <a:spcPct val="20000"/>
              </a:spcBef>
              <a:buChar char="»"/>
              <a:defRPr sz="2000">
                <a:solidFill>
                  <a:schemeClr val="tx1"/>
                </a:solidFill>
                <a:latin typeface="Times" pitchFamily="1" charset="0"/>
              </a:defRPr>
            </a:lvl5pPr>
            <a:lvl6pPr marL="2100263" indent="-228600" eaLnBrk="0" fontAlgn="base" hangingPunct="0">
              <a:spcBef>
                <a:spcPct val="20000"/>
              </a:spcBef>
              <a:spcAft>
                <a:spcPct val="0"/>
              </a:spcAft>
              <a:buChar char="»"/>
              <a:defRPr sz="2000">
                <a:solidFill>
                  <a:schemeClr val="tx1"/>
                </a:solidFill>
                <a:latin typeface="Times" pitchFamily="1" charset="0"/>
              </a:defRPr>
            </a:lvl6pPr>
            <a:lvl7pPr marL="2557463" indent="-228600" eaLnBrk="0" fontAlgn="base" hangingPunct="0">
              <a:spcBef>
                <a:spcPct val="20000"/>
              </a:spcBef>
              <a:spcAft>
                <a:spcPct val="0"/>
              </a:spcAft>
              <a:buChar char="»"/>
              <a:defRPr sz="2000">
                <a:solidFill>
                  <a:schemeClr val="tx1"/>
                </a:solidFill>
                <a:latin typeface="Times" pitchFamily="1" charset="0"/>
              </a:defRPr>
            </a:lvl7pPr>
            <a:lvl8pPr marL="3014663" indent="-228600" eaLnBrk="0" fontAlgn="base" hangingPunct="0">
              <a:spcBef>
                <a:spcPct val="20000"/>
              </a:spcBef>
              <a:spcAft>
                <a:spcPct val="0"/>
              </a:spcAft>
              <a:buChar char="»"/>
              <a:defRPr sz="2000">
                <a:solidFill>
                  <a:schemeClr val="tx1"/>
                </a:solidFill>
                <a:latin typeface="Times" pitchFamily="1" charset="0"/>
              </a:defRPr>
            </a:lvl8pPr>
            <a:lvl9pPr marL="3471863" indent="-228600" eaLnBrk="0" fontAlgn="base" hangingPunct="0">
              <a:spcBef>
                <a:spcPct val="20000"/>
              </a:spcBef>
              <a:spcAft>
                <a:spcPct val="0"/>
              </a:spcAft>
              <a:buChar char="»"/>
              <a:defRPr sz="2000">
                <a:solidFill>
                  <a:schemeClr val="tx1"/>
                </a:solidFill>
                <a:latin typeface="Times" pitchFamily="1" charset="0"/>
              </a:defRPr>
            </a:lvl9pPr>
          </a:lstStyle>
          <a:p>
            <a:pPr algn="ctr"/>
            <a:r>
              <a:rPr lang="bg-BG" altLang="en-US" sz="4000" dirty="0" smtClean="0"/>
              <a:t>Лекция 5.</a:t>
            </a:r>
            <a:r>
              <a:rPr lang="en-US" altLang="en-US" sz="4000" dirty="0" smtClean="0"/>
              <a:t> </a:t>
            </a:r>
            <a:r>
              <a:rPr lang="bg-BG" altLang="en-US" sz="4000" dirty="0" smtClean="0"/>
              <a:t>1 </a:t>
            </a:r>
            <a:br>
              <a:rPr lang="bg-BG" altLang="en-US" sz="4000" dirty="0" smtClean="0"/>
            </a:br>
            <a:r>
              <a:rPr lang="bg-BG" altLang="en-US" sz="4000" i="1" dirty="0" smtClean="0"/>
              <a:t>Планиране на проекта</a:t>
            </a:r>
          </a:p>
          <a:p>
            <a:pPr marL="342900" indent="-342900">
              <a:buFont typeface="Arial" panose="020B0604020202020204" pitchFamily="34" charset="0"/>
              <a:buChar char="•"/>
            </a:pPr>
            <a:endParaRPr lang="bg-BG" sz="2000" dirty="0" smtClean="0"/>
          </a:p>
          <a:p>
            <a:pPr marL="342900" indent="-342900">
              <a:buFont typeface="Arial" panose="020B0604020202020204" pitchFamily="34" charset="0"/>
              <a:buChar char="•"/>
            </a:pPr>
            <a:r>
              <a:rPr lang="bg-BG" sz="2000" dirty="0" smtClean="0"/>
              <a:t>Схема </a:t>
            </a:r>
            <a:r>
              <a:rPr lang="bg-BG" sz="2000" dirty="0"/>
              <a:t>за разпределяне на работата по проекта. </a:t>
            </a:r>
            <a:endParaRPr lang="bg-BG" sz="2000" dirty="0" smtClean="0"/>
          </a:p>
          <a:p>
            <a:pPr marL="342900" indent="-342900">
              <a:buFont typeface="Arial" panose="020B0604020202020204" pitchFamily="34" charset="0"/>
              <a:buChar char="•"/>
            </a:pPr>
            <a:r>
              <a:rPr lang="bg-BG" sz="2000" dirty="0" smtClean="0"/>
              <a:t>График </a:t>
            </a:r>
            <a:r>
              <a:rPr lang="bg-BG" sz="2000" dirty="0"/>
              <a:t>за изпълнение на проекта – дейности</a:t>
            </a:r>
            <a:r>
              <a:rPr lang="ru-RU" sz="2000" dirty="0"/>
              <a:t>, </a:t>
            </a:r>
            <a:r>
              <a:rPr lang="bg-BG" sz="2000" dirty="0"/>
              <a:t>продължителност, ресурси. </a:t>
            </a:r>
            <a:endParaRPr lang="bg-BG" sz="2000" dirty="0" smtClean="0"/>
          </a:p>
          <a:p>
            <a:pPr marL="342900" indent="-342900">
              <a:buFont typeface="Arial" panose="020B0604020202020204" pitchFamily="34" charset="0"/>
              <a:buChar char="•"/>
            </a:pPr>
            <a:r>
              <a:rPr lang="bg-BG" sz="2000" dirty="0" smtClean="0"/>
              <a:t>Оптимизиране </a:t>
            </a:r>
            <a:r>
              <a:rPr lang="bg-BG" sz="2000" dirty="0"/>
              <a:t>на плана.</a:t>
            </a:r>
            <a:r>
              <a:rPr lang="bg-BG" sz="2000" i="1" dirty="0"/>
              <a:t> </a:t>
            </a:r>
            <a:endParaRPr lang="bg-BG" sz="2000" i="1" dirty="0" smtClean="0"/>
          </a:p>
          <a:p>
            <a:pPr marL="342900" indent="-342900">
              <a:buFont typeface="Arial" panose="020B0604020202020204" pitchFamily="34" charset="0"/>
              <a:buChar char="•"/>
            </a:pPr>
            <a:r>
              <a:rPr lang="bg-BG" sz="2000" dirty="0" smtClean="0">
                <a:solidFill>
                  <a:schemeClr val="bg1">
                    <a:lumMod val="85000"/>
                  </a:schemeClr>
                </a:solidFill>
              </a:rPr>
              <a:t>Техники </a:t>
            </a:r>
            <a:r>
              <a:rPr lang="bg-BG" sz="2000" dirty="0">
                <a:solidFill>
                  <a:schemeClr val="bg1">
                    <a:lumMod val="85000"/>
                  </a:schemeClr>
                </a:solidFill>
              </a:rPr>
              <a:t>за оценяване</a:t>
            </a:r>
            <a:r>
              <a:rPr lang="ru-RU" sz="2000" dirty="0">
                <a:solidFill>
                  <a:schemeClr val="bg1">
                    <a:lumMod val="85000"/>
                  </a:schemeClr>
                </a:solidFill>
              </a:rPr>
              <a:t>:</a:t>
            </a:r>
            <a:r>
              <a:rPr lang="bg-BG" sz="2000" dirty="0">
                <a:solidFill>
                  <a:schemeClr val="bg1">
                    <a:lumMod val="85000"/>
                  </a:schemeClr>
                </a:solidFill>
              </a:rPr>
              <a:t> функционални и обектни софтуерни метрики, модел </a:t>
            </a:r>
            <a:r>
              <a:rPr lang="en-US" sz="2000" dirty="0">
                <a:solidFill>
                  <a:schemeClr val="bg1">
                    <a:lumMod val="85000"/>
                  </a:schemeClr>
                </a:solidFill>
              </a:rPr>
              <a:t>COCOMO </a:t>
            </a:r>
            <a:r>
              <a:rPr lang="bg-BG" sz="2000" dirty="0">
                <a:solidFill>
                  <a:schemeClr val="bg1">
                    <a:lumMod val="85000"/>
                  </a:schemeClr>
                </a:solidFill>
              </a:rPr>
              <a:t>за определяне на разходите и др. </a:t>
            </a:r>
            <a:endParaRPr lang="bg-BG" sz="2000" dirty="0" smtClean="0">
              <a:solidFill>
                <a:schemeClr val="bg1">
                  <a:lumMod val="85000"/>
                </a:schemeClr>
              </a:solidFill>
            </a:endParaRPr>
          </a:p>
          <a:p>
            <a:pPr marL="342900" indent="-342900">
              <a:buFont typeface="Arial" panose="020B0604020202020204" pitchFamily="34" charset="0"/>
              <a:buChar char="•"/>
            </a:pPr>
            <a:r>
              <a:rPr lang="bg-BG" sz="2000" dirty="0" smtClean="0">
                <a:solidFill>
                  <a:schemeClr val="bg1">
                    <a:lumMod val="85000"/>
                  </a:schemeClr>
                </a:solidFill>
              </a:rPr>
              <a:t>Определяне </a:t>
            </a:r>
            <a:r>
              <a:rPr lang="bg-BG" sz="2000" dirty="0">
                <a:solidFill>
                  <a:schemeClr val="bg1">
                    <a:lumMod val="85000"/>
                  </a:schemeClr>
                </a:solidFill>
              </a:rPr>
              <a:t>цената и бюджета на проекта.</a:t>
            </a:r>
            <a:endParaRPr lang="bg-BG" altLang="en-US" sz="2000" dirty="0" smtClean="0">
              <a:solidFill>
                <a:schemeClr val="bg1">
                  <a:lumMod val="85000"/>
                </a:schemeClr>
              </a:solidFill>
            </a:endParaRPr>
          </a:p>
        </p:txBody>
      </p:sp>
      <p:sp>
        <p:nvSpPr>
          <p:cNvPr id="2" name="TextBox 1"/>
          <p:cNvSpPr txBox="1"/>
          <p:nvPr/>
        </p:nvSpPr>
        <p:spPr>
          <a:xfrm>
            <a:off x="1619672" y="6381328"/>
            <a:ext cx="7488832" cy="307777"/>
          </a:xfrm>
          <a:prstGeom prst="rect">
            <a:avLst/>
          </a:prstGeom>
          <a:noFill/>
        </p:spPr>
        <p:txBody>
          <a:bodyPr wrap="square" rtlCol="0">
            <a:spAutoFit/>
          </a:bodyPr>
          <a:lstStyle/>
          <a:p>
            <a:r>
              <a:rPr lang="bg-BG" sz="1400" b="1" dirty="0" smtClean="0"/>
              <a:t>Дисциплина за специалност Софтуерно Инженерство (редовно обучение) на ФМИ ПУ</a:t>
            </a:r>
            <a:endParaRPr lang="en-US" sz="14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marL="342900" indent="-342900" algn="ctr"/>
            <a:r>
              <a:rPr lang="bg-BG" sz="3600" b="1" dirty="0" smtClean="0"/>
              <a:t>Ключови етапи (</a:t>
            </a:r>
            <a:r>
              <a:rPr lang="en-US" sz="3600" b="1" dirty="0" smtClean="0"/>
              <a:t>milestones)</a:t>
            </a:r>
            <a:endParaRPr lang="bg-BG" sz="3600" b="1" dirty="0"/>
          </a:p>
        </p:txBody>
      </p:sp>
      <p:sp>
        <p:nvSpPr>
          <p:cNvPr id="14339" name="Content Placeholder 2"/>
          <p:cNvSpPr>
            <a:spLocks noGrp="1"/>
          </p:cNvSpPr>
          <p:nvPr>
            <p:ph idx="1"/>
          </p:nvPr>
        </p:nvSpPr>
        <p:spPr>
          <a:xfrm>
            <a:off x="1060648" y="1341438"/>
            <a:ext cx="7543800" cy="4800600"/>
          </a:xfrm>
        </p:spPr>
        <p:txBody>
          <a:bodyPr/>
          <a:lstStyle/>
          <a:p>
            <a:pPr lvl="0"/>
            <a:endParaRPr lang="fi-FI" dirty="0" smtClean="0"/>
          </a:p>
          <a:p>
            <a:pPr lvl="0"/>
            <a:endParaRPr lang="fi-FI" dirty="0"/>
          </a:p>
          <a:p>
            <a:pPr lvl="1"/>
            <a:r>
              <a:rPr lang="fi-FI" dirty="0" smtClean="0"/>
              <a:t>Маркира</a:t>
            </a:r>
            <a:r>
              <a:rPr lang="bg-BG" dirty="0" smtClean="0"/>
              <a:t>т</a:t>
            </a:r>
            <a:r>
              <a:rPr lang="fi-FI" dirty="0" smtClean="0"/>
              <a:t> ключов</a:t>
            </a:r>
            <a:r>
              <a:rPr lang="bg-BG" dirty="0" smtClean="0"/>
              <a:t>и</a:t>
            </a:r>
            <a:r>
              <a:rPr lang="fi-FI" dirty="0" smtClean="0"/>
              <a:t> момент</a:t>
            </a:r>
            <a:r>
              <a:rPr lang="bg-BG" dirty="0"/>
              <a:t>и</a:t>
            </a:r>
            <a:r>
              <a:rPr lang="fi-FI" dirty="0" smtClean="0"/>
              <a:t> </a:t>
            </a:r>
            <a:r>
              <a:rPr lang="fi-FI" dirty="0"/>
              <a:t>от изпълнението на проекта</a:t>
            </a:r>
          </a:p>
          <a:p>
            <a:pPr lvl="1"/>
            <a:r>
              <a:rPr lang="fi-FI" dirty="0" smtClean="0"/>
              <a:t>Синхронизира</a:t>
            </a:r>
            <a:r>
              <a:rPr lang="bg-BG" dirty="0" smtClean="0"/>
              <a:t>т</a:t>
            </a:r>
            <a:r>
              <a:rPr lang="fi-FI" dirty="0" smtClean="0"/>
              <a:t> </a:t>
            </a:r>
            <a:r>
              <a:rPr lang="fi-FI" dirty="0"/>
              <a:t>няколко паралелни дейности</a:t>
            </a:r>
          </a:p>
          <a:p>
            <a:pPr lvl="1"/>
            <a:r>
              <a:rPr lang="fi-FI" dirty="0" smtClean="0"/>
              <a:t>Маркира</a:t>
            </a:r>
            <a:r>
              <a:rPr lang="bg-BG" dirty="0" smtClean="0"/>
              <a:t>т</a:t>
            </a:r>
            <a:r>
              <a:rPr lang="fi-FI" dirty="0" smtClean="0"/>
              <a:t> </a:t>
            </a:r>
            <a:r>
              <a:rPr lang="fi-FI" dirty="0"/>
              <a:t>предаването на </a:t>
            </a:r>
            <a:r>
              <a:rPr lang="fi-FI" dirty="0" smtClean="0"/>
              <a:t>едн</a:t>
            </a:r>
            <a:r>
              <a:rPr lang="bg-BG" dirty="0" smtClean="0"/>
              <a:t>о</a:t>
            </a:r>
            <a:r>
              <a:rPr lang="fi-FI" dirty="0" smtClean="0"/>
              <a:t> </a:t>
            </a:r>
            <a:r>
              <a:rPr lang="fi-FI" dirty="0"/>
              <a:t>или </a:t>
            </a:r>
            <a:r>
              <a:rPr lang="fi-FI" dirty="0" smtClean="0"/>
              <a:t>повече</a:t>
            </a:r>
            <a:r>
              <a:rPr lang="bg-BG" dirty="0" smtClean="0"/>
              <a:t> приключвания на етап (</a:t>
            </a:r>
            <a:r>
              <a:rPr lang="en-US" dirty="0" smtClean="0"/>
              <a:t>delivery)</a:t>
            </a:r>
            <a:endParaRPr lang="fi-FI" dirty="0"/>
          </a:p>
          <a:p>
            <a:pPr lvl="1"/>
            <a:r>
              <a:rPr lang="fi-FI" dirty="0"/>
              <a:t>Отчита се прогреса на проекта</a:t>
            </a:r>
          </a:p>
          <a:p>
            <a:pPr lvl="1"/>
            <a:endParaRPr lang="en-US" altLang="en-US" sz="1600" dirty="0" smtClean="0"/>
          </a:p>
        </p:txBody>
      </p:sp>
      <p:sp>
        <p:nvSpPr>
          <p:cNvPr id="6" name="Slide Number Placeholder 5"/>
          <p:cNvSpPr>
            <a:spLocks noGrp="1"/>
          </p:cNvSpPr>
          <p:nvPr>
            <p:ph type="sldNum" sz="quarter" idx="12"/>
          </p:nvPr>
        </p:nvSpPr>
        <p:spPr/>
        <p:txBody>
          <a:bodyPr/>
          <a:lstStyle/>
          <a:p>
            <a:pPr>
              <a:defRPr/>
            </a:pPr>
            <a:fld id="{FD6A8A89-93D5-4FD5-ACD8-9C670C123DB6}" type="slidenum">
              <a:rPr lang="en-US" altLang="en-US" smtClean="0"/>
              <a:pPr>
                <a:defRPr/>
              </a:pPr>
              <a:t>10</a:t>
            </a:fld>
            <a:endParaRPr lang="en-US" altLang="en-US"/>
          </a:p>
        </p:txBody>
      </p:sp>
      <p:sp>
        <p:nvSpPr>
          <p:cNvPr id="7" name="Footer Placeholder 4"/>
          <p:cNvSpPr>
            <a:spLocks noGrp="1"/>
          </p:cNvSpPr>
          <p:nvPr>
            <p:ph type="ftr" sz="quarter" idx="11"/>
          </p:nvPr>
        </p:nvSpPr>
        <p:spPr>
          <a:xfrm>
            <a:off x="5148064" y="6356176"/>
            <a:ext cx="3091510" cy="457200"/>
          </a:xfrm>
        </p:spPr>
        <p:txBody>
          <a:bodyPr/>
          <a:lstStyle/>
          <a:p>
            <a:pPr>
              <a:defRPr/>
            </a:pPr>
            <a:r>
              <a:rPr lang="ru-RU" altLang="en-US" dirty="0" smtClean="0"/>
              <a:t>Лекция 5.1:</a:t>
            </a:r>
            <a:r>
              <a:rPr lang="bg-BG" altLang="en-US" dirty="0" smtClean="0"/>
              <a:t> </a:t>
            </a:r>
            <a:r>
              <a:rPr lang="bg-BG" altLang="en-US" dirty="0"/>
              <a:t>Планиране на </a:t>
            </a:r>
            <a:r>
              <a:rPr lang="bg-BG" altLang="en-US" dirty="0" smtClean="0"/>
              <a:t>проекта</a:t>
            </a:r>
          </a:p>
        </p:txBody>
      </p:sp>
      <p:sp>
        <p:nvSpPr>
          <p:cNvPr id="8" name="Date Placeholder 3"/>
          <p:cNvSpPr>
            <a:spLocks noGrp="1"/>
          </p:cNvSpPr>
          <p:nvPr>
            <p:ph type="dt" sz="quarter" idx="10"/>
          </p:nvPr>
        </p:nvSpPr>
        <p:spPr>
          <a:xfrm>
            <a:off x="1619672" y="6333827"/>
            <a:ext cx="3087303" cy="407541"/>
          </a:xfrm>
        </p:spPr>
        <p:txBody>
          <a:bodyPr/>
          <a:lstStyle/>
          <a:p>
            <a:pPr>
              <a:defRPr/>
            </a:pPr>
            <a:r>
              <a:rPr lang="en-US" altLang="en-US" dirty="0" smtClean="0"/>
              <a:t>©</a:t>
            </a:r>
            <a:r>
              <a:rPr lang="bg-BG" b="1" i="1" dirty="0"/>
              <a:t>Въведение в методологията за управление на проекти на </a:t>
            </a:r>
            <a:r>
              <a:rPr lang="en-US" b="1" i="1" dirty="0"/>
              <a:t>PMI</a:t>
            </a:r>
            <a:endParaRPr lang="bg-BG" b="1" i="1" dirty="0"/>
          </a:p>
          <a:p>
            <a:pPr>
              <a:defRPr/>
            </a:pPr>
            <a:endParaRPr lang="en-US" altLang="en-US" dirty="0" smtClean="0"/>
          </a:p>
        </p:txBody>
      </p:sp>
    </p:spTree>
    <p:extLst>
      <p:ext uri="{BB962C8B-B14F-4D97-AF65-F5344CB8AC3E}">
        <p14:creationId xmlns:p14="http://schemas.microsoft.com/office/powerpoint/2010/main" val="4441390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marL="342900" indent="-342900" algn="ctr"/>
            <a:r>
              <a:rPr lang="bg-BG" sz="3600" b="1" dirty="0"/>
              <a:t>Описание на връзките</a:t>
            </a:r>
          </a:p>
        </p:txBody>
      </p:sp>
      <p:sp>
        <p:nvSpPr>
          <p:cNvPr id="14339" name="Content Placeholder 2"/>
          <p:cNvSpPr>
            <a:spLocks noGrp="1"/>
          </p:cNvSpPr>
          <p:nvPr>
            <p:ph idx="1"/>
          </p:nvPr>
        </p:nvSpPr>
        <p:spPr>
          <a:xfrm>
            <a:off x="1060648" y="1341438"/>
            <a:ext cx="7543800" cy="4800600"/>
          </a:xfrm>
        </p:spPr>
        <p:txBody>
          <a:bodyPr/>
          <a:lstStyle/>
          <a:p>
            <a:pPr lvl="1"/>
            <a:r>
              <a:rPr lang="fi-FI" dirty="0"/>
              <a:t>Логически връзки между дейностите</a:t>
            </a:r>
          </a:p>
          <a:p>
            <a:pPr lvl="1"/>
            <a:r>
              <a:rPr lang="fi-FI" dirty="0"/>
              <a:t>Ориентиран ацикличен граф</a:t>
            </a:r>
          </a:p>
          <a:p>
            <a:pPr lvl="1"/>
            <a:r>
              <a:rPr lang="fi-FI" dirty="0"/>
              <a:t>A → </a:t>
            </a:r>
            <a:r>
              <a:rPr lang="fi-FI" dirty="0" smtClean="0"/>
              <a:t>B</a:t>
            </a:r>
            <a:r>
              <a:rPr lang="bg-BG" dirty="0" smtClean="0"/>
              <a:t> (</a:t>
            </a:r>
            <a:r>
              <a:rPr lang="fi-FI" sz="2000" dirty="0" smtClean="0"/>
              <a:t>A </a:t>
            </a:r>
            <a:r>
              <a:rPr lang="fi-FI" sz="2000" dirty="0"/>
              <a:t>трябва да </a:t>
            </a:r>
            <a:r>
              <a:rPr lang="fi-FI" sz="2000" dirty="0" smtClean="0"/>
              <a:t>свърши</a:t>
            </a:r>
            <a:r>
              <a:rPr lang="bg-BG" sz="2000" dirty="0"/>
              <a:t>,</a:t>
            </a:r>
            <a:r>
              <a:rPr lang="fi-FI" sz="2000" dirty="0" smtClean="0"/>
              <a:t> </a:t>
            </a:r>
            <a:r>
              <a:rPr lang="fi-FI" sz="2000" dirty="0"/>
              <a:t>преди B да </a:t>
            </a:r>
            <a:r>
              <a:rPr lang="fi-FI" sz="2000" dirty="0" smtClean="0"/>
              <a:t>започне</a:t>
            </a:r>
            <a:r>
              <a:rPr lang="bg-BG" sz="2000" dirty="0" smtClean="0"/>
              <a:t>)</a:t>
            </a:r>
            <a:endParaRPr lang="fi-FI" sz="2000" dirty="0"/>
          </a:p>
          <a:p>
            <a:pPr marL="190500" lvl="1" indent="0">
              <a:buNone/>
            </a:pPr>
            <a:endParaRPr lang="en-US" altLang="en-US" sz="1600" dirty="0" smtClean="0"/>
          </a:p>
        </p:txBody>
      </p:sp>
      <p:sp>
        <p:nvSpPr>
          <p:cNvPr id="6" name="Slide Number Placeholder 5"/>
          <p:cNvSpPr>
            <a:spLocks noGrp="1"/>
          </p:cNvSpPr>
          <p:nvPr>
            <p:ph type="sldNum" sz="quarter" idx="12"/>
          </p:nvPr>
        </p:nvSpPr>
        <p:spPr/>
        <p:txBody>
          <a:bodyPr/>
          <a:lstStyle/>
          <a:p>
            <a:pPr>
              <a:defRPr/>
            </a:pPr>
            <a:fld id="{FD6A8A89-93D5-4FD5-ACD8-9C670C123DB6}" type="slidenum">
              <a:rPr lang="en-US" altLang="en-US" smtClean="0"/>
              <a:pPr>
                <a:defRPr/>
              </a:pPr>
              <a:t>11</a:t>
            </a:fld>
            <a:endParaRPr lang="en-US" altLang="en-US"/>
          </a:p>
        </p:txBody>
      </p:sp>
      <p:sp>
        <p:nvSpPr>
          <p:cNvPr id="7" name="Footer Placeholder 4"/>
          <p:cNvSpPr>
            <a:spLocks noGrp="1"/>
          </p:cNvSpPr>
          <p:nvPr>
            <p:ph type="ftr" sz="quarter" idx="11"/>
          </p:nvPr>
        </p:nvSpPr>
        <p:spPr>
          <a:xfrm>
            <a:off x="5148064" y="6356176"/>
            <a:ext cx="3091510" cy="457200"/>
          </a:xfrm>
        </p:spPr>
        <p:txBody>
          <a:bodyPr/>
          <a:lstStyle/>
          <a:p>
            <a:pPr>
              <a:defRPr/>
            </a:pPr>
            <a:r>
              <a:rPr lang="ru-RU" altLang="en-US" dirty="0" smtClean="0"/>
              <a:t>Лекция 5.1:</a:t>
            </a:r>
            <a:r>
              <a:rPr lang="bg-BG" altLang="en-US" dirty="0" smtClean="0"/>
              <a:t> </a:t>
            </a:r>
            <a:r>
              <a:rPr lang="bg-BG" altLang="en-US" dirty="0"/>
              <a:t>Планиране на </a:t>
            </a:r>
            <a:r>
              <a:rPr lang="bg-BG" altLang="en-US" dirty="0" smtClean="0"/>
              <a:t>проекта</a:t>
            </a:r>
          </a:p>
        </p:txBody>
      </p:sp>
      <p:sp>
        <p:nvSpPr>
          <p:cNvPr id="8" name="Date Placeholder 3"/>
          <p:cNvSpPr>
            <a:spLocks noGrp="1"/>
          </p:cNvSpPr>
          <p:nvPr>
            <p:ph type="dt" sz="quarter" idx="10"/>
          </p:nvPr>
        </p:nvSpPr>
        <p:spPr>
          <a:xfrm>
            <a:off x="1619672" y="6333827"/>
            <a:ext cx="3087303" cy="407541"/>
          </a:xfrm>
        </p:spPr>
        <p:txBody>
          <a:bodyPr/>
          <a:lstStyle/>
          <a:p>
            <a:pPr>
              <a:defRPr/>
            </a:pPr>
            <a:r>
              <a:rPr lang="en-US" altLang="en-US" dirty="0" smtClean="0"/>
              <a:t>©</a:t>
            </a:r>
            <a:r>
              <a:rPr lang="bg-BG" b="1" i="1" dirty="0"/>
              <a:t>Въведение в методологията за управление на проекти на </a:t>
            </a:r>
            <a:r>
              <a:rPr lang="en-US" b="1" i="1" dirty="0"/>
              <a:t>PMI</a:t>
            </a:r>
            <a:endParaRPr lang="bg-BG" b="1" i="1" dirty="0"/>
          </a:p>
          <a:p>
            <a:pPr>
              <a:defRPr/>
            </a:pPr>
            <a:endParaRPr lang="en-US" altLang="en-US" dirty="0" smtClean="0"/>
          </a:p>
        </p:txBody>
      </p:sp>
      <p:grpSp>
        <p:nvGrpSpPr>
          <p:cNvPr id="9" name="Group 8"/>
          <p:cNvGrpSpPr/>
          <p:nvPr/>
        </p:nvGrpSpPr>
        <p:grpSpPr>
          <a:xfrm>
            <a:off x="1043608" y="2852936"/>
            <a:ext cx="7920880" cy="3114540"/>
            <a:chOff x="360000" y="4320000"/>
            <a:chExt cx="9360000" cy="2340000"/>
          </a:xfrm>
        </p:grpSpPr>
        <p:sp>
          <p:nvSpPr>
            <p:cNvPr id="10" name="Freeform 9"/>
            <p:cNvSpPr/>
            <p:nvPr/>
          </p:nvSpPr>
          <p:spPr>
            <a:xfrm>
              <a:off x="360000" y="4680000"/>
              <a:ext cx="900000" cy="54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fi-FI" sz="1800" b="0" i="0" u="none" strike="noStrike">
                  <a:ln>
                    <a:noFill/>
                  </a:ln>
                  <a:latin typeface="Arial" pitchFamily="18"/>
                  <a:ea typeface="DejaVu Sans" pitchFamily="2"/>
                  <a:cs typeface="DejaVu Sans" pitchFamily="2"/>
                </a:rPr>
                <a:t>Start</a:t>
              </a:r>
            </a:p>
          </p:txBody>
        </p:sp>
        <p:sp>
          <p:nvSpPr>
            <p:cNvPr id="11" name="Freeform 10"/>
            <p:cNvSpPr/>
            <p:nvPr/>
          </p:nvSpPr>
          <p:spPr>
            <a:xfrm>
              <a:off x="1980001" y="4320000"/>
              <a:ext cx="1260000" cy="54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fi-FI" sz="1600" b="0" i="0" u="none" strike="noStrike" dirty="0">
                  <a:ln>
                    <a:noFill/>
                  </a:ln>
                  <a:latin typeface="Arial" pitchFamily="18"/>
                  <a:ea typeface="DejaVu Sans" pitchFamily="2"/>
                  <a:cs typeface="DejaVu Sans" pitchFamily="2"/>
                </a:rPr>
                <a:t>Design DB</a:t>
              </a:r>
            </a:p>
          </p:txBody>
        </p:sp>
        <p:sp>
          <p:nvSpPr>
            <p:cNvPr id="12" name="Freeform 11"/>
            <p:cNvSpPr/>
            <p:nvPr/>
          </p:nvSpPr>
          <p:spPr>
            <a:xfrm>
              <a:off x="1980000" y="5220000"/>
              <a:ext cx="1260000" cy="54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fi-FI" sz="1800" b="0" i="0" u="none" strike="noStrike">
                  <a:ln>
                    <a:noFill/>
                  </a:ln>
                  <a:latin typeface="Arial" pitchFamily="18"/>
                  <a:ea typeface="DejaVu Sans" pitchFamily="2"/>
                  <a:cs typeface="DejaVu Sans" pitchFamily="2"/>
                </a:rPr>
                <a:t>Design UI</a:t>
              </a:r>
            </a:p>
          </p:txBody>
        </p:sp>
        <p:sp>
          <p:nvSpPr>
            <p:cNvPr id="13" name="Freeform 12"/>
            <p:cNvSpPr/>
            <p:nvPr/>
          </p:nvSpPr>
          <p:spPr>
            <a:xfrm>
              <a:off x="3600000" y="5220000"/>
              <a:ext cx="1620000" cy="54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fi-FI" sz="1600" b="0" i="0" u="none" strike="noStrike" dirty="0">
                  <a:ln>
                    <a:noFill/>
                  </a:ln>
                  <a:latin typeface="Arial" pitchFamily="18"/>
                  <a:ea typeface="DejaVu Sans" pitchFamily="2"/>
                  <a:cs typeface="DejaVu Sans" pitchFamily="2"/>
                </a:rPr>
                <a:t>Implement UI</a:t>
              </a:r>
            </a:p>
          </p:txBody>
        </p:sp>
        <p:sp>
          <p:nvSpPr>
            <p:cNvPr id="14" name="Freeform 13"/>
            <p:cNvSpPr/>
            <p:nvPr/>
          </p:nvSpPr>
          <p:spPr>
            <a:xfrm>
              <a:off x="3600000" y="4320000"/>
              <a:ext cx="1620001" cy="54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fi-FI" sz="1600" b="0" i="0" u="none" strike="noStrike" dirty="0">
                  <a:ln>
                    <a:noFill/>
                  </a:ln>
                  <a:latin typeface="Arial" pitchFamily="18"/>
                  <a:ea typeface="DejaVu Sans" pitchFamily="2"/>
                  <a:cs typeface="DejaVu Sans" pitchFamily="2"/>
                </a:rPr>
                <a:t>Implement DB</a:t>
              </a:r>
            </a:p>
          </p:txBody>
        </p:sp>
        <p:sp>
          <p:nvSpPr>
            <p:cNvPr id="15" name="Freeform 14"/>
            <p:cNvSpPr/>
            <p:nvPr/>
          </p:nvSpPr>
          <p:spPr>
            <a:xfrm>
              <a:off x="5760000" y="4680000"/>
              <a:ext cx="1080000" cy="72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fi-FI" sz="1600" b="0" i="0" u="none" strike="noStrike" dirty="0">
                  <a:ln>
                    <a:noFill/>
                  </a:ln>
                  <a:latin typeface="Arial" pitchFamily="18"/>
                  <a:ea typeface="DejaVu Sans" pitchFamily="2"/>
                  <a:cs typeface="DejaVu Sans" pitchFamily="2"/>
                </a:rPr>
                <a:t>Business</a:t>
              </a:r>
            </a:p>
            <a:p>
              <a:pPr marL="0" marR="0" lvl="0" indent="0" algn="ctr" rtl="0" hangingPunct="0">
                <a:lnSpc>
                  <a:spcPct val="100000"/>
                </a:lnSpc>
                <a:spcBef>
                  <a:spcPts val="0"/>
                </a:spcBef>
                <a:spcAft>
                  <a:spcPts val="0"/>
                </a:spcAft>
                <a:buNone/>
                <a:tabLst/>
              </a:pPr>
              <a:r>
                <a:rPr lang="fi-FI" sz="1600" b="0" i="0" u="none" strike="noStrike" dirty="0">
                  <a:ln>
                    <a:noFill/>
                  </a:ln>
                  <a:latin typeface="Arial" pitchFamily="18"/>
                  <a:ea typeface="DejaVu Sans" pitchFamily="2"/>
                  <a:cs typeface="DejaVu Sans" pitchFamily="2"/>
                </a:rPr>
                <a:t>logic</a:t>
              </a:r>
            </a:p>
          </p:txBody>
        </p:sp>
        <p:sp>
          <p:nvSpPr>
            <p:cNvPr id="16" name="Straight Connector 15"/>
            <p:cNvSpPr/>
            <p:nvPr/>
          </p:nvSpPr>
          <p:spPr>
            <a:xfrm flipV="1">
              <a:off x="1260000" y="4680000"/>
              <a:ext cx="719999" cy="180000"/>
            </a:xfrm>
            <a:prstGeom prst="line">
              <a:avLst/>
            </a:prstGeom>
            <a:noFill/>
            <a:ln w="0">
              <a:solidFill>
                <a:srgbClr val="000000"/>
              </a:solidFill>
              <a:prstDash val="solid"/>
              <a:tailEnd type="arrow"/>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fi-FI" sz="1800" b="0" i="0" u="none" strike="noStrike">
                <a:ln>
                  <a:noFill/>
                </a:ln>
                <a:latin typeface="Arial" pitchFamily="18"/>
                <a:ea typeface="DejaVu Sans" pitchFamily="2"/>
                <a:cs typeface="DejaVu Sans" pitchFamily="2"/>
              </a:endParaRPr>
            </a:p>
          </p:txBody>
        </p:sp>
        <p:sp>
          <p:nvSpPr>
            <p:cNvPr id="17" name="Straight Connector 16"/>
            <p:cNvSpPr/>
            <p:nvPr/>
          </p:nvSpPr>
          <p:spPr>
            <a:xfrm>
              <a:off x="1260000" y="5040000"/>
              <a:ext cx="720000" cy="360000"/>
            </a:xfrm>
            <a:prstGeom prst="line">
              <a:avLst/>
            </a:prstGeom>
            <a:noFill/>
            <a:ln w="0">
              <a:solidFill>
                <a:srgbClr val="000000"/>
              </a:solidFill>
              <a:prstDash val="solid"/>
              <a:tailEnd type="arrow"/>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fi-FI" sz="1800" b="0" i="0" u="none" strike="noStrike">
                <a:ln>
                  <a:noFill/>
                </a:ln>
                <a:latin typeface="Arial" pitchFamily="18"/>
                <a:ea typeface="DejaVu Sans" pitchFamily="2"/>
                <a:cs typeface="DejaVu Sans" pitchFamily="2"/>
              </a:endParaRPr>
            </a:p>
          </p:txBody>
        </p:sp>
        <p:sp>
          <p:nvSpPr>
            <p:cNvPr id="18" name="Freeform 17"/>
            <p:cNvSpPr/>
            <p:nvPr/>
          </p:nvSpPr>
          <p:spPr>
            <a:xfrm>
              <a:off x="7200000" y="4680000"/>
              <a:ext cx="1080000" cy="54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fi-FI" sz="1800" b="0" i="0" u="none" strike="noStrike">
                  <a:ln>
                    <a:noFill/>
                  </a:ln>
                  <a:latin typeface="Arial" pitchFamily="18"/>
                  <a:ea typeface="DejaVu Sans" pitchFamily="2"/>
                  <a:cs typeface="DejaVu Sans" pitchFamily="2"/>
                </a:rPr>
                <a:t>Deploy</a:t>
              </a:r>
            </a:p>
          </p:txBody>
        </p:sp>
        <p:sp>
          <p:nvSpPr>
            <p:cNvPr id="19" name="Freeform 18"/>
            <p:cNvSpPr/>
            <p:nvPr/>
          </p:nvSpPr>
          <p:spPr>
            <a:xfrm>
              <a:off x="8640000" y="4680000"/>
              <a:ext cx="1080000" cy="54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fi-FI" sz="1800" b="0" i="0" u="none" strike="noStrike">
                  <a:ln>
                    <a:noFill/>
                  </a:ln>
                  <a:latin typeface="Arial" pitchFamily="18"/>
                  <a:ea typeface="DejaVu Sans" pitchFamily="2"/>
                  <a:cs typeface="DejaVu Sans" pitchFamily="2"/>
                </a:rPr>
                <a:t>Finish</a:t>
              </a:r>
            </a:p>
          </p:txBody>
        </p:sp>
        <p:sp>
          <p:nvSpPr>
            <p:cNvPr id="20" name="Straight Connector 19"/>
            <p:cNvSpPr/>
            <p:nvPr/>
          </p:nvSpPr>
          <p:spPr>
            <a:xfrm>
              <a:off x="3240000" y="4500000"/>
              <a:ext cx="360000" cy="0"/>
            </a:xfrm>
            <a:prstGeom prst="line">
              <a:avLst/>
            </a:prstGeom>
            <a:noFill/>
            <a:ln w="0">
              <a:solidFill>
                <a:srgbClr val="000000"/>
              </a:solidFill>
              <a:prstDash val="solid"/>
              <a:tailEnd type="arrow"/>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fi-FI" sz="1800" b="0" i="0" u="none" strike="noStrike">
                <a:ln>
                  <a:noFill/>
                </a:ln>
                <a:latin typeface="Arial" pitchFamily="18"/>
                <a:ea typeface="DejaVu Sans" pitchFamily="2"/>
                <a:cs typeface="DejaVu Sans" pitchFamily="2"/>
              </a:endParaRPr>
            </a:p>
          </p:txBody>
        </p:sp>
        <p:sp>
          <p:nvSpPr>
            <p:cNvPr id="21" name="Straight Connector 20"/>
            <p:cNvSpPr/>
            <p:nvPr/>
          </p:nvSpPr>
          <p:spPr>
            <a:xfrm>
              <a:off x="3240000" y="5400000"/>
              <a:ext cx="360000" cy="0"/>
            </a:xfrm>
            <a:prstGeom prst="line">
              <a:avLst/>
            </a:prstGeom>
            <a:noFill/>
            <a:ln w="0">
              <a:solidFill>
                <a:srgbClr val="000000"/>
              </a:solidFill>
              <a:prstDash val="solid"/>
              <a:tailEnd type="arrow"/>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fi-FI" sz="1800" b="0" i="0" u="none" strike="noStrike">
                <a:ln>
                  <a:noFill/>
                </a:ln>
                <a:latin typeface="Arial" pitchFamily="18"/>
                <a:ea typeface="DejaVu Sans" pitchFamily="2"/>
                <a:cs typeface="DejaVu Sans" pitchFamily="2"/>
              </a:endParaRPr>
            </a:p>
          </p:txBody>
        </p:sp>
        <p:sp>
          <p:nvSpPr>
            <p:cNvPr id="22" name="Straight Connector 21"/>
            <p:cNvSpPr/>
            <p:nvPr/>
          </p:nvSpPr>
          <p:spPr>
            <a:xfrm>
              <a:off x="5220000" y="4500000"/>
              <a:ext cx="540000" cy="360000"/>
            </a:xfrm>
            <a:prstGeom prst="line">
              <a:avLst/>
            </a:prstGeom>
            <a:noFill/>
            <a:ln w="0">
              <a:solidFill>
                <a:srgbClr val="000000"/>
              </a:solidFill>
              <a:prstDash val="solid"/>
              <a:tailEnd type="arrow"/>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fi-FI" sz="1800" b="0" i="0" u="none" strike="noStrike">
                <a:ln>
                  <a:noFill/>
                </a:ln>
                <a:latin typeface="Arial" pitchFamily="18"/>
                <a:ea typeface="DejaVu Sans" pitchFamily="2"/>
                <a:cs typeface="DejaVu Sans" pitchFamily="2"/>
              </a:endParaRPr>
            </a:p>
          </p:txBody>
        </p:sp>
        <p:sp>
          <p:nvSpPr>
            <p:cNvPr id="23" name="Straight Connector 22"/>
            <p:cNvSpPr/>
            <p:nvPr/>
          </p:nvSpPr>
          <p:spPr>
            <a:xfrm flipV="1">
              <a:off x="5220000" y="5040000"/>
              <a:ext cx="540000" cy="360000"/>
            </a:xfrm>
            <a:prstGeom prst="line">
              <a:avLst/>
            </a:prstGeom>
            <a:noFill/>
            <a:ln w="0">
              <a:solidFill>
                <a:srgbClr val="000000"/>
              </a:solidFill>
              <a:prstDash val="solid"/>
              <a:tailEnd type="arrow"/>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fi-FI" sz="1800" b="0" i="0" u="none" strike="noStrike">
                <a:ln>
                  <a:noFill/>
                </a:ln>
                <a:latin typeface="Arial" pitchFamily="18"/>
                <a:ea typeface="DejaVu Sans" pitchFamily="2"/>
                <a:cs typeface="DejaVu Sans" pitchFamily="2"/>
              </a:endParaRPr>
            </a:p>
          </p:txBody>
        </p:sp>
        <p:sp>
          <p:nvSpPr>
            <p:cNvPr id="24" name="Straight Connector 23"/>
            <p:cNvSpPr/>
            <p:nvPr/>
          </p:nvSpPr>
          <p:spPr>
            <a:xfrm>
              <a:off x="6840000" y="4860000"/>
              <a:ext cx="360000" cy="0"/>
            </a:xfrm>
            <a:prstGeom prst="line">
              <a:avLst/>
            </a:prstGeom>
            <a:noFill/>
            <a:ln w="0">
              <a:solidFill>
                <a:srgbClr val="000000"/>
              </a:solidFill>
              <a:prstDash val="solid"/>
              <a:tailEnd type="arrow"/>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fi-FI" sz="1800" b="0" i="0" u="none" strike="noStrike">
                <a:ln>
                  <a:noFill/>
                </a:ln>
                <a:latin typeface="Arial" pitchFamily="18"/>
                <a:ea typeface="DejaVu Sans" pitchFamily="2"/>
                <a:cs typeface="DejaVu Sans" pitchFamily="2"/>
              </a:endParaRPr>
            </a:p>
          </p:txBody>
        </p:sp>
        <p:sp>
          <p:nvSpPr>
            <p:cNvPr id="25" name="Straight Connector 24"/>
            <p:cNvSpPr/>
            <p:nvPr/>
          </p:nvSpPr>
          <p:spPr>
            <a:xfrm>
              <a:off x="8280000" y="4860000"/>
              <a:ext cx="360000" cy="0"/>
            </a:xfrm>
            <a:prstGeom prst="line">
              <a:avLst/>
            </a:prstGeom>
            <a:noFill/>
            <a:ln w="0">
              <a:solidFill>
                <a:srgbClr val="000000"/>
              </a:solidFill>
              <a:prstDash val="solid"/>
              <a:tailEnd type="arrow"/>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fi-FI" sz="1800" b="0" i="0" u="none" strike="noStrike">
                <a:ln>
                  <a:noFill/>
                </a:ln>
                <a:latin typeface="Arial" pitchFamily="18"/>
                <a:ea typeface="DejaVu Sans" pitchFamily="2"/>
                <a:cs typeface="DejaVu Sans" pitchFamily="2"/>
              </a:endParaRPr>
            </a:p>
          </p:txBody>
        </p:sp>
        <p:sp>
          <p:nvSpPr>
            <p:cNvPr id="26" name="Freeform 25"/>
            <p:cNvSpPr/>
            <p:nvPr/>
          </p:nvSpPr>
          <p:spPr>
            <a:xfrm>
              <a:off x="1980001" y="6120000"/>
              <a:ext cx="3240000" cy="54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fi-FI" sz="1800" b="0" i="0" u="none" strike="noStrike" dirty="0">
                  <a:ln>
                    <a:noFill/>
                  </a:ln>
                  <a:latin typeface="Arial" pitchFamily="18"/>
                  <a:ea typeface="DejaVu Sans" pitchFamily="2"/>
                  <a:cs typeface="DejaVu Sans" pitchFamily="2"/>
                </a:rPr>
                <a:t>Configure DB server</a:t>
              </a:r>
            </a:p>
          </p:txBody>
        </p:sp>
        <p:sp>
          <p:nvSpPr>
            <p:cNvPr id="27" name="Straight Connector 26"/>
            <p:cNvSpPr/>
            <p:nvPr/>
          </p:nvSpPr>
          <p:spPr>
            <a:xfrm>
              <a:off x="1079999" y="5220000"/>
              <a:ext cx="900000" cy="900000"/>
            </a:xfrm>
            <a:prstGeom prst="line">
              <a:avLst/>
            </a:prstGeom>
            <a:noFill/>
            <a:ln w="0">
              <a:solidFill>
                <a:srgbClr val="000000"/>
              </a:solidFill>
              <a:prstDash val="solid"/>
              <a:tailEnd type="arrow"/>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fi-FI" sz="1800" b="0" i="0" u="none" strike="noStrike">
                <a:ln>
                  <a:noFill/>
                </a:ln>
                <a:latin typeface="Arial" pitchFamily="18"/>
                <a:ea typeface="DejaVu Sans" pitchFamily="2"/>
                <a:cs typeface="DejaVu Sans" pitchFamily="2"/>
              </a:endParaRPr>
            </a:p>
          </p:txBody>
        </p:sp>
        <p:sp>
          <p:nvSpPr>
            <p:cNvPr id="28" name="Straight Connector 27"/>
            <p:cNvSpPr/>
            <p:nvPr/>
          </p:nvSpPr>
          <p:spPr>
            <a:xfrm flipV="1">
              <a:off x="5220000" y="5220000"/>
              <a:ext cx="2160000" cy="1264027"/>
            </a:xfrm>
            <a:prstGeom prst="line">
              <a:avLst/>
            </a:prstGeom>
            <a:noFill/>
            <a:ln w="0">
              <a:solidFill>
                <a:srgbClr val="000000"/>
              </a:solidFill>
              <a:prstDash val="solid"/>
              <a:tailEnd type="arrow"/>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fi-FI" sz="1800" b="0" i="0" u="none" strike="noStrike">
                <a:ln>
                  <a:noFill/>
                </a:ln>
                <a:latin typeface="Arial" pitchFamily="18"/>
                <a:ea typeface="DejaVu Sans" pitchFamily="2"/>
                <a:cs typeface="DejaVu Sans" pitchFamily="2"/>
              </a:endParaRPr>
            </a:p>
          </p:txBody>
        </p:sp>
      </p:grpSp>
      <p:sp>
        <p:nvSpPr>
          <p:cNvPr id="2" name="TextBox 1"/>
          <p:cNvSpPr txBox="1"/>
          <p:nvPr/>
        </p:nvSpPr>
        <p:spPr>
          <a:xfrm>
            <a:off x="6084168" y="5790456"/>
            <a:ext cx="2805978" cy="230832"/>
          </a:xfrm>
          <a:prstGeom prst="rect">
            <a:avLst/>
          </a:prstGeom>
          <a:noFill/>
        </p:spPr>
        <p:txBody>
          <a:bodyPr wrap="square" rtlCol="0">
            <a:spAutoFit/>
          </a:bodyPr>
          <a:lstStyle/>
          <a:p>
            <a:r>
              <a:rPr lang="bg-BG" sz="900" dirty="0" smtClean="0"/>
              <a:t>Примерна схема на връзки за софтуерен проект с </a:t>
            </a:r>
            <a:r>
              <a:rPr lang="en-US" sz="900" dirty="0" smtClean="0"/>
              <a:t>DB</a:t>
            </a:r>
            <a:endParaRPr lang="bg-BG" sz="900" dirty="0"/>
          </a:p>
        </p:txBody>
      </p:sp>
    </p:spTree>
    <p:extLst>
      <p:ext uri="{BB962C8B-B14F-4D97-AF65-F5344CB8AC3E}">
        <p14:creationId xmlns:p14="http://schemas.microsoft.com/office/powerpoint/2010/main" val="28208819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marL="342900" indent="-342900" algn="ctr"/>
            <a:r>
              <a:rPr lang="bg-BG" sz="3600" b="1" dirty="0" smtClean="0"/>
              <a:t>Оценка на ресурсите и времето</a:t>
            </a:r>
            <a:endParaRPr lang="bg-BG" sz="3600" b="1" dirty="0"/>
          </a:p>
        </p:txBody>
      </p:sp>
      <p:sp>
        <p:nvSpPr>
          <p:cNvPr id="14339" name="Content Placeholder 2"/>
          <p:cNvSpPr>
            <a:spLocks noGrp="1"/>
          </p:cNvSpPr>
          <p:nvPr>
            <p:ph idx="1"/>
          </p:nvPr>
        </p:nvSpPr>
        <p:spPr>
          <a:xfrm>
            <a:off x="1060648" y="1341438"/>
            <a:ext cx="7543800" cy="4800600"/>
          </a:xfrm>
        </p:spPr>
        <p:txBody>
          <a:bodyPr/>
          <a:lstStyle/>
          <a:p>
            <a:pPr marL="190500" lvl="1" indent="0">
              <a:buNone/>
            </a:pPr>
            <a:r>
              <a:rPr lang="bg-BG" b="1" dirty="0" smtClean="0"/>
              <a:t>Ресурси</a:t>
            </a:r>
          </a:p>
          <a:p>
            <a:pPr lvl="1"/>
            <a:r>
              <a:rPr lang="fi-FI" dirty="0" smtClean="0"/>
              <a:t>Ресурсни </a:t>
            </a:r>
            <a:r>
              <a:rPr lang="fi-FI" dirty="0"/>
              <a:t>календари</a:t>
            </a:r>
          </a:p>
          <a:p>
            <a:pPr lvl="1"/>
            <a:r>
              <a:rPr lang="fi-FI" dirty="0"/>
              <a:t>Структура на ресурсите (RBS)</a:t>
            </a:r>
          </a:p>
          <a:p>
            <a:pPr lvl="1"/>
            <a:r>
              <a:rPr lang="fi-FI" dirty="0"/>
              <a:t>Помага да се оцени времето за всяка </a:t>
            </a:r>
            <a:r>
              <a:rPr lang="fi-FI" dirty="0" smtClean="0"/>
              <a:t>дейност</a:t>
            </a:r>
            <a:r>
              <a:rPr lang="bg-BG" dirty="0" smtClean="0"/>
              <a:t/>
            </a:r>
            <a:br>
              <a:rPr lang="bg-BG" dirty="0" smtClean="0"/>
            </a:br>
            <a:endParaRPr lang="bg-BG" dirty="0" smtClean="0"/>
          </a:p>
          <a:p>
            <a:pPr marL="190500" lvl="1" indent="0">
              <a:buNone/>
            </a:pPr>
            <a:r>
              <a:rPr lang="bg-BG" b="1" dirty="0" smtClean="0"/>
              <a:t>Време</a:t>
            </a:r>
            <a:endParaRPr lang="bg-BG" b="1" dirty="0"/>
          </a:p>
          <a:p>
            <a:pPr lvl="1"/>
            <a:r>
              <a:rPr lang="fi-FI" dirty="0"/>
              <a:t>Експертна оценка</a:t>
            </a:r>
          </a:p>
          <a:p>
            <a:pPr lvl="1"/>
            <a:r>
              <a:rPr lang="fi-FI" dirty="0"/>
              <a:t>Оценка по аналогия</a:t>
            </a:r>
          </a:p>
          <a:p>
            <a:pPr lvl="1"/>
            <a:r>
              <a:rPr lang="fi-FI" dirty="0"/>
              <a:t>Триточкова оценка</a:t>
            </a:r>
          </a:p>
          <a:p>
            <a:pPr lvl="1"/>
            <a:r>
              <a:rPr lang="fi-FI" dirty="0"/>
              <a:t>Параметрична оценка</a:t>
            </a:r>
          </a:p>
          <a:p>
            <a:pPr lvl="1"/>
            <a:r>
              <a:rPr lang="fi-FI" dirty="0"/>
              <a:t>Буфер за рискове</a:t>
            </a:r>
          </a:p>
        </p:txBody>
      </p:sp>
      <p:sp>
        <p:nvSpPr>
          <p:cNvPr id="6" name="Slide Number Placeholder 5"/>
          <p:cNvSpPr>
            <a:spLocks noGrp="1"/>
          </p:cNvSpPr>
          <p:nvPr>
            <p:ph type="sldNum" sz="quarter" idx="12"/>
          </p:nvPr>
        </p:nvSpPr>
        <p:spPr/>
        <p:txBody>
          <a:bodyPr/>
          <a:lstStyle/>
          <a:p>
            <a:pPr>
              <a:defRPr/>
            </a:pPr>
            <a:fld id="{FD6A8A89-93D5-4FD5-ACD8-9C670C123DB6}" type="slidenum">
              <a:rPr lang="en-US" altLang="en-US" smtClean="0"/>
              <a:pPr>
                <a:defRPr/>
              </a:pPr>
              <a:t>12</a:t>
            </a:fld>
            <a:endParaRPr lang="en-US" altLang="en-US"/>
          </a:p>
        </p:txBody>
      </p:sp>
      <p:sp>
        <p:nvSpPr>
          <p:cNvPr id="7" name="Footer Placeholder 4"/>
          <p:cNvSpPr>
            <a:spLocks noGrp="1"/>
          </p:cNvSpPr>
          <p:nvPr>
            <p:ph type="ftr" sz="quarter" idx="11"/>
          </p:nvPr>
        </p:nvSpPr>
        <p:spPr>
          <a:xfrm>
            <a:off x="5148064" y="6356176"/>
            <a:ext cx="3091510" cy="457200"/>
          </a:xfrm>
        </p:spPr>
        <p:txBody>
          <a:bodyPr/>
          <a:lstStyle/>
          <a:p>
            <a:pPr>
              <a:defRPr/>
            </a:pPr>
            <a:r>
              <a:rPr lang="ru-RU" altLang="en-US" dirty="0" smtClean="0"/>
              <a:t>Лекция 5.1:</a:t>
            </a:r>
            <a:r>
              <a:rPr lang="bg-BG" altLang="en-US" dirty="0" smtClean="0"/>
              <a:t> </a:t>
            </a:r>
            <a:r>
              <a:rPr lang="bg-BG" altLang="en-US" dirty="0"/>
              <a:t>Планиране на </a:t>
            </a:r>
            <a:r>
              <a:rPr lang="bg-BG" altLang="en-US" dirty="0" smtClean="0"/>
              <a:t>проекта</a:t>
            </a:r>
          </a:p>
        </p:txBody>
      </p:sp>
      <p:sp>
        <p:nvSpPr>
          <p:cNvPr id="8" name="Date Placeholder 3"/>
          <p:cNvSpPr>
            <a:spLocks noGrp="1"/>
          </p:cNvSpPr>
          <p:nvPr>
            <p:ph type="dt" sz="quarter" idx="10"/>
          </p:nvPr>
        </p:nvSpPr>
        <p:spPr>
          <a:xfrm>
            <a:off x="1619672" y="6333827"/>
            <a:ext cx="3087303" cy="407541"/>
          </a:xfrm>
        </p:spPr>
        <p:txBody>
          <a:bodyPr/>
          <a:lstStyle/>
          <a:p>
            <a:pPr>
              <a:defRPr/>
            </a:pPr>
            <a:r>
              <a:rPr lang="en-US" altLang="en-US" dirty="0" smtClean="0"/>
              <a:t>©</a:t>
            </a:r>
            <a:r>
              <a:rPr lang="bg-BG" b="1" i="1" dirty="0"/>
              <a:t>Въведение в методологията за управление на проекти на </a:t>
            </a:r>
            <a:r>
              <a:rPr lang="en-US" b="1" i="1" dirty="0"/>
              <a:t>PMI</a:t>
            </a:r>
            <a:endParaRPr lang="bg-BG" b="1" i="1" dirty="0"/>
          </a:p>
          <a:p>
            <a:pPr>
              <a:defRPr/>
            </a:pPr>
            <a:endParaRPr lang="en-US" altLang="en-US" dirty="0" smtClean="0"/>
          </a:p>
        </p:txBody>
      </p:sp>
    </p:spTree>
    <p:extLst>
      <p:ext uri="{BB962C8B-B14F-4D97-AF65-F5344CB8AC3E}">
        <p14:creationId xmlns:p14="http://schemas.microsoft.com/office/powerpoint/2010/main" val="30262595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marL="342900" indent="-342900" algn="ctr"/>
            <a:r>
              <a:rPr lang="bg-BG" sz="3600" b="1" dirty="0" smtClean="0"/>
              <a:t>Техники и методи за схеми на дейностите по проекта</a:t>
            </a:r>
            <a:endParaRPr lang="bg-BG" sz="3600" b="1" dirty="0"/>
          </a:p>
        </p:txBody>
      </p:sp>
      <p:sp>
        <p:nvSpPr>
          <p:cNvPr id="14339" name="Content Placeholder 2"/>
          <p:cNvSpPr>
            <a:spLocks noGrp="1"/>
          </p:cNvSpPr>
          <p:nvPr>
            <p:ph idx="1"/>
          </p:nvPr>
        </p:nvSpPr>
        <p:spPr>
          <a:xfrm>
            <a:off x="1060648" y="1341438"/>
            <a:ext cx="7543800" cy="4800600"/>
          </a:xfrm>
        </p:spPr>
        <p:txBody>
          <a:bodyPr/>
          <a:lstStyle/>
          <a:p>
            <a:pPr marL="190500" lvl="1" indent="0">
              <a:buNone/>
            </a:pPr>
            <a:endParaRPr lang="bg-BG" dirty="0" smtClean="0"/>
          </a:p>
          <a:p>
            <a:pPr marL="190500" lvl="1" indent="0">
              <a:buNone/>
            </a:pPr>
            <a:endParaRPr lang="bg-BG" dirty="0" smtClean="0"/>
          </a:p>
          <a:p>
            <a:pPr marL="190500" lvl="1" indent="0">
              <a:buNone/>
            </a:pPr>
            <a:endParaRPr lang="bg-BG" dirty="0" smtClean="0"/>
          </a:p>
          <a:p>
            <a:pPr lvl="1">
              <a:buFont typeface="Wingdings" panose="05000000000000000000" pitchFamily="2" charset="2"/>
              <a:buChar char="Ø"/>
            </a:pPr>
            <a:r>
              <a:rPr lang="bg-BG" sz="3200" dirty="0" smtClean="0"/>
              <a:t>  </a:t>
            </a:r>
            <a:r>
              <a:rPr lang="fi-FI" sz="3200" dirty="0" smtClean="0"/>
              <a:t>PERT диаграми</a:t>
            </a:r>
            <a:endParaRPr lang="fi-FI" sz="3200" dirty="0"/>
          </a:p>
          <a:p>
            <a:pPr lvl="1">
              <a:buFont typeface="Wingdings" panose="05000000000000000000" pitchFamily="2" charset="2"/>
              <a:buChar char="Ø"/>
            </a:pPr>
            <a:r>
              <a:rPr lang="bg-BG" sz="3200" dirty="0" smtClean="0"/>
              <a:t>  </a:t>
            </a:r>
            <a:r>
              <a:rPr lang="fi-FI" sz="3200" dirty="0" smtClean="0"/>
              <a:t>Метод </a:t>
            </a:r>
            <a:r>
              <a:rPr lang="fi-FI" sz="3200" dirty="0"/>
              <a:t>на критичния </a:t>
            </a:r>
            <a:r>
              <a:rPr lang="fi-FI" sz="3200" dirty="0" smtClean="0"/>
              <a:t>път</a:t>
            </a:r>
            <a:r>
              <a:rPr lang="bg-BG" sz="3200" dirty="0" smtClean="0"/>
              <a:t> </a:t>
            </a:r>
            <a:endParaRPr lang="fi-FI" sz="3200" dirty="0"/>
          </a:p>
          <a:p>
            <a:pPr lvl="1">
              <a:buFont typeface="Wingdings" panose="05000000000000000000" pitchFamily="2" charset="2"/>
              <a:buChar char="Ø"/>
            </a:pPr>
            <a:r>
              <a:rPr lang="bg-BG" sz="3200" dirty="0" smtClean="0"/>
              <a:t>  </a:t>
            </a:r>
            <a:r>
              <a:rPr lang="fi-FI" sz="3200" dirty="0" smtClean="0"/>
              <a:t>Gantt </a:t>
            </a:r>
            <a:r>
              <a:rPr lang="fi-FI" sz="3200" dirty="0"/>
              <a:t>диаграми</a:t>
            </a:r>
          </a:p>
          <a:p>
            <a:pPr marL="190500" lvl="1" indent="0">
              <a:buNone/>
            </a:pPr>
            <a:endParaRPr lang="fi-FI" dirty="0"/>
          </a:p>
        </p:txBody>
      </p:sp>
      <p:sp>
        <p:nvSpPr>
          <p:cNvPr id="6" name="Slide Number Placeholder 5"/>
          <p:cNvSpPr>
            <a:spLocks noGrp="1"/>
          </p:cNvSpPr>
          <p:nvPr>
            <p:ph type="sldNum" sz="quarter" idx="12"/>
          </p:nvPr>
        </p:nvSpPr>
        <p:spPr/>
        <p:txBody>
          <a:bodyPr/>
          <a:lstStyle/>
          <a:p>
            <a:pPr>
              <a:defRPr/>
            </a:pPr>
            <a:fld id="{FD6A8A89-93D5-4FD5-ACD8-9C670C123DB6}" type="slidenum">
              <a:rPr lang="en-US" altLang="en-US" smtClean="0"/>
              <a:pPr>
                <a:defRPr/>
              </a:pPr>
              <a:t>13</a:t>
            </a:fld>
            <a:endParaRPr lang="en-US" altLang="en-US"/>
          </a:p>
        </p:txBody>
      </p:sp>
      <p:sp>
        <p:nvSpPr>
          <p:cNvPr id="7" name="Footer Placeholder 4"/>
          <p:cNvSpPr>
            <a:spLocks noGrp="1"/>
          </p:cNvSpPr>
          <p:nvPr>
            <p:ph type="ftr" sz="quarter" idx="11"/>
          </p:nvPr>
        </p:nvSpPr>
        <p:spPr>
          <a:xfrm>
            <a:off x="5148064" y="6356176"/>
            <a:ext cx="3091510" cy="457200"/>
          </a:xfrm>
        </p:spPr>
        <p:txBody>
          <a:bodyPr/>
          <a:lstStyle/>
          <a:p>
            <a:pPr>
              <a:defRPr/>
            </a:pPr>
            <a:r>
              <a:rPr lang="ru-RU" altLang="en-US" dirty="0" smtClean="0"/>
              <a:t>Лекция 5.1:</a:t>
            </a:r>
            <a:r>
              <a:rPr lang="bg-BG" altLang="en-US" dirty="0" smtClean="0"/>
              <a:t> </a:t>
            </a:r>
            <a:r>
              <a:rPr lang="bg-BG" altLang="en-US" dirty="0"/>
              <a:t>Планиране на </a:t>
            </a:r>
            <a:r>
              <a:rPr lang="bg-BG" altLang="en-US" dirty="0" smtClean="0"/>
              <a:t>проекта</a:t>
            </a:r>
          </a:p>
        </p:txBody>
      </p:sp>
      <p:sp>
        <p:nvSpPr>
          <p:cNvPr id="8" name="Date Placeholder 3"/>
          <p:cNvSpPr>
            <a:spLocks noGrp="1"/>
          </p:cNvSpPr>
          <p:nvPr>
            <p:ph type="dt" sz="quarter" idx="10"/>
          </p:nvPr>
        </p:nvSpPr>
        <p:spPr>
          <a:xfrm>
            <a:off x="1619672" y="6333827"/>
            <a:ext cx="3087303" cy="407541"/>
          </a:xfrm>
        </p:spPr>
        <p:txBody>
          <a:bodyPr/>
          <a:lstStyle/>
          <a:p>
            <a:pPr>
              <a:defRPr/>
            </a:pPr>
            <a:r>
              <a:rPr lang="en-US" altLang="en-US" dirty="0" smtClean="0"/>
              <a:t>©</a:t>
            </a:r>
            <a:r>
              <a:rPr lang="bg-BG" b="1" i="1" dirty="0"/>
              <a:t>Въведение в методологията за управление на проекти на </a:t>
            </a:r>
            <a:r>
              <a:rPr lang="en-US" b="1" i="1" dirty="0"/>
              <a:t>PMI</a:t>
            </a:r>
            <a:endParaRPr lang="bg-BG" b="1" i="1" dirty="0"/>
          </a:p>
          <a:p>
            <a:pPr>
              <a:defRPr/>
            </a:pPr>
            <a:endParaRPr lang="en-US" altLang="en-US" dirty="0" smtClean="0"/>
          </a:p>
        </p:txBody>
      </p:sp>
    </p:spTree>
    <p:extLst>
      <p:ext uri="{BB962C8B-B14F-4D97-AF65-F5344CB8AC3E}">
        <p14:creationId xmlns:p14="http://schemas.microsoft.com/office/powerpoint/2010/main" val="39781986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marL="342900" indent="-342900" algn="ctr"/>
            <a:r>
              <a:rPr lang="en-US" sz="3600" b="1" dirty="0"/>
              <a:t>PERT </a:t>
            </a:r>
            <a:r>
              <a:rPr lang="bg-BG" sz="3600" b="1" dirty="0"/>
              <a:t>диаграми</a:t>
            </a:r>
          </a:p>
        </p:txBody>
      </p:sp>
      <p:sp>
        <p:nvSpPr>
          <p:cNvPr id="6" name="Slide Number Placeholder 5"/>
          <p:cNvSpPr>
            <a:spLocks noGrp="1"/>
          </p:cNvSpPr>
          <p:nvPr>
            <p:ph type="sldNum" sz="quarter" idx="12"/>
          </p:nvPr>
        </p:nvSpPr>
        <p:spPr/>
        <p:txBody>
          <a:bodyPr/>
          <a:lstStyle/>
          <a:p>
            <a:pPr>
              <a:defRPr/>
            </a:pPr>
            <a:fld id="{FD6A8A89-93D5-4FD5-ACD8-9C670C123DB6}" type="slidenum">
              <a:rPr lang="en-US" altLang="en-US" smtClean="0"/>
              <a:pPr>
                <a:defRPr/>
              </a:pPr>
              <a:t>14</a:t>
            </a:fld>
            <a:endParaRPr lang="en-US" altLang="en-US"/>
          </a:p>
        </p:txBody>
      </p:sp>
      <p:sp>
        <p:nvSpPr>
          <p:cNvPr id="7" name="Footer Placeholder 4"/>
          <p:cNvSpPr>
            <a:spLocks noGrp="1"/>
          </p:cNvSpPr>
          <p:nvPr>
            <p:ph type="ftr" sz="quarter" idx="11"/>
          </p:nvPr>
        </p:nvSpPr>
        <p:spPr>
          <a:xfrm>
            <a:off x="5148064" y="6356176"/>
            <a:ext cx="3091510" cy="457200"/>
          </a:xfrm>
        </p:spPr>
        <p:txBody>
          <a:bodyPr/>
          <a:lstStyle/>
          <a:p>
            <a:pPr>
              <a:defRPr/>
            </a:pPr>
            <a:r>
              <a:rPr lang="ru-RU" altLang="en-US" dirty="0" smtClean="0"/>
              <a:t>Лекция 5.1:</a:t>
            </a:r>
            <a:r>
              <a:rPr lang="bg-BG" altLang="en-US" dirty="0" smtClean="0"/>
              <a:t> </a:t>
            </a:r>
            <a:r>
              <a:rPr lang="bg-BG" altLang="en-US" dirty="0"/>
              <a:t>Планиране на </a:t>
            </a:r>
            <a:r>
              <a:rPr lang="bg-BG" altLang="en-US" dirty="0" smtClean="0"/>
              <a:t>проекта</a:t>
            </a:r>
          </a:p>
        </p:txBody>
      </p:sp>
      <p:sp>
        <p:nvSpPr>
          <p:cNvPr id="8" name="Date Placeholder 3"/>
          <p:cNvSpPr>
            <a:spLocks noGrp="1"/>
          </p:cNvSpPr>
          <p:nvPr>
            <p:ph type="dt" sz="quarter" idx="10"/>
          </p:nvPr>
        </p:nvSpPr>
        <p:spPr>
          <a:xfrm>
            <a:off x="1619672" y="6333827"/>
            <a:ext cx="3087303" cy="407541"/>
          </a:xfrm>
        </p:spPr>
        <p:txBody>
          <a:bodyPr/>
          <a:lstStyle/>
          <a:p>
            <a:pPr>
              <a:defRPr/>
            </a:pPr>
            <a:r>
              <a:rPr lang="en-US" altLang="en-US" dirty="0" smtClean="0"/>
              <a:t>©</a:t>
            </a:r>
            <a:r>
              <a:rPr lang="bg-BG" b="1" i="1" dirty="0"/>
              <a:t>Въведение в методологията за управление на проекти на </a:t>
            </a:r>
            <a:r>
              <a:rPr lang="en-US" b="1" i="1" dirty="0"/>
              <a:t>PMI</a:t>
            </a:r>
            <a:endParaRPr lang="bg-BG" b="1" i="1" dirty="0"/>
          </a:p>
          <a:p>
            <a:pPr>
              <a:defRPr/>
            </a:pPr>
            <a:endParaRPr lang="en-US" altLang="en-US" dirty="0" smtClean="0"/>
          </a:p>
        </p:txBody>
      </p:sp>
      <p:sp>
        <p:nvSpPr>
          <p:cNvPr id="9" name="Text Placeholder 2"/>
          <p:cNvSpPr txBox="1">
            <a:spLocks/>
          </p:cNvSpPr>
          <p:nvPr/>
        </p:nvSpPr>
        <p:spPr bwMode="auto">
          <a:xfrm>
            <a:off x="1026840" y="1340768"/>
            <a:ext cx="7920880"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marL="432000" marR="0" lvl="0" indent="-324000">
              <a:spcBef>
                <a:spcPts val="0"/>
              </a:spcBef>
              <a:spcAft>
                <a:spcPts val="1417"/>
              </a:spcAft>
              <a:buClr>
                <a:srgbClr val="0066CC"/>
              </a:buClr>
              <a:buSzPct val="45000"/>
              <a:buFont typeface="StarSymbol"/>
              <a:buNone/>
              <a:defRPr lang="fi-FI" sz="3200" b="0" i="0" u="none" strike="noStrike">
                <a:ln>
                  <a:noFill/>
                </a:ln>
                <a:latin typeface="Arial" pitchFamily="18"/>
                <a:ea typeface="DejaVu Sans" pitchFamily="2"/>
                <a:cs typeface="DejaVu Sans" pitchFamily="2"/>
              </a:defRPr>
            </a:defPPr>
            <a:lvl1pPr marL="432000" marR="0" lvl="0" indent="-324000" algn="l" rtl="0" eaLnBrk="0" fontAlgn="base" hangingPunct="0">
              <a:spcBef>
                <a:spcPts val="0"/>
              </a:spcBef>
              <a:spcAft>
                <a:spcPts val="1417"/>
              </a:spcAft>
              <a:buClr>
                <a:srgbClr val="0066CC"/>
              </a:buClr>
              <a:buSzPct val="45000"/>
              <a:buFont typeface="StarSymbol"/>
              <a:buChar char=""/>
              <a:defRPr lang="fi-FI" sz="3200" b="0" i="0" u="none" strike="noStrike">
                <a:ln>
                  <a:noFill/>
                </a:ln>
                <a:solidFill>
                  <a:schemeClr val="tx1"/>
                </a:solidFill>
                <a:latin typeface="Arial" pitchFamily="18"/>
                <a:ea typeface="DejaVu Sans" pitchFamily="2"/>
                <a:cs typeface="DejaVu Sans" pitchFamily="2"/>
              </a:defRPr>
            </a:lvl1pPr>
            <a:lvl2pPr marL="864000" marR="0" lvl="1" indent="-288000" algn="l" rtl="0" eaLnBrk="0" fontAlgn="base" hangingPunct="0">
              <a:spcBef>
                <a:spcPts val="0"/>
              </a:spcBef>
              <a:spcAft>
                <a:spcPts val="1134"/>
              </a:spcAft>
              <a:buClr>
                <a:srgbClr val="0066CC"/>
              </a:buClr>
              <a:buSzPct val="45000"/>
              <a:buFont typeface="StarSymbol"/>
              <a:buChar char=""/>
              <a:defRPr lang="fi-FI" sz="2800" b="0" i="0" u="none" strike="noStrike">
                <a:ln>
                  <a:noFill/>
                </a:ln>
                <a:solidFill>
                  <a:schemeClr val="tx1"/>
                </a:solidFill>
                <a:latin typeface="Arial" pitchFamily="18"/>
                <a:ea typeface="DejaVu Sans" pitchFamily="2"/>
                <a:cs typeface="DejaVu Sans" pitchFamily="2"/>
              </a:defRPr>
            </a:lvl2pPr>
            <a:lvl3pPr marL="1296000" marR="0" lvl="2" indent="-216000" algn="l" rtl="0" eaLnBrk="0" fontAlgn="base" hangingPunct="0">
              <a:spcBef>
                <a:spcPts val="0"/>
              </a:spcBef>
              <a:spcAft>
                <a:spcPts val="850"/>
              </a:spcAft>
              <a:buClr>
                <a:srgbClr val="0066CC"/>
              </a:buClr>
              <a:buSzPct val="45000"/>
              <a:buFont typeface="StarSymbol"/>
              <a:buChar char=""/>
              <a:defRPr lang="fi-FI" sz="2400" b="0" i="0" u="none" strike="noStrike">
                <a:ln>
                  <a:noFill/>
                </a:ln>
                <a:solidFill>
                  <a:schemeClr val="tx1"/>
                </a:solidFill>
                <a:latin typeface="Arial" pitchFamily="18"/>
                <a:ea typeface="DejaVu Sans" pitchFamily="2"/>
                <a:cs typeface="DejaVu Sans" pitchFamily="2"/>
              </a:defRPr>
            </a:lvl3pPr>
            <a:lvl4pPr marL="1728000" marR="0" lvl="3" indent="-216000" algn="l" rtl="0" eaLnBrk="0" fontAlgn="base" hangingPunct="0">
              <a:spcBef>
                <a:spcPts val="0"/>
              </a:spcBef>
              <a:spcAft>
                <a:spcPts val="567"/>
              </a:spcAft>
              <a:buClr>
                <a:srgbClr val="0066CC"/>
              </a:buClr>
              <a:buSzPct val="45000"/>
              <a:buFont typeface="StarSymbol"/>
              <a:buChar char=""/>
              <a:defRPr lang="fi-FI" sz="2000" b="0" i="0" u="none" strike="noStrike">
                <a:ln>
                  <a:noFill/>
                </a:ln>
                <a:solidFill>
                  <a:schemeClr val="tx1"/>
                </a:solidFill>
                <a:latin typeface="Arial" pitchFamily="18"/>
                <a:ea typeface="DejaVu Sans" pitchFamily="2"/>
                <a:cs typeface="DejaVu Sans" pitchFamily="2"/>
              </a:defRPr>
            </a:lvl4pPr>
            <a:lvl5pPr marL="2160000" marR="0" lvl="4" indent="-216000" algn="l" rtl="0" eaLnBrk="0" fontAlgn="base" hangingPunct="0">
              <a:spcBef>
                <a:spcPts val="0"/>
              </a:spcBef>
              <a:spcAft>
                <a:spcPts val="283"/>
              </a:spcAft>
              <a:buClr>
                <a:srgbClr val="0066CC"/>
              </a:buClr>
              <a:buSzPct val="45000"/>
              <a:buFont typeface="StarSymbol"/>
              <a:buChar char=""/>
              <a:defRPr lang="fi-FI" sz="2000" b="0" i="0" u="none" strike="noStrike">
                <a:ln>
                  <a:noFill/>
                </a:ln>
                <a:solidFill>
                  <a:schemeClr val="tx1"/>
                </a:solidFill>
                <a:latin typeface="Arial" pitchFamily="18"/>
                <a:ea typeface="DejaVu Sans" pitchFamily="2"/>
                <a:cs typeface="DejaVu Sans" pitchFamily="2"/>
              </a:defRPr>
            </a:lvl5pPr>
            <a:lvl6pPr marL="2591999" marR="0" lvl="5" indent="-216000" algn="l" rtl="0" eaLnBrk="0" fontAlgn="base" hangingPunct="0">
              <a:spcBef>
                <a:spcPts val="0"/>
              </a:spcBef>
              <a:spcAft>
                <a:spcPts val="283"/>
              </a:spcAft>
              <a:buClr>
                <a:srgbClr val="0066CC"/>
              </a:buClr>
              <a:buSzPct val="45000"/>
              <a:buFont typeface="StarSymbol"/>
              <a:buChar char=""/>
              <a:defRPr lang="fi-FI" sz="2000" b="0" i="0" u="none" strike="noStrike">
                <a:ln>
                  <a:noFill/>
                </a:ln>
                <a:solidFill>
                  <a:schemeClr val="tx1"/>
                </a:solidFill>
                <a:latin typeface="Arial" pitchFamily="18"/>
                <a:ea typeface="DejaVu Sans" pitchFamily="2"/>
                <a:cs typeface="DejaVu Sans" pitchFamily="2"/>
              </a:defRPr>
            </a:lvl6pPr>
            <a:lvl7pPr marL="3023999" marR="0" lvl="6" indent="-216000" algn="l" rtl="0" eaLnBrk="0" fontAlgn="base" hangingPunct="0">
              <a:spcBef>
                <a:spcPts val="0"/>
              </a:spcBef>
              <a:spcAft>
                <a:spcPts val="283"/>
              </a:spcAft>
              <a:buClr>
                <a:srgbClr val="0066CC"/>
              </a:buClr>
              <a:buSzPct val="45000"/>
              <a:buFont typeface="StarSymbol"/>
              <a:buChar char=""/>
              <a:defRPr lang="fi-FI" sz="2000" b="0" i="0" u="none" strike="noStrike">
                <a:ln>
                  <a:noFill/>
                </a:ln>
                <a:solidFill>
                  <a:schemeClr val="tx1"/>
                </a:solidFill>
                <a:latin typeface="Arial" pitchFamily="18"/>
                <a:ea typeface="DejaVu Sans" pitchFamily="2"/>
                <a:cs typeface="DejaVu Sans" pitchFamily="2"/>
              </a:defRPr>
            </a:lvl7pPr>
            <a:lvl8pPr marL="3456000" marR="0" lvl="7" indent="-216000" algn="l" rtl="0" eaLnBrk="0" fontAlgn="base" hangingPunct="0">
              <a:spcBef>
                <a:spcPts val="0"/>
              </a:spcBef>
              <a:spcAft>
                <a:spcPts val="283"/>
              </a:spcAft>
              <a:buClr>
                <a:srgbClr val="0066CC"/>
              </a:buClr>
              <a:buSzPct val="45000"/>
              <a:buFont typeface="StarSymbol"/>
              <a:buChar char=""/>
              <a:defRPr lang="fi-FI" sz="2000" b="0" i="0" u="none" strike="noStrike">
                <a:ln>
                  <a:noFill/>
                </a:ln>
                <a:solidFill>
                  <a:schemeClr val="tx1"/>
                </a:solidFill>
                <a:latin typeface="Arial" pitchFamily="18"/>
                <a:ea typeface="DejaVu Sans" pitchFamily="2"/>
                <a:cs typeface="DejaVu Sans" pitchFamily="2"/>
              </a:defRPr>
            </a:lvl8pPr>
            <a:lvl9pPr marL="3887999" marR="0" lvl="8" indent="-216000" algn="l" rtl="0" eaLnBrk="0" fontAlgn="base" hangingPunct="0">
              <a:spcBef>
                <a:spcPts val="0"/>
              </a:spcBef>
              <a:spcAft>
                <a:spcPts val="283"/>
              </a:spcAft>
              <a:buClr>
                <a:srgbClr val="0066CC"/>
              </a:buClr>
              <a:buSzPct val="45000"/>
              <a:buFont typeface="StarSymbol"/>
              <a:buChar char=""/>
              <a:defRPr lang="fi-FI" sz="2000" b="0" i="0" u="none" strike="noStrike">
                <a:ln>
                  <a:noFill/>
                </a:ln>
                <a:solidFill>
                  <a:schemeClr val="tx1"/>
                </a:solidFill>
                <a:latin typeface="Arial" pitchFamily="18"/>
                <a:ea typeface="DejaVu Sans" pitchFamily="2"/>
                <a:cs typeface="DejaVu Sans" pitchFamily="2"/>
              </a:defRPr>
            </a:lvl9pPr>
          </a:lstStyle>
          <a:p>
            <a:pPr marL="108000" indent="0" algn="r">
              <a:buNone/>
            </a:pPr>
            <a:r>
              <a:rPr lang="en-US" sz="1400" kern="0" dirty="0" smtClean="0"/>
              <a:t>(</a:t>
            </a:r>
            <a:r>
              <a:rPr lang="bg-BG" sz="1400" kern="0" dirty="0" smtClean="0"/>
              <a:t>бяха показани и в Лекция 1)</a:t>
            </a:r>
          </a:p>
          <a:p>
            <a:r>
              <a:rPr lang="en-US" sz="2000" kern="0" dirty="0" smtClean="0"/>
              <a:t>Program Evaluation and Review Technique</a:t>
            </a:r>
          </a:p>
          <a:p>
            <a:r>
              <a:rPr lang="bg-BG" sz="2000" kern="0" dirty="0" smtClean="0"/>
              <a:t>Описва връзките между дейностите</a:t>
            </a:r>
          </a:p>
          <a:p>
            <a:r>
              <a:rPr lang="bg-BG" sz="2000" kern="0" dirty="0" smtClean="0"/>
              <a:t>Описва очакваното време за изпълнение</a:t>
            </a:r>
          </a:p>
          <a:p>
            <a:r>
              <a:rPr lang="bg-BG" sz="2000" kern="0" dirty="0" smtClean="0"/>
              <a:t>Оптимистична оценка (</a:t>
            </a:r>
            <a:r>
              <a:rPr lang="en-US" sz="2000" kern="0" dirty="0" smtClean="0"/>
              <a:t>O)</a:t>
            </a:r>
          </a:p>
          <a:p>
            <a:r>
              <a:rPr lang="bg-BG" sz="2000" kern="0" dirty="0" smtClean="0"/>
              <a:t>Песимистична оценка (</a:t>
            </a:r>
            <a:r>
              <a:rPr lang="en-US" sz="2000" kern="0" dirty="0" smtClean="0"/>
              <a:t>P)</a:t>
            </a:r>
          </a:p>
          <a:p>
            <a:r>
              <a:rPr lang="bg-BG" sz="2000" kern="0" dirty="0" smtClean="0"/>
              <a:t>Реалистична оценка (</a:t>
            </a:r>
            <a:r>
              <a:rPr lang="en-US" sz="2000" kern="0" dirty="0" smtClean="0"/>
              <a:t>M)</a:t>
            </a:r>
          </a:p>
          <a:p>
            <a:r>
              <a:rPr lang="bg-BG" sz="2000" kern="0" dirty="0" smtClean="0"/>
              <a:t>Очаквано времетраене</a:t>
            </a:r>
            <a:r>
              <a:rPr lang="en-US" sz="2000" kern="0" dirty="0" smtClean="0"/>
              <a:t>  T</a:t>
            </a:r>
            <a:r>
              <a:rPr lang="en-US" sz="1200" kern="0" dirty="0" smtClean="0"/>
              <a:t>E</a:t>
            </a:r>
            <a:endParaRPr lang="bg-BG" sz="2000" kern="0" dirty="0" smtClean="0"/>
          </a:p>
          <a:p>
            <a:r>
              <a:rPr lang="bg-BG" sz="2000" kern="0" dirty="0" smtClean="0"/>
              <a:t>Увереност (дисперсия)</a:t>
            </a:r>
            <a:r>
              <a:rPr lang="en-US" sz="2000" kern="0" dirty="0" smtClean="0"/>
              <a:t>   D</a:t>
            </a:r>
            <a:r>
              <a:rPr lang="en-US" sz="1200" kern="0" dirty="0" smtClean="0"/>
              <a:t>E</a:t>
            </a:r>
            <a:endParaRPr lang="bg-BG" sz="2000" kern="0" dirty="0" smtClean="0"/>
          </a:p>
          <a:p>
            <a:endParaRPr lang="bg-BG" sz="2000" kern="0" dirty="0"/>
          </a:p>
        </p:txBody>
      </p:sp>
      <mc:AlternateContent xmlns:mc="http://schemas.openxmlformats.org/markup-compatibility/2006" xmlns:a14="http://schemas.microsoft.com/office/drawing/2010/main">
        <mc:Choice Requires="a14">
          <p:sp>
            <p:nvSpPr>
              <p:cNvPr id="10" name="TextBox 9"/>
              <p:cNvSpPr txBox="1">
                <a:spLocks noResize="1"/>
              </p:cNvSpPr>
              <p:nvPr/>
            </p:nvSpPr>
            <p:spPr>
              <a:xfrm>
                <a:off x="5512680" y="4221088"/>
                <a:ext cx="2407319" cy="792000"/>
              </a:xfrm>
              <a:prstGeom prst="rect">
                <a:avLst/>
              </a:prstGeom>
              <a:noFill/>
              <a:ln>
                <a:noFill/>
              </a:ln>
            </p:spPr>
            <p:txBody>
              <a:bodyPr vert="horz" wrap="none" lIns="90000" tIns="45000" rIns="90000" bIns="45000" compatLnSpc="0"/>
              <a:lstStyle/>
              <a:p>
                <a:pPr marL="0" marR="0" lvl="0" indent="0" rtl="0" hangingPunct="0">
                  <a:lnSpc>
                    <a:spcPct val="100000"/>
                  </a:lnSpc>
                  <a:spcBef>
                    <a:spcPts val="0"/>
                  </a:spcBef>
                  <a:spcAft>
                    <a:spcPts val="0"/>
                  </a:spcAft>
                  <a:buNone/>
                  <a:tabLst/>
                </a:pPr>
                <a14:m>
                  <m:oMathPara xmlns:m="http://schemas.openxmlformats.org/officeDocument/2006/math">
                    <m:oMathParaPr>
                      <m:jc m:val="centerGroup"/>
                    </m:oMathParaPr>
                    <m:oMath xmlns:m="http://schemas.openxmlformats.org/officeDocument/2006/math">
                      <m:d>
                        <m:dPr>
                          <m:ctrlPr>
                            <a:rPr lang="bg-BG" i="1">
                              <a:latin typeface="Cambria Math" panose="02040503050406030204" pitchFamily="18" charset="0"/>
                            </a:rPr>
                          </m:ctrlPr>
                        </m:dPr>
                        <m:e>
                          <m:sSub>
                            <m:sSubPr>
                              <m:ctrlPr>
                                <a:rPr lang="bg-BG" i="1">
                                  <a:latin typeface="Cambria Math" panose="02040503050406030204" pitchFamily="18" charset="0"/>
                                </a:rPr>
                              </m:ctrlPr>
                            </m:sSubPr>
                            <m:e>
                              <m:r>
                                <a:rPr lang="bg-BG" i="1">
                                  <a:latin typeface="Cambria Math"/>
                                </a:rPr>
                                <m:t>𝑇</m:t>
                              </m:r>
                            </m:e>
                            <m:sub>
                              <m:r>
                                <a:rPr lang="bg-BG" i="1">
                                  <a:latin typeface="Cambria Math"/>
                                </a:rPr>
                                <m:t>𝐸</m:t>
                              </m:r>
                            </m:sub>
                          </m:sSub>
                          <m:r>
                            <a:rPr lang="bg-BG" i="0">
                              <a:latin typeface="Cambria Math"/>
                            </a:rPr>
                            <m:t>=</m:t>
                          </m:r>
                          <m:f>
                            <m:fPr>
                              <m:ctrlPr>
                                <a:rPr lang="bg-BG" i="1">
                                  <a:latin typeface="Cambria Math" panose="02040503050406030204" pitchFamily="18" charset="0"/>
                                </a:rPr>
                              </m:ctrlPr>
                            </m:fPr>
                            <m:num>
                              <m:r>
                                <a:rPr lang="bg-BG" i="1">
                                  <a:latin typeface="Cambria Math"/>
                                </a:rPr>
                                <m:t>𝑂</m:t>
                              </m:r>
                              <m:r>
                                <a:rPr lang="bg-BG" i="0">
                                  <a:latin typeface="Cambria Math"/>
                                </a:rPr>
                                <m:t>+4</m:t>
                              </m:r>
                              <m:r>
                                <m:rPr>
                                  <m:sty m:val="p"/>
                                </m:rPr>
                                <a:rPr lang="bg-BG" i="0">
                                  <a:latin typeface="Cambria Math"/>
                                </a:rPr>
                                <m:t>M</m:t>
                              </m:r>
                              <m:r>
                                <a:rPr lang="bg-BG" i="0">
                                  <a:latin typeface="Cambria Math"/>
                                </a:rPr>
                                <m:t>+</m:t>
                              </m:r>
                              <m:r>
                                <a:rPr lang="bg-BG" i="1">
                                  <a:latin typeface="Cambria Math"/>
                                </a:rPr>
                                <m:t>𝑃</m:t>
                              </m:r>
                            </m:num>
                            <m:den>
                              <m:r>
                                <a:rPr lang="bg-BG" i="0">
                                  <a:latin typeface="Cambria Math"/>
                                </a:rPr>
                                <m:t>6</m:t>
                              </m:r>
                            </m:den>
                          </m:f>
                        </m:e>
                      </m:d>
                    </m:oMath>
                  </m:oMathPara>
                </a14:m>
                <a:endParaRPr lang="bg-BG" i="0" dirty="0">
                  <a:latin typeface="Arial" pitchFamily="18"/>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512680" y="4221088"/>
                <a:ext cx="2407319" cy="792000"/>
              </a:xfrm>
              <a:prstGeom prst="rect">
                <a:avLst/>
              </a:prstGeom>
              <a:blipFill rotWithShape="1">
                <a:blip r:embed="rId2"/>
                <a:stretch>
                  <a:fillRect r="-11392" b="-10000"/>
                </a:stretch>
              </a:blipFill>
              <a:ln>
                <a:noFill/>
              </a:ln>
            </p:spPr>
            <p:txBody>
              <a:bodyPr/>
              <a:lstStyle/>
              <a:p>
                <a:r>
                  <a:rPr lang="bg-BG">
                    <a:noFill/>
                  </a:rPr>
                  <a:t> </a:t>
                </a:r>
              </a:p>
            </p:txBody>
          </p:sp>
        </mc:Fallback>
      </mc:AlternateContent>
      <mc:AlternateContent xmlns:mc="http://schemas.openxmlformats.org/markup-compatibility/2006" xmlns:a14="http://schemas.microsoft.com/office/drawing/2010/main">
        <mc:Choice Requires="a14">
          <p:sp>
            <p:nvSpPr>
              <p:cNvPr id="12" name="TextBox 11"/>
              <p:cNvSpPr txBox="1">
                <a:spLocks noResize="1"/>
              </p:cNvSpPr>
              <p:nvPr/>
            </p:nvSpPr>
            <p:spPr>
              <a:xfrm>
                <a:off x="5580000" y="5085184"/>
                <a:ext cx="1821599" cy="792000"/>
              </a:xfrm>
              <a:prstGeom prst="rect">
                <a:avLst/>
              </a:prstGeom>
              <a:noFill/>
              <a:ln>
                <a:noFill/>
              </a:ln>
            </p:spPr>
            <p:txBody>
              <a:bodyPr vert="horz" wrap="none" lIns="90000" tIns="45000" rIns="90000" bIns="45000" compatLnSpc="0"/>
              <a:lstStyle/>
              <a:p>
                <a:pPr marL="0" marR="0" lvl="0" indent="0" rtl="0" hangingPunct="0">
                  <a:lnSpc>
                    <a:spcPct val="100000"/>
                  </a:lnSpc>
                  <a:spcBef>
                    <a:spcPts val="0"/>
                  </a:spcBef>
                  <a:spcAft>
                    <a:spcPts val="0"/>
                  </a:spcAft>
                  <a:buNone/>
                  <a:tabLst/>
                </a:pPr>
                <a14:m>
                  <m:oMathPara xmlns:m="http://schemas.openxmlformats.org/officeDocument/2006/math">
                    <m:oMathParaPr>
                      <m:jc m:val="centerGroup"/>
                    </m:oMathParaPr>
                    <m:oMath xmlns:m="http://schemas.openxmlformats.org/officeDocument/2006/math">
                      <m:d>
                        <m:dPr>
                          <m:ctrlPr>
                            <a:rPr lang="bg-BG" i="1" smtClean="0">
                              <a:latin typeface="Cambria Math" panose="02040503050406030204" pitchFamily="18" charset="0"/>
                            </a:rPr>
                          </m:ctrlPr>
                        </m:dPr>
                        <m:e>
                          <m:sSub>
                            <m:sSubPr>
                              <m:ctrlPr>
                                <a:rPr lang="bg-BG" i="1">
                                  <a:latin typeface="Cambria Math" panose="02040503050406030204" pitchFamily="18" charset="0"/>
                                </a:rPr>
                              </m:ctrlPr>
                            </m:sSubPr>
                            <m:e>
                              <m:r>
                                <a:rPr lang="bg-BG" i="1">
                                  <a:latin typeface="Cambria Math"/>
                                </a:rPr>
                                <m:t>𝐷</m:t>
                              </m:r>
                            </m:e>
                            <m:sub>
                              <m:r>
                                <a:rPr lang="bg-BG" i="1">
                                  <a:latin typeface="Cambria Math"/>
                                </a:rPr>
                                <m:t>𝐸</m:t>
                              </m:r>
                            </m:sub>
                          </m:sSub>
                          <m:r>
                            <a:rPr lang="bg-BG" i="0">
                              <a:latin typeface="Cambria Math"/>
                            </a:rPr>
                            <m:t>=</m:t>
                          </m:r>
                          <m:f>
                            <m:fPr>
                              <m:ctrlPr>
                                <a:rPr lang="bg-BG" i="1">
                                  <a:latin typeface="Cambria Math" panose="02040503050406030204" pitchFamily="18" charset="0"/>
                                </a:rPr>
                              </m:ctrlPr>
                            </m:fPr>
                            <m:num>
                              <m:r>
                                <a:rPr lang="bg-BG" i="1">
                                  <a:latin typeface="Cambria Math"/>
                                </a:rPr>
                                <m:t>𝑃</m:t>
                              </m:r>
                              <m:r>
                                <a:rPr lang="bg-BG" i="0">
                                  <a:latin typeface="Cambria Math"/>
                                </a:rPr>
                                <m:t>−</m:t>
                              </m:r>
                              <m:r>
                                <a:rPr lang="bg-BG" i="1">
                                  <a:latin typeface="Cambria Math"/>
                                </a:rPr>
                                <m:t>𝑂</m:t>
                              </m:r>
                            </m:num>
                            <m:den>
                              <m:r>
                                <a:rPr lang="bg-BG" i="0">
                                  <a:latin typeface="Cambria Math"/>
                                </a:rPr>
                                <m:t>6</m:t>
                              </m:r>
                            </m:den>
                          </m:f>
                        </m:e>
                      </m:d>
                    </m:oMath>
                  </m:oMathPara>
                </a14:m>
                <a:endParaRPr lang="bg-BG" i="0" dirty="0">
                  <a:latin typeface="Arial" pitchFamily="18"/>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5580000" y="5085184"/>
                <a:ext cx="1821599" cy="792000"/>
              </a:xfrm>
              <a:prstGeom prst="rect">
                <a:avLst/>
              </a:prstGeom>
              <a:blipFill rotWithShape="1">
                <a:blip r:embed="rId3"/>
                <a:stretch>
                  <a:fillRect r="-6689" b="-10000"/>
                </a:stretch>
              </a:blipFill>
              <a:ln>
                <a:noFill/>
              </a:ln>
            </p:spPr>
            <p:txBody>
              <a:bodyPr/>
              <a:lstStyle/>
              <a:p>
                <a:r>
                  <a:rPr lang="bg-BG">
                    <a:noFill/>
                  </a:rPr>
                  <a:t> </a:t>
                </a:r>
              </a:p>
            </p:txBody>
          </p:sp>
        </mc:Fallback>
      </mc:AlternateContent>
    </p:spTree>
    <p:extLst>
      <p:ext uri="{BB962C8B-B14F-4D97-AF65-F5344CB8AC3E}">
        <p14:creationId xmlns:p14="http://schemas.microsoft.com/office/powerpoint/2010/main" val="18161529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marL="342900" indent="-342900" algn="ctr"/>
            <a:r>
              <a:rPr lang="bg-BG" sz="3600" b="1" dirty="0"/>
              <a:t>Метод на критичния път</a:t>
            </a:r>
          </a:p>
        </p:txBody>
      </p:sp>
      <p:sp>
        <p:nvSpPr>
          <p:cNvPr id="14339" name="Content Placeholder 2"/>
          <p:cNvSpPr>
            <a:spLocks noGrp="1"/>
          </p:cNvSpPr>
          <p:nvPr>
            <p:ph idx="1"/>
          </p:nvPr>
        </p:nvSpPr>
        <p:spPr>
          <a:xfrm>
            <a:off x="1060648" y="1341438"/>
            <a:ext cx="7543800" cy="4800600"/>
          </a:xfrm>
        </p:spPr>
        <p:txBody>
          <a:bodyPr/>
          <a:lstStyle/>
          <a:p>
            <a:pPr lvl="1"/>
            <a:r>
              <a:rPr lang="en-US" sz="2000" dirty="0" smtClean="0"/>
              <a:t>Early </a:t>
            </a:r>
            <a:r>
              <a:rPr lang="en-US" sz="2000" dirty="0"/>
              <a:t>start (ES)</a:t>
            </a:r>
          </a:p>
          <a:p>
            <a:pPr lvl="1"/>
            <a:r>
              <a:rPr lang="en-US" sz="2000" dirty="0"/>
              <a:t>Early finish (EF)</a:t>
            </a:r>
          </a:p>
          <a:p>
            <a:pPr lvl="1"/>
            <a:r>
              <a:rPr lang="en-US" sz="2000" dirty="0"/>
              <a:t>ES(start) = 0</a:t>
            </a:r>
          </a:p>
          <a:p>
            <a:pPr lvl="1"/>
            <a:r>
              <a:rPr lang="en-US" sz="2000" dirty="0"/>
              <a:t>EF(A) = ES(A) + duration(A)</a:t>
            </a:r>
          </a:p>
          <a:p>
            <a:pPr lvl="1"/>
            <a:r>
              <a:rPr lang="en-US" sz="2000" dirty="0"/>
              <a:t>ES(A) = max { EF(B) | B → A </a:t>
            </a:r>
            <a:r>
              <a:rPr lang="en-US" sz="2000" dirty="0" smtClean="0"/>
              <a:t>}</a:t>
            </a:r>
            <a:endParaRPr lang="bg-BG" sz="2000" dirty="0" smtClean="0"/>
          </a:p>
          <a:p>
            <a:pPr lvl="1"/>
            <a:r>
              <a:rPr lang="en-US" sz="2000" dirty="0"/>
              <a:t>Late start (LS)</a:t>
            </a:r>
          </a:p>
          <a:p>
            <a:pPr lvl="1"/>
            <a:r>
              <a:rPr lang="en-US" sz="2000" dirty="0"/>
              <a:t>Late finish (LF)</a:t>
            </a:r>
          </a:p>
          <a:p>
            <a:pPr lvl="1"/>
            <a:r>
              <a:rPr lang="en-US" sz="2000" dirty="0"/>
              <a:t>LF(end) = EF(end)</a:t>
            </a:r>
          </a:p>
          <a:p>
            <a:pPr lvl="1"/>
            <a:r>
              <a:rPr lang="en-US" sz="2000" dirty="0"/>
              <a:t>LS(A) = LF(A) – duration(A)</a:t>
            </a:r>
          </a:p>
          <a:p>
            <a:pPr lvl="1"/>
            <a:r>
              <a:rPr lang="en-US" sz="2000" dirty="0"/>
              <a:t>LF(A) = min { LS(B) | A → B </a:t>
            </a:r>
            <a:r>
              <a:rPr lang="en-US" sz="2000" dirty="0" smtClean="0"/>
              <a:t>}</a:t>
            </a:r>
            <a:endParaRPr lang="bg-BG" sz="2000" dirty="0" smtClean="0"/>
          </a:p>
          <a:p>
            <a:pPr lvl="1"/>
            <a:r>
              <a:rPr lang="en-US" sz="2000" dirty="0"/>
              <a:t>Slack (S)</a:t>
            </a:r>
          </a:p>
          <a:p>
            <a:pPr lvl="1"/>
            <a:r>
              <a:rPr lang="en-US" sz="2000" dirty="0"/>
              <a:t>S(A) = LS(A) – ES(A) = LF(A) – EF(A)</a:t>
            </a:r>
          </a:p>
          <a:p>
            <a:pPr lvl="1"/>
            <a:r>
              <a:rPr lang="en-US" sz="2000" dirty="0"/>
              <a:t>A e </a:t>
            </a:r>
            <a:r>
              <a:rPr lang="bg-BG" sz="2000" dirty="0"/>
              <a:t>критична дейност ↔ </a:t>
            </a:r>
            <a:r>
              <a:rPr lang="en-US" sz="2000" dirty="0"/>
              <a:t>S(A) = 0</a:t>
            </a:r>
          </a:p>
          <a:p>
            <a:pPr marL="190500" lvl="1" indent="0">
              <a:buNone/>
            </a:pPr>
            <a:endParaRPr lang="en-US" dirty="0"/>
          </a:p>
          <a:p>
            <a:pPr marL="190500" lvl="1" indent="0">
              <a:buNone/>
            </a:pPr>
            <a:endParaRPr lang="en-US" dirty="0"/>
          </a:p>
          <a:p>
            <a:pPr marL="190500" lvl="1" indent="0">
              <a:buNone/>
            </a:pPr>
            <a:endParaRPr lang="fi-FI" dirty="0"/>
          </a:p>
        </p:txBody>
      </p:sp>
      <p:sp>
        <p:nvSpPr>
          <p:cNvPr id="6" name="Slide Number Placeholder 5"/>
          <p:cNvSpPr>
            <a:spLocks noGrp="1"/>
          </p:cNvSpPr>
          <p:nvPr>
            <p:ph type="sldNum" sz="quarter" idx="12"/>
          </p:nvPr>
        </p:nvSpPr>
        <p:spPr/>
        <p:txBody>
          <a:bodyPr/>
          <a:lstStyle/>
          <a:p>
            <a:pPr>
              <a:defRPr/>
            </a:pPr>
            <a:fld id="{FD6A8A89-93D5-4FD5-ACD8-9C670C123DB6}" type="slidenum">
              <a:rPr lang="en-US" altLang="en-US" smtClean="0"/>
              <a:pPr>
                <a:defRPr/>
              </a:pPr>
              <a:t>15</a:t>
            </a:fld>
            <a:endParaRPr lang="en-US" altLang="en-US"/>
          </a:p>
        </p:txBody>
      </p:sp>
      <p:sp>
        <p:nvSpPr>
          <p:cNvPr id="7" name="Footer Placeholder 4"/>
          <p:cNvSpPr>
            <a:spLocks noGrp="1"/>
          </p:cNvSpPr>
          <p:nvPr>
            <p:ph type="ftr" sz="quarter" idx="11"/>
          </p:nvPr>
        </p:nvSpPr>
        <p:spPr>
          <a:xfrm>
            <a:off x="5148064" y="6356176"/>
            <a:ext cx="3091510" cy="457200"/>
          </a:xfrm>
        </p:spPr>
        <p:txBody>
          <a:bodyPr/>
          <a:lstStyle/>
          <a:p>
            <a:pPr>
              <a:defRPr/>
            </a:pPr>
            <a:r>
              <a:rPr lang="ru-RU" altLang="en-US" dirty="0" smtClean="0"/>
              <a:t>Лекция 5.1:</a:t>
            </a:r>
            <a:r>
              <a:rPr lang="bg-BG" altLang="en-US" dirty="0" smtClean="0"/>
              <a:t> </a:t>
            </a:r>
            <a:r>
              <a:rPr lang="bg-BG" altLang="en-US" dirty="0"/>
              <a:t>Планиране на </a:t>
            </a:r>
            <a:r>
              <a:rPr lang="bg-BG" altLang="en-US" dirty="0" smtClean="0"/>
              <a:t>проекта</a:t>
            </a:r>
          </a:p>
        </p:txBody>
      </p:sp>
      <p:sp>
        <p:nvSpPr>
          <p:cNvPr id="8" name="Date Placeholder 3"/>
          <p:cNvSpPr>
            <a:spLocks noGrp="1"/>
          </p:cNvSpPr>
          <p:nvPr>
            <p:ph type="dt" sz="quarter" idx="10"/>
          </p:nvPr>
        </p:nvSpPr>
        <p:spPr>
          <a:xfrm>
            <a:off x="1547664" y="6333827"/>
            <a:ext cx="3087303" cy="407541"/>
          </a:xfrm>
        </p:spPr>
        <p:txBody>
          <a:bodyPr/>
          <a:lstStyle/>
          <a:p>
            <a:pPr>
              <a:defRPr/>
            </a:pPr>
            <a:r>
              <a:rPr lang="en-US" altLang="en-US" dirty="0" smtClean="0"/>
              <a:t>©Wikipedia – </a:t>
            </a:r>
            <a:r>
              <a:rPr lang="bg-BG" altLang="en-US" dirty="0" smtClean="0"/>
              <a:t>Метод на критичния път</a:t>
            </a:r>
            <a:endParaRPr lang="en-US" altLang="en-US" dirty="0" smtClean="0"/>
          </a:p>
        </p:txBody>
      </p:sp>
      <p:pic>
        <p:nvPicPr>
          <p:cNvPr id="1026" name="Picture 2" descr="https://upload.wikimedia.org/wikipedia/commons/thumb/3/37/Pert_chart_colored.svg/2560px-Pert_chart_colored.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93939" y="2917385"/>
            <a:ext cx="3898541" cy="2383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75109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marL="342900" indent="-342900" algn="ctr"/>
            <a:r>
              <a:rPr lang="en-US" sz="3600" b="1" dirty="0" smtClean="0"/>
              <a:t>Gantt </a:t>
            </a:r>
            <a:r>
              <a:rPr lang="bg-BG" sz="3600" b="1" dirty="0"/>
              <a:t>диаграми</a:t>
            </a:r>
          </a:p>
        </p:txBody>
      </p:sp>
      <p:sp>
        <p:nvSpPr>
          <p:cNvPr id="6" name="Slide Number Placeholder 5"/>
          <p:cNvSpPr>
            <a:spLocks noGrp="1"/>
          </p:cNvSpPr>
          <p:nvPr>
            <p:ph type="sldNum" sz="quarter" idx="12"/>
          </p:nvPr>
        </p:nvSpPr>
        <p:spPr/>
        <p:txBody>
          <a:bodyPr/>
          <a:lstStyle/>
          <a:p>
            <a:pPr>
              <a:defRPr/>
            </a:pPr>
            <a:fld id="{FD6A8A89-93D5-4FD5-ACD8-9C670C123DB6}" type="slidenum">
              <a:rPr lang="en-US" altLang="en-US" smtClean="0"/>
              <a:pPr>
                <a:defRPr/>
              </a:pPr>
              <a:t>16</a:t>
            </a:fld>
            <a:endParaRPr lang="en-US" altLang="en-US"/>
          </a:p>
        </p:txBody>
      </p:sp>
      <p:sp>
        <p:nvSpPr>
          <p:cNvPr id="7" name="Footer Placeholder 4"/>
          <p:cNvSpPr>
            <a:spLocks noGrp="1"/>
          </p:cNvSpPr>
          <p:nvPr>
            <p:ph type="ftr" sz="quarter" idx="11"/>
          </p:nvPr>
        </p:nvSpPr>
        <p:spPr>
          <a:xfrm>
            <a:off x="5148064" y="6356176"/>
            <a:ext cx="3091510" cy="457200"/>
          </a:xfrm>
        </p:spPr>
        <p:txBody>
          <a:bodyPr/>
          <a:lstStyle/>
          <a:p>
            <a:pPr>
              <a:defRPr/>
            </a:pPr>
            <a:r>
              <a:rPr lang="ru-RU" altLang="en-US" dirty="0" smtClean="0"/>
              <a:t>Лекция 5.1:</a:t>
            </a:r>
            <a:r>
              <a:rPr lang="bg-BG" altLang="en-US" dirty="0" smtClean="0"/>
              <a:t> </a:t>
            </a:r>
            <a:r>
              <a:rPr lang="bg-BG" altLang="en-US" dirty="0"/>
              <a:t>Планиране на </a:t>
            </a:r>
            <a:r>
              <a:rPr lang="bg-BG" altLang="en-US" dirty="0" smtClean="0"/>
              <a:t>проекта</a:t>
            </a:r>
          </a:p>
        </p:txBody>
      </p:sp>
      <p:sp>
        <p:nvSpPr>
          <p:cNvPr id="8" name="Date Placeholder 3"/>
          <p:cNvSpPr>
            <a:spLocks noGrp="1"/>
          </p:cNvSpPr>
          <p:nvPr>
            <p:ph type="dt" sz="quarter" idx="10"/>
          </p:nvPr>
        </p:nvSpPr>
        <p:spPr>
          <a:xfrm>
            <a:off x="1475656" y="6333827"/>
            <a:ext cx="3087303" cy="407541"/>
          </a:xfrm>
        </p:spPr>
        <p:txBody>
          <a:bodyPr/>
          <a:lstStyle/>
          <a:p>
            <a:pPr>
              <a:defRPr/>
            </a:pPr>
            <a:r>
              <a:rPr lang="en-US" altLang="en-US" dirty="0" smtClean="0"/>
              <a:t>©Wikipedia – Gantt </a:t>
            </a:r>
            <a:r>
              <a:rPr lang="bg-BG" altLang="en-US" dirty="0" smtClean="0"/>
              <a:t>диаграма</a:t>
            </a:r>
            <a:endParaRPr lang="bg-BG" dirty="0"/>
          </a:p>
          <a:p>
            <a:pPr>
              <a:defRPr/>
            </a:pPr>
            <a:endParaRPr lang="en-US" altLang="en-US" dirty="0" smtClean="0"/>
          </a:p>
        </p:txBody>
      </p:sp>
      <p:sp>
        <p:nvSpPr>
          <p:cNvPr id="9" name="Text Placeholder 2"/>
          <p:cNvSpPr txBox="1">
            <a:spLocks/>
          </p:cNvSpPr>
          <p:nvPr/>
        </p:nvSpPr>
        <p:spPr bwMode="auto">
          <a:xfrm>
            <a:off x="971600" y="1412776"/>
            <a:ext cx="7920880"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marL="432000" marR="0" lvl="0" indent="-324000">
              <a:spcBef>
                <a:spcPts val="0"/>
              </a:spcBef>
              <a:spcAft>
                <a:spcPts val="1417"/>
              </a:spcAft>
              <a:buClr>
                <a:srgbClr val="0066CC"/>
              </a:buClr>
              <a:buSzPct val="45000"/>
              <a:buFont typeface="StarSymbol"/>
              <a:buNone/>
              <a:defRPr lang="fi-FI" sz="3200" b="0" i="0" u="none" strike="noStrike">
                <a:ln>
                  <a:noFill/>
                </a:ln>
                <a:latin typeface="Arial" pitchFamily="18"/>
                <a:ea typeface="DejaVu Sans" pitchFamily="2"/>
                <a:cs typeface="DejaVu Sans" pitchFamily="2"/>
              </a:defRPr>
            </a:defPPr>
            <a:lvl1pPr marL="432000" marR="0" lvl="0" indent="-324000" algn="l" rtl="0" eaLnBrk="0" fontAlgn="base" hangingPunct="0">
              <a:spcBef>
                <a:spcPts val="0"/>
              </a:spcBef>
              <a:spcAft>
                <a:spcPts val="1417"/>
              </a:spcAft>
              <a:buClr>
                <a:srgbClr val="0066CC"/>
              </a:buClr>
              <a:buSzPct val="45000"/>
              <a:buFont typeface="StarSymbol"/>
              <a:buChar char=""/>
              <a:defRPr lang="fi-FI" sz="3200" b="0" i="0" u="none" strike="noStrike">
                <a:ln>
                  <a:noFill/>
                </a:ln>
                <a:solidFill>
                  <a:schemeClr val="tx1"/>
                </a:solidFill>
                <a:latin typeface="Arial" pitchFamily="18"/>
                <a:ea typeface="DejaVu Sans" pitchFamily="2"/>
                <a:cs typeface="DejaVu Sans" pitchFamily="2"/>
              </a:defRPr>
            </a:lvl1pPr>
            <a:lvl2pPr marL="864000" marR="0" lvl="1" indent="-288000" algn="l" rtl="0" eaLnBrk="0" fontAlgn="base" hangingPunct="0">
              <a:spcBef>
                <a:spcPts val="0"/>
              </a:spcBef>
              <a:spcAft>
                <a:spcPts val="1134"/>
              </a:spcAft>
              <a:buClr>
                <a:srgbClr val="0066CC"/>
              </a:buClr>
              <a:buSzPct val="45000"/>
              <a:buFont typeface="StarSymbol"/>
              <a:buChar char=""/>
              <a:defRPr lang="fi-FI" sz="2800" b="0" i="0" u="none" strike="noStrike">
                <a:ln>
                  <a:noFill/>
                </a:ln>
                <a:solidFill>
                  <a:schemeClr val="tx1"/>
                </a:solidFill>
                <a:latin typeface="Arial" pitchFamily="18"/>
                <a:ea typeface="DejaVu Sans" pitchFamily="2"/>
                <a:cs typeface="DejaVu Sans" pitchFamily="2"/>
              </a:defRPr>
            </a:lvl2pPr>
            <a:lvl3pPr marL="1296000" marR="0" lvl="2" indent="-216000" algn="l" rtl="0" eaLnBrk="0" fontAlgn="base" hangingPunct="0">
              <a:spcBef>
                <a:spcPts val="0"/>
              </a:spcBef>
              <a:spcAft>
                <a:spcPts val="850"/>
              </a:spcAft>
              <a:buClr>
                <a:srgbClr val="0066CC"/>
              </a:buClr>
              <a:buSzPct val="45000"/>
              <a:buFont typeface="StarSymbol"/>
              <a:buChar char=""/>
              <a:defRPr lang="fi-FI" sz="2400" b="0" i="0" u="none" strike="noStrike">
                <a:ln>
                  <a:noFill/>
                </a:ln>
                <a:solidFill>
                  <a:schemeClr val="tx1"/>
                </a:solidFill>
                <a:latin typeface="Arial" pitchFamily="18"/>
                <a:ea typeface="DejaVu Sans" pitchFamily="2"/>
                <a:cs typeface="DejaVu Sans" pitchFamily="2"/>
              </a:defRPr>
            </a:lvl3pPr>
            <a:lvl4pPr marL="1728000" marR="0" lvl="3" indent="-216000" algn="l" rtl="0" eaLnBrk="0" fontAlgn="base" hangingPunct="0">
              <a:spcBef>
                <a:spcPts val="0"/>
              </a:spcBef>
              <a:spcAft>
                <a:spcPts val="567"/>
              </a:spcAft>
              <a:buClr>
                <a:srgbClr val="0066CC"/>
              </a:buClr>
              <a:buSzPct val="45000"/>
              <a:buFont typeface="StarSymbol"/>
              <a:buChar char=""/>
              <a:defRPr lang="fi-FI" sz="2000" b="0" i="0" u="none" strike="noStrike">
                <a:ln>
                  <a:noFill/>
                </a:ln>
                <a:solidFill>
                  <a:schemeClr val="tx1"/>
                </a:solidFill>
                <a:latin typeface="Arial" pitchFamily="18"/>
                <a:ea typeface="DejaVu Sans" pitchFamily="2"/>
                <a:cs typeface="DejaVu Sans" pitchFamily="2"/>
              </a:defRPr>
            </a:lvl4pPr>
            <a:lvl5pPr marL="2160000" marR="0" lvl="4" indent="-216000" algn="l" rtl="0" eaLnBrk="0" fontAlgn="base" hangingPunct="0">
              <a:spcBef>
                <a:spcPts val="0"/>
              </a:spcBef>
              <a:spcAft>
                <a:spcPts val="283"/>
              </a:spcAft>
              <a:buClr>
                <a:srgbClr val="0066CC"/>
              </a:buClr>
              <a:buSzPct val="45000"/>
              <a:buFont typeface="StarSymbol"/>
              <a:buChar char=""/>
              <a:defRPr lang="fi-FI" sz="2000" b="0" i="0" u="none" strike="noStrike">
                <a:ln>
                  <a:noFill/>
                </a:ln>
                <a:solidFill>
                  <a:schemeClr val="tx1"/>
                </a:solidFill>
                <a:latin typeface="Arial" pitchFamily="18"/>
                <a:ea typeface="DejaVu Sans" pitchFamily="2"/>
                <a:cs typeface="DejaVu Sans" pitchFamily="2"/>
              </a:defRPr>
            </a:lvl5pPr>
            <a:lvl6pPr marL="2591999" marR="0" lvl="5" indent="-216000" algn="l" rtl="0" eaLnBrk="0" fontAlgn="base" hangingPunct="0">
              <a:spcBef>
                <a:spcPts val="0"/>
              </a:spcBef>
              <a:spcAft>
                <a:spcPts val="283"/>
              </a:spcAft>
              <a:buClr>
                <a:srgbClr val="0066CC"/>
              </a:buClr>
              <a:buSzPct val="45000"/>
              <a:buFont typeface="StarSymbol"/>
              <a:buChar char=""/>
              <a:defRPr lang="fi-FI" sz="2000" b="0" i="0" u="none" strike="noStrike">
                <a:ln>
                  <a:noFill/>
                </a:ln>
                <a:solidFill>
                  <a:schemeClr val="tx1"/>
                </a:solidFill>
                <a:latin typeface="Arial" pitchFamily="18"/>
                <a:ea typeface="DejaVu Sans" pitchFamily="2"/>
                <a:cs typeface="DejaVu Sans" pitchFamily="2"/>
              </a:defRPr>
            </a:lvl6pPr>
            <a:lvl7pPr marL="3023999" marR="0" lvl="6" indent="-216000" algn="l" rtl="0" eaLnBrk="0" fontAlgn="base" hangingPunct="0">
              <a:spcBef>
                <a:spcPts val="0"/>
              </a:spcBef>
              <a:spcAft>
                <a:spcPts val="283"/>
              </a:spcAft>
              <a:buClr>
                <a:srgbClr val="0066CC"/>
              </a:buClr>
              <a:buSzPct val="45000"/>
              <a:buFont typeface="StarSymbol"/>
              <a:buChar char=""/>
              <a:defRPr lang="fi-FI" sz="2000" b="0" i="0" u="none" strike="noStrike">
                <a:ln>
                  <a:noFill/>
                </a:ln>
                <a:solidFill>
                  <a:schemeClr val="tx1"/>
                </a:solidFill>
                <a:latin typeface="Arial" pitchFamily="18"/>
                <a:ea typeface="DejaVu Sans" pitchFamily="2"/>
                <a:cs typeface="DejaVu Sans" pitchFamily="2"/>
              </a:defRPr>
            </a:lvl7pPr>
            <a:lvl8pPr marL="3456000" marR="0" lvl="7" indent="-216000" algn="l" rtl="0" eaLnBrk="0" fontAlgn="base" hangingPunct="0">
              <a:spcBef>
                <a:spcPts val="0"/>
              </a:spcBef>
              <a:spcAft>
                <a:spcPts val="283"/>
              </a:spcAft>
              <a:buClr>
                <a:srgbClr val="0066CC"/>
              </a:buClr>
              <a:buSzPct val="45000"/>
              <a:buFont typeface="StarSymbol"/>
              <a:buChar char=""/>
              <a:defRPr lang="fi-FI" sz="2000" b="0" i="0" u="none" strike="noStrike">
                <a:ln>
                  <a:noFill/>
                </a:ln>
                <a:solidFill>
                  <a:schemeClr val="tx1"/>
                </a:solidFill>
                <a:latin typeface="Arial" pitchFamily="18"/>
                <a:ea typeface="DejaVu Sans" pitchFamily="2"/>
                <a:cs typeface="DejaVu Sans" pitchFamily="2"/>
              </a:defRPr>
            </a:lvl8pPr>
            <a:lvl9pPr marL="3887999" marR="0" lvl="8" indent="-216000" algn="l" rtl="0" eaLnBrk="0" fontAlgn="base" hangingPunct="0">
              <a:spcBef>
                <a:spcPts val="0"/>
              </a:spcBef>
              <a:spcAft>
                <a:spcPts val="283"/>
              </a:spcAft>
              <a:buClr>
                <a:srgbClr val="0066CC"/>
              </a:buClr>
              <a:buSzPct val="45000"/>
              <a:buFont typeface="StarSymbol"/>
              <a:buChar char=""/>
              <a:defRPr lang="fi-FI" sz="2000" b="0" i="0" u="none" strike="noStrike">
                <a:ln>
                  <a:noFill/>
                </a:ln>
                <a:solidFill>
                  <a:schemeClr val="tx1"/>
                </a:solidFill>
                <a:latin typeface="Arial" pitchFamily="18"/>
                <a:ea typeface="DejaVu Sans" pitchFamily="2"/>
                <a:cs typeface="DejaVu Sans" pitchFamily="2"/>
              </a:defRPr>
            </a:lvl9pPr>
          </a:lstStyle>
          <a:p>
            <a:pPr marL="108000" indent="0" algn="r">
              <a:buNone/>
            </a:pPr>
            <a:r>
              <a:rPr lang="en-US" sz="1400" kern="0" dirty="0" smtClean="0"/>
              <a:t>(</a:t>
            </a:r>
            <a:r>
              <a:rPr lang="bg-BG" sz="1400" kern="0" dirty="0" smtClean="0"/>
              <a:t>бяха показани и в Лекция 1)</a:t>
            </a:r>
            <a:endParaRPr lang="en-US" sz="1400" kern="0" dirty="0" smtClean="0"/>
          </a:p>
          <a:p>
            <a:pPr>
              <a:buFont typeface="Wingdings" panose="05000000000000000000" pitchFamily="2" charset="2"/>
              <a:buChar char="§"/>
            </a:pPr>
            <a:r>
              <a:rPr lang="bg-BG" sz="1400" kern="0" dirty="0" smtClean="0"/>
              <a:t>Дейностите са ленти на времева скала</a:t>
            </a:r>
          </a:p>
          <a:p>
            <a:pPr>
              <a:buFont typeface="Wingdings" panose="05000000000000000000" pitchFamily="2" charset="2"/>
              <a:buChar char="§"/>
            </a:pPr>
            <a:r>
              <a:rPr lang="bg-BG" sz="1400" kern="0" dirty="0" smtClean="0"/>
              <a:t>Високо ниво на детайлизация</a:t>
            </a:r>
          </a:p>
          <a:p>
            <a:pPr>
              <a:buFont typeface="Wingdings" panose="05000000000000000000" pitchFamily="2" charset="2"/>
              <a:buChar char="§"/>
            </a:pPr>
            <a:r>
              <a:rPr lang="bg-BG" sz="1400" kern="0" dirty="0" smtClean="0"/>
              <a:t>Видове връзки (SS, SF, FF, FS)</a:t>
            </a:r>
          </a:p>
          <a:p>
            <a:pPr>
              <a:buFont typeface="Wingdings" panose="05000000000000000000" pitchFamily="2" charset="2"/>
              <a:buChar char="§"/>
            </a:pPr>
            <a:r>
              <a:rPr lang="bg-BG" sz="1400" kern="0" dirty="0" smtClean="0"/>
              <a:t>Ограничение</a:t>
            </a:r>
          </a:p>
          <a:p>
            <a:pPr>
              <a:buFont typeface="Wingdings" panose="05000000000000000000" pitchFamily="2" charset="2"/>
              <a:buChar char="§"/>
            </a:pPr>
            <a:r>
              <a:rPr lang="bg-BG" sz="1400" kern="0" dirty="0" smtClean="0"/>
              <a:t>Йерархия на дейностите</a:t>
            </a:r>
          </a:p>
          <a:p>
            <a:pPr>
              <a:buFont typeface="Wingdings" panose="05000000000000000000" pitchFamily="2" charset="2"/>
              <a:buChar char="§"/>
            </a:pPr>
            <a:r>
              <a:rPr lang="bg-BG" sz="1400" kern="0" dirty="0" smtClean="0"/>
              <a:t>Празници</a:t>
            </a:r>
          </a:p>
          <a:p>
            <a:pPr>
              <a:buFont typeface="Wingdings" panose="05000000000000000000" pitchFamily="2" charset="2"/>
              <a:buChar char="§"/>
            </a:pPr>
            <a:r>
              <a:rPr lang="bg-BG" sz="1400" kern="0" dirty="0" smtClean="0"/>
              <a:t>Разпределение на ресурсите</a:t>
            </a:r>
          </a:p>
          <a:p>
            <a:pPr>
              <a:buFont typeface="Wingdings" panose="05000000000000000000" pitchFamily="2" charset="2"/>
              <a:buChar char="§"/>
            </a:pPr>
            <a:r>
              <a:rPr lang="bg-BG" sz="1400" kern="0" dirty="0" smtClean="0"/>
              <a:t>Следене на прогреса на изпълнение</a:t>
            </a:r>
          </a:p>
          <a:p>
            <a:pPr>
              <a:buFont typeface="Wingdings" panose="05000000000000000000" pitchFamily="2" charset="2"/>
              <a:buChar char="§"/>
            </a:pPr>
            <a:r>
              <a:rPr lang="bg-BG" sz="1400" kern="0" dirty="0" smtClean="0"/>
              <a:t>Удобна за представяне пред широка аудитория</a:t>
            </a:r>
          </a:p>
          <a:p>
            <a:pPr>
              <a:buFont typeface="Wingdings" panose="05000000000000000000" pitchFamily="2" charset="2"/>
              <a:buChar char="§"/>
            </a:pPr>
            <a:r>
              <a:rPr lang="bg-BG" sz="1400" kern="0" dirty="0" smtClean="0"/>
              <a:t>Не е подходяща за обемни проекти</a:t>
            </a:r>
          </a:p>
          <a:p>
            <a:pPr>
              <a:buFont typeface="Wingdings" panose="05000000000000000000" pitchFamily="2" charset="2"/>
              <a:buChar char="§"/>
            </a:pPr>
            <a:r>
              <a:rPr lang="bg-BG" sz="1400" kern="0" dirty="0" smtClean="0"/>
              <a:t>Обикновено се изготвя с подходящ софтуер</a:t>
            </a:r>
          </a:p>
          <a:p>
            <a:pPr marL="108000" indent="0">
              <a:buNone/>
            </a:pPr>
            <a:endParaRPr lang="bg-BG" sz="1400" kern="0" dirty="0" smtClean="0"/>
          </a:p>
        </p:txBody>
      </p:sp>
    </p:spTree>
    <p:extLst>
      <p:ext uri="{BB962C8B-B14F-4D97-AF65-F5344CB8AC3E}">
        <p14:creationId xmlns:p14="http://schemas.microsoft.com/office/powerpoint/2010/main" val="40760336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marL="342900" indent="-342900" algn="ctr"/>
            <a:r>
              <a:rPr lang="bg-BG" sz="3600" b="1" dirty="0" smtClean="0"/>
              <a:t>Етапи на създаване на </a:t>
            </a:r>
            <a:r>
              <a:rPr lang="en-US" sz="3600" b="1" dirty="0" smtClean="0"/>
              <a:t>Gantt </a:t>
            </a:r>
            <a:r>
              <a:rPr lang="bg-BG" sz="3600" b="1" dirty="0"/>
              <a:t>диаграми</a:t>
            </a:r>
          </a:p>
        </p:txBody>
      </p:sp>
      <p:sp>
        <p:nvSpPr>
          <p:cNvPr id="6" name="Slide Number Placeholder 5"/>
          <p:cNvSpPr>
            <a:spLocks noGrp="1"/>
          </p:cNvSpPr>
          <p:nvPr>
            <p:ph type="sldNum" sz="quarter" idx="12"/>
          </p:nvPr>
        </p:nvSpPr>
        <p:spPr/>
        <p:txBody>
          <a:bodyPr/>
          <a:lstStyle/>
          <a:p>
            <a:pPr>
              <a:defRPr/>
            </a:pPr>
            <a:fld id="{FD6A8A89-93D5-4FD5-ACD8-9C670C123DB6}" type="slidenum">
              <a:rPr lang="en-US" altLang="en-US" smtClean="0"/>
              <a:pPr>
                <a:defRPr/>
              </a:pPr>
              <a:t>17</a:t>
            </a:fld>
            <a:endParaRPr lang="en-US" altLang="en-US"/>
          </a:p>
        </p:txBody>
      </p:sp>
      <p:sp>
        <p:nvSpPr>
          <p:cNvPr id="7" name="Footer Placeholder 4"/>
          <p:cNvSpPr>
            <a:spLocks noGrp="1"/>
          </p:cNvSpPr>
          <p:nvPr>
            <p:ph type="ftr" sz="quarter" idx="11"/>
          </p:nvPr>
        </p:nvSpPr>
        <p:spPr>
          <a:xfrm>
            <a:off x="5148064" y="6356176"/>
            <a:ext cx="3091510" cy="457200"/>
          </a:xfrm>
        </p:spPr>
        <p:txBody>
          <a:bodyPr/>
          <a:lstStyle/>
          <a:p>
            <a:pPr>
              <a:defRPr/>
            </a:pPr>
            <a:r>
              <a:rPr lang="ru-RU" altLang="en-US" dirty="0" smtClean="0"/>
              <a:t>Лекция 5.1:</a:t>
            </a:r>
            <a:r>
              <a:rPr lang="bg-BG" altLang="en-US" dirty="0" smtClean="0"/>
              <a:t> </a:t>
            </a:r>
            <a:r>
              <a:rPr lang="bg-BG" altLang="en-US" dirty="0"/>
              <a:t>Планиране на </a:t>
            </a:r>
            <a:r>
              <a:rPr lang="bg-BG" altLang="en-US" dirty="0" smtClean="0"/>
              <a:t>проекта</a:t>
            </a:r>
          </a:p>
        </p:txBody>
      </p:sp>
      <p:sp>
        <p:nvSpPr>
          <p:cNvPr id="8" name="Date Placeholder 3"/>
          <p:cNvSpPr>
            <a:spLocks noGrp="1"/>
          </p:cNvSpPr>
          <p:nvPr>
            <p:ph type="dt" sz="quarter" idx="10"/>
          </p:nvPr>
        </p:nvSpPr>
        <p:spPr>
          <a:xfrm>
            <a:off x="1475656" y="6333827"/>
            <a:ext cx="3087303" cy="407541"/>
          </a:xfrm>
        </p:spPr>
        <p:txBody>
          <a:bodyPr/>
          <a:lstStyle/>
          <a:p>
            <a:pPr>
              <a:defRPr/>
            </a:pPr>
            <a:r>
              <a:rPr lang="en-US" altLang="en-US" dirty="0"/>
              <a:t>©http://</a:t>
            </a:r>
            <a:r>
              <a:rPr lang="en-US" altLang="en-US" dirty="0" smtClean="0"/>
              <a:t>basaga.org/wiki</a:t>
            </a:r>
            <a:r>
              <a:rPr lang="en-US" altLang="en-US" dirty="0"/>
              <a:t> </a:t>
            </a:r>
            <a:r>
              <a:rPr lang="en-US" altLang="en-US" dirty="0" smtClean="0"/>
              <a:t>- </a:t>
            </a:r>
            <a:r>
              <a:rPr lang="bg-BG" altLang="en-US" dirty="0" smtClean="0"/>
              <a:t>Етапи на създаване на </a:t>
            </a:r>
            <a:r>
              <a:rPr lang="bg-BG" altLang="en-US" dirty="0" err="1" smtClean="0"/>
              <a:t>Гантова</a:t>
            </a:r>
            <a:r>
              <a:rPr lang="bg-BG" altLang="en-US" dirty="0" smtClean="0"/>
              <a:t> диаграма</a:t>
            </a:r>
          </a:p>
        </p:txBody>
      </p:sp>
      <p:sp>
        <p:nvSpPr>
          <p:cNvPr id="9" name="Text Placeholder 2"/>
          <p:cNvSpPr txBox="1">
            <a:spLocks/>
          </p:cNvSpPr>
          <p:nvPr/>
        </p:nvSpPr>
        <p:spPr bwMode="auto">
          <a:xfrm>
            <a:off x="941909" y="1407443"/>
            <a:ext cx="7920880"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marL="432000" marR="0" lvl="0" indent="-324000">
              <a:spcBef>
                <a:spcPts val="0"/>
              </a:spcBef>
              <a:spcAft>
                <a:spcPts val="1417"/>
              </a:spcAft>
              <a:buClr>
                <a:srgbClr val="0066CC"/>
              </a:buClr>
              <a:buSzPct val="45000"/>
              <a:buFont typeface="StarSymbol"/>
              <a:buNone/>
              <a:defRPr lang="fi-FI" sz="3200" b="0" i="0" u="none" strike="noStrike">
                <a:ln>
                  <a:noFill/>
                </a:ln>
                <a:latin typeface="Arial" pitchFamily="18"/>
                <a:ea typeface="DejaVu Sans" pitchFamily="2"/>
                <a:cs typeface="DejaVu Sans" pitchFamily="2"/>
              </a:defRPr>
            </a:defPPr>
            <a:lvl1pPr marL="432000" marR="0" lvl="0" indent="-324000" algn="l" rtl="0" eaLnBrk="0" fontAlgn="base" hangingPunct="0">
              <a:spcBef>
                <a:spcPts val="0"/>
              </a:spcBef>
              <a:spcAft>
                <a:spcPts val="1417"/>
              </a:spcAft>
              <a:buClr>
                <a:srgbClr val="0066CC"/>
              </a:buClr>
              <a:buSzPct val="45000"/>
              <a:buFont typeface="StarSymbol"/>
              <a:buChar char=""/>
              <a:defRPr lang="fi-FI" sz="3200" b="0" i="0" u="none" strike="noStrike">
                <a:ln>
                  <a:noFill/>
                </a:ln>
                <a:solidFill>
                  <a:schemeClr val="tx1"/>
                </a:solidFill>
                <a:latin typeface="Arial" pitchFamily="18"/>
                <a:ea typeface="DejaVu Sans" pitchFamily="2"/>
                <a:cs typeface="DejaVu Sans" pitchFamily="2"/>
              </a:defRPr>
            </a:lvl1pPr>
            <a:lvl2pPr marL="864000" marR="0" lvl="1" indent="-288000" algn="l" rtl="0" eaLnBrk="0" fontAlgn="base" hangingPunct="0">
              <a:spcBef>
                <a:spcPts val="0"/>
              </a:spcBef>
              <a:spcAft>
                <a:spcPts val="1134"/>
              </a:spcAft>
              <a:buClr>
                <a:srgbClr val="0066CC"/>
              </a:buClr>
              <a:buSzPct val="45000"/>
              <a:buFont typeface="StarSymbol"/>
              <a:buChar char=""/>
              <a:defRPr lang="fi-FI" sz="2800" b="0" i="0" u="none" strike="noStrike">
                <a:ln>
                  <a:noFill/>
                </a:ln>
                <a:solidFill>
                  <a:schemeClr val="tx1"/>
                </a:solidFill>
                <a:latin typeface="Arial" pitchFamily="18"/>
                <a:ea typeface="DejaVu Sans" pitchFamily="2"/>
                <a:cs typeface="DejaVu Sans" pitchFamily="2"/>
              </a:defRPr>
            </a:lvl2pPr>
            <a:lvl3pPr marL="1296000" marR="0" lvl="2" indent="-216000" algn="l" rtl="0" eaLnBrk="0" fontAlgn="base" hangingPunct="0">
              <a:spcBef>
                <a:spcPts val="0"/>
              </a:spcBef>
              <a:spcAft>
                <a:spcPts val="850"/>
              </a:spcAft>
              <a:buClr>
                <a:srgbClr val="0066CC"/>
              </a:buClr>
              <a:buSzPct val="45000"/>
              <a:buFont typeface="StarSymbol"/>
              <a:buChar char=""/>
              <a:defRPr lang="fi-FI" sz="2400" b="0" i="0" u="none" strike="noStrike">
                <a:ln>
                  <a:noFill/>
                </a:ln>
                <a:solidFill>
                  <a:schemeClr val="tx1"/>
                </a:solidFill>
                <a:latin typeface="Arial" pitchFamily="18"/>
                <a:ea typeface="DejaVu Sans" pitchFamily="2"/>
                <a:cs typeface="DejaVu Sans" pitchFamily="2"/>
              </a:defRPr>
            </a:lvl3pPr>
            <a:lvl4pPr marL="1728000" marR="0" lvl="3" indent="-216000" algn="l" rtl="0" eaLnBrk="0" fontAlgn="base" hangingPunct="0">
              <a:spcBef>
                <a:spcPts val="0"/>
              </a:spcBef>
              <a:spcAft>
                <a:spcPts val="567"/>
              </a:spcAft>
              <a:buClr>
                <a:srgbClr val="0066CC"/>
              </a:buClr>
              <a:buSzPct val="45000"/>
              <a:buFont typeface="StarSymbol"/>
              <a:buChar char=""/>
              <a:defRPr lang="fi-FI" sz="2000" b="0" i="0" u="none" strike="noStrike">
                <a:ln>
                  <a:noFill/>
                </a:ln>
                <a:solidFill>
                  <a:schemeClr val="tx1"/>
                </a:solidFill>
                <a:latin typeface="Arial" pitchFamily="18"/>
                <a:ea typeface="DejaVu Sans" pitchFamily="2"/>
                <a:cs typeface="DejaVu Sans" pitchFamily="2"/>
              </a:defRPr>
            </a:lvl4pPr>
            <a:lvl5pPr marL="2160000" marR="0" lvl="4" indent="-216000" algn="l" rtl="0" eaLnBrk="0" fontAlgn="base" hangingPunct="0">
              <a:spcBef>
                <a:spcPts val="0"/>
              </a:spcBef>
              <a:spcAft>
                <a:spcPts val="283"/>
              </a:spcAft>
              <a:buClr>
                <a:srgbClr val="0066CC"/>
              </a:buClr>
              <a:buSzPct val="45000"/>
              <a:buFont typeface="StarSymbol"/>
              <a:buChar char=""/>
              <a:defRPr lang="fi-FI" sz="2000" b="0" i="0" u="none" strike="noStrike">
                <a:ln>
                  <a:noFill/>
                </a:ln>
                <a:solidFill>
                  <a:schemeClr val="tx1"/>
                </a:solidFill>
                <a:latin typeface="Arial" pitchFamily="18"/>
                <a:ea typeface="DejaVu Sans" pitchFamily="2"/>
                <a:cs typeface="DejaVu Sans" pitchFamily="2"/>
              </a:defRPr>
            </a:lvl5pPr>
            <a:lvl6pPr marL="2591999" marR="0" lvl="5" indent="-216000" algn="l" rtl="0" eaLnBrk="0" fontAlgn="base" hangingPunct="0">
              <a:spcBef>
                <a:spcPts val="0"/>
              </a:spcBef>
              <a:spcAft>
                <a:spcPts val="283"/>
              </a:spcAft>
              <a:buClr>
                <a:srgbClr val="0066CC"/>
              </a:buClr>
              <a:buSzPct val="45000"/>
              <a:buFont typeface="StarSymbol"/>
              <a:buChar char=""/>
              <a:defRPr lang="fi-FI" sz="2000" b="0" i="0" u="none" strike="noStrike">
                <a:ln>
                  <a:noFill/>
                </a:ln>
                <a:solidFill>
                  <a:schemeClr val="tx1"/>
                </a:solidFill>
                <a:latin typeface="Arial" pitchFamily="18"/>
                <a:ea typeface="DejaVu Sans" pitchFamily="2"/>
                <a:cs typeface="DejaVu Sans" pitchFamily="2"/>
              </a:defRPr>
            </a:lvl6pPr>
            <a:lvl7pPr marL="3023999" marR="0" lvl="6" indent="-216000" algn="l" rtl="0" eaLnBrk="0" fontAlgn="base" hangingPunct="0">
              <a:spcBef>
                <a:spcPts val="0"/>
              </a:spcBef>
              <a:spcAft>
                <a:spcPts val="283"/>
              </a:spcAft>
              <a:buClr>
                <a:srgbClr val="0066CC"/>
              </a:buClr>
              <a:buSzPct val="45000"/>
              <a:buFont typeface="StarSymbol"/>
              <a:buChar char=""/>
              <a:defRPr lang="fi-FI" sz="2000" b="0" i="0" u="none" strike="noStrike">
                <a:ln>
                  <a:noFill/>
                </a:ln>
                <a:solidFill>
                  <a:schemeClr val="tx1"/>
                </a:solidFill>
                <a:latin typeface="Arial" pitchFamily="18"/>
                <a:ea typeface="DejaVu Sans" pitchFamily="2"/>
                <a:cs typeface="DejaVu Sans" pitchFamily="2"/>
              </a:defRPr>
            </a:lvl7pPr>
            <a:lvl8pPr marL="3456000" marR="0" lvl="7" indent="-216000" algn="l" rtl="0" eaLnBrk="0" fontAlgn="base" hangingPunct="0">
              <a:spcBef>
                <a:spcPts val="0"/>
              </a:spcBef>
              <a:spcAft>
                <a:spcPts val="283"/>
              </a:spcAft>
              <a:buClr>
                <a:srgbClr val="0066CC"/>
              </a:buClr>
              <a:buSzPct val="45000"/>
              <a:buFont typeface="StarSymbol"/>
              <a:buChar char=""/>
              <a:defRPr lang="fi-FI" sz="2000" b="0" i="0" u="none" strike="noStrike">
                <a:ln>
                  <a:noFill/>
                </a:ln>
                <a:solidFill>
                  <a:schemeClr val="tx1"/>
                </a:solidFill>
                <a:latin typeface="Arial" pitchFamily="18"/>
                <a:ea typeface="DejaVu Sans" pitchFamily="2"/>
                <a:cs typeface="DejaVu Sans" pitchFamily="2"/>
              </a:defRPr>
            </a:lvl8pPr>
            <a:lvl9pPr marL="3887999" marR="0" lvl="8" indent="-216000" algn="l" rtl="0" eaLnBrk="0" fontAlgn="base" hangingPunct="0">
              <a:spcBef>
                <a:spcPts val="0"/>
              </a:spcBef>
              <a:spcAft>
                <a:spcPts val="283"/>
              </a:spcAft>
              <a:buClr>
                <a:srgbClr val="0066CC"/>
              </a:buClr>
              <a:buSzPct val="45000"/>
              <a:buFont typeface="StarSymbol"/>
              <a:buChar char=""/>
              <a:defRPr lang="fi-FI" sz="2000" b="0" i="0" u="none" strike="noStrike">
                <a:ln>
                  <a:noFill/>
                </a:ln>
                <a:solidFill>
                  <a:schemeClr val="tx1"/>
                </a:solidFill>
                <a:latin typeface="Arial" pitchFamily="18"/>
                <a:ea typeface="DejaVu Sans" pitchFamily="2"/>
                <a:cs typeface="DejaVu Sans" pitchFamily="2"/>
              </a:defRPr>
            </a:lvl9pPr>
          </a:lstStyle>
          <a:p>
            <a:pPr marL="450900" indent="-342900">
              <a:buSzPct val="100000"/>
              <a:buFont typeface="+mj-lt"/>
              <a:buAutoNum type="arabicParenR"/>
            </a:pPr>
            <a:r>
              <a:rPr lang="bg-BG" sz="1400" kern="0" dirty="0" smtClean="0"/>
              <a:t>Съставете списък на всички етапи от проекта – от първия до последния, като ги подреждате в колона една под друга.</a:t>
            </a:r>
          </a:p>
          <a:p>
            <a:pPr marL="450900" indent="-342900">
              <a:buSzPct val="100000"/>
              <a:buFont typeface="+mj-lt"/>
              <a:buAutoNum type="arabicParenR"/>
            </a:pPr>
            <a:r>
              <a:rPr lang="bg-BG" sz="1400" kern="0" dirty="0" smtClean="0"/>
              <a:t>Добавете таблица на нужното време, която се простира от горния до най-долния край на страницата. Чрез нея ще отчитате началната и крайна дата на задачите.</a:t>
            </a:r>
          </a:p>
          <a:p>
            <a:pPr marL="450900" indent="-342900">
              <a:buSzPct val="100000"/>
              <a:buFont typeface="+mj-lt"/>
              <a:buAutoNum type="arabicParenR"/>
            </a:pPr>
            <a:r>
              <a:rPr lang="bg-BG" sz="1400" kern="0" dirty="0" smtClean="0"/>
              <a:t>Начертайте празен правоъгълник, който ще очертае образно началната и крайната дата за всеки един период.</a:t>
            </a:r>
          </a:p>
          <a:p>
            <a:pPr marL="450900" indent="-342900">
              <a:buSzPct val="100000"/>
              <a:buFont typeface="+mj-lt"/>
              <a:buAutoNum type="arabicParenR"/>
            </a:pPr>
            <a:r>
              <a:rPr lang="bg-BG" sz="1400" kern="0" dirty="0" smtClean="0"/>
              <a:t>Начертайте такива правоъгълници за всеки етап от проекта. Като извършвате тази дейност се уверете, </a:t>
            </a:r>
            <a:r>
              <a:rPr lang="bg-BG" sz="1400" kern="0" smtClean="0"/>
              <a:t>че </a:t>
            </a:r>
            <a:r>
              <a:rPr lang="bg-BG" sz="1400" kern="0" smtClean="0"/>
              <a:t>взаимно-зависимите </a:t>
            </a:r>
            <a:r>
              <a:rPr lang="bg-BG" sz="1400" kern="0" dirty="0" smtClean="0"/>
              <a:t>задачи са в последователност, т.е. със завършването на една започва изпълнението на другата задача от проекта.</a:t>
            </a:r>
          </a:p>
          <a:p>
            <a:pPr marL="450900" indent="-342900">
              <a:buSzPct val="100000"/>
              <a:buFont typeface="+mj-lt"/>
              <a:buAutoNum type="arabicParenR"/>
            </a:pPr>
            <a:r>
              <a:rPr lang="bg-BG" sz="1400" kern="0" dirty="0" smtClean="0"/>
              <a:t>За независимите задачи, начертавайки правоъгълниците, въведете и предполагаемото време за изпълнение на всяка една задача. Определете го според наличните качества и възможностите на хората, които ще вземат участие в изпълнението на задачата.</a:t>
            </a:r>
          </a:p>
          <a:p>
            <a:pPr marL="450900" indent="-342900">
              <a:buSzPct val="100000"/>
              <a:buFont typeface="+mj-lt"/>
              <a:buAutoNum type="arabicParenR"/>
            </a:pPr>
            <a:r>
              <a:rPr lang="bg-BG" sz="1400" kern="0" dirty="0" smtClean="0"/>
              <a:t>Не забравяйте да подреждате така примерните дати за всяка една от задачите, че да не се прескачат определената и фиксирана дата за крайна дата на големия проект. Внимавайте при избиране на дати за всяка една от задачите да не преминете датата на крайния срок на проекта.</a:t>
            </a:r>
          </a:p>
        </p:txBody>
      </p:sp>
    </p:spTree>
    <p:extLst>
      <p:ext uri="{BB962C8B-B14F-4D97-AF65-F5344CB8AC3E}">
        <p14:creationId xmlns:p14="http://schemas.microsoft.com/office/powerpoint/2010/main" val="12257847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marL="342900" indent="-342900" algn="ctr"/>
            <a:r>
              <a:rPr lang="bg-BG" sz="3600" b="1" dirty="0" smtClean="0"/>
              <a:t>Етапи на създаване на </a:t>
            </a:r>
            <a:r>
              <a:rPr lang="en-US" sz="3600" b="1" dirty="0" smtClean="0"/>
              <a:t>Gantt </a:t>
            </a:r>
            <a:r>
              <a:rPr lang="bg-BG" sz="3600" b="1" dirty="0" smtClean="0"/>
              <a:t>диаграми</a:t>
            </a:r>
            <a:r>
              <a:rPr lang="bg-BG" sz="1200" b="1" dirty="0" smtClean="0"/>
              <a:t> (2)</a:t>
            </a:r>
            <a:endParaRPr lang="bg-BG" sz="3600" b="1" dirty="0"/>
          </a:p>
        </p:txBody>
      </p:sp>
      <p:sp>
        <p:nvSpPr>
          <p:cNvPr id="6" name="Slide Number Placeholder 5"/>
          <p:cNvSpPr>
            <a:spLocks noGrp="1"/>
          </p:cNvSpPr>
          <p:nvPr>
            <p:ph type="sldNum" sz="quarter" idx="12"/>
          </p:nvPr>
        </p:nvSpPr>
        <p:spPr/>
        <p:txBody>
          <a:bodyPr/>
          <a:lstStyle/>
          <a:p>
            <a:pPr>
              <a:defRPr/>
            </a:pPr>
            <a:fld id="{FD6A8A89-93D5-4FD5-ACD8-9C670C123DB6}" type="slidenum">
              <a:rPr lang="en-US" altLang="en-US" smtClean="0"/>
              <a:pPr>
                <a:defRPr/>
              </a:pPr>
              <a:t>18</a:t>
            </a:fld>
            <a:endParaRPr lang="en-US" altLang="en-US"/>
          </a:p>
        </p:txBody>
      </p:sp>
      <p:sp>
        <p:nvSpPr>
          <p:cNvPr id="7" name="Footer Placeholder 4"/>
          <p:cNvSpPr>
            <a:spLocks noGrp="1"/>
          </p:cNvSpPr>
          <p:nvPr>
            <p:ph type="ftr" sz="quarter" idx="11"/>
          </p:nvPr>
        </p:nvSpPr>
        <p:spPr>
          <a:xfrm>
            <a:off x="5148064" y="6356176"/>
            <a:ext cx="3091510" cy="457200"/>
          </a:xfrm>
        </p:spPr>
        <p:txBody>
          <a:bodyPr/>
          <a:lstStyle/>
          <a:p>
            <a:pPr>
              <a:defRPr/>
            </a:pPr>
            <a:r>
              <a:rPr lang="ru-RU" altLang="en-US" dirty="0" smtClean="0"/>
              <a:t>Лекция 5.1:</a:t>
            </a:r>
            <a:r>
              <a:rPr lang="bg-BG" altLang="en-US" dirty="0" smtClean="0"/>
              <a:t> </a:t>
            </a:r>
            <a:r>
              <a:rPr lang="bg-BG" altLang="en-US" dirty="0"/>
              <a:t>Планиране на </a:t>
            </a:r>
            <a:r>
              <a:rPr lang="bg-BG" altLang="en-US" dirty="0" smtClean="0"/>
              <a:t>проекта</a:t>
            </a:r>
          </a:p>
        </p:txBody>
      </p:sp>
      <p:sp>
        <p:nvSpPr>
          <p:cNvPr id="8" name="Date Placeholder 3"/>
          <p:cNvSpPr>
            <a:spLocks noGrp="1"/>
          </p:cNvSpPr>
          <p:nvPr>
            <p:ph type="dt" sz="quarter" idx="10"/>
          </p:nvPr>
        </p:nvSpPr>
        <p:spPr>
          <a:xfrm>
            <a:off x="1475656" y="6333827"/>
            <a:ext cx="3087303" cy="407541"/>
          </a:xfrm>
        </p:spPr>
        <p:txBody>
          <a:bodyPr/>
          <a:lstStyle/>
          <a:p>
            <a:pPr>
              <a:defRPr/>
            </a:pPr>
            <a:r>
              <a:rPr lang="en-US" altLang="en-US" dirty="0"/>
              <a:t>©http://</a:t>
            </a:r>
            <a:r>
              <a:rPr lang="en-US" altLang="en-US" dirty="0" smtClean="0"/>
              <a:t>basaga.org/wiki</a:t>
            </a:r>
            <a:r>
              <a:rPr lang="en-US" altLang="en-US" dirty="0"/>
              <a:t> </a:t>
            </a:r>
            <a:r>
              <a:rPr lang="en-US" altLang="en-US" dirty="0" smtClean="0"/>
              <a:t>- </a:t>
            </a:r>
            <a:r>
              <a:rPr lang="bg-BG" altLang="en-US" dirty="0" smtClean="0"/>
              <a:t>Етапи на създаване на </a:t>
            </a:r>
            <a:r>
              <a:rPr lang="bg-BG" altLang="en-US" dirty="0" err="1" smtClean="0"/>
              <a:t>Гантова</a:t>
            </a:r>
            <a:r>
              <a:rPr lang="bg-BG" altLang="en-US" dirty="0" smtClean="0"/>
              <a:t> диаграма</a:t>
            </a:r>
          </a:p>
        </p:txBody>
      </p:sp>
      <p:sp>
        <p:nvSpPr>
          <p:cNvPr id="9" name="Text Placeholder 2"/>
          <p:cNvSpPr txBox="1">
            <a:spLocks/>
          </p:cNvSpPr>
          <p:nvPr/>
        </p:nvSpPr>
        <p:spPr bwMode="auto">
          <a:xfrm>
            <a:off x="941909" y="1407443"/>
            <a:ext cx="7920880"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marL="432000" marR="0" lvl="0" indent="-324000">
              <a:spcBef>
                <a:spcPts val="0"/>
              </a:spcBef>
              <a:spcAft>
                <a:spcPts val="1417"/>
              </a:spcAft>
              <a:buClr>
                <a:srgbClr val="0066CC"/>
              </a:buClr>
              <a:buSzPct val="45000"/>
              <a:buFont typeface="StarSymbol"/>
              <a:buNone/>
              <a:defRPr lang="fi-FI" sz="3200" b="0" i="0" u="none" strike="noStrike">
                <a:ln>
                  <a:noFill/>
                </a:ln>
                <a:latin typeface="Arial" pitchFamily="18"/>
                <a:ea typeface="DejaVu Sans" pitchFamily="2"/>
                <a:cs typeface="DejaVu Sans" pitchFamily="2"/>
              </a:defRPr>
            </a:defPPr>
            <a:lvl1pPr marL="432000" marR="0" lvl="0" indent="-324000" algn="l" rtl="0" eaLnBrk="0" fontAlgn="base" hangingPunct="0">
              <a:spcBef>
                <a:spcPts val="0"/>
              </a:spcBef>
              <a:spcAft>
                <a:spcPts val="1417"/>
              </a:spcAft>
              <a:buClr>
                <a:srgbClr val="0066CC"/>
              </a:buClr>
              <a:buSzPct val="45000"/>
              <a:buFont typeface="StarSymbol"/>
              <a:buChar char=""/>
              <a:defRPr lang="fi-FI" sz="3200" b="0" i="0" u="none" strike="noStrike">
                <a:ln>
                  <a:noFill/>
                </a:ln>
                <a:solidFill>
                  <a:schemeClr val="tx1"/>
                </a:solidFill>
                <a:latin typeface="Arial" pitchFamily="18"/>
                <a:ea typeface="DejaVu Sans" pitchFamily="2"/>
                <a:cs typeface="DejaVu Sans" pitchFamily="2"/>
              </a:defRPr>
            </a:lvl1pPr>
            <a:lvl2pPr marL="864000" marR="0" lvl="1" indent="-288000" algn="l" rtl="0" eaLnBrk="0" fontAlgn="base" hangingPunct="0">
              <a:spcBef>
                <a:spcPts val="0"/>
              </a:spcBef>
              <a:spcAft>
                <a:spcPts val="1134"/>
              </a:spcAft>
              <a:buClr>
                <a:srgbClr val="0066CC"/>
              </a:buClr>
              <a:buSzPct val="45000"/>
              <a:buFont typeface="StarSymbol"/>
              <a:buChar char=""/>
              <a:defRPr lang="fi-FI" sz="2800" b="0" i="0" u="none" strike="noStrike">
                <a:ln>
                  <a:noFill/>
                </a:ln>
                <a:solidFill>
                  <a:schemeClr val="tx1"/>
                </a:solidFill>
                <a:latin typeface="Arial" pitchFamily="18"/>
                <a:ea typeface="DejaVu Sans" pitchFamily="2"/>
                <a:cs typeface="DejaVu Sans" pitchFamily="2"/>
              </a:defRPr>
            </a:lvl2pPr>
            <a:lvl3pPr marL="1296000" marR="0" lvl="2" indent="-216000" algn="l" rtl="0" eaLnBrk="0" fontAlgn="base" hangingPunct="0">
              <a:spcBef>
                <a:spcPts val="0"/>
              </a:spcBef>
              <a:spcAft>
                <a:spcPts val="850"/>
              </a:spcAft>
              <a:buClr>
                <a:srgbClr val="0066CC"/>
              </a:buClr>
              <a:buSzPct val="45000"/>
              <a:buFont typeface="StarSymbol"/>
              <a:buChar char=""/>
              <a:defRPr lang="fi-FI" sz="2400" b="0" i="0" u="none" strike="noStrike">
                <a:ln>
                  <a:noFill/>
                </a:ln>
                <a:solidFill>
                  <a:schemeClr val="tx1"/>
                </a:solidFill>
                <a:latin typeface="Arial" pitchFamily="18"/>
                <a:ea typeface="DejaVu Sans" pitchFamily="2"/>
                <a:cs typeface="DejaVu Sans" pitchFamily="2"/>
              </a:defRPr>
            </a:lvl3pPr>
            <a:lvl4pPr marL="1728000" marR="0" lvl="3" indent="-216000" algn="l" rtl="0" eaLnBrk="0" fontAlgn="base" hangingPunct="0">
              <a:spcBef>
                <a:spcPts val="0"/>
              </a:spcBef>
              <a:spcAft>
                <a:spcPts val="567"/>
              </a:spcAft>
              <a:buClr>
                <a:srgbClr val="0066CC"/>
              </a:buClr>
              <a:buSzPct val="45000"/>
              <a:buFont typeface="StarSymbol"/>
              <a:buChar char=""/>
              <a:defRPr lang="fi-FI" sz="2000" b="0" i="0" u="none" strike="noStrike">
                <a:ln>
                  <a:noFill/>
                </a:ln>
                <a:solidFill>
                  <a:schemeClr val="tx1"/>
                </a:solidFill>
                <a:latin typeface="Arial" pitchFamily="18"/>
                <a:ea typeface="DejaVu Sans" pitchFamily="2"/>
                <a:cs typeface="DejaVu Sans" pitchFamily="2"/>
              </a:defRPr>
            </a:lvl4pPr>
            <a:lvl5pPr marL="2160000" marR="0" lvl="4" indent="-216000" algn="l" rtl="0" eaLnBrk="0" fontAlgn="base" hangingPunct="0">
              <a:spcBef>
                <a:spcPts val="0"/>
              </a:spcBef>
              <a:spcAft>
                <a:spcPts val="283"/>
              </a:spcAft>
              <a:buClr>
                <a:srgbClr val="0066CC"/>
              </a:buClr>
              <a:buSzPct val="45000"/>
              <a:buFont typeface="StarSymbol"/>
              <a:buChar char=""/>
              <a:defRPr lang="fi-FI" sz="2000" b="0" i="0" u="none" strike="noStrike">
                <a:ln>
                  <a:noFill/>
                </a:ln>
                <a:solidFill>
                  <a:schemeClr val="tx1"/>
                </a:solidFill>
                <a:latin typeface="Arial" pitchFamily="18"/>
                <a:ea typeface="DejaVu Sans" pitchFamily="2"/>
                <a:cs typeface="DejaVu Sans" pitchFamily="2"/>
              </a:defRPr>
            </a:lvl5pPr>
            <a:lvl6pPr marL="2591999" marR="0" lvl="5" indent="-216000" algn="l" rtl="0" eaLnBrk="0" fontAlgn="base" hangingPunct="0">
              <a:spcBef>
                <a:spcPts val="0"/>
              </a:spcBef>
              <a:spcAft>
                <a:spcPts val="283"/>
              </a:spcAft>
              <a:buClr>
                <a:srgbClr val="0066CC"/>
              </a:buClr>
              <a:buSzPct val="45000"/>
              <a:buFont typeface="StarSymbol"/>
              <a:buChar char=""/>
              <a:defRPr lang="fi-FI" sz="2000" b="0" i="0" u="none" strike="noStrike">
                <a:ln>
                  <a:noFill/>
                </a:ln>
                <a:solidFill>
                  <a:schemeClr val="tx1"/>
                </a:solidFill>
                <a:latin typeface="Arial" pitchFamily="18"/>
                <a:ea typeface="DejaVu Sans" pitchFamily="2"/>
                <a:cs typeface="DejaVu Sans" pitchFamily="2"/>
              </a:defRPr>
            </a:lvl6pPr>
            <a:lvl7pPr marL="3023999" marR="0" lvl="6" indent="-216000" algn="l" rtl="0" eaLnBrk="0" fontAlgn="base" hangingPunct="0">
              <a:spcBef>
                <a:spcPts val="0"/>
              </a:spcBef>
              <a:spcAft>
                <a:spcPts val="283"/>
              </a:spcAft>
              <a:buClr>
                <a:srgbClr val="0066CC"/>
              </a:buClr>
              <a:buSzPct val="45000"/>
              <a:buFont typeface="StarSymbol"/>
              <a:buChar char=""/>
              <a:defRPr lang="fi-FI" sz="2000" b="0" i="0" u="none" strike="noStrike">
                <a:ln>
                  <a:noFill/>
                </a:ln>
                <a:solidFill>
                  <a:schemeClr val="tx1"/>
                </a:solidFill>
                <a:latin typeface="Arial" pitchFamily="18"/>
                <a:ea typeface="DejaVu Sans" pitchFamily="2"/>
                <a:cs typeface="DejaVu Sans" pitchFamily="2"/>
              </a:defRPr>
            </a:lvl7pPr>
            <a:lvl8pPr marL="3456000" marR="0" lvl="7" indent="-216000" algn="l" rtl="0" eaLnBrk="0" fontAlgn="base" hangingPunct="0">
              <a:spcBef>
                <a:spcPts val="0"/>
              </a:spcBef>
              <a:spcAft>
                <a:spcPts val="283"/>
              </a:spcAft>
              <a:buClr>
                <a:srgbClr val="0066CC"/>
              </a:buClr>
              <a:buSzPct val="45000"/>
              <a:buFont typeface="StarSymbol"/>
              <a:buChar char=""/>
              <a:defRPr lang="fi-FI" sz="2000" b="0" i="0" u="none" strike="noStrike">
                <a:ln>
                  <a:noFill/>
                </a:ln>
                <a:solidFill>
                  <a:schemeClr val="tx1"/>
                </a:solidFill>
                <a:latin typeface="Arial" pitchFamily="18"/>
                <a:ea typeface="DejaVu Sans" pitchFamily="2"/>
                <a:cs typeface="DejaVu Sans" pitchFamily="2"/>
              </a:defRPr>
            </a:lvl8pPr>
            <a:lvl9pPr marL="3887999" marR="0" lvl="8" indent="-216000" algn="l" rtl="0" eaLnBrk="0" fontAlgn="base" hangingPunct="0">
              <a:spcBef>
                <a:spcPts val="0"/>
              </a:spcBef>
              <a:spcAft>
                <a:spcPts val="283"/>
              </a:spcAft>
              <a:buClr>
                <a:srgbClr val="0066CC"/>
              </a:buClr>
              <a:buSzPct val="45000"/>
              <a:buFont typeface="StarSymbol"/>
              <a:buChar char=""/>
              <a:defRPr lang="fi-FI" sz="2000" b="0" i="0" u="none" strike="noStrike">
                <a:ln>
                  <a:noFill/>
                </a:ln>
                <a:solidFill>
                  <a:schemeClr val="tx1"/>
                </a:solidFill>
                <a:latin typeface="Arial" pitchFamily="18"/>
                <a:ea typeface="DejaVu Sans" pitchFamily="2"/>
                <a:cs typeface="DejaVu Sans" pitchFamily="2"/>
              </a:defRPr>
            </a:lvl9pPr>
          </a:lstStyle>
          <a:p>
            <a:pPr marL="450900" indent="-342900">
              <a:buFont typeface="+mj-lt"/>
              <a:buAutoNum type="arabicParenR"/>
            </a:pPr>
            <a:endParaRPr lang="bg-BG" sz="1400" kern="0" dirty="0" smtClean="0"/>
          </a:p>
          <a:p>
            <a:pPr marL="450900" indent="-342900">
              <a:buSzPct val="100000"/>
              <a:buFont typeface="+mj-lt"/>
              <a:buAutoNum type="arabicParenR" startAt="7"/>
            </a:pPr>
            <a:r>
              <a:rPr lang="bg-BG" sz="1400" kern="0" dirty="0" smtClean="0"/>
              <a:t>Винаги добавяйте подходяща легенда, обозначаваща началото на всеки един нов етап.</a:t>
            </a:r>
          </a:p>
          <a:p>
            <a:pPr marL="450900" indent="-342900">
              <a:buSzPct val="100000"/>
              <a:buFont typeface="+mj-lt"/>
              <a:buAutoNum type="arabicParenR" startAt="7"/>
            </a:pPr>
            <a:r>
              <a:rPr lang="bg-BG" sz="1400" kern="0" dirty="0" smtClean="0"/>
              <a:t>Използвайте графики, за да посочите кои заинтересовани участници са отговорни за извършването на конкретна дейност от дадения проект.</a:t>
            </a:r>
          </a:p>
          <a:p>
            <a:pPr marL="450900" indent="-342900">
              <a:buSzPct val="100000"/>
              <a:buFont typeface="+mj-lt"/>
              <a:buAutoNum type="arabicParenR" startAt="7"/>
            </a:pPr>
            <a:r>
              <a:rPr lang="bg-BG" sz="1400" kern="0" dirty="0" smtClean="0"/>
              <a:t>Запознайте всеки един от участниците в проекта с тази диаграма, за да получите обратна връзка.</a:t>
            </a:r>
          </a:p>
          <a:p>
            <a:pPr marL="450900" indent="-342900">
              <a:buSzPct val="100000"/>
              <a:buFont typeface="+mj-lt"/>
              <a:buAutoNum type="arabicParenR" startAt="7"/>
            </a:pPr>
            <a:r>
              <a:rPr lang="bg-BG" sz="1400" kern="0" dirty="0" smtClean="0"/>
              <a:t>Ако е необходимо, винаги можете да нанасяте корекции на първоначално въведените данни и дати.</a:t>
            </a:r>
          </a:p>
          <a:p>
            <a:pPr marL="108000" indent="0">
              <a:buNone/>
            </a:pPr>
            <a:endParaRPr lang="bg-BG" sz="1400" kern="0" dirty="0" smtClean="0"/>
          </a:p>
          <a:p>
            <a:pPr marL="108000" indent="0">
              <a:buNone/>
            </a:pPr>
            <a:r>
              <a:rPr lang="bg-BG" sz="1400" kern="0" dirty="0" smtClean="0"/>
              <a:t>Чрез стълбовидните диаграми като </a:t>
            </a:r>
            <a:r>
              <a:rPr lang="bg-BG" sz="1400" kern="0" dirty="0" err="1" smtClean="0"/>
              <a:t>Гантовата</a:t>
            </a:r>
            <a:r>
              <a:rPr lang="bg-BG" sz="1400" kern="0" dirty="0" smtClean="0"/>
              <a:t> диаграма можете да проследите текущото състояние на проекта, да знаете във всеки един момент какво е очакваното време за завършване на проекта, да получите прогноза за продължителността на изпълнение на всяка една от задачите, да следите последователността на всяка задача от проекта.</a:t>
            </a:r>
            <a:r>
              <a:rPr lang="ru-RU" sz="1400" kern="0" dirty="0" smtClean="0"/>
              <a:t> </a:t>
            </a:r>
            <a:endParaRPr lang="ru-RU" sz="1400" kern="0" dirty="0"/>
          </a:p>
          <a:p>
            <a:pPr marL="108000" indent="0">
              <a:buNone/>
            </a:pPr>
            <a:endParaRPr lang="ru-RU" sz="1400" kern="0" dirty="0"/>
          </a:p>
          <a:p>
            <a:pPr marL="108000" indent="0">
              <a:buNone/>
            </a:pPr>
            <a:endParaRPr lang="ru-RU" sz="1400" kern="0" dirty="0"/>
          </a:p>
          <a:p>
            <a:pPr marL="108000" indent="0">
              <a:buNone/>
            </a:pPr>
            <a:endParaRPr lang="bg-BG" sz="1400" kern="0" dirty="0" smtClean="0"/>
          </a:p>
        </p:txBody>
      </p:sp>
    </p:spTree>
    <p:extLst>
      <p:ext uri="{BB962C8B-B14F-4D97-AF65-F5344CB8AC3E}">
        <p14:creationId xmlns:p14="http://schemas.microsoft.com/office/powerpoint/2010/main" val="28971758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marL="342900" indent="-342900" algn="ctr"/>
            <a:r>
              <a:rPr lang="bg-BG" sz="3600" b="1" dirty="0" smtClean="0"/>
              <a:t>Оптимизиране на плана</a:t>
            </a:r>
            <a:endParaRPr lang="bg-BG" sz="3600" b="1" dirty="0"/>
          </a:p>
        </p:txBody>
      </p:sp>
      <p:sp>
        <p:nvSpPr>
          <p:cNvPr id="14339" name="Content Placeholder 2"/>
          <p:cNvSpPr>
            <a:spLocks noGrp="1"/>
          </p:cNvSpPr>
          <p:nvPr>
            <p:ph idx="1"/>
          </p:nvPr>
        </p:nvSpPr>
        <p:spPr>
          <a:xfrm>
            <a:off x="971600" y="1196752"/>
            <a:ext cx="7704856" cy="4896544"/>
          </a:xfrm>
        </p:spPr>
        <p:txBody>
          <a:bodyPr/>
          <a:lstStyle/>
          <a:p>
            <a:endParaRPr lang="bg-BG" sz="1600" b="0" dirty="0" smtClean="0"/>
          </a:p>
          <a:p>
            <a:r>
              <a:rPr lang="bg-BG" sz="1600" b="0" dirty="0" smtClean="0"/>
              <a:t>До </a:t>
            </a:r>
            <a:r>
              <a:rPr lang="bg-BG" sz="1600" b="0" dirty="0"/>
              <a:t>появата на мрежовите методи планирането на времето е осъществявано в сравнително ограничен обхват. Основно се използвала схемата </a:t>
            </a:r>
            <a:r>
              <a:rPr lang="bg-BG" sz="1600" b="0" dirty="0" smtClean="0"/>
              <a:t>на</a:t>
            </a:r>
            <a:r>
              <a:rPr lang="en-US" sz="1600" b="0" dirty="0" smtClean="0"/>
              <a:t> Gantt</a:t>
            </a:r>
            <a:r>
              <a:rPr lang="bg-BG" sz="1600" b="0" dirty="0" smtClean="0"/>
              <a:t>  </a:t>
            </a:r>
            <a:r>
              <a:rPr lang="bg-BG" sz="1600" b="0" dirty="0"/>
              <a:t>(линеен график). При нея се задават сроковете на започване и завършване на всяка дейност върху хоризонталната скала на времето. Тази схема не позволява да бъдат установени зависимостите между отделните дейности, които по същество определят темповете на реализиране на проекта. Във връзка с повишаване сложността на проектите възниква необходимостта от разработване на нови методи на планиране, които да осигурят оптимизация на цялостния процес на проекта. </a:t>
            </a:r>
            <a:endParaRPr lang="bg-BG" sz="1600" b="0" dirty="0" smtClean="0"/>
          </a:p>
          <a:p>
            <a:r>
              <a:rPr lang="bg-BG" sz="1600" b="0" dirty="0"/>
              <a:t/>
            </a:r>
            <a:br>
              <a:rPr lang="bg-BG" sz="1600" b="0" dirty="0"/>
            </a:br>
            <a:r>
              <a:rPr lang="bg-BG" sz="1600" b="0" dirty="0"/>
              <a:t>Под </a:t>
            </a:r>
            <a:r>
              <a:rPr lang="bg-BG" sz="1600" dirty="0"/>
              <a:t>оптимизация</a:t>
            </a:r>
            <a:r>
              <a:rPr lang="bg-BG" sz="1600" b="0" dirty="0"/>
              <a:t> се разбира минимизиране на времето за изпълнение на дейностите, с отчитане на разходите за използване на ресурси от различен тип. </a:t>
            </a:r>
            <a:endParaRPr lang="bg-BG" sz="1600" b="0" dirty="0" smtClean="0"/>
          </a:p>
          <a:p>
            <a:endParaRPr lang="bg-BG" sz="1600" b="0" dirty="0" smtClean="0"/>
          </a:p>
          <a:p>
            <a:r>
              <a:rPr lang="bg-BG" altLang="en-US" sz="1600" b="0" dirty="0" smtClean="0"/>
              <a:t>Използват се описаните по-назад методи:</a:t>
            </a:r>
            <a:endParaRPr lang="bg-BG" altLang="en-US" sz="1600" b="0" dirty="0"/>
          </a:p>
          <a:p>
            <a:r>
              <a:rPr lang="bg-BG" sz="1600" dirty="0"/>
              <a:t>- метод на критичния път (МКП); </a:t>
            </a:r>
            <a:br>
              <a:rPr lang="bg-BG" sz="1600" dirty="0"/>
            </a:br>
            <a:r>
              <a:rPr lang="bg-BG" sz="1600" dirty="0"/>
              <a:t>- метод на оценка и преглед на програмите </a:t>
            </a:r>
            <a:r>
              <a:rPr lang="bg-BG" sz="1600" dirty="0" smtClean="0"/>
              <a:t>(</a:t>
            </a:r>
            <a:r>
              <a:rPr lang="en-US" sz="1600" dirty="0" smtClean="0"/>
              <a:t>PERT</a:t>
            </a:r>
            <a:r>
              <a:rPr lang="bg-BG" sz="1600" dirty="0" smtClean="0"/>
              <a:t>). </a:t>
            </a:r>
            <a:endParaRPr lang="en-US" altLang="en-US" sz="1600" b="0" dirty="0" smtClean="0"/>
          </a:p>
        </p:txBody>
      </p:sp>
      <p:sp>
        <p:nvSpPr>
          <p:cNvPr id="6" name="Slide Number Placeholder 5"/>
          <p:cNvSpPr>
            <a:spLocks noGrp="1"/>
          </p:cNvSpPr>
          <p:nvPr>
            <p:ph type="sldNum" sz="quarter" idx="12"/>
          </p:nvPr>
        </p:nvSpPr>
        <p:spPr/>
        <p:txBody>
          <a:bodyPr/>
          <a:lstStyle/>
          <a:p>
            <a:pPr>
              <a:defRPr/>
            </a:pPr>
            <a:fld id="{FD6A8A89-93D5-4FD5-ACD8-9C670C123DB6}" type="slidenum">
              <a:rPr lang="en-US" altLang="en-US" smtClean="0"/>
              <a:pPr>
                <a:defRPr/>
              </a:pPr>
              <a:t>19</a:t>
            </a:fld>
            <a:endParaRPr lang="en-US" altLang="en-US"/>
          </a:p>
        </p:txBody>
      </p:sp>
      <p:sp>
        <p:nvSpPr>
          <p:cNvPr id="7" name="Footer Placeholder 4"/>
          <p:cNvSpPr>
            <a:spLocks noGrp="1"/>
          </p:cNvSpPr>
          <p:nvPr>
            <p:ph type="ftr" sz="quarter" idx="11"/>
          </p:nvPr>
        </p:nvSpPr>
        <p:spPr>
          <a:xfrm>
            <a:off x="5148064" y="6356176"/>
            <a:ext cx="3091510" cy="457200"/>
          </a:xfrm>
        </p:spPr>
        <p:txBody>
          <a:bodyPr/>
          <a:lstStyle/>
          <a:p>
            <a:pPr>
              <a:defRPr/>
            </a:pPr>
            <a:r>
              <a:rPr lang="ru-RU" altLang="en-US" dirty="0" smtClean="0"/>
              <a:t>Лекция 5.1:</a:t>
            </a:r>
            <a:r>
              <a:rPr lang="bg-BG" altLang="en-US" dirty="0" smtClean="0"/>
              <a:t> </a:t>
            </a:r>
            <a:r>
              <a:rPr lang="bg-BG" altLang="en-US" dirty="0"/>
              <a:t>Планиране на </a:t>
            </a:r>
            <a:r>
              <a:rPr lang="bg-BG" altLang="en-US" dirty="0" smtClean="0"/>
              <a:t>проекта</a:t>
            </a:r>
          </a:p>
        </p:txBody>
      </p:sp>
      <p:sp>
        <p:nvSpPr>
          <p:cNvPr id="8" name="Date Placeholder 3"/>
          <p:cNvSpPr>
            <a:spLocks noGrp="1"/>
          </p:cNvSpPr>
          <p:nvPr>
            <p:ph type="dt" sz="quarter" idx="10"/>
          </p:nvPr>
        </p:nvSpPr>
        <p:spPr>
          <a:xfrm>
            <a:off x="1619672" y="6333827"/>
            <a:ext cx="3087303" cy="407541"/>
          </a:xfrm>
        </p:spPr>
        <p:txBody>
          <a:bodyPr/>
          <a:lstStyle/>
          <a:p>
            <a:pPr>
              <a:defRPr/>
            </a:pPr>
            <a:r>
              <a:rPr lang="en-US" altLang="en-US" dirty="0" smtClean="0"/>
              <a:t>©</a:t>
            </a:r>
            <a:r>
              <a:rPr lang="bg-BG" b="1" i="1" dirty="0"/>
              <a:t>Въведение в методологията за управление на проекти на </a:t>
            </a:r>
            <a:r>
              <a:rPr lang="en-US" b="1" i="1" dirty="0"/>
              <a:t>PMI</a:t>
            </a:r>
            <a:endParaRPr lang="bg-BG" b="1" i="1" dirty="0"/>
          </a:p>
          <a:p>
            <a:pPr>
              <a:defRPr/>
            </a:pPr>
            <a:endParaRPr lang="en-US" altLang="en-US" dirty="0" smtClean="0"/>
          </a:p>
        </p:txBody>
      </p:sp>
    </p:spTree>
    <p:extLst>
      <p:ext uri="{BB962C8B-B14F-4D97-AF65-F5344CB8AC3E}">
        <p14:creationId xmlns:p14="http://schemas.microsoft.com/office/powerpoint/2010/main" val="27469769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ctr"/>
            <a:r>
              <a:rPr lang="bg-BG" altLang="en-US" b="1" dirty="0" smtClean="0"/>
              <a:t>За връзка с лектора</a:t>
            </a:r>
            <a:endParaRPr lang="en-US" altLang="en-US" b="1" dirty="0" smtClean="0"/>
          </a:p>
        </p:txBody>
      </p:sp>
      <p:sp>
        <p:nvSpPr>
          <p:cNvPr id="14339" name="Content Placeholder 2"/>
          <p:cNvSpPr>
            <a:spLocks noGrp="1"/>
          </p:cNvSpPr>
          <p:nvPr>
            <p:ph idx="1"/>
          </p:nvPr>
        </p:nvSpPr>
        <p:spPr>
          <a:xfrm>
            <a:off x="1042988" y="1341438"/>
            <a:ext cx="7543800" cy="4800600"/>
          </a:xfrm>
        </p:spPr>
        <p:txBody>
          <a:bodyPr/>
          <a:lstStyle/>
          <a:p>
            <a:r>
              <a:rPr lang="bg-BG" altLang="en-US" sz="2000" dirty="0" smtClean="0"/>
              <a:t>	доц. д-р Светослав Енков</a:t>
            </a:r>
          </a:p>
          <a:p>
            <a:endParaRPr lang="bg-BG" sz="2000" b="0" dirty="0"/>
          </a:p>
          <a:p>
            <a:r>
              <a:rPr lang="bg-BG" sz="2000" b="0" dirty="0" smtClean="0"/>
              <a:t>	катедра Компютърна Информатика, ФМИ</a:t>
            </a:r>
            <a:r>
              <a:rPr lang="en-US" sz="2000" b="0" dirty="0" smtClean="0"/>
              <a:t>, </a:t>
            </a:r>
            <a:r>
              <a:rPr lang="bg-BG" sz="2000" b="0" dirty="0" smtClean="0"/>
              <a:t>ПУ, </a:t>
            </a:r>
            <a:r>
              <a:rPr lang="bg-BG" sz="2000" b="0" dirty="0" err="1" smtClean="0"/>
              <a:t>каб</a:t>
            </a:r>
            <a:r>
              <a:rPr lang="bg-BG" sz="2000" b="0" dirty="0" smtClean="0"/>
              <a:t>. 437</a:t>
            </a:r>
          </a:p>
          <a:p>
            <a:pPr marL="0" indent="0">
              <a:buNone/>
            </a:pPr>
            <a:r>
              <a:rPr lang="bg-BG" sz="2000" dirty="0"/>
              <a:t>	</a:t>
            </a:r>
            <a:endParaRPr lang="bg-BG" sz="2000" dirty="0" smtClean="0"/>
          </a:p>
          <a:p>
            <a:pPr marL="0" indent="0">
              <a:buNone/>
            </a:pPr>
            <a:r>
              <a:rPr lang="bg-BG" sz="2000" dirty="0"/>
              <a:t>	</a:t>
            </a:r>
            <a:r>
              <a:rPr lang="en-US" sz="2000" dirty="0">
                <a:hlinkClick r:id="rId2"/>
              </a:rPr>
              <a:t>http://www.enkov.com/spm</a:t>
            </a:r>
            <a:r>
              <a:rPr lang="en-US" sz="2000" dirty="0" smtClean="0"/>
              <a:t> </a:t>
            </a:r>
          </a:p>
          <a:p>
            <a:pPr marL="0" indent="0">
              <a:buNone/>
            </a:pPr>
            <a:endParaRPr lang="en-US" sz="2000" dirty="0" smtClean="0"/>
          </a:p>
          <a:p>
            <a:pPr marL="0" indent="0">
              <a:buNone/>
            </a:pPr>
            <a:r>
              <a:rPr lang="en-US" sz="1600" dirty="0" smtClean="0"/>
              <a:t>	</a:t>
            </a:r>
            <a:r>
              <a:rPr lang="bg-BG" sz="1600" b="0" dirty="0" smtClean="0"/>
              <a:t>За кореспонденция, използвайте:</a:t>
            </a:r>
            <a:endParaRPr lang="bg-BG" sz="1600" dirty="0" smtClean="0"/>
          </a:p>
          <a:p>
            <a:pPr marL="0" indent="0">
              <a:buNone/>
            </a:pPr>
            <a:r>
              <a:rPr lang="bg-BG" sz="2000" dirty="0">
                <a:sym typeface="Wingdings"/>
              </a:rPr>
              <a:t>	</a:t>
            </a:r>
            <a:r>
              <a:rPr lang="bg-BG" sz="2000" dirty="0" smtClean="0">
                <a:sym typeface="Wingdings"/>
              </a:rPr>
              <a:t></a:t>
            </a:r>
            <a:r>
              <a:rPr lang="en-US" sz="2000" dirty="0" smtClean="0">
                <a:sym typeface="Wingdings"/>
              </a:rPr>
              <a:t> </a:t>
            </a:r>
            <a:r>
              <a:rPr lang="bg-BG" sz="2000" dirty="0" smtClean="0">
                <a:solidFill>
                  <a:srgbClr val="00B0F0"/>
                </a:solidFill>
                <a:sym typeface="Wingdings"/>
              </a:rPr>
              <a:t> </a:t>
            </a:r>
            <a:r>
              <a:rPr lang="en-US" sz="1800" dirty="0" smtClean="0">
                <a:solidFill>
                  <a:srgbClr val="00B0F0"/>
                </a:solidFill>
                <a:hlinkClick r:id="rId3"/>
              </a:rPr>
              <a:t>svetoslav.enkov@gmail.com</a:t>
            </a:r>
            <a:r>
              <a:rPr lang="en-US" sz="1800" dirty="0" smtClean="0">
                <a:solidFill>
                  <a:srgbClr val="00B0F0"/>
                </a:solidFill>
              </a:rPr>
              <a:t>       </a:t>
            </a:r>
            <a:r>
              <a:rPr lang="en-US" sz="1800" dirty="0" smtClean="0">
                <a:solidFill>
                  <a:srgbClr val="00B0F0"/>
                </a:solidFill>
                <a:hlinkClick r:id="rId4"/>
              </a:rPr>
              <a:t>enkov@uni-plovdiv.bg</a:t>
            </a:r>
            <a:r>
              <a:rPr lang="en-US" sz="1800" dirty="0" smtClean="0"/>
              <a:t> </a:t>
            </a:r>
            <a:endParaRPr lang="bg-BG" sz="1800" dirty="0" smtClean="0"/>
          </a:p>
          <a:p>
            <a:pPr marL="0" indent="0">
              <a:buNone/>
            </a:pPr>
            <a:r>
              <a:rPr lang="bg-BG" sz="2000" dirty="0" smtClean="0"/>
              <a:t>                    </a:t>
            </a:r>
          </a:p>
          <a:p>
            <a:pPr marL="0" indent="0">
              <a:buNone/>
            </a:pPr>
            <a:r>
              <a:rPr lang="bg-BG" sz="2000" dirty="0"/>
              <a:t>	 </a:t>
            </a:r>
            <a:r>
              <a:rPr lang="bg-BG" sz="2000" dirty="0" smtClean="0"/>
              <a:t>     </a:t>
            </a:r>
            <a:r>
              <a:rPr lang="en-US" sz="2000" dirty="0" smtClean="0"/>
              <a:t>Svetoslav Enkov     </a:t>
            </a:r>
            <a:r>
              <a:rPr lang="bg-BG" sz="2000" dirty="0" smtClean="0"/>
              <a:t>   </a:t>
            </a:r>
            <a:r>
              <a:rPr lang="en-US" sz="2000" dirty="0" smtClean="0"/>
              <a:t>0887 429 709 </a:t>
            </a:r>
            <a:r>
              <a:rPr lang="bg-BG" sz="2000" dirty="0" smtClean="0"/>
              <a:t>   </a:t>
            </a:r>
            <a:r>
              <a:rPr lang="en-US" sz="2000" dirty="0" smtClean="0"/>
              <a:t>  </a:t>
            </a:r>
            <a:r>
              <a:rPr lang="bg-BG" sz="2000" dirty="0" smtClean="0"/>
              <a:t>     </a:t>
            </a:r>
            <a:r>
              <a:rPr lang="en-US" sz="2000" dirty="0" smtClean="0"/>
              <a:t> shark67</a:t>
            </a:r>
            <a:endParaRPr lang="bg-BG" sz="2000" dirty="0" smtClean="0"/>
          </a:p>
          <a:p>
            <a:endParaRPr lang="bg-BG" altLang="en-US" sz="2000" dirty="0" smtClean="0"/>
          </a:p>
          <a:p>
            <a:r>
              <a:rPr lang="bg-BG" altLang="en-US" sz="2000" dirty="0"/>
              <a:t>	</a:t>
            </a:r>
            <a:r>
              <a:rPr lang="bg-BG" altLang="en-US" sz="2000" b="0" dirty="0" smtClean="0"/>
              <a:t>консултации в кабинета само след уговорка</a:t>
            </a:r>
            <a:r>
              <a:rPr lang="en-US" altLang="en-US" sz="2000" b="0" dirty="0" smtClean="0"/>
              <a:t/>
            </a:r>
            <a:br>
              <a:rPr lang="en-US" altLang="en-US" sz="2000" b="0" dirty="0" smtClean="0"/>
            </a:br>
            <a:r>
              <a:rPr lang="bg-BG" altLang="en-US" sz="2000" b="0" dirty="0" smtClean="0"/>
              <a:t>	(предпочитан начин – </a:t>
            </a:r>
            <a:r>
              <a:rPr lang="en-US" altLang="en-US" b="0" dirty="0" smtClean="0"/>
              <a:t>online </a:t>
            </a:r>
            <a:r>
              <a:rPr lang="bg-BG" altLang="en-US" sz="2000" b="0" dirty="0" smtClean="0"/>
              <a:t>консултиране)</a:t>
            </a:r>
            <a:endParaRPr lang="en-US" altLang="en-US" sz="2000" dirty="0" smtClean="0"/>
          </a:p>
        </p:txBody>
      </p:sp>
      <p:sp>
        <p:nvSpPr>
          <p:cNvPr id="4" name="Date Placeholder 3"/>
          <p:cNvSpPr>
            <a:spLocks noGrp="1"/>
          </p:cNvSpPr>
          <p:nvPr>
            <p:ph type="dt" sz="quarter" idx="10"/>
          </p:nvPr>
        </p:nvSpPr>
        <p:spPr>
          <a:xfrm>
            <a:off x="1676400" y="6405563"/>
            <a:ext cx="2319536" cy="263525"/>
          </a:xfrm>
        </p:spPr>
        <p:txBody>
          <a:bodyPr/>
          <a:lstStyle/>
          <a:p>
            <a:pPr>
              <a:defRPr/>
            </a:pPr>
            <a:r>
              <a:rPr lang="en-US" altLang="en-US" dirty="0"/>
              <a:t>© </a:t>
            </a:r>
            <a:r>
              <a:rPr lang="bg-BG" altLang="en-US" dirty="0"/>
              <a:t>ФМИ ПУ, доц. д-р Св. Енков</a:t>
            </a:r>
          </a:p>
        </p:txBody>
      </p:sp>
      <p:sp>
        <p:nvSpPr>
          <p:cNvPr id="6" name="Slide Number Placeholder 5"/>
          <p:cNvSpPr>
            <a:spLocks noGrp="1"/>
          </p:cNvSpPr>
          <p:nvPr>
            <p:ph type="sldNum" sz="quarter" idx="12"/>
          </p:nvPr>
        </p:nvSpPr>
        <p:spPr/>
        <p:txBody>
          <a:bodyPr/>
          <a:lstStyle/>
          <a:p>
            <a:pPr>
              <a:defRPr/>
            </a:pPr>
            <a:fld id="{FD6A8A89-93D5-4FD5-ACD8-9C670C123DB6}" type="slidenum">
              <a:rPr lang="en-US" altLang="en-US" smtClean="0"/>
              <a:pPr>
                <a:defRPr/>
              </a:pPr>
              <a:t>2</a:t>
            </a:fld>
            <a:endParaRPr lang="en-US" altLang="en-US" dirty="0"/>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3281" y="4593390"/>
            <a:ext cx="323850" cy="323850"/>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39659" y="4581168"/>
            <a:ext cx="360000" cy="360000"/>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51518" y="4576395"/>
            <a:ext cx="141442" cy="324000"/>
          </a:xfrm>
          <a:prstGeom prst="rect">
            <a:avLst/>
          </a:prstGeom>
        </p:spPr>
      </p:pic>
      <p:sp>
        <p:nvSpPr>
          <p:cNvPr id="10" name="Footer Placeholder 4"/>
          <p:cNvSpPr>
            <a:spLocks noGrp="1"/>
          </p:cNvSpPr>
          <p:nvPr>
            <p:ph type="ftr" sz="quarter" idx="11"/>
          </p:nvPr>
        </p:nvSpPr>
        <p:spPr>
          <a:xfrm>
            <a:off x="5148064" y="6356176"/>
            <a:ext cx="3091510" cy="457200"/>
          </a:xfrm>
        </p:spPr>
        <p:txBody>
          <a:bodyPr/>
          <a:lstStyle/>
          <a:p>
            <a:pPr>
              <a:defRPr/>
            </a:pPr>
            <a:r>
              <a:rPr lang="ru-RU" altLang="en-US" dirty="0" smtClean="0"/>
              <a:t>Лекция 5.1:</a:t>
            </a:r>
            <a:r>
              <a:rPr lang="bg-BG" altLang="en-US" dirty="0" smtClean="0"/>
              <a:t> </a:t>
            </a:r>
            <a:r>
              <a:rPr lang="bg-BG" altLang="en-US" dirty="0"/>
              <a:t>Планиране на </a:t>
            </a:r>
            <a:r>
              <a:rPr lang="bg-BG" altLang="en-US" dirty="0" smtClean="0"/>
              <a:t>проекта</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algn="ctr"/>
            <a:r>
              <a:rPr lang="bg-BG" altLang="en-US" dirty="0" smtClean="0"/>
              <a:t>Литература (обща към всички лекции)</a:t>
            </a:r>
            <a:endParaRPr lang="en-US" altLang="en-US" dirty="0" smtClean="0"/>
          </a:p>
        </p:txBody>
      </p:sp>
      <p:sp>
        <p:nvSpPr>
          <p:cNvPr id="20483" name="Content Placeholder 2"/>
          <p:cNvSpPr>
            <a:spLocks noGrp="1"/>
          </p:cNvSpPr>
          <p:nvPr>
            <p:ph idx="1"/>
          </p:nvPr>
        </p:nvSpPr>
        <p:spPr>
          <a:xfrm>
            <a:off x="1042988" y="1341438"/>
            <a:ext cx="7543800" cy="4800600"/>
          </a:xfrm>
        </p:spPr>
        <p:txBody>
          <a:bodyPr/>
          <a:lstStyle/>
          <a:p>
            <a:pPr marL="342900" lvl="0" indent="-342900">
              <a:buFont typeface="+mj-lt"/>
              <a:buAutoNum type="arabicPeriod"/>
            </a:pPr>
            <a:r>
              <a:rPr lang="en-US" sz="1800" b="0" dirty="0" smtClean="0"/>
              <a:t>Project </a:t>
            </a:r>
            <a:r>
              <a:rPr lang="en-US" sz="1800" b="0" dirty="0"/>
              <a:t>Management Institute, A Guide to the Project Management Body of Knowledge (PMBOK® Guide)–Sixth Edition, 2017.</a:t>
            </a:r>
          </a:p>
          <a:p>
            <a:pPr marL="342900" lvl="0" indent="-342900">
              <a:buFont typeface="+mj-lt"/>
              <a:buAutoNum type="arabicPeriod"/>
            </a:pPr>
            <a:r>
              <a:rPr lang="en-US" sz="1800" b="0" dirty="0"/>
              <a:t>Adolfo </a:t>
            </a:r>
            <a:r>
              <a:rPr lang="en-US" sz="1800" b="0" dirty="0" err="1"/>
              <a:t>Villafiorita</a:t>
            </a:r>
            <a:r>
              <a:rPr lang="en-US" sz="1800" b="0" dirty="0"/>
              <a:t>, Introduction to Software Project Management, </a:t>
            </a:r>
            <a:r>
              <a:rPr lang="en-US" sz="1800" b="0" dirty="0" err="1"/>
              <a:t>Auerbach</a:t>
            </a:r>
            <a:r>
              <a:rPr lang="en-US" sz="1800" b="0" dirty="0"/>
              <a:t> Publications, 2014.</a:t>
            </a:r>
          </a:p>
          <a:p>
            <a:pPr marL="342900" lvl="0" indent="-342900">
              <a:buFont typeface="+mj-lt"/>
              <a:buAutoNum type="arabicPeriod"/>
            </a:pPr>
            <a:r>
              <a:rPr lang="en-US" sz="1800" b="0" dirty="0"/>
              <a:t>Anna P. Murray, The Complete Software Project Manager, 1st Edition, Wiley, 2016.</a:t>
            </a:r>
          </a:p>
          <a:p>
            <a:pPr marL="342900" lvl="0" indent="-342900">
              <a:buFont typeface="+mj-lt"/>
              <a:buAutoNum type="arabicPeriod"/>
            </a:pPr>
            <a:r>
              <a:rPr lang="en-US" sz="1800" b="0" dirty="0"/>
              <a:t>Robert K. </a:t>
            </a:r>
            <a:r>
              <a:rPr lang="en-US" sz="1800" b="0" dirty="0" err="1"/>
              <a:t>Wysocki</a:t>
            </a:r>
            <a:r>
              <a:rPr lang="en-US" sz="1800" b="0" dirty="0"/>
              <a:t>, Effective Project Management: Traditional, Agile, Extreme, 7th Edition, Wiley, 2013.</a:t>
            </a:r>
          </a:p>
          <a:p>
            <a:pPr marL="342900" lvl="0" indent="-342900">
              <a:buFont typeface="+mj-lt"/>
              <a:buAutoNum type="arabicPeriod"/>
            </a:pPr>
            <a:r>
              <a:rPr lang="en-US" sz="1800" b="0" dirty="0"/>
              <a:t>Bob Hughes, Mike </a:t>
            </a:r>
            <a:r>
              <a:rPr lang="en-US" sz="1800" b="0" dirty="0" err="1"/>
              <a:t>Cotterell</a:t>
            </a:r>
            <a:r>
              <a:rPr lang="en-US" sz="1800" b="0" dirty="0"/>
              <a:t>, Software Project Management, 5th edition, McGraw-Hill Education, 2009.</a:t>
            </a:r>
          </a:p>
          <a:p>
            <a:pPr marL="342900" lvl="0" indent="-342900">
              <a:buFont typeface="+mj-lt"/>
              <a:buAutoNum type="arabicPeriod"/>
            </a:pPr>
            <a:r>
              <a:rPr lang="en-US" sz="1800" b="0" dirty="0"/>
              <a:t>Per Kroll, Philippe </a:t>
            </a:r>
            <a:r>
              <a:rPr lang="en-US" sz="1800" b="0" dirty="0" err="1"/>
              <a:t>Kruchten</a:t>
            </a:r>
            <a:r>
              <a:rPr lang="en-US" sz="1800" b="0" dirty="0"/>
              <a:t>, Grady </a:t>
            </a:r>
            <a:r>
              <a:rPr lang="en-US" sz="1800" b="0" dirty="0" err="1"/>
              <a:t>Booch</a:t>
            </a:r>
            <a:r>
              <a:rPr lang="en-US" sz="1800" b="0" dirty="0"/>
              <a:t>, The Rational Unified Process Made Easy, Addison-Wesley, 2003.</a:t>
            </a:r>
          </a:p>
          <a:p>
            <a:pPr marL="342900" lvl="0" indent="-342900">
              <a:buFont typeface="+mj-lt"/>
              <a:buAutoNum type="arabicPeriod"/>
            </a:pPr>
            <a:r>
              <a:rPr lang="en-US" sz="1800" b="0" dirty="0"/>
              <a:t>Walker Royce, Software Project Management: A Unified Framework, Addison-Wesley, 1998.</a:t>
            </a:r>
          </a:p>
          <a:p>
            <a:pPr marL="342900" indent="-342900">
              <a:buFont typeface="+mj-lt"/>
              <a:buAutoNum type="arabicPeriod"/>
            </a:pPr>
            <a:r>
              <a:rPr lang="bg-BG" altLang="en-US" sz="1800" b="0" dirty="0" smtClean="0"/>
              <a:t>Ръководство </a:t>
            </a:r>
            <a:r>
              <a:rPr lang="bg-BG" altLang="en-US" sz="1800" b="0" dirty="0"/>
              <a:t>за </a:t>
            </a:r>
            <a:r>
              <a:rPr lang="en-US" altLang="en-US" sz="1800" b="0" dirty="0"/>
              <a:t>MS Project 2013 - </a:t>
            </a:r>
            <a:r>
              <a:rPr lang="en-US" altLang="en-US" sz="1200" b="0" dirty="0">
                <a:hlinkClick r:id="rId2"/>
              </a:rPr>
              <a:t>https://www.tutorialspoint.com/ms_project/index.htm</a:t>
            </a:r>
            <a:endParaRPr lang="en-US" altLang="en-US" sz="1200" b="0" dirty="0"/>
          </a:p>
          <a:p>
            <a:endParaRPr lang="en-US" altLang="en-US" sz="1600" dirty="0" smtClean="0"/>
          </a:p>
        </p:txBody>
      </p:sp>
      <p:sp>
        <p:nvSpPr>
          <p:cNvPr id="4" name="Date Placeholder 3"/>
          <p:cNvSpPr>
            <a:spLocks noGrp="1"/>
          </p:cNvSpPr>
          <p:nvPr>
            <p:ph type="dt" sz="quarter" idx="10"/>
          </p:nvPr>
        </p:nvSpPr>
        <p:spPr>
          <a:xfrm>
            <a:off x="1676400" y="6381328"/>
            <a:ext cx="1981200" cy="263525"/>
          </a:xfrm>
        </p:spPr>
        <p:txBody>
          <a:bodyPr/>
          <a:lstStyle/>
          <a:p>
            <a:pPr>
              <a:defRPr/>
            </a:pPr>
            <a:r>
              <a:rPr lang="bg-BG" altLang="en-US" dirty="0" smtClean="0"/>
              <a:t>Литература за ползване</a:t>
            </a:r>
            <a:endParaRPr lang="bg-BG" altLang="en-US" dirty="0"/>
          </a:p>
        </p:txBody>
      </p:sp>
      <p:sp>
        <p:nvSpPr>
          <p:cNvPr id="6" name="Slide Number Placeholder 5"/>
          <p:cNvSpPr>
            <a:spLocks noGrp="1"/>
          </p:cNvSpPr>
          <p:nvPr>
            <p:ph type="sldNum" sz="quarter" idx="12"/>
          </p:nvPr>
        </p:nvSpPr>
        <p:spPr/>
        <p:txBody>
          <a:bodyPr/>
          <a:lstStyle/>
          <a:p>
            <a:pPr>
              <a:defRPr/>
            </a:pPr>
            <a:fld id="{C29924CA-3347-4845-977D-482A64641D47}" type="slidenum">
              <a:rPr lang="en-US" altLang="en-US" smtClean="0"/>
              <a:pPr>
                <a:defRPr/>
              </a:pPr>
              <a:t>20</a:t>
            </a:fld>
            <a:endParaRPr lang="en-US" altLang="en-US"/>
          </a:p>
        </p:txBody>
      </p:sp>
      <p:sp>
        <p:nvSpPr>
          <p:cNvPr id="8" name="Footer Placeholder 4"/>
          <p:cNvSpPr>
            <a:spLocks noGrp="1"/>
          </p:cNvSpPr>
          <p:nvPr>
            <p:ph type="ftr" sz="quarter" idx="11"/>
          </p:nvPr>
        </p:nvSpPr>
        <p:spPr>
          <a:xfrm>
            <a:off x="5148064" y="6356176"/>
            <a:ext cx="3091510" cy="457200"/>
          </a:xfrm>
        </p:spPr>
        <p:txBody>
          <a:bodyPr/>
          <a:lstStyle/>
          <a:p>
            <a:pPr>
              <a:defRPr/>
            </a:pPr>
            <a:r>
              <a:rPr lang="ru-RU" altLang="en-US" dirty="0" smtClean="0"/>
              <a:t>Лекция 5.1:</a:t>
            </a:r>
            <a:r>
              <a:rPr lang="bg-BG" altLang="en-US" dirty="0" smtClean="0"/>
              <a:t> </a:t>
            </a:r>
            <a:r>
              <a:rPr lang="bg-BG" altLang="en-US" dirty="0"/>
              <a:t>Планиране на </a:t>
            </a:r>
            <a:r>
              <a:rPr lang="bg-BG" altLang="en-US" dirty="0" smtClean="0"/>
              <a:t>проекта</a:t>
            </a:r>
          </a:p>
        </p:txBody>
      </p:sp>
    </p:spTree>
    <p:extLst>
      <p:ext uri="{BB962C8B-B14F-4D97-AF65-F5344CB8AC3E}">
        <p14:creationId xmlns:p14="http://schemas.microsoft.com/office/powerpoint/2010/main" val="40061337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ctr"/>
            <a:r>
              <a:rPr lang="bg-BG" altLang="en-US" b="1" dirty="0" smtClean="0"/>
              <a:t>Нуждата от </a:t>
            </a:r>
            <a:r>
              <a:rPr lang="bg-BG" altLang="en-US" b="1" dirty="0"/>
              <a:t>п</a:t>
            </a:r>
            <a:r>
              <a:rPr lang="bg-BG" altLang="en-US" b="1" dirty="0" smtClean="0"/>
              <a:t>ланиране на проекта</a:t>
            </a:r>
            <a:endParaRPr lang="en-US" altLang="en-US" b="1" dirty="0" smtClean="0"/>
          </a:p>
        </p:txBody>
      </p:sp>
      <p:sp>
        <p:nvSpPr>
          <p:cNvPr id="14339" name="Content Placeholder 2"/>
          <p:cNvSpPr>
            <a:spLocks noGrp="1"/>
          </p:cNvSpPr>
          <p:nvPr>
            <p:ph idx="1"/>
          </p:nvPr>
        </p:nvSpPr>
        <p:spPr>
          <a:xfrm>
            <a:off x="1043608" y="1341438"/>
            <a:ext cx="7543800" cy="4800600"/>
          </a:xfrm>
        </p:spPr>
        <p:txBody>
          <a:bodyPr/>
          <a:lstStyle/>
          <a:p>
            <a:pPr lvl="1"/>
            <a:endParaRPr lang="en-US" altLang="bg-BG" sz="1800" dirty="0" smtClean="0"/>
          </a:p>
          <a:p>
            <a:pPr lvl="1"/>
            <a:endParaRPr lang="bg-BG" altLang="bg-BG" sz="1800" dirty="0" smtClean="0"/>
          </a:p>
          <a:p>
            <a:pPr lvl="1"/>
            <a:r>
              <a:rPr lang="bg-BG" altLang="bg-BG" sz="1800" dirty="0" smtClean="0"/>
              <a:t>Може </a:t>
            </a:r>
            <a:r>
              <a:rPr lang="bg-BG" altLang="bg-BG" sz="1800" dirty="0"/>
              <a:t>би това е </a:t>
            </a:r>
            <a:r>
              <a:rPr lang="bg-BG" altLang="bg-BG" sz="1800" dirty="0" smtClean="0"/>
              <a:t>най-времепоглъщащата дейност.</a:t>
            </a:r>
            <a:endParaRPr lang="en-US" altLang="bg-BG" sz="1800" dirty="0" smtClean="0"/>
          </a:p>
          <a:p>
            <a:pPr lvl="1"/>
            <a:endParaRPr lang="bg-BG" altLang="bg-BG" sz="1800" dirty="0"/>
          </a:p>
          <a:p>
            <a:pPr lvl="1"/>
            <a:r>
              <a:rPr lang="bg-BG" altLang="bg-BG" sz="1800" dirty="0"/>
              <a:t>Това е непрекъсната дейност от началната идея до предаването на продукта. </a:t>
            </a:r>
            <a:endParaRPr lang="en-US" altLang="bg-BG" sz="1800" dirty="0" smtClean="0"/>
          </a:p>
          <a:p>
            <a:pPr lvl="1"/>
            <a:endParaRPr lang="en-US" altLang="bg-BG" sz="1800" dirty="0"/>
          </a:p>
          <a:p>
            <a:pPr lvl="1"/>
            <a:r>
              <a:rPr lang="bg-BG" altLang="bg-BG" sz="1800" dirty="0" smtClean="0"/>
              <a:t>Плановете </a:t>
            </a:r>
            <a:r>
              <a:rPr lang="bg-BG" altLang="bg-BG" sz="1800" dirty="0"/>
              <a:t>трябва редовно да се преглеждат в момента, когато постъпи нова информация. </a:t>
            </a:r>
          </a:p>
          <a:p>
            <a:pPr lvl="1"/>
            <a:endParaRPr lang="en-US" altLang="bg-BG" sz="1800" dirty="0" smtClean="0"/>
          </a:p>
          <a:p>
            <a:pPr lvl="1"/>
            <a:r>
              <a:rPr lang="bg-BG" altLang="bg-BG" sz="1800" dirty="0" smtClean="0"/>
              <a:t>Могат </a:t>
            </a:r>
            <a:r>
              <a:rPr lang="bg-BG" altLang="bg-BG" sz="1800" dirty="0"/>
              <a:t>да се разработят различни типове планове, които да подпомогнат </a:t>
            </a:r>
            <a:r>
              <a:rPr lang="bg-BG" altLang="bg-BG" sz="1800" dirty="0" smtClean="0"/>
              <a:t>главният </a:t>
            </a:r>
            <a:r>
              <a:rPr lang="bg-BG" altLang="bg-BG" sz="1800" dirty="0"/>
              <a:t>план на проекта, който се занимава с бюджета и графика</a:t>
            </a:r>
            <a:r>
              <a:rPr lang="bg-BG" altLang="bg-BG" sz="1800" dirty="0" smtClean="0"/>
              <a:t>.</a:t>
            </a:r>
            <a:endParaRPr lang="en-US" altLang="bg-BG" sz="1800" dirty="0" smtClean="0"/>
          </a:p>
          <a:p>
            <a:pPr lvl="1"/>
            <a:endParaRPr lang="en-GB" altLang="bg-BG" sz="1800" dirty="0"/>
          </a:p>
        </p:txBody>
      </p:sp>
      <p:sp>
        <p:nvSpPr>
          <p:cNvPr id="4" name="Date Placeholder 3"/>
          <p:cNvSpPr>
            <a:spLocks noGrp="1"/>
          </p:cNvSpPr>
          <p:nvPr>
            <p:ph type="dt" sz="quarter" idx="10"/>
          </p:nvPr>
        </p:nvSpPr>
        <p:spPr>
          <a:xfrm>
            <a:off x="1619672" y="6333827"/>
            <a:ext cx="3087303" cy="407541"/>
          </a:xfrm>
        </p:spPr>
        <p:txBody>
          <a:bodyPr/>
          <a:lstStyle/>
          <a:p>
            <a:pPr>
              <a:defRPr/>
            </a:pPr>
            <a:r>
              <a:rPr lang="en-US" altLang="en-US" dirty="0" smtClean="0"/>
              <a:t>©</a:t>
            </a:r>
            <a:r>
              <a:rPr lang="bg-BG" b="1" i="1" dirty="0"/>
              <a:t>Въведение в методологията за управление на проекти на </a:t>
            </a:r>
            <a:r>
              <a:rPr lang="en-US" b="1" i="1" dirty="0"/>
              <a:t>PMI</a:t>
            </a:r>
            <a:endParaRPr lang="bg-BG" b="1" i="1" dirty="0"/>
          </a:p>
          <a:p>
            <a:pPr>
              <a:defRPr/>
            </a:pPr>
            <a:endParaRPr lang="en-US" altLang="en-US" dirty="0" smtClean="0"/>
          </a:p>
        </p:txBody>
      </p:sp>
      <p:sp>
        <p:nvSpPr>
          <p:cNvPr id="6" name="Slide Number Placeholder 5"/>
          <p:cNvSpPr>
            <a:spLocks noGrp="1"/>
          </p:cNvSpPr>
          <p:nvPr>
            <p:ph type="sldNum" sz="quarter" idx="12"/>
          </p:nvPr>
        </p:nvSpPr>
        <p:spPr/>
        <p:txBody>
          <a:bodyPr/>
          <a:lstStyle/>
          <a:p>
            <a:pPr>
              <a:defRPr/>
            </a:pPr>
            <a:fld id="{FD6A8A89-93D5-4FD5-ACD8-9C670C123DB6}" type="slidenum">
              <a:rPr lang="en-US" altLang="en-US" smtClean="0"/>
              <a:pPr>
                <a:defRPr/>
              </a:pPr>
              <a:t>3</a:t>
            </a:fld>
            <a:endParaRPr lang="en-US" altLang="en-US"/>
          </a:p>
        </p:txBody>
      </p:sp>
      <p:sp>
        <p:nvSpPr>
          <p:cNvPr id="7" name="Footer Placeholder 4"/>
          <p:cNvSpPr>
            <a:spLocks noGrp="1"/>
          </p:cNvSpPr>
          <p:nvPr>
            <p:ph type="ftr" sz="quarter" idx="11"/>
          </p:nvPr>
        </p:nvSpPr>
        <p:spPr>
          <a:xfrm>
            <a:off x="5148064" y="6356176"/>
            <a:ext cx="3091510" cy="457200"/>
          </a:xfrm>
        </p:spPr>
        <p:txBody>
          <a:bodyPr/>
          <a:lstStyle/>
          <a:p>
            <a:pPr>
              <a:defRPr/>
            </a:pPr>
            <a:r>
              <a:rPr lang="ru-RU" altLang="en-US" dirty="0" smtClean="0"/>
              <a:t>Лекция 5.1:</a:t>
            </a:r>
            <a:r>
              <a:rPr lang="bg-BG" altLang="en-US" dirty="0" smtClean="0"/>
              <a:t> </a:t>
            </a:r>
            <a:r>
              <a:rPr lang="bg-BG" altLang="en-US" dirty="0"/>
              <a:t>Планиране на </a:t>
            </a:r>
            <a:r>
              <a:rPr lang="bg-BG" altLang="en-US" dirty="0" smtClean="0"/>
              <a:t>проекта</a:t>
            </a:r>
          </a:p>
        </p:txBody>
      </p:sp>
    </p:spTree>
    <p:extLst>
      <p:ext uri="{BB962C8B-B14F-4D97-AF65-F5344CB8AC3E}">
        <p14:creationId xmlns:p14="http://schemas.microsoft.com/office/powerpoint/2010/main" val="17156607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ctr"/>
            <a:r>
              <a:rPr lang="bg-BG" altLang="en-US" b="1" dirty="0" smtClean="0"/>
              <a:t>Планиране на проекта</a:t>
            </a:r>
            <a:endParaRPr lang="en-US" altLang="en-US" b="1" dirty="0" smtClean="0"/>
          </a:p>
        </p:txBody>
      </p:sp>
      <p:sp>
        <p:nvSpPr>
          <p:cNvPr id="14339" name="Content Placeholder 2"/>
          <p:cNvSpPr>
            <a:spLocks noGrp="1"/>
          </p:cNvSpPr>
          <p:nvPr>
            <p:ph idx="1"/>
          </p:nvPr>
        </p:nvSpPr>
        <p:spPr>
          <a:xfrm>
            <a:off x="1043608" y="1341438"/>
            <a:ext cx="7543800" cy="4800600"/>
          </a:xfrm>
        </p:spPr>
        <p:txBody>
          <a:bodyPr/>
          <a:lstStyle/>
          <a:p>
            <a:r>
              <a:rPr lang="bg-BG" altLang="en-US" sz="1600" dirty="0" smtClean="0"/>
              <a:t>Планирането  на проекта включва процесите за определяне на всички дейности и ресурси за изпълнение на проекта. </a:t>
            </a:r>
          </a:p>
          <a:p>
            <a:endParaRPr lang="bg-BG" altLang="en-US" sz="1600" b="0" dirty="0" smtClean="0"/>
          </a:p>
          <a:p>
            <a:r>
              <a:rPr lang="bg-BG" altLang="en-US" sz="1600" b="0" dirty="0" smtClean="0"/>
              <a:t>Те имат най-голямо значение за успешното управление на проекта и включват:</a:t>
            </a:r>
          </a:p>
          <a:p>
            <a:endParaRPr lang="bg-BG" altLang="en-US" sz="1600" b="0" dirty="0" smtClean="0"/>
          </a:p>
          <a:p>
            <a:pPr lvl="1"/>
            <a:r>
              <a:rPr lang="bg-BG" altLang="en-US" sz="1600" b="1" dirty="0" smtClean="0"/>
              <a:t>Планиране и дефиниране на обхвата на проекта</a:t>
            </a:r>
            <a:r>
              <a:rPr lang="bg-BG" altLang="en-US" sz="1600" dirty="0" smtClean="0"/>
              <a:t> - изготвяне на писмено изложение на обхвата на проекта като основа за всички бъдещи решения по него и за разделяне на главните резултати на по-малки и по-лесно управляеми компоненти (работна структура на задачите);</a:t>
            </a:r>
          </a:p>
          <a:p>
            <a:pPr marL="190500" lvl="1" indent="0">
              <a:buNone/>
            </a:pPr>
            <a:endParaRPr lang="bg-BG" altLang="en-US" sz="1600" dirty="0" smtClean="0"/>
          </a:p>
          <a:p>
            <a:pPr lvl="1"/>
            <a:r>
              <a:rPr lang="bg-BG" altLang="en-US" sz="1600" b="1" dirty="0" smtClean="0"/>
              <a:t>Дефиниране на дейностите, които трябва да бъдат извършени</a:t>
            </a:r>
            <a:r>
              <a:rPr lang="bg-BG" altLang="en-US" sz="1600" dirty="0" smtClean="0"/>
              <a:t>, за да се постигнат желаните резултати, определяне на тяхната последователност във времето и на логическите зависимости между тях, оценка на времето за тяхното изпълнение и разработване на график на проекта - одобреният график служи като изходна рамка, спрямо която се отчита и измерва изпълнението на </a:t>
            </a:r>
            <a:r>
              <a:rPr lang="bg-BG" altLang="en-US" sz="1600" dirty="0" smtClean="0"/>
              <a:t>проекта</a:t>
            </a:r>
            <a:endParaRPr lang="bg-BG" altLang="en-US" sz="1600" dirty="0" smtClean="0"/>
          </a:p>
          <a:p>
            <a:pPr marL="190500" lvl="1" indent="0">
              <a:buNone/>
            </a:pPr>
            <a:endParaRPr lang="bg-BG" altLang="en-US" sz="1600" dirty="0" smtClean="0"/>
          </a:p>
        </p:txBody>
      </p:sp>
      <p:sp>
        <p:nvSpPr>
          <p:cNvPr id="4" name="Date Placeholder 3"/>
          <p:cNvSpPr>
            <a:spLocks noGrp="1"/>
          </p:cNvSpPr>
          <p:nvPr>
            <p:ph type="dt" sz="quarter" idx="10"/>
          </p:nvPr>
        </p:nvSpPr>
        <p:spPr>
          <a:xfrm>
            <a:off x="1619672" y="6333827"/>
            <a:ext cx="3087303" cy="407541"/>
          </a:xfrm>
        </p:spPr>
        <p:txBody>
          <a:bodyPr/>
          <a:lstStyle/>
          <a:p>
            <a:pPr>
              <a:defRPr/>
            </a:pPr>
            <a:r>
              <a:rPr lang="en-US" altLang="en-US" dirty="0" smtClean="0"/>
              <a:t>©</a:t>
            </a:r>
            <a:r>
              <a:rPr lang="bg-BG" b="1" i="1" dirty="0"/>
              <a:t>Въведение в методологията за управление на проекти на </a:t>
            </a:r>
            <a:r>
              <a:rPr lang="en-US" b="1" i="1" dirty="0"/>
              <a:t>PMI</a:t>
            </a:r>
            <a:endParaRPr lang="bg-BG" b="1" i="1" dirty="0"/>
          </a:p>
          <a:p>
            <a:pPr>
              <a:defRPr/>
            </a:pPr>
            <a:endParaRPr lang="en-US" altLang="en-US" dirty="0" smtClean="0"/>
          </a:p>
        </p:txBody>
      </p:sp>
      <p:sp>
        <p:nvSpPr>
          <p:cNvPr id="6" name="Slide Number Placeholder 5"/>
          <p:cNvSpPr>
            <a:spLocks noGrp="1"/>
          </p:cNvSpPr>
          <p:nvPr>
            <p:ph type="sldNum" sz="quarter" idx="12"/>
          </p:nvPr>
        </p:nvSpPr>
        <p:spPr/>
        <p:txBody>
          <a:bodyPr/>
          <a:lstStyle/>
          <a:p>
            <a:pPr>
              <a:defRPr/>
            </a:pPr>
            <a:fld id="{FD6A8A89-93D5-4FD5-ACD8-9C670C123DB6}" type="slidenum">
              <a:rPr lang="en-US" altLang="en-US" smtClean="0"/>
              <a:pPr>
                <a:defRPr/>
              </a:pPr>
              <a:t>4</a:t>
            </a:fld>
            <a:endParaRPr lang="en-US" altLang="en-US"/>
          </a:p>
        </p:txBody>
      </p:sp>
      <p:sp>
        <p:nvSpPr>
          <p:cNvPr id="7" name="Footer Placeholder 4"/>
          <p:cNvSpPr>
            <a:spLocks noGrp="1"/>
          </p:cNvSpPr>
          <p:nvPr>
            <p:ph type="ftr" sz="quarter" idx="11"/>
          </p:nvPr>
        </p:nvSpPr>
        <p:spPr>
          <a:xfrm>
            <a:off x="5148064" y="6356176"/>
            <a:ext cx="3091510" cy="457200"/>
          </a:xfrm>
        </p:spPr>
        <p:txBody>
          <a:bodyPr/>
          <a:lstStyle/>
          <a:p>
            <a:pPr>
              <a:defRPr/>
            </a:pPr>
            <a:r>
              <a:rPr lang="ru-RU" altLang="en-US" dirty="0" smtClean="0"/>
              <a:t>Лекция 5.1:</a:t>
            </a:r>
            <a:r>
              <a:rPr lang="bg-BG" altLang="en-US" dirty="0" smtClean="0"/>
              <a:t> </a:t>
            </a:r>
            <a:r>
              <a:rPr lang="bg-BG" altLang="en-US" dirty="0"/>
              <a:t>Планиране на </a:t>
            </a:r>
            <a:r>
              <a:rPr lang="bg-BG" altLang="en-US" dirty="0" smtClean="0"/>
              <a:t>проекта</a:t>
            </a:r>
          </a:p>
        </p:txBody>
      </p:sp>
    </p:spTree>
    <p:extLst>
      <p:ext uri="{BB962C8B-B14F-4D97-AF65-F5344CB8AC3E}">
        <p14:creationId xmlns:p14="http://schemas.microsoft.com/office/powerpoint/2010/main" val="27577845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ctr"/>
            <a:r>
              <a:rPr lang="bg-BG" altLang="en-US" b="1" dirty="0" smtClean="0"/>
              <a:t>Планиране на проекта</a:t>
            </a:r>
            <a:r>
              <a:rPr lang="bg-BG" altLang="en-US" sz="1200" b="1" dirty="0" smtClean="0"/>
              <a:t> (2)</a:t>
            </a:r>
            <a:endParaRPr lang="en-US" altLang="en-US" b="1" dirty="0" smtClean="0"/>
          </a:p>
        </p:txBody>
      </p:sp>
      <p:sp>
        <p:nvSpPr>
          <p:cNvPr id="14339" name="Content Placeholder 2"/>
          <p:cNvSpPr>
            <a:spLocks noGrp="1"/>
          </p:cNvSpPr>
          <p:nvPr>
            <p:ph idx="1"/>
          </p:nvPr>
        </p:nvSpPr>
        <p:spPr>
          <a:xfrm>
            <a:off x="1042988" y="1341438"/>
            <a:ext cx="7543800" cy="4800600"/>
          </a:xfrm>
        </p:spPr>
        <p:txBody>
          <a:bodyPr/>
          <a:lstStyle/>
          <a:p>
            <a:pPr lvl="1"/>
            <a:r>
              <a:rPr lang="bg-BG" altLang="en-US" sz="1600" b="1" dirty="0"/>
              <a:t>Планиране на ресурсите</a:t>
            </a:r>
            <a:r>
              <a:rPr lang="bg-BG" altLang="en-US" sz="1600" dirty="0"/>
              <a:t> - определяне на вида (хора, оборудване, материали и др.) и количеството на необходимите ресурси за изпълнение на дейностите по проекта, оценяване и разпределение на разходите по отделните работни пакети;</a:t>
            </a:r>
          </a:p>
          <a:p>
            <a:pPr lvl="1"/>
            <a:endParaRPr lang="bg-BG" altLang="en-US" sz="1600" dirty="0" smtClean="0"/>
          </a:p>
          <a:p>
            <a:pPr lvl="1"/>
            <a:r>
              <a:rPr lang="bg-BG" altLang="en-US" sz="1600" b="1" dirty="0" smtClean="0"/>
              <a:t>Планиране управлението на риска на проекта</a:t>
            </a:r>
            <a:r>
              <a:rPr lang="bg-BG" altLang="en-US" sz="1600" dirty="0" smtClean="0"/>
              <a:t> - избор на подход и методи за управление на риска на проекта, идентифициране и анализ на рисковите фактори и на степента на тяхното влияние върху целите на проекта, разработване на процедури и методи за прилагане на конкретни действия за намаляване на заплахите и за елиминиране на риска;</a:t>
            </a:r>
          </a:p>
          <a:p>
            <a:pPr marL="190500" lvl="1" indent="0">
              <a:buNone/>
            </a:pPr>
            <a:endParaRPr lang="bg-BG" altLang="en-US" sz="1600" dirty="0" smtClean="0"/>
          </a:p>
          <a:p>
            <a:pPr lvl="1"/>
            <a:r>
              <a:rPr lang="bg-BG" altLang="en-US" sz="1600" b="1" dirty="0" smtClean="0"/>
              <a:t>Планиране на качеството</a:t>
            </a:r>
            <a:r>
              <a:rPr lang="bg-BG" altLang="en-US" sz="1600" dirty="0" smtClean="0"/>
              <a:t> - определяне на изискванията и стандартите за качество, с които трябва да се осигури съответствие и на процедурите, и отговорностите за осигуряване на качеството;</a:t>
            </a:r>
          </a:p>
          <a:p>
            <a:pPr marL="190500" lvl="1" indent="0">
              <a:buNone/>
            </a:pPr>
            <a:endParaRPr lang="bg-BG" altLang="en-US" sz="1600" dirty="0" smtClean="0"/>
          </a:p>
          <a:p>
            <a:pPr lvl="1"/>
            <a:r>
              <a:rPr lang="bg-BG" altLang="en-US" sz="1600" b="1" dirty="0" smtClean="0"/>
              <a:t>Планиране на комуникациите</a:t>
            </a:r>
            <a:r>
              <a:rPr lang="en-US" altLang="en-US" sz="1600" b="1" dirty="0" smtClean="0"/>
              <a:t> </a:t>
            </a:r>
            <a:r>
              <a:rPr lang="bg-BG" altLang="en-US" sz="1600" dirty="0" smtClean="0"/>
              <a:t>- определяне на процедурите за комуникация между участниците в проекта, кой от каква информация има нужда, кога и как да му бъде предоставена;</a:t>
            </a:r>
          </a:p>
          <a:p>
            <a:endParaRPr lang="bg-BG" altLang="en-US" sz="1600" dirty="0" smtClean="0"/>
          </a:p>
        </p:txBody>
      </p:sp>
      <p:sp>
        <p:nvSpPr>
          <p:cNvPr id="6" name="Slide Number Placeholder 5"/>
          <p:cNvSpPr>
            <a:spLocks noGrp="1"/>
          </p:cNvSpPr>
          <p:nvPr>
            <p:ph type="sldNum" sz="quarter" idx="12"/>
          </p:nvPr>
        </p:nvSpPr>
        <p:spPr/>
        <p:txBody>
          <a:bodyPr/>
          <a:lstStyle/>
          <a:p>
            <a:pPr>
              <a:defRPr/>
            </a:pPr>
            <a:fld id="{FD6A8A89-93D5-4FD5-ACD8-9C670C123DB6}" type="slidenum">
              <a:rPr lang="en-US" altLang="en-US" smtClean="0"/>
              <a:pPr>
                <a:defRPr/>
              </a:pPr>
              <a:t>5</a:t>
            </a:fld>
            <a:endParaRPr lang="en-US" altLang="en-US"/>
          </a:p>
        </p:txBody>
      </p:sp>
      <p:sp>
        <p:nvSpPr>
          <p:cNvPr id="7" name="Footer Placeholder 4"/>
          <p:cNvSpPr>
            <a:spLocks noGrp="1"/>
          </p:cNvSpPr>
          <p:nvPr>
            <p:ph type="ftr" sz="quarter" idx="11"/>
          </p:nvPr>
        </p:nvSpPr>
        <p:spPr>
          <a:xfrm>
            <a:off x="5148064" y="6356176"/>
            <a:ext cx="3091510" cy="457200"/>
          </a:xfrm>
        </p:spPr>
        <p:txBody>
          <a:bodyPr/>
          <a:lstStyle/>
          <a:p>
            <a:pPr>
              <a:defRPr/>
            </a:pPr>
            <a:r>
              <a:rPr lang="ru-RU" altLang="en-US" dirty="0" smtClean="0"/>
              <a:t>Лекция 5.1:</a:t>
            </a:r>
            <a:r>
              <a:rPr lang="bg-BG" altLang="en-US" dirty="0" smtClean="0"/>
              <a:t> </a:t>
            </a:r>
            <a:r>
              <a:rPr lang="bg-BG" altLang="en-US" dirty="0"/>
              <a:t>Планиране на </a:t>
            </a:r>
            <a:r>
              <a:rPr lang="bg-BG" altLang="en-US" dirty="0" smtClean="0"/>
              <a:t>проекта</a:t>
            </a:r>
          </a:p>
        </p:txBody>
      </p:sp>
      <p:sp>
        <p:nvSpPr>
          <p:cNvPr id="8" name="Date Placeholder 3"/>
          <p:cNvSpPr>
            <a:spLocks noGrp="1"/>
          </p:cNvSpPr>
          <p:nvPr>
            <p:ph type="dt" sz="quarter" idx="10"/>
          </p:nvPr>
        </p:nvSpPr>
        <p:spPr>
          <a:xfrm>
            <a:off x="1619672" y="6333827"/>
            <a:ext cx="3087303" cy="407541"/>
          </a:xfrm>
        </p:spPr>
        <p:txBody>
          <a:bodyPr/>
          <a:lstStyle/>
          <a:p>
            <a:pPr>
              <a:defRPr/>
            </a:pPr>
            <a:r>
              <a:rPr lang="en-US" altLang="en-US" dirty="0" smtClean="0"/>
              <a:t>©</a:t>
            </a:r>
            <a:r>
              <a:rPr lang="bg-BG" b="1" i="1" dirty="0"/>
              <a:t>Въведение в методологията за управление на проекти на </a:t>
            </a:r>
            <a:r>
              <a:rPr lang="en-US" b="1" i="1" dirty="0"/>
              <a:t>PMI</a:t>
            </a:r>
            <a:endParaRPr lang="bg-BG" b="1" i="1" dirty="0"/>
          </a:p>
          <a:p>
            <a:pPr>
              <a:defRPr/>
            </a:pPr>
            <a:endParaRPr lang="en-US" altLang="en-US" dirty="0" smtClean="0"/>
          </a:p>
        </p:txBody>
      </p:sp>
    </p:spTree>
    <p:extLst>
      <p:ext uri="{BB962C8B-B14F-4D97-AF65-F5344CB8AC3E}">
        <p14:creationId xmlns:p14="http://schemas.microsoft.com/office/powerpoint/2010/main" val="20149498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ctr"/>
            <a:r>
              <a:rPr lang="bg-BG" altLang="en-US" b="1" dirty="0" smtClean="0"/>
              <a:t>Планиране на проекта</a:t>
            </a:r>
            <a:r>
              <a:rPr lang="bg-BG" altLang="en-US" sz="1200" b="1" dirty="0" smtClean="0"/>
              <a:t> (3)</a:t>
            </a:r>
            <a:endParaRPr lang="en-US" altLang="en-US" b="1" dirty="0" smtClean="0"/>
          </a:p>
        </p:txBody>
      </p:sp>
      <p:sp>
        <p:nvSpPr>
          <p:cNvPr id="14339" name="Content Placeholder 2"/>
          <p:cNvSpPr>
            <a:spLocks noGrp="1"/>
          </p:cNvSpPr>
          <p:nvPr>
            <p:ph idx="1"/>
          </p:nvPr>
        </p:nvSpPr>
        <p:spPr>
          <a:xfrm>
            <a:off x="1042988" y="1341438"/>
            <a:ext cx="7543800" cy="4800600"/>
          </a:xfrm>
        </p:spPr>
        <p:txBody>
          <a:bodyPr/>
          <a:lstStyle/>
          <a:p>
            <a:pPr marL="190500" lvl="1" indent="0">
              <a:buNone/>
            </a:pPr>
            <a:endParaRPr lang="bg-BG" altLang="en-US" sz="1600" dirty="0"/>
          </a:p>
          <a:p>
            <a:pPr lvl="1"/>
            <a:r>
              <a:rPr lang="bg-BG" altLang="en-US" sz="1600" b="1" dirty="0"/>
              <a:t>Планиране на организацията и на хората</a:t>
            </a:r>
            <a:r>
              <a:rPr lang="bg-BG" altLang="en-US" sz="1600" dirty="0"/>
              <a:t> - идентифициране, документиране и назначаване на роли, отговорности и отношения за отчитане на работата по проекта; </a:t>
            </a:r>
          </a:p>
          <a:p>
            <a:endParaRPr lang="bg-BG" altLang="en-US" sz="1600" dirty="0"/>
          </a:p>
          <a:p>
            <a:pPr lvl="1"/>
            <a:r>
              <a:rPr lang="bg-BG" altLang="en-US" sz="1600" b="1" dirty="0" smtClean="0"/>
              <a:t>Планиране на доставките</a:t>
            </a:r>
            <a:r>
              <a:rPr lang="bg-BG" altLang="en-US" sz="1600" dirty="0" smtClean="0"/>
              <a:t> - определяне на вида и количеството на ресурсите, които е необходимо да бъдат доставени отвън (подизпълнители и други външни услуги), документиране на изискванията към тях и условията на работа;</a:t>
            </a:r>
          </a:p>
          <a:p>
            <a:pPr lvl="1"/>
            <a:endParaRPr lang="bg-BG" altLang="en-US" sz="1600" dirty="0" smtClean="0"/>
          </a:p>
          <a:p>
            <a:pPr lvl="1"/>
            <a:r>
              <a:rPr lang="bg-BG" altLang="en-US" sz="1600" b="1" dirty="0" smtClean="0"/>
              <a:t>Разработване на план за управление на проекта</a:t>
            </a:r>
            <a:r>
              <a:rPr lang="bg-BG" altLang="en-US" sz="1600" dirty="0" smtClean="0"/>
              <a:t> - представяне на резултатите от всички процеси на планиране в един съгласуван и разбираем от всички участници документ, включващ и всички съпровождащи планове за управление на проекта.</a:t>
            </a:r>
          </a:p>
          <a:p>
            <a:endParaRPr lang="bg-BG" altLang="en-US" sz="1600" dirty="0" smtClean="0"/>
          </a:p>
        </p:txBody>
      </p:sp>
      <p:sp>
        <p:nvSpPr>
          <p:cNvPr id="6" name="Slide Number Placeholder 5"/>
          <p:cNvSpPr>
            <a:spLocks noGrp="1"/>
          </p:cNvSpPr>
          <p:nvPr>
            <p:ph type="sldNum" sz="quarter" idx="12"/>
          </p:nvPr>
        </p:nvSpPr>
        <p:spPr/>
        <p:txBody>
          <a:bodyPr/>
          <a:lstStyle/>
          <a:p>
            <a:pPr>
              <a:defRPr/>
            </a:pPr>
            <a:fld id="{FD6A8A89-93D5-4FD5-ACD8-9C670C123DB6}" type="slidenum">
              <a:rPr lang="en-US" altLang="en-US" smtClean="0"/>
              <a:pPr>
                <a:defRPr/>
              </a:pPr>
              <a:t>6</a:t>
            </a:fld>
            <a:endParaRPr lang="en-US" altLang="en-US"/>
          </a:p>
        </p:txBody>
      </p:sp>
      <p:sp>
        <p:nvSpPr>
          <p:cNvPr id="7" name="Footer Placeholder 4"/>
          <p:cNvSpPr>
            <a:spLocks noGrp="1"/>
          </p:cNvSpPr>
          <p:nvPr>
            <p:ph type="ftr" sz="quarter" idx="11"/>
          </p:nvPr>
        </p:nvSpPr>
        <p:spPr>
          <a:xfrm>
            <a:off x="5148064" y="6356176"/>
            <a:ext cx="3091510" cy="457200"/>
          </a:xfrm>
        </p:spPr>
        <p:txBody>
          <a:bodyPr/>
          <a:lstStyle/>
          <a:p>
            <a:pPr>
              <a:defRPr/>
            </a:pPr>
            <a:r>
              <a:rPr lang="ru-RU" altLang="en-US" dirty="0" smtClean="0"/>
              <a:t>Лекция 5.1:</a:t>
            </a:r>
            <a:r>
              <a:rPr lang="bg-BG" altLang="en-US" dirty="0" smtClean="0"/>
              <a:t> </a:t>
            </a:r>
            <a:r>
              <a:rPr lang="bg-BG" altLang="en-US" dirty="0"/>
              <a:t>Планиране на </a:t>
            </a:r>
            <a:r>
              <a:rPr lang="bg-BG" altLang="en-US" dirty="0" smtClean="0"/>
              <a:t>проекта</a:t>
            </a:r>
          </a:p>
        </p:txBody>
      </p:sp>
      <p:sp>
        <p:nvSpPr>
          <p:cNvPr id="8" name="Date Placeholder 3"/>
          <p:cNvSpPr>
            <a:spLocks noGrp="1"/>
          </p:cNvSpPr>
          <p:nvPr>
            <p:ph type="dt" sz="quarter" idx="10"/>
          </p:nvPr>
        </p:nvSpPr>
        <p:spPr>
          <a:xfrm>
            <a:off x="1619672" y="6333827"/>
            <a:ext cx="3087303" cy="407541"/>
          </a:xfrm>
        </p:spPr>
        <p:txBody>
          <a:bodyPr/>
          <a:lstStyle/>
          <a:p>
            <a:pPr>
              <a:defRPr/>
            </a:pPr>
            <a:r>
              <a:rPr lang="en-US" altLang="en-US" dirty="0" smtClean="0"/>
              <a:t>©</a:t>
            </a:r>
            <a:r>
              <a:rPr lang="bg-BG" b="1" i="1" dirty="0"/>
              <a:t>Въведение в методологията за управление на проекти на </a:t>
            </a:r>
            <a:r>
              <a:rPr lang="en-US" b="1" i="1" dirty="0"/>
              <a:t>PMI</a:t>
            </a:r>
            <a:endParaRPr lang="bg-BG" b="1" i="1" dirty="0"/>
          </a:p>
          <a:p>
            <a:pPr>
              <a:defRPr/>
            </a:pPr>
            <a:endParaRPr lang="en-US" altLang="en-US" dirty="0" smtClean="0"/>
          </a:p>
        </p:txBody>
      </p:sp>
    </p:spTree>
    <p:extLst>
      <p:ext uri="{BB962C8B-B14F-4D97-AF65-F5344CB8AC3E}">
        <p14:creationId xmlns:p14="http://schemas.microsoft.com/office/powerpoint/2010/main" val="32105171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marL="342900" indent="-342900" algn="ctr"/>
            <a:r>
              <a:rPr lang="bg-BG" sz="3600" b="1" dirty="0" smtClean="0"/>
              <a:t>Алгоритъм на </a:t>
            </a:r>
            <a:r>
              <a:rPr lang="bg-BG" sz="3600" b="1" dirty="0"/>
              <a:t>работата по </a:t>
            </a:r>
            <a:r>
              <a:rPr lang="bg-BG" sz="3600" b="1" dirty="0" smtClean="0"/>
              <a:t>проекта</a:t>
            </a:r>
            <a:endParaRPr lang="bg-BG" sz="3600" b="1" dirty="0"/>
          </a:p>
        </p:txBody>
      </p:sp>
      <p:sp>
        <p:nvSpPr>
          <p:cNvPr id="14339" name="Content Placeholder 2"/>
          <p:cNvSpPr>
            <a:spLocks noGrp="1"/>
          </p:cNvSpPr>
          <p:nvPr>
            <p:ph idx="1"/>
          </p:nvPr>
        </p:nvSpPr>
        <p:spPr>
          <a:xfrm>
            <a:off x="1746548" y="1341438"/>
            <a:ext cx="6858000" cy="4800600"/>
          </a:xfrm>
        </p:spPr>
        <p:txBody>
          <a:bodyPr/>
          <a:lstStyle/>
          <a:p>
            <a:r>
              <a:rPr lang="bg-BG" altLang="bg-BG" sz="1600" dirty="0" smtClean="0"/>
              <a:t>Установи </a:t>
            </a:r>
            <a:r>
              <a:rPr lang="bg-BG" altLang="bg-BG" sz="1600" dirty="0"/>
              <a:t>ограниченията на проекта</a:t>
            </a:r>
          </a:p>
          <a:p>
            <a:r>
              <a:rPr lang="bg-BG" altLang="bg-BG" sz="1600" dirty="0"/>
              <a:t>Дай начални стойности </a:t>
            </a:r>
            <a:r>
              <a:rPr lang="bg-BG" altLang="bg-BG" sz="1600" dirty="0" smtClean="0"/>
              <a:t>/оценки/ </a:t>
            </a:r>
            <a:r>
              <a:rPr lang="bg-BG" altLang="bg-BG" sz="1600" dirty="0"/>
              <a:t>на проектните параметри</a:t>
            </a:r>
          </a:p>
          <a:p>
            <a:r>
              <a:rPr lang="bg-BG" altLang="bg-BG" sz="1600" dirty="0"/>
              <a:t>Дефинирай основните събития и изходни продукти</a:t>
            </a:r>
            <a:endParaRPr lang="en-US" altLang="bg-BG" sz="1600" dirty="0"/>
          </a:p>
          <a:p>
            <a:r>
              <a:rPr lang="en-US" altLang="bg-BG" sz="1600" dirty="0"/>
              <a:t>while </a:t>
            </a:r>
            <a:r>
              <a:rPr lang="bg-BG" altLang="bg-BG" sz="1600" dirty="0" smtClean="0"/>
              <a:t>(</a:t>
            </a:r>
            <a:r>
              <a:rPr lang="bg-BG" altLang="bg-BG" sz="1600" i="1" dirty="0" smtClean="0"/>
              <a:t>проектът </a:t>
            </a:r>
            <a:r>
              <a:rPr lang="bg-BG" altLang="bg-BG" sz="1600" i="1" dirty="0"/>
              <a:t>не е завършен или </a:t>
            </a:r>
            <a:r>
              <a:rPr lang="bg-BG" altLang="bg-BG" sz="1600" i="1" dirty="0" smtClean="0"/>
              <a:t>прекратен</a:t>
            </a:r>
            <a:r>
              <a:rPr lang="bg-BG" altLang="bg-BG" sz="1600" dirty="0" smtClean="0"/>
              <a:t>) </a:t>
            </a:r>
            <a:r>
              <a:rPr lang="en-US" altLang="bg-BG" sz="1600" dirty="0"/>
              <a:t>loop</a:t>
            </a:r>
            <a:endParaRPr lang="bg-BG" altLang="bg-BG" sz="1600" dirty="0"/>
          </a:p>
          <a:p>
            <a:r>
              <a:rPr lang="bg-BG" altLang="bg-BG" sz="1600" dirty="0" smtClean="0"/>
              <a:t>   Прави </a:t>
            </a:r>
            <a:r>
              <a:rPr lang="bg-BG" altLang="bg-BG" sz="1600" dirty="0"/>
              <a:t>работен график</a:t>
            </a:r>
          </a:p>
          <a:p>
            <a:r>
              <a:rPr lang="bg-BG" altLang="bg-BG" sz="1600" dirty="0"/>
              <a:t>   </a:t>
            </a:r>
            <a:r>
              <a:rPr lang="bg-BG" altLang="bg-BG" sz="1600" dirty="0" smtClean="0"/>
              <a:t>Започни </a:t>
            </a:r>
            <a:r>
              <a:rPr lang="bg-BG" altLang="bg-BG" sz="1600" dirty="0"/>
              <a:t>дейностите съгласно графика</a:t>
            </a:r>
          </a:p>
          <a:p>
            <a:r>
              <a:rPr lang="bg-BG" altLang="bg-BG" sz="1600" dirty="0"/>
              <a:t>   </a:t>
            </a:r>
            <a:r>
              <a:rPr lang="bg-BG" altLang="bg-BG" sz="1600" dirty="0" smtClean="0"/>
              <a:t>Чакай </a:t>
            </a:r>
            <a:r>
              <a:rPr lang="bg-BG" altLang="bg-BG" sz="1600" dirty="0"/>
              <a:t>(</a:t>
            </a:r>
            <a:r>
              <a:rPr lang="bg-BG" altLang="bg-BG" sz="1600" i="1" dirty="0"/>
              <a:t>известно време</a:t>
            </a:r>
            <a:r>
              <a:rPr lang="bg-BG" altLang="bg-BG" sz="1600" dirty="0"/>
              <a:t>)</a:t>
            </a:r>
          </a:p>
          <a:p>
            <a:r>
              <a:rPr lang="bg-BG" altLang="bg-BG" sz="1600" dirty="0"/>
              <a:t>  </a:t>
            </a:r>
            <a:r>
              <a:rPr lang="bg-BG" altLang="bg-BG" sz="1600" dirty="0" smtClean="0"/>
              <a:t> </a:t>
            </a:r>
            <a:r>
              <a:rPr lang="bg-BG" altLang="bg-BG" sz="1600" dirty="0"/>
              <a:t>Прегледай как върви проекта</a:t>
            </a:r>
          </a:p>
          <a:p>
            <a:r>
              <a:rPr lang="bg-BG" altLang="bg-BG" sz="1600" dirty="0"/>
              <a:t>  </a:t>
            </a:r>
            <a:r>
              <a:rPr lang="bg-BG" altLang="bg-BG" sz="1600" dirty="0" smtClean="0"/>
              <a:t> </a:t>
            </a:r>
            <a:r>
              <a:rPr lang="bg-BG" altLang="bg-BG" sz="1600" dirty="0"/>
              <a:t>Ревизирай оценките за параметрите на проекта</a:t>
            </a:r>
          </a:p>
          <a:p>
            <a:r>
              <a:rPr lang="bg-BG" altLang="bg-BG" sz="1600" dirty="0"/>
              <a:t>   </a:t>
            </a:r>
            <a:r>
              <a:rPr lang="bg-BG" altLang="bg-BG" sz="1600" dirty="0" smtClean="0"/>
              <a:t>Осъвремени </a:t>
            </a:r>
            <a:r>
              <a:rPr lang="bg-BG" altLang="bg-BG" sz="1600" dirty="0"/>
              <a:t>графика</a:t>
            </a:r>
          </a:p>
          <a:p>
            <a:r>
              <a:rPr lang="bg-BG" altLang="bg-BG" sz="1600" dirty="0"/>
              <a:t>  </a:t>
            </a:r>
            <a:r>
              <a:rPr lang="bg-BG" altLang="bg-BG" sz="1600" dirty="0" smtClean="0"/>
              <a:t> </a:t>
            </a:r>
            <a:r>
              <a:rPr lang="bg-BG" altLang="bg-BG" sz="1600" dirty="0"/>
              <a:t>Предоговори ограниченията и изходните продукти</a:t>
            </a:r>
            <a:endParaRPr lang="en-US" altLang="bg-BG" sz="1600" dirty="0"/>
          </a:p>
          <a:p>
            <a:r>
              <a:rPr lang="en-US" altLang="bg-BG" sz="1600" dirty="0"/>
              <a:t>  </a:t>
            </a:r>
            <a:r>
              <a:rPr lang="bg-BG" altLang="bg-BG" sz="1600" dirty="0"/>
              <a:t> </a:t>
            </a:r>
            <a:r>
              <a:rPr lang="en-US" altLang="bg-BG" sz="1600" dirty="0" smtClean="0"/>
              <a:t>if </a:t>
            </a:r>
            <a:r>
              <a:rPr lang="bg-BG" altLang="bg-BG" sz="1600" dirty="0"/>
              <a:t>(</a:t>
            </a:r>
            <a:r>
              <a:rPr lang="bg-BG" altLang="bg-BG" sz="1600" i="1" dirty="0"/>
              <a:t>възникнат проблеми</a:t>
            </a:r>
            <a:r>
              <a:rPr lang="bg-BG" altLang="bg-BG" sz="1600" dirty="0"/>
              <a:t>) </a:t>
            </a:r>
            <a:r>
              <a:rPr lang="en-US" altLang="bg-BG" sz="1600" dirty="0"/>
              <a:t>then</a:t>
            </a:r>
            <a:endParaRPr lang="bg-BG" altLang="bg-BG" sz="1600" dirty="0"/>
          </a:p>
          <a:p>
            <a:r>
              <a:rPr lang="bg-BG" altLang="bg-BG" sz="1600" dirty="0"/>
              <a:t>   </a:t>
            </a:r>
            <a:r>
              <a:rPr lang="bg-BG" altLang="bg-BG" sz="1600" dirty="0" smtClean="0"/>
              <a:t>     </a:t>
            </a:r>
            <a:r>
              <a:rPr lang="bg-BG" altLang="bg-BG" sz="1600" dirty="0"/>
              <a:t>открий процедура за технически преглед и </a:t>
            </a:r>
            <a:br>
              <a:rPr lang="bg-BG" altLang="bg-BG" sz="1600" dirty="0"/>
            </a:br>
            <a:r>
              <a:rPr lang="bg-BG" altLang="bg-BG" sz="1600" dirty="0"/>
              <a:t> </a:t>
            </a:r>
            <a:r>
              <a:rPr lang="bg-BG" altLang="bg-BG" sz="1600" dirty="0" smtClean="0"/>
              <a:t>       възможна </a:t>
            </a:r>
            <a:r>
              <a:rPr lang="bg-BG" altLang="bg-BG" sz="1600" dirty="0"/>
              <a:t>ревизия</a:t>
            </a:r>
            <a:endParaRPr lang="en-US" altLang="bg-BG" sz="1600" dirty="0"/>
          </a:p>
          <a:p>
            <a:r>
              <a:rPr lang="en-US" altLang="bg-BG" sz="1600" dirty="0"/>
              <a:t>  end if</a:t>
            </a:r>
          </a:p>
          <a:p>
            <a:r>
              <a:rPr lang="en-US" altLang="bg-BG" sz="1600" dirty="0"/>
              <a:t>end loop</a:t>
            </a:r>
            <a:endParaRPr lang="bg-BG" altLang="bg-BG" sz="1600" dirty="0"/>
          </a:p>
          <a:p>
            <a:endParaRPr lang="en-US" altLang="en-US" sz="1600" dirty="0" smtClean="0"/>
          </a:p>
        </p:txBody>
      </p:sp>
      <p:sp>
        <p:nvSpPr>
          <p:cNvPr id="6" name="Slide Number Placeholder 5"/>
          <p:cNvSpPr>
            <a:spLocks noGrp="1"/>
          </p:cNvSpPr>
          <p:nvPr>
            <p:ph type="sldNum" sz="quarter" idx="12"/>
          </p:nvPr>
        </p:nvSpPr>
        <p:spPr/>
        <p:txBody>
          <a:bodyPr/>
          <a:lstStyle/>
          <a:p>
            <a:pPr>
              <a:defRPr/>
            </a:pPr>
            <a:fld id="{FD6A8A89-93D5-4FD5-ACD8-9C670C123DB6}" type="slidenum">
              <a:rPr lang="en-US" altLang="en-US" smtClean="0"/>
              <a:pPr>
                <a:defRPr/>
              </a:pPr>
              <a:t>7</a:t>
            </a:fld>
            <a:endParaRPr lang="en-US" altLang="en-US"/>
          </a:p>
        </p:txBody>
      </p:sp>
      <p:sp>
        <p:nvSpPr>
          <p:cNvPr id="7" name="Footer Placeholder 4"/>
          <p:cNvSpPr>
            <a:spLocks noGrp="1"/>
          </p:cNvSpPr>
          <p:nvPr>
            <p:ph type="ftr" sz="quarter" idx="11"/>
          </p:nvPr>
        </p:nvSpPr>
        <p:spPr>
          <a:xfrm>
            <a:off x="5148064" y="6356176"/>
            <a:ext cx="3091510" cy="457200"/>
          </a:xfrm>
        </p:spPr>
        <p:txBody>
          <a:bodyPr/>
          <a:lstStyle/>
          <a:p>
            <a:pPr>
              <a:defRPr/>
            </a:pPr>
            <a:r>
              <a:rPr lang="ru-RU" altLang="en-US" dirty="0" smtClean="0"/>
              <a:t>Лекция 5.1:</a:t>
            </a:r>
            <a:r>
              <a:rPr lang="bg-BG" altLang="en-US" dirty="0" smtClean="0"/>
              <a:t> </a:t>
            </a:r>
            <a:r>
              <a:rPr lang="bg-BG" altLang="en-US" dirty="0"/>
              <a:t>Планиране на </a:t>
            </a:r>
            <a:r>
              <a:rPr lang="bg-BG" altLang="en-US" dirty="0" smtClean="0"/>
              <a:t>проекта</a:t>
            </a:r>
          </a:p>
        </p:txBody>
      </p:sp>
      <p:sp>
        <p:nvSpPr>
          <p:cNvPr id="8" name="Date Placeholder 3"/>
          <p:cNvSpPr>
            <a:spLocks noGrp="1"/>
          </p:cNvSpPr>
          <p:nvPr>
            <p:ph type="dt" sz="quarter" idx="10"/>
          </p:nvPr>
        </p:nvSpPr>
        <p:spPr>
          <a:xfrm>
            <a:off x="1619672" y="6333827"/>
            <a:ext cx="3087303" cy="407541"/>
          </a:xfrm>
        </p:spPr>
        <p:txBody>
          <a:bodyPr/>
          <a:lstStyle/>
          <a:p>
            <a:pPr>
              <a:defRPr/>
            </a:pPr>
            <a:r>
              <a:rPr lang="en-US" altLang="en-US" dirty="0" smtClean="0"/>
              <a:t>©</a:t>
            </a:r>
            <a:r>
              <a:rPr lang="bg-BG" b="1" i="1" dirty="0"/>
              <a:t>Въведение в методологията за управление на проекти на </a:t>
            </a:r>
            <a:r>
              <a:rPr lang="en-US" b="1" i="1" dirty="0"/>
              <a:t>PMI</a:t>
            </a:r>
            <a:endParaRPr lang="bg-BG" b="1" i="1" dirty="0"/>
          </a:p>
          <a:p>
            <a:pPr>
              <a:defRPr/>
            </a:pPr>
            <a:endParaRPr lang="en-US" altLang="en-US" dirty="0" smtClean="0"/>
          </a:p>
        </p:txBody>
      </p:sp>
    </p:spTree>
    <p:extLst>
      <p:ext uri="{BB962C8B-B14F-4D97-AF65-F5344CB8AC3E}">
        <p14:creationId xmlns:p14="http://schemas.microsoft.com/office/powerpoint/2010/main" val="20947539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marL="342900" indent="-342900" algn="ctr"/>
            <a:r>
              <a:rPr lang="bg-BG" sz="3600" b="1" dirty="0" smtClean="0"/>
              <a:t>Разпределяне на </a:t>
            </a:r>
            <a:r>
              <a:rPr lang="bg-BG" sz="3600" b="1" dirty="0"/>
              <a:t>работата по </a:t>
            </a:r>
            <a:r>
              <a:rPr lang="bg-BG" sz="3600" b="1" dirty="0" smtClean="0"/>
              <a:t>проекта</a:t>
            </a:r>
            <a:endParaRPr lang="bg-BG" sz="3600" b="1" dirty="0"/>
          </a:p>
        </p:txBody>
      </p:sp>
      <p:sp>
        <p:nvSpPr>
          <p:cNvPr id="14339" name="Content Placeholder 2"/>
          <p:cNvSpPr>
            <a:spLocks noGrp="1"/>
          </p:cNvSpPr>
          <p:nvPr>
            <p:ph idx="1"/>
          </p:nvPr>
        </p:nvSpPr>
        <p:spPr>
          <a:xfrm>
            <a:off x="1060648" y="1341438"/>
            <a:ext cx="7543800" cy="4800600"/>
          </a:xfrm>
        </p:spPr>
        <p:txBody>
          <a:bodyPr/>
          <a:lstStyle/>
          <a:p>
            <a:pPr lvl="0"/>
            <a:endParaRPr lang="bg-BG" sz="2000" dirty="0" smtClean="0"/>
          </a:p>
          <a:p>
            <a:pPr lvl="0"/>
            <a:endParaRPr lang="bg-BG" sz="2000" dirty="0"/>
          </a:p>
          <a:p>
            <a:pPr lvl="0"/>
            <a:endParaRPr lang="bg-BG" sz="2000" dirty="0" smtClean="0"/>
          </a:p>
          <a:p>
            <a:pPr lvl="0"/>
            <a:r>
              <a:rPr lang="bg-BG" sz="2000" dirty="0" smtClean="0"/>
              <a:t>Извършват се (не)явно следните действия:</a:t>
            </a:r>
          </a:p>
          <a:p>
            <a:pPr lvl="0"/>
            <a:endParaRPr lang="bg-BG" sz="2000" dirty="0"/>
          </a:p>
          <a:p>
            <a:pPr lvl="1"/>
            <a:r>
              <a:rPr lang="fi-FI" sz="2000" dirty="0" smtClean="0"/>
              <a:t>Дефиниране </a:t>
            </a:r>
            <a:r>
              <a:rPr lang="fi-FI" sz="2000" dirty="0"/>
              <a:t>на </a:t>
            </a:r>
            <a:r>
              <a:rPr lang="fi-FI" sz="2000" dirty="0" smtClean="0"/>
              <a:t>дейностите;</a:t>
            </a:r>
            <a:endParaRPr lang="fi-FI" sz="2000" dirty="0"/>
          </a:p>
          <a:p>
            <a:pPr lvl="1"/>
            <a:r>
              <a:rPr lang="fi-FI" sz="2000" dirty="0"/>
              <a:t>Описание на </a:t>
            </a:r>
            <a:r>
              <a:rPr lang="fi-FI" sz="2000" dirty="0" smtClean="0"/>
              <a:t>връзките;</a:t>
            </a:r>
            <a:endParaRPr lang="fi-FI" sz="2000" dirty="0"/>
          </a:p>
          <a:p>
            <a:pPr lvl="1"/>
            <a:r>
              <a:rPr lang="fi-FI" sz="2000" dirty="0"/>
              <a:t>Оценка на необходимите </a:t>
            </a:r>
            <a:r>
              <a:rPr lang="fi-FI" sz="2000" dirty="0" smtClean="0"/>
              <a:t>ресурси;</a:t>
            </a:r>
            <a:endParaRPr lang="fi-FI" sz="2000" dirty="0"/>
          </a:p>
          <a:p>
            <a:pPr lvl="1"/>
            <a:r>
              <a:rPr lang="fi-FI" sz="2000" dirty="0"/>
              <a:t>Оценка на времето за </a:t>
            </a:r>
            <a:r>
              <a:rPr lang="fi-FI" sz="2000" dirty="0" smtClean="0"/>
              <a:t>изпълнение;</a:t>
            </a:r>
            <a:endParaRPr lang="fi-FI" sz="2000" dirty="0"/>
          </a:p>
          <a:p>
            <a:pPr lvl="1"/>
            <a:r>
              <a:rPr lang="fi-FI" sz="2000" dirty="0"/>
              <a:t>Сглобяване на </a:t>
            </a:r>
            <a:r>
              <a:rPr lang="fi-FI" sz="2000" dirty="0" smtClean="0"/>
              <a:t>разписанието.</a:t>
            </a:r>
            <a:endParaRPr lang="fi-FI" sz="2000" dirty="0"/>
          </a:p>
          <a:p>
            <a:endParaRPr lang="en-US" altLang="en-US" sz="1600" dirty="0" smtClean="0"/>
          </a:p>
        </p:txBody>
      </p:sp>
      <p:sp>
        <p:nvSpPr>
          <p:cNvPr id="6" name="Slide Number Placeholder 5"/>
          <p:cNvSpPr>
            <a:spLocks noGrp="1"/>
          </p:cNvSpPr>
          <p:nvPr>
            <p:ph type="sldNum" sz="quarter" idx="12"/>
          </p:nvPr>
        </p:nvSpPr>
        <p:spPr/>
        <p:txBody>
          <a:bodyPr/>
          <a:lstStyle/>
          <a:p>
            <a:pPr>
              <a:defRPr/>
            </a:pPr>
            <a:fld id="{FD6A8A89-93D5-4FD5-ACD8-9C670C123DB6}" type="slidenum">
              <a:rPr lang="en-US" altLang="en-US" smtClean="0"/>
              <a:pPr>
                <a:defRPr/>
              </a:pPr>
              <a:t>8</a:t>
            </a:fld>
            <a:endParaRPr lang="en-US" altLang="en-US"/>
          </a:p>
        </p:txBody>
      </p:sp>
      <p:sp>
        <p:nvSpPr>
          <p:cNvPr id="7" name="Footer Placeholder 4"/>
          <p:cNvSpPr>
            <a:spLocks noGrp="1"/>
          </p:cNvSpPr>
          <p:nvPr>
            <p:ph type="ftr" sz="quarter" idx="11"/>
          </p:nvPr>
        </p:nvSpPr>
        <p:spPr>
          <a:xfrm>
            <a:off x="5148064" y="6356176"/>
            <a:ext cx="3091510" cy="457200"/>
          </a:xfrm>
        </p:spPr>
        <p:txBody>
          <a:bodyPr/>
          <a:lstStyle/>
          <a:p>
            <a:pPr>
              <a:defRPr/>
            </a:pPr>
            <a:r>
              <a:rPr lang="ru-RU" altLang="en-US" dirty="0" smtClean="0"/>
              <a:t>Лекция 5.1:</a:t>
            </a:r>
            <a:r>
              <a:rPr lang="bg-BG" altLang="en-US" dirty="0" smtClean="0"/>
              <a:t> </a:t>
            </a:r>
            <a:r>
              <a:rPr lang="bg-BG" altLang="en-US" dirty="0"/>
              <a:t>Планиране на </a:t>
            </a:r>
            <a:r>
              <a:rPr lang="bg-BG" altLang="en-US" dirty="0" smtClean="0"/>
              <a:t>проекта</a:t>
            </a:r>
          </a:p>
        </p:txBody>
      </p:sp>
      <p:sp>
        <p:nvSpPr>
          <p:cNvPr id="8" name="Date Placeholder 3"/>
          <p:cNvSpPr>
            <a:spLocks noGrp="1"/>
          </p:cNvSpPr>
          <p:nvPr>
            <p:ph type="dt" sz="quarter" idx="10"/>
          </p:nvPr>
        </p:nvSpPr>
        <p:spPr>
          <a:xfrm>
            <a:off x="1619672" y="6333827"/>
            <a:ext cx="3087303" cy="407541"/>
          </a:xfrm>
        </p:spPr>
        <p:txBody>
          <a:bodyPr/>
          <a:lstStyle/>
          <a:p>
            <a:pPr>
              <a:defRPr/>
            </a:pPr>
            <a:r>
              <a:rPr lang="en-US" altLang="en-US" dirty="0" smtClean="0"/>
              <a:t>©</a:t>
            </a:r>
            <a:r>
              <a:rPr lang="bg-BG" b="1" i="1" dirty="0"/>
              <a:t>Въведение в методологията за управление на проекти на </a:t>
            </a:r>
            <a:r>
              <a:rPr lang="en-US" b="1" i="1" dirty="0"/>
              <a:t>PMI</a:t>
            </a:r>
            <a:endParaRPr lang="bg-BG" b="1" i="1" dirty="0"/>
          </a:p>
          <a:p>
            <a:pPr>
              <a:defRPr/>
            </a:pPr>
            <a:endParaRPr lang="en-US" altLang="en-US" dirty="0" smtClean="0"/>
          </a:p>
        </p:txBody>
      </p:sp>
    </p:spTree>
    <p:extLst>
      <p:ext uri="{BB962C8B-B14F-4D97-AF65-F5344CB8AC3E}">
        <p14:creationId xmlns:p14="http://schemas.microsoft.com/office/powerpoint/2010/main" val="36430529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marL="342900" indent="-342900" algn="ctr"/>
            <a:r>
              <a:rPr lang="bg-BG" sz="3600" b="1" dirty="0" smtClean="0"/>
              <a:t>Дефиниране на дейностите</a:t>
            </a:r>
            <a:endParaRPr lang="bg-BG" sz="3600" b="1" dirty="0"/>
          </a:p>
        </p:txBody>
      </p:sp>
      <p:sp>
        <p:nvSpPr>
          <p:cNvPr id="14339" name="Content Placeholder 2"/>
          <p:cNvSpPr>
            <a:spLocks noGrp="1"/>
          </p:cNvSpPr>
          <p:nvPr>
            <p:ph idx="1"/>
          </p:nvPr>
        </p:nvSpPr>
        <p:spPr>
          <a:xfrm>
            <a:off x="1060648" y="1341438"/>
            <a:ext cx="7543800" cy="4800600"/>
          </a:xfrm>
        </p:spPr>
        <p:txBody>
          <a:bodyPr/>
          <a:lstStyle/>
          <a:p>
            <a:pPr lvl="1"/>
            <a:endParaRPr lang="bg-BG" dirty="0"/>
          </a:p>
          <a:p>
            <a:pPr lvl="1"/>
            <a:r>
              <a:rPr lang="fi-FI" dirty="0" smtClean="0"/>
              <a:t>Списък </a:t>
            </a:r>
            <a:r>
              <a:rPr lang="fi-FI" dirty="0"/>
              <a:t>на </a:t>
            </a:r>
            <a:r>
              <a:rPr lang="fi-FI" dirty="0" smtClean="0"/>
              <a:t>дейностите</a:t>
            </a:r>
            <a:endParaRPr lang="fi-FI" dirty="0"/>
          </a:p>
          <a:p>
            <a:pPr lvl="1"/>
            <a:r>
              <a:rPr lang="fi-FI" dirty="0"/>
              <a:t>Всеки работен пакет се разбива на няколко дейности</a:t>
            </a:r>
          </a:p>
          <a:p>
            <a:pPr lvl="1"/>
            <a:r>
              <a:rPr lang="fi-FI" dirty="0"/>
              <a:t>Всяка дейност получава </a:t>
            </a:r>
            <a:r>
              <a:rPr lang="fi-FI" dirty="0" smtClean="0"/>
              <a:t>атрибути</a:t>
            </a:r>
            <a:r>
              <a:rPr lang="bg-BG" dirty="0" smtClean="0"/>
              <a:t>:</a:t>
            </a:r>
            <a:endParaRPr lang="fi-FI" dirty="0"/>
          </a:p>
          <a:p>
            <a:pPr lvl="2">
              <a:buFont typeface="Wingdings" panose="05000000000000000000" pitchFamily="2" charset="2"/>
              <a:buChar char="Ø"/>
            </a:pPr>
            <a:r>
              <a:rPr lang="fi-FI" dirty="0"/>
              <a:t>ID</a:t>
            </a:r>
          </a:p>
          <a:p>
            <a:pPr lvl="2">
              <a:buFont typeface="Wingdings" panose="05000000000000000000" pitchFamily="2" charset="2"/>
              <a:buChar char="Ø"/>
            </a:pPr>
            <a:r>
              <a:rPr lang="fi-FI" dirty="0"/>
              <a:t>логически зависимости</a:t>
            </a:r>
          </a:p>
          <a:p>
            <a:pPr lvl="2">
              <a:buFont typeface="Wingdings" panose="05000000000000000000" pitchFamily="2" charset="2"/>
              <a:buChar char="Ø"/>
            </a:pPr>
            <a:r>
              <a:rPr lang="fi-FI" dirty="0"/>
              <a:t>ограничения, допускания, изисквания</a:t>
            </a:r>
          </a:p>
          <a:p>
            <a:pPr lvl="1"/>
            <a:r>
              <a:rPr lang="fi-FI" dirty="0"/>
              <a:t>Списък на </a:t>
            </a:r>
            <a:r>
              <a:rPr lang="bg-BG" dirty="0" smtClean="0"/>
              <a:t>ключовите етапи</a:t>
            </a:r>
            <a:endParaRPr lang="fi-FI" dirty="0"/>
          </a:p>
          <a:p>
            <a:endParaRPr lang="en-US" altLang="en-US" sz="1600" dirty="0" smtClean="0"/>
          </a:p>
        </p:txBody>
      </p:sp>
      <p:sp>
        <p:nvSpPr>
          <p:cNvPr id="6" name="Slide Number Placeholder 5"/>
          <p:cNvSpPr>
            <a:spLocks noGrp="1"/>
          </p:cNvSpPr>
          <p:nvPr>
            <p:ph type="sldNum" sz="quarter" idx="12"/>
          </p:nvPr>
        </p:nvSpPr>
        <p:spPr/>
        <p:txBody>
          <a:bodyPr/>
          <a:lstStyle/>
          <a:p>
            <a:pPr>
              <a:defRPr/>
            </a:pPr>
            <a:fld id="{FD6A8A89-93D5-4FD5-ACD8-9C670C123DB6}" type="slidenum">
              <a:rPr lang="en-US" altLang="en-US" smtClean="0"/>
              <a:pPr>
                <a:defRPr/>
              </a:pPr>
              <a:t>9</a:t>
            </a:fld>
            <a:endParaRPr lang="en-US" altLang="en-US"/>
          </a:p>
        </p:txBody>
      </p:sp>
      <p:sp>
        <p:nvSpPr>
          <p:cNvPr id="7" name="Footer Placeholder 4"/>
          <p:cNvSpPr>
            <a:spLocks noGrp="1"/>
          </p:cNvSpPr>
          <p:nvPr>
            <p:ph type="ftr" sz="quarter" idx="11"/>
          </p:nvPr>
        </p:nvSpPr>
        <p:spPr>
          <a:xfrm>
            <a:off x="5148064" y="6356176"/>
            <a:ext cx="3091510" cy="457200"/>
          </a:xfrm>
        </p:spPr>
        <p:txBody>
          <a:bodyPr/>
          <a:lstStyle/>
          <a:p>
            <a:pPr>
              <a:defRPr/>
            </a:pPr>
            <a:r>
              <a:rPr lang="ru-RU" altLang="en-US" dirty="0" smtClean="0"/>
              <a:t>Лекция 5.1:</a:t>
            </a:r>
            <a:r>
              <a:rPr lang="bg-BG" altLang="en-US" dirty="0" smtClean="0"/>
              <a:t> </a:t>
            </a:r>
            <a:r>
              <a:rPr lang="bg-BG" altLang="en-US" dirty="0"/>
              <a:t>Планиране на </a:t>
            </a:r>
            <a:r>
              <a:rPr lang="bg-BG" altLang="en-US" dirty="0" smtClean="0"/>
              <a:t>проекта</a:t>
            </a:r>
          </a:p>
        </p:txBody>
      </p:sp>
      <p:sp>
        <p:nvSpPr>
          <p:cNvPr id="8" name="Date Placeholder 3"/>
          <p:cNvSpPr>
            <a:spLocks noGrp="1"/>
          </p:cNvSpPr>
          <p:nvPr>
            <p:ph type="dt" sz="quarter" idx="10"/>
          </p:nvPr>
        </p:nvSpPr>
        <p:spPr>
          <a:xfrm>
            <a:off x="1619672" y="6333827"/>
            <a:ext cx="3087303" cy="407541"/>
          </a:xfrm>
        </p:spPr>
        <p:txBody>
          <a:bodyPr/>
          <a:lstStyle/>
          <a:p>
            <a:pPr>
              <a:defRPr/>
            </a:pPr>
            <a:r>
              <a:rPr lang="en-US" altLang="en-US" dirty="0" smtClean="0"/>
              <a:t>©</a:t>
            </a:r>
            <a:r>
              <a:rPr lang="bg-BG" b="1" i="1" dirty="0"/>
              <a:t>Въведение в методологията за управление на проекти на </a:t>
            </a:r>
            <a:r>
              <a:rPr lang="en-US" b="1" i="1" dirty="0"/>
              <a:t>PMI</a:t>
            </a:r>
            <a:endParaRPr lang="bg-BG" b="1" i="1" dirty="0"/>
          </a:p>
          <a:p>
            <a:pPr>
              <a:defRPr/>
            </a:pPr>
            <a:endParaRPr lang="en-US" altLang="en-US" dirty="0" smtClean="0"/>
          </a:p>
        </p:txBody>
      </p:sp>
    </p:spTree>
    <p:extLst>
      <p:ext uri="{BB962C8B-B14F-4D97-AF65-F5344CB8AC3E}">
        <p14:creationId xmlns:p14="http://schemas.microsoft.com/office/powerpoint/2010/main" val="1492495890"/>
      </p:ext>
    </p:extLst>
  </p:cSld>
  <p:clrMapOvr>
    <a:masterClrMapping/>
  </p:clrMapOvr>
  <p:timing>
    <p:tnLst>
      <p:par>
        <p:cTn id="1" dur="indefinite" restart="never" nodeType="tmRoot"/>
      </p:par>
    </p:tnLst>
  </p:timing>
</p:sld>
</file>

<file path=ppt/theme/theme1.xml><?xml version="1.0" encoding="utf-8"?>
<a:theme xmlns:a="http://schemas.openxmlformats.org/drawingml/2006/main" name="FMISPM">
  <a:themeElements>
    <a:clrScheme name="LlosengMaster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losengMaster">
      <a:majorFont>
        <a:latin typeface="Arial"/>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losengMaster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losengMaster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losengMaster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losengMaster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losengMaster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losengMaster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losengMaster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2108</TotalTime>
  <Words>2067</Words>
  <Application>Microsoft Office PowerPoint</Application>
  <PresentationFormat>On-screen Show (4:3)</PresentationFormat>
  <Paragraphs>262</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Cambria Math</vt:lpstr>
      <vt:lpstr>DejaVu Sans</vt:lpstr>
      <vt:lpstr>StarSymbol</vt:lpstr>
      <vt:lpstr>Times</vt:lpstr>
      <vt:lpstr>Times New Roman</vt:lpstr>
      <vt:lpstr>Wingdings</vt:lpstr>
      <vt:lpstr>FMISPM</vt:lpstr>
      <vt:lpstr>PowerPoint Presentation</vt:lpstr>
      <vt:lpstr>За връзка с лектора</vt:lpstr>
      <vt:lpstr>Нуждата от планиране на проекта</vt:lpstr>
      <vt:lpstr>Планиране на проекта</vt:lpstr>
      <vt:lpstr>Планиране на проекта (2)</vt:lpstr>
      <vt:lpstr>Планиране на проекта (3)</vt:lpstr>
      <vt:lpstr>Алгоритъм на работата по проекта</vt:lpstr>
      <vt:lpstr>Разпределяне на работата по проекта</vt:lpstr>
      <vt:lpstr>Дефиниране на дейностите</vt:lpstr>
      <vt:lpstr>Ключови етапи (milestones)</vt:lpstr>
      <vt:lpstr>Описание на връзките</vt:lpstr>
      <vt:lpstr>Оценка на ресурсите и времето</vt:lpstr>
      <vt:lpstr>Техники и методи за схеми на дейностите по проекта</vt:lpstr>
      <vt:lpstr>PERT диаграми</vt:lpstr>
      <vt:lpstr>Метод на критичния път</vt:lpstr>
      <vt:lpstr>Gantt диаграми</vt:lpstr>
      <vt:lpstr>Етапи на създаване на Gantt диаграми</vt:lpstr>
      <vt:lpstr>Етапи на създаване на Gantt диаграми (2)</vt:lpstr>
      <vt:lpstr>Оптимизиране на плана</vt:lpstr>
      <vt:lpstr>Литература (обща към всички лекции)</vt:lpstr>
    </vt:vector>
  </TitlesOfParts>
  <Company>SITE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Laganiere</dc:creator>
  <cp:lastModifiedBy>Svetoslav Enkov</cp:lastModifiedBy>
  <cp:revision>207</cp:revision>
  <cp:lastPrinted>2001-08-30T21:48:01Z</cp:lastPrinted>
  <dcterms:created xsi:type="dcterms:W3CDTF">2001-07-30T14:50:21Z</dcterms:created>
  <dcterms:modified xsi:type="dcterms:W3CDTF">2021-01-25T14:59:03Z</dcterms:modified>
</cp:coreProperties>
</file>