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sldIdLst>
    <p:sldId id="258" r:id="rId2"/>
    <p:sldId id="312" r:id="rId3"/>
    <p:sldId id="325" r:id="rId4"/>
    <p:sldId id="329" r:id="rId5"/>
    <p:sldId id="330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7" r:id="rId17"/>
    <p:sldId id="342" r:id="rId18"/>
    <p:sldId id="348" r:id="rId19"/>
    <p:sldId id="343" r:id="rId20"/>
    <p:sldId id="344" r:id="rId21"/>
    <p:sldId id="345" r:id="rId22"/>
    <p:sldId id="346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9" r:id="rId33"/>
    <p:sldId id="358" r:id="rId34"/>
    <p:sldId id="360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1" r:id="rId44"/>
    <p:sldId id="370" r:id="rId45"/>
    <p:sldId id="32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748408"/>
            <a:ext cx="7704137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5.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2</a:t>
            </a:r>
            <a:r>
              <a:rPr lang="bg-BG" altLang="en-US" sz="4000" dirty="0" smtClean="0"/>
              <a:t> </a:t>
            </a:r>
            <a:br>
              <a:rPr lang="bg-BG" altLang="en-US" sz="4000" dirty="0" smtClean="0"/>
            </a:br>
            <a:r>
              <a:rPr lang="bg-BG" altLang="en-US" sz="4000" i="1" dirty="0" smtClean="0"/>
              <a:t>Планиране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bg1">
                    <a:lumMod val="85000"/>
                  </a:schemeClr>
                </a:solidFill>
              </a:rPr>
              <a:t>Схема </a:t>
            </a:r>
            <a:r>
              <a:rPr lang="bg-BG" sz="2000" dirty="0">
                <a:solidFill>
                  <a:schemeClr val="bg1">
                    <a:lumMod val="85000"/>
                  </a:schemeClr>
                </a:solidFill>
              </a:rPr>
              <a:t>за разпределяне на работата по проекта. </a:t>
            </a:r>
            <a:endParaRPr lang="bg-BG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bg1">
                    <a:lumMod val="85000"/>
                  </a:schemeClr>
                </a:solidFill>
              </a:rPr>
              <a:t>График </a:t>
            </a:r>
            <a:r>
              <a:rPr lang="bg-BG" sz="2000" dirty="0">
                <a:solidFill>
                  <a:schemeClr val="bg1">
                    <a:lumMod val="85000"/>
                  </a:schemeClr>
                </a:solidFill>
              </a:rPr>
              <a:t>за изпълнение на проекта – дейности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85000"/>
                  </a:schemeClr>
                </a:solidFill>
              </a:rPr>
              <a:t>продължителност, ресурси. </a:t>
            </a:r>
            <a:endParaRPr lang="bg-BG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chemeClr val="bg1">
                    <a:lumMod val="85000"/>
                  </a:schemeClr>
                </a:solidFill>
              </a:rPr>
              <a:t>Оптимизиране </a:t>
            </a:r>
            <a:r>
              <a:rPr lang="bg-BG" sz="2000" dirty="0">
                <a:solidFill>
                  <a:schemeClr val="bg1">
                    <a:lumMod val="85000"/>
                  </a:schemeClr>
                </a:solidFill>
              </a:rPr>
              <a:t>на плана.</a:t>
            </a:r>
            <a:r>
              <a:rPr lang="bg-BG" sz="20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bg-BG" sz="20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Техники </a:t>
            </a:r>
            <a:r>
              <a:rPr lang="bg-BG" sz="2000" dirty="0"/>
              <a:t>за оценяване</a:t>
            </a:r>
            <a:r>
              <a:rPr lang="ru-RU" sz="2000" dirty="0"/>
              <a:t>:</a:t>
            </a:r>
            <a:r>
              <a:rPr lang="bg-BG" sz="2000" dirty="0"/>
              <a:t> функционални и обектни софтуерни метрики, модел </a:t>
            </a:r>
            <a:r>
              <a:rPr lang="en-US" sz="2000" dirty="0"/>
              <a:t>COCOMO </a:t>
            </a:r>
            <a:r>
              <a:rPr lang="bg-BG" sz="2000" dirty="0"/>
              <a:t>за определяне на разходите и др. </a:t>
            </a:r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Определяне </a:t>
            </a:r>
            <a:r>
              <a:rPr lang="bg-BG" sz="2000" dirty="0"/>
              <a:t>цената и бюджета на проекта.</a:t>
            </a:r>
            <a:endParaRPr lang="bg-BG" alt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Оценка на обектните точки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От </a:t>
            </a:r>
            <a:r>
              <a:rPr lang="bg-BG" altLang="bg-BG" dirty="0"/>
              <a:t>спецификацията </a:t>
            </a:r>
            <a:r>
              <a:rPr lang="bg-BG" altLang="bg-BG" dirty="0" smtClean="0"/>
              <a:t>на софтуера оценка </a:t>
            </a:r>
            <a:r>
              <a:rPr lang="bg-BG" altLang="bg-BG" dirty="0"/>
              <a:t>може да се направи по-лесно чрез </a:t>
            </a:r>
            <a:r>
              <a:rPr lang="bg-BG" altLang="bg-BG" dirty="0" smtClean="0"/>
              <a:t>ОТ, </a:t>
            </a:r>
            <a:r>
              <a:rPr lang="bg-BG" altLang="bg-BG" dirty="0"/>
              <a:t>отколкото чрез ФТ, тъй като се броят екрани, </a:t>
            </a:r>
            <a:r>
              <a:rPr lang="bg-BG" altLang="bg-BG" dirty="0" smtClean="0"/>
              <a:t>справки и </a:t>
            </a:r>
            <a:r>
              <a:rPr lang="bg-BG" altLang="bg-BG" dirty="0"/>
              <a:t>модули на програмен език. </a:t>
            </a:r>
            <a:endParaRPr lang="bg-BG" altLang="bg-BG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Те </a:t>
            </a:r>
            <a:r>
              <a:rPr lang="bg-BG" altLang="bg-BG" dirty="0"/>
              <a:t>могат да се разглеждат като твърде ранен момент в процеса на разработка.</a:t>
            </a:r>
            <a:endParaRPr lang="en-GB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На </a:t>
            </a:r>
            <a:r>
              <a:rPr lang="bg-BG" altLang="bg-BG" dirty="0"/>
              <a:t>този </a:t>
            </a:r>
            <a:r>
              <a:rPr lang="bg-BG" altLang="bg-BG" dirty="0" smtClean="0"/>
              <a:t>ранен етап </a:t>
            </a:r>
            <a:r>
              <a:rPr lang="bg-BG" altLang="bg-BG" dirty="0"/>
              <a:t>е твърде трудно да се </a:t>
            </a:r>
            <a:r>
              <a:rPr lang="bg-BG" altLang="bg-BG" dirty="0" smtClean="0"/>
              <a:t>оценява </a:t>
            </a:r>
            <a:r>
              <a:rPr lang="bg-BG" altLang="bg-BG" dirty="0"/>
              <a:t>броя на РК в </a:t>
            </a:r>
            <a:r>
              <a:rPr lang="bg-BG" altLang="bg-BG" dirty="0" smtClean="0"/>
              <a:t>системата</a:t>
            </a:r>
            <a:r>
              <a:rPr lang="bg-BG" altLang="bg-BG" dirty="0"/>
              <a:t>.</a:t>
            </a:r>
            <a:endParaRPr lang="en-GB" altLang="bg-BG" dirty="0"/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872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Оценки за продуктивността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Примерни метрики: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altLang="bg-BG" dirty="0" smtClean="0"/>
              <a:t>Вградени системи и системи в реално време: </a:t>
            </a:r>
            <a:r>
              <a:rPr lang="bg-BG" altLang="bg-BG" dirty="0"/>
              <a:t>40-100 </a:t>
            </a:r>
            <a:r>
              <a:rPr lang="bg-BG" altLang="bg-BG" dirty="0" err="1" smtClean="0"/>
              <a:t>БрРК</a:t>
            </a:r>
            <a:r>
              <a:rPr lang="bg-BG" altLang="bg-BG" dirty="0" smtClean="0"/>
              <a:t>/месец;</a:t>
            </a:r>
            <a:endParaRPr lang="bg-BG" altLang="bg-BG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altLang="bg-BG" dirty="0"/>
              <a:t>Системни </a:t>
            </a:r>
            <a:r>
              <a:rPr lang="bg-BG" altLang="bg-BG" dirty="0" smtClean="0"/>
              <a:t>програми: </a:t>
            </a:r>
            <a:r>
              <a:rPr lang="en-GB" altLang="bg-BG" dirty="0"/>
              <a:t>150-400 </a:t>
            </a:r>
            <a:r>
              <a:rPr lang="bg-BG" altLang="bg-BG" dirty="0" err="1" smtClean="0"/>
              <a:t>БрРК</a:t>
            </a:r>
            <a:r>
              <a:rPr lang="bg-BG" altLang="bg-BG" dirty="0" smtClean="0"/>
              <a:t>/месец;</a:t>
            </a:r>
            <a:endParaRPr lang="en-GB" altLang="bg-BG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altLang="bg-BG" dirty="0"/>
              <a:t>Приложни </a:t>
            </a:r>
            <a:r>
              <a:rPr lang="bg-BG" altLang="bg-BG" dirty="0" smtClean="0"/>
              <a:t>програми:</a:t>
            </a:r>
            <a:r>
              <a:rPr lang="en-GB" altLang="bg-BG" dirty="0" smtClean="0"/>
              <a:t> </a:t>
            </a:r>
            <a:r>
              <a:rPr lang="en-GB" altLang="bg-BG" dirty="0"/>
              <a:t>200-900 </a:t>
            </a:r>
            <a:r>
              <a:rPr lang="en-GB" altLang="bg-BG" dirty="0" smtClean="0"/>
              <a:t> </a:t>
            </a:r>
            <a:r>
              <a:rPr lang="bg-BG" altLang="bg-BG" dirty="0" err="1" smtClean="0"/>
              <a:t>БрРК</a:t>
            </a:r>
            <a:r>
              <a:rPr lang="bg-BG" altLang="bg-BG" dirty="0" smtClean="0"/>
              <a:t>/месец.</a:t>
            </a:r>
            <a:endParaRPr lang="en-GB" altLang="bg-BG" dirty="0"/>
          </a:p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В </a:t>
            </a:r>
            <a:r>
              <a:rPr lang="bg-BG" altLang="bg-BG" dirty="0"/>
              <a:t>ОТ продуктивността се измерва </a:t>
            </a:r>
            <a:r>
              <a:rPr lang="bg-BG" altLang="bg-BG" dirty="0" smtClean="0"/>
              <a:t>между </a:t>
            </a:r>
            <a:r>
              <a:rPr lang="bg-BG" altLang="bg-BG" dirty="0"/>
              <a:t>4 и 50 ОТ/месец в зависимост от средствата за разработка и способностите на разработчика.</a:t>
            </a:r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371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Качество </a:t>
            </a:r>
            <a:r>
              <a:rPr lang="en-US" altLang="en-US" b="1" dirty="0" smtClean="0"/>
              <a:t>vs</a:t>
            </a:r>
            <a:r>
              <a:rPr lang="bg-BG" altLang="en-US" b="1" dirty="0" smtClean="0"/>
              <a:t> </a:t>
            </a:r>
            <a:r>
              <a:rPr lang="bg-BG" altLang="en-US" b="1" dirty="0"/>
              <a:t>продуктивност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r>
              <a:rPr lang="bg-BG" altLang="bg-BG" dirty="0"/>
              <a:t>Всички </a:t>
            </a:r>
            <a:r>
              <a:rPr lang="bg-BG" altLang="bg-BG" dirty="0" smtClean="0"/>
              <a:t>метрики, </a:t>
            </a:r>
            <a:r>
              <a:rPr lang="bg-BG" altLang="bg-BG" dirty="0"/>
              <a:t>базирани на </a:t>
            </a:r>
            <a:r>
              <a:rPr lang="bg-BG" altLang="bg-BG" dirty="0" smtClean="0"/>
              <a:t>обем за единица време </a:t>
            </a:r>
            <a:r>
              <a:rPr lang="bg-BG" altLang="bg-BG" dirty="0"/>
              <a:t>са </a:t>
            </a:r>
            <a:r>
              <a:rPr lang="bg-BG" altLang="bg-BG" dirty="0" smtClean="0"/>
              <a:t>проблемни, </a:t>
            </a:r>
            <a:r>
              <a:rPr lang="bg-BG" altLang="bg-BG" dirty="0"/>
              <a:t>защото не взимат под внимание качеството.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Продуктивността </a:t>
            </a:r>
            <a:r>
              <a:rPr lang="bg-BG" altLang="bg-BG" dirty="0"/>
              <a:t>по принцип се повишава за сметка на </a:t>
            </a:r>
            <a:r>
              <a:rPr lang="bg-BG" altLang="bg-BG" dirty="0" smtClean="0"/>
              <a:t>качеството;</a:t>
            </a:r>
            <a:endParaRPr lang="en-GB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Не </a:t>
            </a:r>
            <a:r>
              <a:rPr lang="bg-BG" altLang="bg-BG" dirty="0"/>
              <a:t>е ясно как са свързани метриките за продуктивност и </a:t>
            </a:r>
            <a:r>
              <a:rPr lang="bg-BG" altLang="bg-BG" dirty="0" smtClean="0"/>
              <a:t>качество в проекта;</a:t>
            </a:r>
            <a:endParaRPr lang="en-GB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/>
              <a:t>Ако изискванията постоянно се </a:t>
            </a:r>
            <a:r>
              <a:rPr lang="bg-BG" altLang="bg-BG" dirty="0" smtClean="0"/>
              <a:t>променят, то подход, </a:t>
            </a:r>
            <a:r>
              <a:rPr lang="bg-BG" altLang="bg-BG" dirty="0"/>
              <a:t>основан на брой РК е безсмислен, защото програмата не е статична.</a:t>
            </a:r>
            <a:endParaRPr lang="en-GB" alt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altLang="en-US" sz="1600" dirty="0" smtClean="0"/>
          </a:p>
          <a:p>
            <a:pPr lvl="1"/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4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Техники за оценяване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292696"/>
            <a:ext cx="7543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dirty="0"/>
              <a:t>Няма </a:t>
            </a:r>
            <a:r>
              <a:rPr lang="bg-BG" altLang="bg-BG" dirty="0" smtClean="0"/>
              <a:t>лесен </a:t>
            </a:r>
            <a:r>
              <a:rPr lang="bg-BG" altLang="bg-BG" dirty="0"/>
              <a:t>начин да се направи точна оценка на </a:t>
            </a:r>
            <a:r>
              <a:rPr lang="bg-BG" altLang="bg-BG" dirty="0" smtClean="0"/>
              <a:t>усилията, </a:t>
            </a:r>
            <a:r>
              <a:rPr lang="bg-BG" altLang="bg-BG" dirty="0"/>
              <a:t>нужни за разработката на софтуерна </a:t>
            </a:r>
            <a:r>
              <a:rPr lang="bg-BG" altLang="bg-BG" dirty="0" smtClean="0"/>
              <a:t>система:</a:t>
            </a:r>
            <a:endParaRPr lang="en-GB" altLang="bg-BG" dirty="0"/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Началните оценки се основават на неточната информация в потребителските </a:t>
            </a:r>
            <a:r>
              <a:rPr lang="bg-BG" altLang="bg-BG" sz="2000" dirty="0" smtClean="0"/>
              <a:t>изисквания;</a:t>
            </a:r>
            <a:endParaRPr lang="bg-BG" altLang="bg-BG" sz="2000" dirty="0"/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Софтуерът може да работи на непознати компютри или да използва непозната </a:t>
            </a:r>
            <a:r>
              <a:rPr lang="bg-BG" altLang="bg-BG" sz="2000" dirty="0" smtClean="0"/>
              <a:t>технология;</a:t>
            </a:r>
            <a:endParaRPr lang="en-GB" altLang="bg-BG" sz="2000" dirty="0"/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Може да </a:t>
            </a:r>
            <a:r>
              <a:rPr lang="bg-BG" altLang="bg-BG" sz="2000" dirty="0" smtClean="0"/>
              <a:t>не са известни качествата на участниците в </a:t>
            </a:r>
            <a:r>
              <a:rPr lang="bg-BG" altLang="bg-BG" sz="2000" dirty="0"/>
              <a:t>проекта.</a:t>
            </a:r>
            <a:endParaRPr lang="en-GB" altLang="bg-BG" sz="2000" dirty="0"/>
          </a:p>
          <a:p>
            <a:pPr>
              <a:lnSpc>
                <a:spcPct val="80000"/>
              </a:lnSpc>
            </a:pPr>
            <a:endParaRPr lang="bg-BG" altLang="bg-BG" dirty="0" smtClean="0"/>
          </a:p>
          <a:p>
            <a:pPr>
              <a:lnSpc>
                <a:spcPct val="80000"/>
              </a:lnSpc>
            </a:pPr>
            <a:r>
              <a:rPr lang="bg-BG" altLang="bg-BG" dirty="0" smtClean="0"/>
              <a:t>Оценките на </a:t>
            </a:r>
            <a:r>
              <a:rPr lang="bg-BG" altLang="bg-BG" dirty="0"/>
              <a:t>проектните </a:t>
            </a:r>
            <a:r>
              <a:rPr lang="bg-BG" altLang="bg-BG" dirty="0" smtClean="0"/>
              <a:t>разходи </a:t>
            </a:r>
            <a:r>
              <a:rPr lang="bg-BG" altLang="bg-BG" dirty="0"/>
              <a:t>са за собствена употреба</a:t>
            </a:r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Оценката определя бюджета и </a:t>
            </a:r>
            <a:r>
              <a:rPr lang="bg-BG" altLang="bg-BG" sz="2000" dirty="0" smtClean="0"/>
              <a:t>продуктът се </a:t>
            </a:r>
            <a:r>
              <a:rPr lang="bg-BG" altLang="bg-BG" sz="2000" dirty="0"/>
              <a:t>наглася в тези граници.</a:t>
            </a:r>
          </a:p>
          <a:p>
            <a:pPr lvl="1"/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7254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Техники за </a:t>
            </a:r>
            <a:r>
              <a:rPr lang="bg-BG" altLang="en-US" b="1" dirty="0" smtClean="0"/>
              <a:t>оценяване - видове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500" dirty="0" smtClean="0"/>
              <a:t>Алгоритмично </a:t>
            </a:r>
            <a:r>
              <a:rPr lang="bg-BG" altLang="bg-BG" sz="2500" dirty="0"/>
              <a:t>моделиране на </a:t>
            </a:r>
            <a:r>
              <a:rPr lang="bg-BG" altLang="bg-BG" sz="2500" dirty="0" smtClean="0"/>
              <a:t>разходите;</a:t>
            </a:r>
            <a:endParaRPr lang="bg-BG" altLang="bg-BG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500" dirty="0"/>
              <a:t>Експертно </a:t>
            </a:r>
            <a:r>
              <a:rPr lang="bg-BG" altLang="bg-BG" sz="2500" dirty="0" smtClean="0"/>
              <a:t>оценяване;</a:t>
            </a:r>
            <a:endParaRPr lang="en-GB" altLang="bg-BG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500" dirty="0"/>
              <a:t>Оценяване по </a:t>
            </a:r>
            <a:r>
              <a:rPr lang="bg-BG" altLang="bg-BG" sz="2500" dirty="0" smtClean="0"/>
              <a:t>аналогия;</a:t>
            </a:r>
            <a:endParaRPr lang="en-GB" altLang="bg-BG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500" dirty="0"/>
              <a:t>Закон на </a:t>
            </a:r>
            <a:r>
              <a:rPr lang="bg-BG" altLang="bg-BG" sz="2500" dirty="0" smtClean="0"/>
              <a:t>Паркинсон;</a:t>
            </a:r>
            <a:endParaRPr lang="en-GB" altLang="bg-BG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500" dirty="0" smtClean="0"/>
              <a:t>Оценяване според печалбата.</a:t>
            </a:r>
            <a:endParaRPr lang="en-GB" altLang="bg-BG" sz="2500" dirty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4157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Техники за </a:t>
            </a:r>
            <a:r>
              <a:rPr lang="bg-BG" altLang="en-US" b="1" dirty="0" smtClean="0"/>
              <a:t>оценяване - описание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60648" y="1220688"/>
            <a:ext cx="7543800" cy="4800600"/>
          </a:xfrm>
        </p:spPr>
        <p:txBody>
          <a:bodyPr/>
          <a:lstStyle/>
          <a:p>
            <a:r>
              <a:rPr lang="bg-BG" altLang="bg-BG" sz="1600" dirty="0" smtClean="0"/>
              <a:t>Алгоритмично </a:t>
            </a:r>
            <a:r>
              <a:rPr lang="bg-BG" altLang="bg-BG" sz="1600" dirty="0"/>
              <a:t>моделиране на </a:t>
            </a:r>
            <a:r>
              <a:rPr lang="bg-BG" altLang="bg-BG" sz="1600" dirty="0" smtClean="0"/>
              <a:t>разходите</a:t>
            </a:r>
          </a:p>
          <a:p>
            <a:r>
              <a:rPr lang="bg-BG" sz="1400" b="0" dirty="0" smtClean="0"/>
              <a:t>Моделът е </a:t>
            </a:r>
            <a:r>
              <a:rPr lang="bg-BG" sz="1400" b="0" dirty="0"/>
              <a:t>основан на историческа информация за разходите и използва някоя метрика (обикновено размера). Оценката се прави в тази метрика и моделът предсказва нужните усилия</a:t>
            </a:r>
            <a:r>
              <a:rPr lang="bg-BG" sz="1400" b="0" dirty="0" smtClean="0"/>
              <a:t>.</a:t>
            </a:r>
            <a:r>
              <a:rPr lang="bg-BG" altLang="bg-BG" sz="1600" dirty="0"/>
              <a:t> </a:t>
            </a:r>
            <a:endParaRPr lang="bg-BG" altLang="bg-BG" sz="1600" dirty="0" smtClean="0"/>
          </a:p>
          <a:p>
            <a:r>
              <a:rPr lang="bg-BG" altLang="bg-BG" sz="1600" dirty="0" smtClean="0"/>
              <a:t>Експертно оценяване</a:t>
            </a:r>
            <a:endParaRPr lang="bg-BG" altLang="bg-BG" sz="1600" dirty="0"/>
          </a:p>
          <a:p>
            <a:r>
              <a:rPr lang="bg-BG" sz="1400" b="0" dirty="0" smtClean="0"/>
              <a:t>Консултират се няколко експерта по предложените техники за разработка и в приложната област. Всеки оценява разходите на проекта. Оценките се сравняват и обсъждат – повтаря се, до постигане на съгласие.</a:t>
            </a:r>
            <a:endParaRPr lang="bg-BG" altLang="bg-BG" dirty="0" smtClean="0"/>
          </a:p>
          <a:p>
            <a:r>
              <a:rPr lang="bg-BG" altLang="bg-BG" sz="1600" dirty="0" smtClean="0"/>
              <a:t>Оценяване по аналогия</a:t>
            </a:r>
            <a:endParaRPr lang="bg-BG" altLang="bg-BG" sz="1600" dirty="0"/>
          </a:p>
          <a:p>
            <a:r>
              <a:rPr lang="bg-BG" sz="1400" b="0" dirty="0" smtClean="0"/>
              <a:t>Тази техника се прилага, когато има завършени други проекти в същата приложна област. Цената на новия проект се оценява по аналогия с готовите проекти.</a:t>
            </a:r>
          </a:p>
          <a:p>
            <a:r>
              <a:rPr lang="bg-BG" altLang="bg-BG" sz="1600" dirty="0" smtClean="0"/>
              <a:t>Закон на Паркинсон</a:t>
            </a:r>
            <a:endParaRPr lang="bg-BG" altLang="bg-BG" sz="1600" dirty="0"/>
          </a:p>
          <a:p>
            <a:r>
              <a:rPr lang="bg-BG" sz="1400" b="0" dirty="0" smtClean="0"/>
              <a:t>Законът на Паркинсон гласи, че работата се разраства, докато запълни отреденото време. Разходите се определят повече от разполагаемите ресурси, отколкото от обективни оценки. Ако софтуерът трябва да е готов за 12 месеца и има 5 човека на разположение, тогава изискваните усилия се оценяват на 60 човекомесеца</a:t>
            </a:r>
            <a:r>
              <a:rPr lang="ru-RU" sz="1400" b="0" dirty="0" smtClean="0"/>
              <a:t>.</a:t>
            </a:r>
          </a:p>
          <a:p>
            <a:r>
              <a:rPr lang="bg-BG" altLang="bg-BG" sz="1600" dirty="0" smtClean="0"/>
              <a:t>Оценяване според печалбата</a:t>
            </a:r>
            <a:endParaRPr lang="bg-BG" altLang="bg-BG" sz="1600" dirty="0"/>
          </a:p>
          <a:p>
            <a:r>
              <a:rPr lang="bg-BG" sz="1400" b="0" dirty="0" smtClean="0"/>
              <a:t>Разходите за софтуер се оценяват по това, колко може клиентът да плати за него. Оценката зависи от бюджета на клиента, а не от функционалността на продукта</a:t>
            </a:r>
            <a:r>
              <a:rPr lang="ru-RU" sz="1400" b="0" dirty="0" smtClean="0"/>
              <a:t>.</a:t>
            </a:r>
            <a:endParaRPr lang="bg-BG" alt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6946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Методи за оценка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543800" cy="4800600"/>
          </a:xfrm>
        </p:spPr>
        <p:txBody>
          <a:bodyPr/>
          <a:lstStyle/>
          <a:p>
            <a:r>
              <a:rPr lang="bg-BG" altLang="bg-BG" dirty="0"/>
              <a:t>Всеки метод има предимства и недостатъци.</a:t>
            </a:r>
          </a:p>
          <a:p>
            <a:endParaRPr lang="bg-BG" altLang="bg-B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Оценката </a:t>
            </a:r>
            <a:r>
              <a:rPr lang="bg-BG" altLang="bg-BG" dirty="0"/>
              <a:t>трябва да се основава на няколко метода.</a:t>
            </a:r>
            <a:endParaRPr lang="en-GB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/>
              <a:t>Ако те не дават приблизително еднакъв резултат, тогава вие нямате достатъчно </a:t>
            </a:r>
            <a:r>
              <a:rPr lang="bg-BG" altLang="bg-BG" dirty="0" smtClean="0"/>
              <a:t>информация </a:t>
            </a:r>
            <a:r>
              <a:rPr lang="bg-BG" altLang="bg-BG" dirty="0"/>
              <a:t>да направите оценка.</a:t>
            </a:r>
            <a:endParaRPr lang="en-GB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Трябва </a:t>
            </a:r>
            <a:r>
              <a:rPr lang="bg-BG" altLang="bg-BG" dirty="0"/>
              <a:t>да се извършат някои </a:t>
            </a:r>
            <a:r>
              <a:rPr lang="bg-BG" altLang="bg-BG" dirty="0" smtClean="0"/>
              <a:t>действия, </a:t>
            </a:r>
            <a:r>
              <a:rPr lang="bg-BG" altLang="bg-BG" dirty="0"/>
              <a:t>за да се научи повече и да се направи по-точна оценка.</a:t>
            </a:r>
            <a:endParaRPr lang="en-GB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/>
              <a:t>Понякога оценката с оглед на печалбата е единственият приложим </a:t>
            </a:r>
            <a:r>
              <a:rPr lang="bg-BG" altLang="bg-BG" dirty="0" smtClean="0"/>
              <a:t>метод.</a:t>
            </a:r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8239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Оценяване според печалбата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6632" y="1341438"/>
            <a:ext cx="7543800" cy="4800600"/>
          </a:xfrm>
        </p:spPr>
        <p:txBody>
          <a:bodyPr/>
          <a:lstStyle/>
          <a:p>
            <a:r>
              <a:rPr lang="bg-BG" altLang="bg-BG" dirty="0"/>
              <a:t>Проектът струва толкова, колкото клиентът може да похарчи за него.</a:t>
            </a:r>
          </a:p>
          <a:p>
            <a:endParaRPr lang="bg-BG" altLang="bg-BG" dirty="0" smtClean="0"/>
          </a:p>
          <a:p>
            <a:r>
              <a:rPr lang="bg-BG" altLang="bg-BG" dirty="0" smtClean="0"/>
              <a:t>Предимства</a:t>
            </a:r>
            <a:r>
              <a:rPr lang="bg-BG" altLang="bg-BG" dirty="0"/>
              <a:t>:</a:t>
            </a:r>
          </a:p>
          <a:p>
            <a:pPr lvl="1"/>
            <a:r>
              <a:rPr lang="bg-BG" altLang="bg-BG" dirty="0"/>
              <a:t>Печелите </a:t>
            </a:r>
            <a:r>
              <a:rPr lang="bg-BG" altLang="bg-BG" dirty="0" smtClean="0"/>
              <a:t>контракта.</a:t>
            </a:r>
            <a:endParaRPr lang="en-GB" altLang="bg-BG" dirty="0"/>
          </a:p>
          <a:p>
            <a:endParaRPr lang="bg-BG" altLang="bg-BG" dirty="0" smtClean="0"/>
          </a:p>
          <a:p>
            <a:r>
              <a:rPr lang="bg-BG" altLang="bg-BG" dirty="0" smtClean="0"/>
              <a:t>Недостатъци</a:t>
            </a:r>
            <a:r>
              <a:rPr lang="en-US" altLang="bg-BG" dirty="0"/>
              <a:t>:</a:t>
            </a:r>
            <a:endParaRPr lang="bg-BG" altLang="bg-BG" dirty="0"/>
          </a:p>
          <a:p>
            <a:pPr lvl="1"/>
            <a:r>
              <a:rPr lang="bg-BG" altLang="bg-BG" dirty="0"/>
              <a:t>Малка е вероятността клиентът да получи това, което иска. Разходите не отразяват нужната работа.</a:t>
            </a:r>
            <a:endParaRPr lang="en-GB" altLang="bg-BG" dirty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40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Оценяване според печалбата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1438"/>
            <a:ext cx="7543800" cy="4800600"/>
          </a:xfrm>
        </p:spPr>
        <p:txBody>
          <a:bodyPr/>
          <a:lstStyle/>
          <a:p>
            <a:r>
              <a:rPr lang="bg-BG" altLang="bg-BG" dirty="0"/>
              <a:t>Този подход може да изглежда неетичен и неподходящ за </a:t>
            </a:r>
            <a:r>
              <a:rPr lang="bg-BG" altLang="bg-BG" dirty="0" smtClean="0"/>
              <a:t>бизнеса, но когато </a:t>
            </a:r>
            <a:r>
              <a:rPr lang="bg-BG" altLang="bg-BG" dirty="0"/>
              <a:t>липсва детайлна информация, това може да е единствената подходяща </a:t>
            </a:r>
            <a:r>
              <a:rPr lang="bg-BG" altLang="bg-BG" dirty="0" smtClean="0"/>
              <a:t>стратегия.</a:t>
            </a:r>
            <a:endParaRPr lang="en-GB" alt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 smtClean="0"/>
              <a:t>Разходите </a:t>
            </a:r>
            <a:r>
              <a:rPr lang="bg-BG" altLang="bg-BG" sz="2000" dirty="0"/>
              <a:t>на проекта се договарят по скицирано предложение и разработката се ограничава с тези </a:t>
            </a:r>
            <a:r>
              <a:rPr lang="bg-BG" altLang="bg-BG" sz="2000" dirty="0" smtClean="0"/>
              <a:t>разходи;</a:t>
            </a:r>
            <a:endParaRPr lang="en-GB" alt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 smtClean="0"/>
              <a:t>Може </a:t>
            </a:r>
            <a:r>
              <a:rPr lang="bg-BG" altLang="bg-BG" sz="2000" dirty="0"/>
              <a:t>да се преговаря за детайлна спецификация или да се използва еволюционен подход за разработката на </a:t>
            </a:r>
            <a:r>
              <a:rPr lang="bg-BG" altLang="bg-BG" sz="2000" dirty="0" smtClean="0"/>
              <a:t>системата.</a:t>
            </a:r>
            <a:endParaRPr lang="en-GB" altLang="bg-BG" sz="2000" dirty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832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Оценяване отгоре-надолу </a:t>
            </a:r>
            <a:r>
              <a:rPr lang="bg-BG" altLang="en-US" b="1" dirty="0" smtClean="0"/>
              <a:t/>
            </a:r>
            <a:br>
              <a:rPr lang="bg-BG" altLang="en-US" b="1" dirty="0" smtClean="0"/>
            </a:br>
            <a:r>
              <a:rPr lang="bg-BG" altLang="en-US" b="1" dirty="0" smtClean="0"/>
              <a:t>и </a:t>
            </a:r>
            <a:r>
              <a:rPr lang="bg-BG" altLang="en-US" b="1" dirty="0"/>
              <a:t>отдолу-нагоре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6632" y="1341438"/>
            <a:ext cx="7543800" cy="4800600"/>
          </a:xfrm>
        </p:spPr>
        <p:txBody>
          <a:bodyPr/>
          <a:lstStyle/>
          <a:p>
            <a:r>
              <a:rPr lang="bg-BG" altLang="bg-BG" dirty="0"/>
              <a:t>Всеки от </a:t>
            </a:r>
            <a:r>
              <a:rPr lang="bg-BG" altLang="bg-BG" dirty="0" smtClean="0"/>
              <a:t>описаните </a:t>
            </a:r>
            <a:r>
              <a:rPr lang="bg-BG" altLang="bg-BG" dirty="0"/>
              <a:t>подходи </a:t>
            </a:r>
            <a:r>
              <a:rPr lang="bg-BG" altLang="bg-BG" dirty="0" smtClean="0"/>
              <a:t>за оценяване може </a:t>
            </a:r>
            <a:r>
              <a:rPr lang="bg-BG" altLang="bg-BG" dirty="0"/>
              <a:t>да се използва отгоре-надолу и отдолу-нагоре.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lang="bg-BG" altLang="bg-BG" dirty="0" smtClean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bg-BG" altLang="bg-BG" dirty="0" smtClean="0"/>
              <a:t> Отгоре-надолу</a:t>
            </a:r>
            <a:endParaRPr lang="bg-BG" altLang="bg-BG" dirty="0"/>
          </a:p>
          <a:p>
            <a:pPr lvl="1">
              <a:spcBef>
                <a:spcPct val="0"/>
              </a:spcBef>
              <a:buClrTx/>
              <a:buSzTx/>
            </a:pPr>
            <a:r>
              <a:rPr lang="bg-BG" altLang="bg-BG" dirty="0"/>
              <a:t>Започва се на системно ниво и се оценява функционалността на цялата </a:t>
            </a:r>
            <a:r>
              <a:rPr lang="bg-BG" altLang="bg-BG" dirty="0" smtClean="0"/>
              <a:t>система </a:t>
            </a:r>
            <a:r>
              <a:rPr lang="bg-BG" altLang="bg-BG" dirty="0"/>
              <a:t>и как тази функционалност се осигурява от </a:t>
            </a:r>
            <a:r>
              <a:rPr lang="bg-BG" altLang="bg-BG" dirty="0" smtClean="0"/>
              <a:t>подсистемите.</a:t>
            </a:r>
          </a:p>
          <a:p>
            <a:pPr lvl="1">
              <a:spcBef>
                <a:spcPct val="0"/>
              </a:spcBef>
              <a:buClrTx/>
              <a:buSzTx/>
            </a:pPr>
            <a:endParaRPr lang="en-GB" altLang="bg-BG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bg-BG" altLang="bg-BG" dirty="0" smtClean="0"/>
              <a:t> Отдолу-нагоре</a:t>
            </a:r>
            <a:r>
              <a:rPr lang="en-GB" altLang="bg-BG" dirty="0" smtClean="0"/>
              <a:t> </a:t>
            </a:r>
            <a:endParaRPr lang="bg-BG" altLang="bg-BG" dirty="0"/>
          </a:p>
          <a:p>
            <a:pPr lvl="1">
              <a:spcBef>
                <a:spcPct val="0"/>
              </a:spcBef>
              <a:buClrTx/>
              <a:buSzTx/>
            </a:pPr>
            <a:r>
              <a:rPr lang="bg-BG" altLang="bg-BG" dirty="0"/>
              <a:t>Започва се на ниво компонента и се оценяват усилията за всяка компонента. Сумата от тези усилия дава общата оценка.</a:t>
            </a:r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128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</a:t>
            </a:r>
            <a:r>
              <a:rPr lang="bg-BG" sz="2000" b="0" dirty="0" err="1" smtClean="0"/>
              <a:t>каб</a:t>
            </a:r>
            <a:r>
              <a:rPr lang="bg-BG" sz="2000" b="0" dirty="0" smtClean="0"/>
              <a:t>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 dirty="0">
                <a:hlinkClick r:id="rId2"/>
              </a:rPr>
              <a:t>http://www.enkov.com/spm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</a:t>
            </a:r>
            <a:r>
              <a:rPr lang="en-US" sz="2000" dirty="0" err="1" smtClean="0"/>
              <a:t>Enkov</a:t>
            </a:r>
            <a:r>
              <a:rPr lang="en-US" sz="2000" dirty="0" smtClean="0"/>
              <a:t>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4906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Оценяване </a:t>
            </a:r>
            <a:r>
              <a:rPr lang="bg-BG" altLang="en-US" b="1" dirty="0" smtClean="0"/>
              <a:t>отгоре-надолу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1438"/>
            <a:ext cx="7543800" cy="4800600"/>
          </a:xfrm>
        </p:spPr>
        <p:txBody>
          <a:bodyPr/>
          <a:lstStyle/>
          <a:p>
            <a:r>
              <a:rPr lang="bg-BG" altLang="bg-BG" dirty="0" smtClean="0"/>
              <a:t>Използваем подход,  </a:t>
            </a:r>
            <a:r>
              <a:rPr lang="bg-BG" altLang="bg-BG" dirty="0"/>
              <a:t>когато не се познава системната архитектура и компонентите, които могат да бъдат част от </a:t>
            </a:r>
            <a:r>
              <a:rPr lang="bg-BG" altLang="bg-BG" dirty="0" smtClean="0"/>
              <a:t>системата.</a:t>
            </a:r>
            <a:endParaRPr lang="bg-BG" altLang="bg-BG" dirty="0"/>
          </a:p>
          <a:p>
            <a:endParaRPr lang="bg-BG" altLang="bg-BG" dirty="0" smtClean="0"/>
          </a:p>
          <a:p>
            <a:r>
              <a:rPr lang="bg-BG" altLang="bg-BG" dirty="0" smtClean="0"/>
              <a:t>Взимат </a:t>
            </a:r>
            <a:r>
              <a:rPr lang="bg-BG" altLang="bg-BG" dirty="0"/>
              <a:t>се под внимание разходите за интегриране, управление на конфигурацията и документацията.</a:t>
            </a:r>
            <a:endParaRPr lang="en-GB" altLang="bg-BG" dirty="0"/>
          </a:p>
          <a:p>
            <a:endParaRPr lang="bg-BG" altLang="bg-BG" dirty="0" smtClean="0"/>
          </a:p>
          <a:p>
            <a:r>
              <a:rPr lang="bg-BG" altLang="bg-BG" dirty="0" smtClean="0"/>
              <a:t>Може </a:t>
            </a:r>
            <a:r>
              <a:rPr lang="bg-BG" altLang="bg-BG" dirty="0"/>
              <a:t>да </a:t>
            </a:r>
            <a:r>
              <a:rPr lang="bg-BG" altLang="bg-BG" dirty="0" smtClean="0"/>
              <a:t>се подценят </a:t>
            </a:r>
            <a:r>
              <a:rPr lang="bg-BG" altLang="bg-BG" dirty="0"/>
              <a:t>разходите за решаване на трудни проблеми на ниско ниво.</a:t>
            </a:r>
            <a:endParaRPr lang="en-GB" altLang="bg-BG" dirty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892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Оценяване </a:t>
            </a:r>
            <a:r>
              <a:rPr lang="bg-BG" altLang="en-US" b="1" dirty="0" smtClean="0"/>
              <a:t>отдолу-нагоре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Използваем подход, </a:t>
            </a:r>
            <a:r>
              <a:rPr lang="bg-BG" altLang="bg-BG" dirty="0"/>
              <a:t>когато се познава </a:t>
            </a:r>
            <a:r>
              <a:rPr lang="bg-BG" altLang="bg-BG" dirty="0" smtClean="0"/>
              <a:t>добре системната </a:t>
            </a:r>
            <a:r>
              <a:rPr lang="bg-BG" altLang="bg-BG" dirty="0"/>
              <a:t>архитектура и са ясни </a:t>
            </a:r>
            <a:r>
              <a:rPr lang="bg-BG" altLang="bg-BG" dirty="0" smtClean="0"/>
              <a:t>нейните компоненти.</a:t>
            </a:r>
          </a:p>
          <a:p>
            <a:pPr>
              <a:lnSpc>
                <a:spcPct val="90000"/>
              </a:lnSpc>
            </a:pPr>
            <a:endParaRPr lang="bg-BG" altLang="bg-BG" dirty="0"/>
          </a:p>
          <a:p>
            <a:pPr>
              <a:lnSpc>
                <a:spcPct val="90000"/>
              </a:lnSpc>
            </a:pPr>
            <a:r>
              <a:rPr lang="bg-BG" altLang="bg-BG" dirty="0"/>
              <a:t>Това може да е точен метод, ако </a:t>
            </a:r>
            <a:r>
              <a:rPr lang="bg-BG" altLang="bg-BG" dirty="0" smtClean="0"/>
              <a:t>системата </a:t>
            </a:r>
            <a:r>
              <a:rPr lang="bg-BG" altLang="bg-BG" dirty="0"/>
              <a:t>е детайлно проектирана.</a:t>
            </a:r>
            <a:endParaRPr lang="en-GB" altLang="bg-BG" dirty="0"/>
          </a:p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Може </a:t>
            </a:r>
            <a:r>
              <a:rPr lang="bg-BG" altLang="bg-BG" dirty="0"/>
              <a:t>да се подценят разходите за дейности на </a:t>
            </a:r>
            <a:r>
              <a:rPr lang="bg-BG" altLang="bg-BG" dirty="0" smtClean="0"/>
              <a:t>системно </a:t>
            </a:r>
            <a:r>
              <a:rPr lang="bg-BG" altLang="bg-BG" dirty="0"/>
              <a:t>ниво като интегриране и документиране.</a:t>
            </a:r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744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Алгоритмично моделиране на разходите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dirty="0"/>
              <a:t>Разходите се оценяват като математическа функция от продукта, като се използват атрибути, чиито стойности се оценяват от мениджърите на проекта:</a:t>
            </a:r>
            <a:endParaRPr lang="en-GB" altLang="bg-BG" dirty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bg-BG" sz="2000" dirty="0">
                <a:latin typeface="Helvetica" charset="0"/>
              </a:rPr>
              <a:t>Effort</a:t>
            </a:r>
            <a:r>
              <a:rPr lang="en-GB" altLang="bg-BG" sz="2000" dirty="0"/>
              <a:t> = </a:t>
            </a:r>
            <a:r>
              <a:rPr lang="en-GB" altLang="bg-BG" sz="2000" dirty="0">
                <a:latin typeface="Helvetica" charset="0"/>
              </a:rPr>
              <a:t>A </a:t>
            </a:r>
            <a:r>
              <a:rPr lang="en-GB" altLang="bg-BG" sz="2000" dirty="0"/>
              <a:t> </a:t>
            </a:r>
            <a:r>
              <a:rPr lang="en-GB" altLang="bg-BG" sz="2000" dirty="0">
                <a:latin typeface="Symbol" pitchFamily="18" charset="2"/>
              </a:rPr>
              <a:t>´</a:t>
            </a:r>
            <a:r>
              <a:rPr lang="en-GB" altLang="bg-BG" sz="2000" dirty="0"/>
              <a:t> </a:t>
            </a:r>
            <a:r>
              <a:rPr lang="en-GB" altLang="bg-BG" sz="2000" dirty="0" err="1">
                <a:latin typeface="Helvetica" charset="0"/>
              </a:rPr>
              <a:t>Size</a:t>
            </a:r>
            <a:r>
              <a:rPr lang="en-GB" altLang="bg-BG" sz="2000" baseline="30000" dirty="0" err="1">
                <a:latin typeface="Helvetica" charset="0"/>
              </a:rPr>
              <a:t>B</a:t>
            </a:r>
            <a:r>
              <a:rPr lang="en-GB" altLang="bg-BG" sz="2000" baseline="30000" dirty="0"/>
              <a:t>  </a:t>
            </a:r>
            <a:r>
              <a:rPr lang="en-GB" altLang="bg-BG" sz="2000" dirty="0">
                <a:latin typeface="Symbol" pitchFamily="18" charset="2"/>
              </a:rPr>
              <a:t>´</a:t>
            </a:r>
            <a:r>
              <a:rPr lang="en-GB" altLang="bg-BG" sz="2000" dirty="0"/>
              <a:t> </a:t>
            </a:r>
            <a:r>
              <a:rPr lang="en-GB" altLang="bg-BG" sz="2000" dirty="0">
                <a:latin typeface="Helvetica" charset="0"/>
              </a:rPr>
              <a:t>M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bg-BG" sz="2000" dirty="0" smtClean="0"/>
              <a:t>A</a:t>
            </a:r>
            <a:r>
              <a:rPr lang="bg-BG" altLang="bg-BG" sz="2000" dirty="0" smtClean="0"/>
              <a:t> е</a:t>
            </a:r>
            <a:r>
              <a:rPr lang="en-GB" altLang="bg-BG" sz="2000" dirty="0" smtClean="0"/>
              <a:t> </a:t>
            </a:r>
            <a:r>
              <a:rPr lang="bg-BG" altLang="bg-BG" sz="2000" dirty="0"/>
              <a:t>константа, зависеща от организацията</a:t>
            </a:r>
            <a:r>
              <a:rPr lang="en-GB" altLang="bg-BG" sz="2000" dirty="0"/>
              <a:t>, B </a:t>
            </a:r>
            <a:r>
              <a:rPr lang="bg-BG" altLang="bg-BG" sz="2000" dirty="0"/>
              <a:t>отразява увеличените усилия при големи проекти,</a:t>
            </a:r>
            <a:r>
              <a:rPr lang="en-GB" altLang="bg-BG" sz="2000" dirty="0"/>
              <a:t> M </a:t>
            </a:r>
            <a:r>
              <a:rPr lang="bg-BG" altLang="bg-BG" sz="2000" dirty="0"/>
              <a:t>е множител, </a:t>
            </a:r>
            <a:r>
              <a:rPr lang="bg-BG" altLang="bg-BG" sz="2000" dirty="0" smtClean="0"/>
              <a:t>отразяващ характеристиките </a:t>
            </a:r>
            <a:r>
              <a:rPr lang="bg-BG" altLang="bg-BG" sz="2000" dirty="0"/>
              <a:t>на продукта, процеса и хората.</a:t>
            </a:r>
            <a:endParaRPr lang="en-GB" altLang="bg-BG" sz="2000" dirty="0"/>
          </a:p>
          <a:p>
            <a:pPr>
              <a:lnSpc>
                <a:spcPct val="90000"/>
              </a:lnSpc>
            </a:pPr>
            <a:r>
              <a:rPr lang="bg-BG" altLang="bg-BG" dirty="0"/>
              <a:t>Най-често използваната </a:t>
            </a:r>
            <a:r>
              <a:rPr lang="bg-BG" altLang="bg-BG" dirty="0" smtClean="0"/>
              <a:t>характеристика </a:t>
            </a:r>
            <a:r>
              <a:rPr lang="bg-BG" altLang="bg-BG" dirty="0"/>
              <a:t>за оценка на разходите е размерът на кода.</a:t>
            </a:r>
          </a:p>
          <a:p>
            <a:pPr>
              <a:lnSpc>
                <a:spcPct val="90000"/>
              </a:lnSpc>
            </a:pPr>
            <a:r>
              <a:rPr lang="bg-BG" altLang="bg-BG" dirty="0"/>
              <a:t>Повечето модели са подобни, но използват различни стойности за А</a:t>
            </a:r>
            <a:r>
              <a:rPr lang="bg-BG" altLang="bg-BG" dirty="0" smtClean="0"/>
              <a:t>,</a:t>
            </a:r>
            <a:r>
              <a:rPr lang="en-US" altLang="bg-BG" dirty="0" smtClean="0"/>
              <a:t> </a:t>
            </a:r>
            <a:r>
              <a:rPr lang="bg-BG" altLang="bg-BG" dirty="0" smtClean="0"/>
              <a:t>В </a:t>
            </a:r>
            <a:r>
              <a:rPr lang="bg-BG" altLang="bg-BG" dirty="0"/>
              <a:t>и М.</a:t>
            </a:r>
            <a:endParaRPr lang="en-GB" altLang="bg-BG" dirty="0"/>
          </a:p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1406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Точност на оценката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Размерът </a:t>
            </a:r>
            <a:r>
              <a:rPr lang="bg-BG" altLang="bg-BG" dirty="0"/>
              <a:t>на софтуерната </a:t>
            </a:r>
            <a:r>
              <a:rPr lang="bg-BG" altLang="bg-BG" dirty="0" smtClean="0"/>
              <a:t>система </a:t>
            </a:r>
            <a:r>
              <a:rPr lang="bg-BG" altLang="bg-BG" dirty="0"/>
              <a:t>може да се знае точно само след завършването </a:t>
            </a:r>
            <a:r>
              <a:rPr lang="bg-BG" altLang="bg-BG" dirty="0" smtClean="0"/>
              <a:t>ѝ.</a:t>
            </a:r>
            <a:endParaRPr lang="bg-BG" altLang="bg-BG" dirty="0"/>
          </a:p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Няколко </a:t>
            </a:r>
            <a:r>
              <a:rPr lang="bg-BG" altLang="bg-BG" dirty="0"/>
              <a:t>фактора влияят </a:t>
            </a:r>
            <a:r>
              <a:rPr lang="bg-BG" altLang="bg-BG" dirty="0" smtClean="0"/>
              <a:t>върху </a:t>
            </a:r>
            <a:r>
              <a:rPr lang="bg-BG" altLang="bg-BG" dirty="0"/>
              <a:t>крайния размер:</a:t>
            </a:r>
            <a:endParaRPr lang="en-GB" altLang="bg-BG" dirty="0"/>
          </a:p>
          <a:p>
            <a:pPr lvl="1">
              <a:lnSpc>
                <a:spcPct val="90000"/>
              </a:lnSpc>
            </a:pPr>
            <a:r>
              <a:rPr lang="bg-BG" altLang="bg-BG" dirty="0"/>
              <a:t>Използване на готови продукти и компоненти;</a:t>
            </a:r>
          </a:p>
          <a:p>
            <a:pPr lvl="1">
              <a:lnSpc>
                <a:spcPct val="90000"/>
              </a:lnSpc>
            </a:pPr>
            <a:r>
              <a:rPr lang="bg-BG" altLang="bg-BG" dirty="0"/>
              <a:t>Програмният език;</a:t>
            </a:r>
            <a:endParaRPr lang="en-GB" altLang="bg-BG" dirty="0"/>
          </a:p>
          <a:p>
            <a:pPr lvl="1">
              <a:lnSpc>
                <a:spcPct val="90000"/>
              </a:lnSpc>
            </a:pPr>
            <a:r>
              <a:rPr lang="bg-BG" altLang="bg-BG" dirty="0"/>
              <a:t>Тестване и </a:t>
            </a:r>
            <a:r>
              <a:rPr lang="bg-BG" altLang="bg-BG" dirty="0" smtClean="0"/>
              <a:t>внедряване.</a:t>
            </a:r>
            <a:endParaRPr lang="en-GB" altLang="bg-BG" dirty="0"/>
          </a:p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С </a:t>
            </a:r>
            <a:r>
              <a:rPr lang="bg-BG" altLang="bg-BG" dirty="0"/>
              <a:t>напредъка на </a:t>
            </a:r>
            <a:r>
              <a:rPr lang="bg-BG" altLang="bg-BG" dirty="0" smtClean="0"/>
              <a:t>разработката, </a:t>
            </a:r>
            <a:r>
              <a:rPr lang="bg-BG" altLang="bg-BG" dirty="0"/>
              <a:t>оценката на размера става все по-точна.</a:t>
            </a:r>
          </a:p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24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COCOMO </a:t>
            </a:r>
            <a:r>
              <a:rPr lang="bg-BG" altLang="en-US" b="1" dirty="0"/>
              <a:t>модел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r>
              <a:rPr lang="bg-BG" altLang="bg-BG" i="1" dirty="0"/>
              <a:t>Емпиричен </a:t>
            </a:r>
            <a:r>
              <a:rPr lang="bg-BG" altLang="bg-BG" i="1" dirty="0" smtClean="0"/>
              <a:t>модел</a:t>
            </a:r>
            <a:r>
              <a:rPr lang="bg-BG" altLang="bg-BG" dirty="0" smtClean="0"/>
              <a:t>, </a:t>
            </a:r>
            <a:r>
              <a:rPr lang="bg-BG" altLang="bg-BG" dirty="0"/>
              <a:t>основан на опит от минали </a:t>
            </a:r>
            <a:r>
              <a:rPr lang="bg-BG" altLang="bg-BG" dirty="0" smtClean="0"/>
              <a:t>проекти.</a:t>
            </a:r>
            <a:endParaRPr lang="bg-BG" altLang="bg-BG" dirty="0"/>
          </a:p>
          <a:p>
            <a:r>
              <a:rPr lang="bg-BG" altLang="bg-BG" dirty="0"/>
              <a:t>Добре </a:t>
            </a:r>
            <a:r>
              <a:rPr lang="bg-BG" altLang="bg-BG" dirty="0" smtClean="0"/>
              <a:t>документиран, </a:t>
            </a:r>
            <a:r>
              <a:rPr lang="bg-BG" altLang="bg-BG" dirty="0"/>
              <a:t>“независим” модел, несвързан със специфична софтуерна </a:t>
            </a:r>
            <a:r>
              <a:rPr lang="bg-BG" altLang="bg-BG" dirty="0" smtClean="0"/>
              <a:t>фирма.</a:t>
            </a:r>
            <a:endParaRPr lang="en-GB" altLang="bg-BG" dirty="0"/>
          </a:p>
          <a:p>
            <a:r>
              <a:rPr lang="bg-BG" altLang="bg-BG" dirty="0" smtClean="0"/>
              <a:t>Дълга </a:t>
            </a:r>
            <a:r>
              <a:rPr lang="bg-BG" altLang="bg-BG" dirty="0"/>
              <a:t>история от началната версия публикувана в 1981 год. </a:t>
            </a:r>
            <a:r>
              <a:rPr lang="en-GB" altLang="bg-BG" dirty="0"/>
              <a:t>(COCOMO-81) </a:t>
            </a:r>
            <a:r>
              <a:rPr lang="bg-BG" altLang="bg-BG" dirty="0"/>
              <a:t>през различни реализации до </a:t>
            </a:r>
            <a:r>
              <a:rPr lang="en-GB" altLang="bg-BG" dirty="0"/>
              <a:t>COCOMO 2</a:t>
            </a:r>
            <a:r>
              <a:rPr lang="bg-BG" altLang="bg-BG" dirty="0"/>
              <a:t>.</a:t>
            </a:r>
            <a:endParaRPr lang="en-GB" altLang="bg-BG" dirty="0"/>
          </a:p>
          <a:p>
            <a:endParaRPr lang="bg-BG" altLang="bg-BG" dirty="0" smtClean="0"/>
          </a:p>
          <a:p>
            <a:r>
              <a:rPr lang="en-GB" altLang="bg-BG" dirty="0" smtClean="0"/>
              <a:t>COCOMO </a:t>
            </a:r>
            <a:r>
              <a:rPr lang="en-GB" altLang="bg-BG" dirty="0"/>
              <a:t>2</a:t>
            </a:r>
            <a:r>
              <a:rPr lang="bg-BG" altLang="bg-BG" dirty="0"/>
              <a:t> взима под внимание </a:t>
            </a:r>
            <a:r>
              <a:rPr lang="bg-BG" altLang="bg-BG" dirty="0" smtClean="0"/>
              <a:t>различните подходи </a:t>
            </a:r>
            <a:r>
              <a:rPr lang="bg-BG" altLang="bg-BG" dirty="0"/>
              <a:t>към софтуерната разработка, многократното използване и </a:t>
            </a:r>
            <a:r>
              <a:rPr lang="bg-BG" altLang="bg-BG" dirty="0" smtClean="0"/>
              <a:t>други.</a:t>
            </a:r>
            <a:endParaRPr lang="bg-BG" altLang="bg-BG" dirty="0"/>
          </a:p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9723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COCOMO 81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7052"/>
              </p:ext>
            </p:extLst>
          </p:nvPr>
        </p:nvGraphicFramePr>
        <p:xfrm>
          <a:off x="1097396" y="2041525"/>
          <a:ext cx="7088909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Document" r:id="rId3" imgW="5631887" imgH="2540966" progId="Word.Document.8">
                  <p:embed/>
                </p:oleObj>
              </mc:Choice>
              <mc:Fallback>
                <p:oleObj name="Document" r:id="rId3" imgW="5631887" imgH="254096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9797"/>
                      <a:stretch>
                        <a:fillRect/>
                      </a:stretch>
                    </p:blipFill>
                    <p:spPr bwMode="auto">
                      <a:xfrm>
                        <a:off x="1097396" y="2041525"/>
                        <a:ext cx="7088909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5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COCOMO </a:t>
            </a:r>
            <a:r>
              <a:rPr lang="bg-BG" altLang="en-US" b="1" dirty="0" smtClean="0"/>
              <a:t>2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endParaRPr lang="bg-BG" altLang="bg-BG" dirty="0" smtClean="0"/>
          </a:p>
          <a:p>
            <a:r>
              <a:rPr lang="en-GB" altLang="bg-BG" dirty="0" smtClean="0"/>
              <a:t>COCOMO </a:t>
            </a:r>
            <a:r>
              <a:rPr lang="en-GB" altLang="bg-BG" dirty="0"/>
              <a:t>81</a:t>
            </a:r>
            <a:r>
              <a:rPr lang="bg-BG" altLang="bg-BG" dirty="0"/>
              <a:t> </a:t>
            </a:r>
            <a:r>
              <a:rPr lang="bg-BG" altLang="bg-BG" dirty="0" smtClean="0"/>
              <a:t>е бил </a:t>
            </a:r>
            <a:r>
              <a:rPr lang="bg-BG" altLang="bg-BG" dirty="0"/>
              <a:t>разработен с предположението за използване на “</a:t>
            </a:r>
            <a:r>
              <a:rPr lang="en-GB" altLang="bg-BG" dirty="0"/>
              <a:t>waterfall</a:t>
            </a:r>
            <a:r>
              <a:rPr lang="bg-BG" altLang="bg-BG" dirty="0"/>
              <a:t>” </a:t>
            </a:r>
            <a:r>
              <a:rPr lang="bg-BG" altLang="bg-BG" dirty="0" smtClean="0"/>
              <a:t>процеса и че </a:t>
            </a:r>
            <a:r>
              <a:rPr lang="bg-BG" altLang="bg-BG" dirty="0"/>
              <a:t>целият софтуер ще се разработва от нула.</a:t>
            </a:r>
            <a:r>
              <a:rPr lang="en-GB" altLang="bg-BG" dirty="0"/>
              <a:t> </a:t>
            </a:r>
            <a:endParaRPr lang="bg-BG" altLang="bg-BG" dirty="0"/>
          </a:p>
          <a:p>
            <a:endParaRPr lang="bg-BG" altLang="bg-BG" dirty="0" smtClean="0"/>
          </a:p>
          <a:p>
            <a:r>
              <a:rPr lang="bg-BG" altLang="bg-BG" dirty="0" smtClean="0"/>
              <a:t>След </a:t>
            </a:r>
            <a:r>
              <a:rPr lang="bg-BG" altLang="bg-BG" dirty="0"/>
              <a:t>това </a:t>
            </a:r>
            <a:r>
              <a:rPr lang="bg-BG" altLang="bg-BG" dirty="0" smtClean="0"/>
              <a:t>настъпват </a:t>
            </a:r>
            <a:r>
              <a:rPr lang="bg-BG" altLang="bg-BG" dirty="0"/>
              <a:t>много изменения в софтуерното инженерство и </a:t>
            </a:r>
            <a:r>
              <a:rPr lang="en-GB" altLang="bg-BG" dirty="0"/>
              <a:t>COCOMO 2 </a:t>
            </a:r>
            <a:r>
              <a:rPr lang="bg-BG" altLang="bg-BG" dirty="0"/>
              <a:t>е проектиран да приспособи различните подходи към разработката на софтуер.</a:t>
            </a:r>
            <a:endParaRPr lang="en-GB" altLang="bg-BG" dirty="0"/>
          </a:p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037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COCOMO </a:t>
            </a:r>
            <a:r>
              <a:rPr lang="bg-BG" altLang="en-US" b="1" dirty="0" smtClean="0"/>
              <a:t>2 </a:t>
            </a:r>
            <a:r>
              <a:rPr lang="bg-BG" altLang="en-US" b="1" dirty="0" err="1" smtClean="0"/>
              <a:t>подмодели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bg-BG" altLang="bg-BG" dirty="0" smtClean="0"/>
          </a:p>
          <a:p>
            <a:pPr>
              <a:lnSpc>
                <a:spcPct val="80000"/>
              </a:lnSpc>
            </a:pPr>
            <a:r>
              <a:rPr lang="en-US" altLang="bg-BG" dirty="0" smtClean="0"/>
              <a:t>COCOMO </a:t>
            </a:r>
            <a:r>
              <a:rPr lang="en-US" altLang="bg-BG" dirty="0"/>
              <a:t>2</a:t>
            </a:r>
            <a:r>
              <a:rPr lang="bg-BG" altLang="bg-BG" dirty="0"/>
              <a:t> включва серия </a:t>
            </a:r>
            <a:r>
              <a:rPr lang="bg-BG" altLang="bg-BG" dirty="0" err="1"/>
              <a:t>подмодели</a:t>
            </a:r>
            <a:r>
              <a:rPr lang="bg-BG" altLang="bg-BG" dirty="0"/>
              <a:t>, които дават </a:t>
            </a:r>
            <a:r>
              <a:rPr lang="bg-BG" altLang="bg-BG" dirty="0" smtClean="0"/>
              <a:t>по-подробни </a:t>
            </a:r>
            <a:r>
              <a:rPr lang="bg-BG" altLang="bg-BG" dirty="0"/>
              <a:t>оценки на софтуера.</a:t>
            </a:r>
          </a:p>
          <a:p>
            <a:pPr>
              <a:lnSpc>
                <a:spcPct val="80000"/>
              </a:lnSpc>
            </a:pPr>
            <a:endParaRPr lang="bg-BG" altLang="bg-BG" dirty="0" smtClean="0"/>
          </a:p>
          <a:p>
            <a:pPr>
              <a:lnSpc>
                <a:spcPct val="80000"/>
              </a:lnSpc>
            </a:pPr>
            <a:r>
              <a:rPr lang="bg-BG" altLang="bg-BG" dirty="0" err="1" smtClean="0"/>
              <a:t>Подмоделите</a:t>
            </a:r>
            <a:r>
              <a:rPr lang="bg-BG" altLang="bg-BG" dirty="0" smtClean="0"/>
              <a:t> </a:t>
            </a:r>
            <a:r>
              <a:rPr lang="bg-BG" altLang="bg-BG" dirty="0"/>
              <a:t>в </a:t>
            </a:r>
            <a:r>
              <a:rPr lang="en-US" altLang="bg-BG" dirty="0"/>
              <a:t> COCOMO 2 </a:t>
            </a:r>
            <a:r>
              <a:rPr lang="bg-BG" altLang="bg-BG" dirty="0"/>
              <a:t>са</a:t>
            </a:r>
            <a:r>
              <a:rPr lang="en-US" altLang="bg-BG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bg-BG" sz="2000" dirty="0"/>
              <a:t>Application composition model</a:t>
            </a:r>
            <a:r>
              <a:rPr lang="bg-BG" altLang="bg-BG" sz="2000" dirty="0"/>
              <a:t> – </a:t>
            </a:r>
            <a:r>
              <a:rPr lang="bg-BG" altLang="bg-BG" sz="2000" dirty="0" smtClean="0"/>
              <a:t>използва се, </a:t>
            </a:r>
            <a:r>
              <a:rPr lang="bg-BG" altLang="bg-BG" sz="2000" dirty="0"/>
              <a:t>когато софтуерът се събира от съществуващи части;</a:t>
            </a:r>
          </a:p>
          <a:p>
            <a:pPr lvl="1">
              <a:lnSpc>
                <a:spcPct val="80000"/>
              </a:lnSpc>
            </a:pPr>
            <a:r>
              <a:rPr lang="en-US" altLang="bg-BG" sz="2000" dirty="0"/>
              <a:t>Early design model</a:t>
            </a:r>
            <a:r>
              <a:rPr lang="bg-BG" altLang="bg-BG" sz="2000" dirty="0"/>
              <a:t> – </a:t>
            </a:r>
            <a:r>
              <a:rPr lang="bg-BG" altLang="bg-BG" sz="2000" dirty="0" smtClean="0"/>
              <a:t>Използва се, </a:t>
            </a:r>
            <a:r>
              <a:rPr lang="bg-BG" altLang="bg-BG" sz="2000" dirty="0"/>
              <a:t>когато има изисквания, но проектирането не е започнало;</a:t>
            </a:r>
          </a:p>
          <a:p>
            <a:pPr lvl="1">
              <a:lnSpc>
                <a:spcPct val="80000"/>
              </a:lnSpc>
            </a:pPr>
            <a:r>
              <a:rPr lang="en-US" altLang="bg-BG" sz="2000" dirty="0"/>
              <a:t>Reuse model</a:t>
            </a:r>
            <a:r>
              <a:rPr lang="bg-BG" altLang="bg-BG" sz="2000" dirty="0"/>
              <a:t> – </a:t>
            </a:r>
            <a:r>
              <a:rPr lang="bg-BG" altLang="bg-BG" sz="2000" dirty="0" smtClean="0"/>
              <a:t>Използва се </a:t>
            </a:r>
            <a:r>
              <a:rPr lang="bg-BG" altLang="bg-BG" sz="2000" dirty="0"/>
              <a:t>за изчисляване на усилието за интегриране на многократно използваеми </a:t>
            </a:r>
            <a:r>
              <a:rPr lang="bg-BG" altLang="bg-BG" sz="2000" dirty="0" smtClean="0"/>
              <a:t>компоненти</a:t>
            </a:r>
            <a:r>
              <a:rPr lang="bg-BG" altLang="bg-BG" sz="2000" dirty="0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bg-BG" sz="2000" dirty="0"/>
              <a:t>Post-architecture model</a:t>
            </a:r>
            <a:r>
              <a:rPr lang="bg-BG" altLang="bg-BG" sz="2000" dirty="0"/>
              <a:t> – </a:t>
            </a:r>
            <a:r>
              <a:rPr lang="bg-BG" altLang="bg-BG" sz="2000" dirty="0" smtClean="0"/>
              <a:t>Използва се, </a:t>
            </a:r>
            <a:r>
              <a:rPr lang="bg-BG" altLang="bg-BG" sz="2000" dirty="0"/>
              <a:t>когато е проектирана архитектурата и има повече информация за </a:t>
            </a:r>
            <a:r>
              <a:rPr lang="bg-BG" altLang="bg-BG" sz="2000" dirty="0" smtClean="0"/>
              <a:t>системата</a:t>
            </a:r>
            <a:r>
              <a:rPr lang="bg-BG" altLang="bg-BG" sz="2000" dirty="0"/>
              <a:t>.</a:t>
            </a:r>
            <a:r>
              <a:rPr lang="en-US" altLang="bg-BG" sz="2000" dirty="0"/>
              <a:t> </a:t>
            </a:r>
            <a:endParaRPr lang="bg-BG" altLang="bg-BG" sz="2000" dirty="0"/>
          </a:p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019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Използване на </a:t>
            </a:r>
            <a:r>
              <a:rPr lang="en-US" altLang="en-US" b="1" dirty="0" smtClean="0"/>
              <a:t>COCOMO </a:t>
            </a:r>
            <a:r>
              <a:rPr lang="bg-BG" altLang="en-US" b="1" dirty="0" smtClean="0"/>
              <a:t>2 </a:t>
            </a:r>
            <a:r>
              <a:rPr lang="bg-BG" altLang="en-US" b="1" dirty="0" err="1" smtClean="0"/>
              <a:t>подмоделите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  <p:sp>
        <p:nvSpPr>
          <p:cNvPr id="11" name="AutoShape 7"/>
          <p:cNvSpPr>
            <a:spLocks noChangeAspect="1" noChangeArrowheads="1" noTextEdit="1"/>
          </p:cNvSpPr>
          <p:nvPr/>
        </p:nvSpPr>
        <p:spPr bwMode="auto">
          <a:xfrm>
            <a:off x="1143000" y="1484784"/>
            <a:ext cx="74676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43000" y="1484784"/>
            <a:ext cx="7467600" cy="4386263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087813" y="3999384"/>
            <a:ext cx="1539875" cy="546100"/>
          </a:xfrm>
          <a:custGeom>
            <a:avLst/>
            <a:gdLst>
              <a:gd name="T0" fmla="*/ 0 w 970"/>
              <a:gd name="T1" fmla="*/ 0 h 344"/>
              <a:gd name="T2" fmla="*/ 970 w 970"/>
              <a:gd name="T3" fmla="*/ 0 h 344"/>
              <a:gd name="T4" fmla="*/ 970 w 970"/>
              <a:gd name="T5" fmla="*/ 344 h 344"/>
              <a:gd name="T6" fmla="*/ 0 w 970"/>
              <a:gd name="T7" fmla="*/ 344 h 344"/>
              <a:gd name="T8" fmla="*/ 0 w 970"/>
              <a:gd name="T9" fmla="*/ 0 h 344"/>
              <a:gd name="T10" fmla="*/ 0 w 970"/>
              <a:gd name="T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0" h="344">
                <a:moveTo>
                  <a:pt x="0" y="0"/>
                </a:moveTo>
                <a:lnTo>
                  <a:pt x="970" y="0"/>
                </a:lnTo>
                <a:lnTo>
                  <a:pt x="970" y="344"/>
                </a:lnTo>
                <a:lnTo>
                  <a:pt x="0" y="3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097338" y="4008909"/>
            <a:ext cx="1520825" cy="527050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4087813" y="2829397"/>
            <a:ext cx="1539875" cy="546100"/>
          </a:xfrm>
          <a:custGeom>
            <a:avLst/>
            <a:gdLst>
              <a:gd name="T0" fmla="*/ 0 w 970"/>
              <a:gd name="T1" fmla="*/ 0 h 344"/>
              <a:gd name="T2" fmla="*/ 970 w 970"/>
              <a:gd name="T3" fmla="*/ 0 h 344"/>
              <a:gd name="T4" fmla="*/ 970 w 970"/>
              <a:gd name="T5" fmla="*/ 344 h 344"/>
              <a:gd name="T6" fmla="*/ 0 w 970"/>
              <a:gd name="T7" fmla="*/ 344 h 344"/>
              <a:gd name="T8" fmla="*/ 0 w 970"/>
              <a:gd name="T9" fmla="*/ 0 h 344"/>
              <a:gd name="T10" fmla="*/ 0 w 970"/>
              <a:gd name="T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0" h="344">
                <a:moveTo>
                  <a:pt x="0" y="0"/>
                </a:moveTo>
                <a:lnTo>
                  <a:pt x="970" y="0"/>
                </a:lnTo>
                <a:lnTo>
                  <a:pt x="970" y="344"/>
                </a:lnTo>
                <a:lnTo>
                  <a:pt x="0" y="3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097338" y="2838922"/>
            <a:ext cx="1520825" cy="527050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087813" y="5207472"/>
            <a:ext cx="1539875" cy="546100"/>
          </a:xfrm>
          <a:custGeom>
            <a:avLst/>
            <a:gdLst>
              <a:gd name="T0" fmla="*/ 0 w 970"/>
              <a:gd name="T1" fmla="*/ 0 h 344"/>
              <a:gd name="T2" fmla="*/ 970 w 970"/>
              <a:gd name="T3" fmla="*/ 0 h 344"/>
              <a:gd name="T4" fmla="*/ 970 w 970"/>
              <a:gd name="T5" fmla="*/ 344 h 344"/>
              <a:gd name="T6" fmla="*/ 0 w 970"/>
              <a:gd name="T7" fmla="*/ 344 h 344"/>
              <a:gd name="T8" fmla="*/ 0 w 970"/>
              <a:gd name="T9" fmla="*/ 0 h 344"/>
              <a:gd name="T10" fmla="*/ 0 w 970"/>
              <a:gd name="T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0" h="344">
                <a:moveTo>
                  <a:pt x="0" y="0"/>
                </a:moveTo>
                <a:lnTo>
                  <a:pt x="970" y="0"/>
                </a:lnTo>
                <a:lnTo>
                  <a:pt x="970" y="344"/>
                </a:lnTo>
                <a:lnTo>
                  <a:pt x="0" y="3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097338" y="5216997"/>
            <a:ext cx="1520825" cy="527050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24659"/>
            <a:ext cx="98425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7"/>
          <p:cNvSpPr>
            <a:spLocks/>
          </p:cNvSpPr>
          <p:nvPr/>
        </p:nvSpPr>
        <p:spPr bwMode="auto">
          <a:xfrm>
            <a:off x="6543675" y="3005609"/>
            <a:ext cx="117475" cy="77788"/>
          </a:xfrm>
          <a:custGeom>
            <a:avLst/>
            <a:gdLst>
              <a:gd name="T0" fmla="*/ 74 w 74"/>
              <a:gd name="T1" fmla="*/ 24 h 49"/>
              <a:gd name="T2" fmla="*/ 0 w 74"/>
              <a:gd name="T3" fmla="*/ 49 h 49"/>
              <a:gd name="T4" fmla="*/ 12 w 74"/>
              <a:gd name="T5" fmla="*/ 24 h 49"/>
              <a:gd name="T6" fmla="*/ 0 w 74"/>
              <a:gd name="T7" fmla="*/ 0 h 49"/>
              <a:gd name="T8" fmla="*/ 74 w 74"/>
              <a:gd name="T9" fmla="*/ 2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49">
                <a:moveTo>
                  <a:pt x="74" y="24"/>
                </a:moveTo>
                <a:lnTo>
                  <a:pt x="0" y="49"/>
                </a:lnTo>
                <a:lnTo>
                  <a:pt x="12" y="24"/>
                </a:lnTo>
                <a:lnTo>
                  <a:pt x="0" y="0"/>
                </a:lnTo>
                <a:lnTo>
                  <a:pt x="74" y="24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5354638" y="3043709"/>
            <a:ext cx="12287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4175597"/>
            <a:ext cx="98425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20"/>
          <p:cNvSpPr>
            <a:spLocks/>
          </p:cNvSpPr>
          <p:nvPr/>
        </p:nvSpPr>
        <p:spPr bwMode="auto">
          <a:xfrm>
            <a:off x="6543675" y="4154959"/>
            <a:ext cx="117475" cy="77788"/>
          </a:xfrm>
          <a:custGeom>
            <a:avLst/>
            <a:gdLst>
              <a:gd name="T0" fmla="*/ 74 w 74"/>
              <a:gd name="T1" fmla="*/ 25 h 49"/>
              <a:gd name="T2" fmla="*/ 0 w 74"/>
              <a:gd name="T3" fmla="*/ 49 h 49"/>
              <a:gd name="T4" fmla="*/ 12 w 74"/>
              <a:gd name="T5" fmla="*/ 25 h 49"/>
              <a:gd name="T6" fmla="*/ 0 w 74"/>
              <a:gd name="T7" fmla="*/ 0 h 49"/>
              <a:gd name="T8" fmla="*/ 74 w 74"/>
              <a:gd name="T9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49">
                <a:moveTo>
                  <a:pt x="74" y="25"/>
                </a:moveTo>
                <a:lnTo>
                  <a:pt x="0" y="49"/>
                </a:lnTo>
                <a:lnTo>
                  <a:pt x="12" y="25"/>
                </a:lnTo>
                <a:lnTo>
                  <a:pt x="0" y="0"/>
                </a:lnTo>
                <a:lnTo>
                  <a:pt x="74" y="25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5354638" y="4194647"/>
            <a:ext cx="12287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2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5402734"/>
            <a:ext cx="98425" cy="3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 23"/>
          <p:cNvSpPr>
            <a:spLocks/>
          </p:cNvSpPr>
          <p:nvPr/>
        </p:nvSpPr>
        <p:spPr bwMode="auto">
          <a:xfrm>
            <a:off x="6543675" y="5383684"/>
            <a:ext cx="117475" cy="58738"/>
          </a:xfrm>
          <a:custGeom>
            <a:avLst/>
            <a:gdLst>
              <a:gd name="T0" fmla="*/ 74 w 74"/>
              <a:gd name="T1" fmla="*/ 12 h 37"/>
              <a:gd name="T2" fmla="*/ 0 w 74"/>
              <a:gd name="T3" fmla="*/ 37 h 37"/>
              <a:gd name="T4" fmla="*/ 12 w 74"/>
              <a:gd name="T5" fmla="*/ 12 h 37"/>
              <a:gd name="T6" fmla="*/ 0 w 74"/>
              <a:gd name="T7" fmla="*/ 0 h 37"/>
              <a:gd name="T8" fmla="*/ 74 w 74"/>
              <a:gd name="T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37">
                <a:moveTo>
                  <a:pt x="74" y="12"/>
                </a:moveTo>
                <a:lnTo>
                  <a:pt x="0" y="37"/>
                </a:lnTo>
                <a:lnTo>
                  <a:pt x="12" y="12"/>
                </a:lnTo>
                <a:lnTo>
                  <a:pt x="0" y="0"/>
                </a:lnTo>
                <a:lnTo>
                  <a:pt x="74" y="1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5354638" y="5402734"/>
            <a:ext cx="12287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1239838" y="2829397"/>
            <a:ext cx="1541462" cy="546100"/>
          </a:xfrm>
          <a:custGeom>
            <a:avLst/>
            <a:gdLst>
              <a:gd name="T0" fmla="*/ 0 w 971"/>
              <a:gd name="T1" fmla="*/ 0 h 344"/>
              <a:gd name="T2" fmla="*/ 971 w 971"/>
              <a:gd name="T3" fmla="*/ 0 h 344"/>
              <a:gd name="T4" fmla="*/ 971 w 971"/>
              <a:gd name="T5" fmla="*/ 344 h 344"/>
              <a:gd name="T6" fmla="*/ 0 w 971"/>
              <a:gd name="T7" fmla="*/ 344 h 344"/>
              <a:gd name="T8" fmla="*/ 0 w 971"/>
              <a:gd name="T9" fmla="*/ 0 h 344"/>
              <a:gd name="T10" fmla="*/ 0 w 971"/>
              <a:gd name="T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344">
                <a:moveTo>
                  <a:pt x="0" y="0"/>
                </a:moveTo>
                <a:lnTo>
                  <a:pt x="971" y="0"/>
                </a:lnTo>
                <a:lnTo>
                  <a:pt x="971" y="344"/>
                </a:lnTo>
                <a:lnTo>
                  <a:pt x="0" y="3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249363" y="2838922"/>
            <a:ext cx="1522412" cy="527050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1239838" y="5207472"/>
            <a:ext cx="1541462" cy="546100"/>
          </a:xfrm>
          <a:custGeom>
            <a:avLst/>
            <a:gdLst>
              <a:gd name="T0" fmla="*/ 0 w 971"/>
              <a:gd name="T1" fmla="*/ 0 h 344"/>
              <a:gd name="T2" fmla="*/ 971 w 971"/>
              <a:gd name="T3" fmla="*/ 0 h 344"/>
              <a:gd name="T4" fmla="*/ 971 w 971"/>
              <a:gd name="T5" fmla="*/ 344 h 344"/>
              <a:gd name="T6" fmla="*/ 0 w 971"/>
              <a:gd name="T7" fmla="*/ 344 h 344"/>
              <a:gd name="T8" fmla="*/ 0 w 971"/>
              <a:gd name="T9" fmla="*/ 0 h 344"/>
              <a:gd name="T10" fmla="*/ 0 w 971"/>
              <a:gd name="T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344">
                <a:moveTo>
                  <a:pt x="0" y="0"/>
                </a:moveTo>
                <a:lnTo>
                  <a:pt x="971" y="0"/>
                </a:lnTo>
                <a:lnTo>
                  <a:pt x="971" y="344"/>
                </a:lnTo>
                <a:lnTo>
                  <a:pt x="0" y="3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249363" y="5216997"/>
            <a:ext cx="1522412" cy="527050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182688" y="3940647"/>
            <a:ext cx="1598612" cy="701675"/>
          </a:xfrm>
          <a:custGeom>
            <a:avLst/>
            <a:gdLst>
              <a:gd name="T0" fmla="*/ 0 w 1007"/>
              <a:gd name="T1" fmla="*/ 0 h 442"/>
              <a:gd name="T2" fmla="*/ 1007 w 1007"/>
              <a:gd name="T3" fmla="*/ 0 h 442"/>
              <a:gd name="T4" fmla="*/ 1007 w 1007"/>
              <a:gd name="T5" fmla="*/ 442 h 442"/>
              <a:gd name="T6" fmla="*/ 0 w 1007"/>
              <a:gd name="T7" fmla="*/ 442 h 442"/>
              <a:gd name="T8" fmla="*/ 0 w 1007"/>
              <a:gd name="T9" fmla="*/ 0 h 442"/>
              <a:gd name="T10" fmla="*/ 0 w 1007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7" h="442">
                <a:moveTo>
                  <a:pt x="0" y="0"/>
                </a:moveTo>
                <a:lnTo>
                  <a:pt x="1007" y="0"/>
                </a:lnTo>
                <a:lnTo>
                  <a:pt x="1007" y="442"/>
                </a:lnTo>
                <a:lnTo>
                  <a:pt x="0" y="4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192213" y="3950172"/>
            <a:ext cx="1579562" cy="682625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1239838" y="1699097"/>
            <a:ext cx="1541462" cy="546100"/>
          </a:xfrm>
          <a:custGeom>
            <a:avLst/>
            <a:gdLst>
              <a:gd name="T0" fmla="*/ 0 w 971"/>
              <a:gd name="T1" fmla="*/ 0 h 344"/>
              <a:gd name="T2" fmla="*/ 971 w 971"/>
              <a:gd name="T3" fmla="*/ 0 h 344"/>
              <a:gd name="T4" fmla="*/ 971 w 971"/>
              <a:gd name="T5" fmla="*/ 344 h 344"/>
              <a:gd name="T6" fmla="*/ 0 w 971"/>
              <a:gd name="T7" fmla="*/ 344 h 344"/>
              <a:gd name="T8" fmla="*/ 0 w 971"/>
              <a:gd name="T9" fmla="*/ 0 h 344"/>
              <a:gd name="T10" fmla="*/ 0 w 971"/>
              <a:gd name="T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344">
                <a:moveTo>
                  <a:pt x="0" y="0"/>
                </a:moveTo>
                <a:lnTo>
                  <a:pt x="971" y="0"/>
                </a:lnTo>
                <a:lnTo>
                  <a:pt x="971" y="344"/>
                </a:lnTo>
                <a:lnTo>
                  <a:pt x="0" y="3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1249363" y="1708622"/>
            <a:ext cx="1522412" cy="527050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1162050" y="1640359"/>
            <a:ext cx="1520825" cy="508000"/>
          </a:xfrm>
          <a:custGeom>
            <a:avLst/>
            <a:gdLst>
              <a:gd name="T0" fmla="*/ 0 w 958"/>
              <a:gd name="T1" fmla="*/ 0 h 320"/>
              <a:gd name="T2" fmla="*/ 958 w 958"/>
              <a:gd name="T3" fmla="*/ 0 h 320"/>
              <a:gd name="T4" fmla="*/ 958 w 958"/>
              <a:gd name="T5" fmla="*/ 320 h 320"/>
              <a:gd name="T6" fmla="*/ 0 w 958"/>
              <a:gd name="T7" fmla="*/ 320 h 320"/>
              <a:gd name="T8" fmla="*/ 0 w 958"/>
              <a:gd name="T9" fmla="*/ 0 h 320"/>
              <a:gd name="T10" fmla="*/ 0 w 958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8" h="320">
                <a:moveTo>
                  <a:pt x="0" y="0"/>
                </a:moveTo>
                <a:lnTo>
                  <a:pt x="958" y="0"/>
                </a:lnTo>
                <a:lnTo>
                  <a:pt x="958" y="320"/>
                </a:lnTo>
                <a:lnTo>
                  <a:pt x="0" y="32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171575" y="1649884"/>
            <a:ext cx="1501775" cy="488950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1162050" y="2770659"/>
            <a:ext cx="1520825" cy="508000"/>
          </a:xfrm>
          <a:custGeom>
            <a:avLst/>
            <a:gdLst>
              <a:gd name="T0" fmla="*/ 0 w 958"/>
              <a:gd name="T1" fmla="*/ 0 h 320"/>
              <a:gd name="T2" fmla="*/ 958 w 958"/>
              <a:gd name="T3" fmla="*/ 0 h 320"/>
              <a:gd name="T4" fmla="*/ 958 w 958"/>
              <a:gd name="T5" fmla="*/ 320 h 320"/>
              <a:gd name="T6" fmla="*/ 0 w 958"/>
              <a:gd name="T7" fmla="*/ 320 h 320"/>
              <a:gd name="T8" fmla="*/ 0 w 958"/>
              <a:gd name="T9" fmla="*/ 0 h 320"/>
              <a:gd name="T10" fmla="*/ 0 w 958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8" h="320">
                <a:moveTo>
                  <a:pt x="0" y="0"/>
                </a:moveTo>
                <a:lnTo>
                  <a:pt x="958" y="0"/>
                </a:lnTo>
                <a:lnTo>
                  <a:pt x="958" y="320"/>
                </a:lnTo>
                <a:lnTo>
                  <a:pt x="0" y="32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1171575" y="2780184"/>
            <a:ext cx="1501775" cy="488950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1162050" y="5150322"/>
            <a:ext cx="1520825" cy="506412"/>
          </a:xfrm>
          <a:custGeom>
            <a:avLst/>
            <a:gdLst>
              <a:gd name="T0" fmla="*/ 0 w 958"/>
              <a:gd name="T1" fmla="*/ 0 h 319"/>
              <a:gd name="T2" fmla="*/ 958 w 958"/>
              <a:gd name="T3" fmla="*/ 0 h 319"/>
              <a:gd name="T4" fmla="*/ 958 w 958"/>
              <a:gd name="T5" fmla="*/ 319 h 319"/>
              <a:gd name="T6" fmla="*/ 0 w 958"/>
              <a:gd name="T7" fmla="*/ 319 h 319"/>
              <a:gd name="T8" fmla="*/ 0 w 958"/>
              <a:gd name="T9" fmla="*/ 0 h 319"/>
              <a:gd name="T10" fmla="*/ 0 w 958"/>
              <a:gd name="T11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8" h="319">
                <a:moveTo>
                  <a:pt x="0" y="0"/>
                </a:moveTo>
                <a:lnTo>
                  <a:pt x="958" y="0"/>
                </a:lnTo>
                <a:lnTo>
                  <a:pt x="958" y="319"/>
                </a:lnTo>
                <a:lnTo>
                  <a:pt x="0" y="3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1171575" y="5159847"/>
            <a:ext cx="1501775" cy="487362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1162050" y="3862859"/>
            <a:ext cx="1520825" cy="722313"/>
          </a:xfrm>
          <a:custGeom>
            <a:avLst/>
            <a:gdLst>
              <a:gd name="T0" fmla="*/ 0 w 958"/>
              <a:gd name="T1" fmla="*/ 0 h 455"/>
              <a:gd name="T2" fmla="*/ 958 w 958"/>
              <a:gd name="T3" fmla="*/ 0 h 455"/>
              <a:gd name="T4" fmla="*/ 958 w 958"/>
              <a:gd name="T5" fmla="*/ 455 h 455"/>
              <a:gd name="T6" fmla="*/ 0 w 958"/>
              <a:gd name="T7" fmla="*/ 455 h 455"/>
              <a:gd name="T8" fmla="*/ 0 w 958"/>
              <a:gd name="T9" fmla="*/ 0 h 455"/>
              <a:gd name="T10" fmla="*/ 0 w 958"/>
              <a:gd name="T11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8" h="455">
                <a:moveTo>
                  <a:pt x="0" y="0"/>
                </a:moveTo>
                <a:lnTo>
                  <a:pt x="958" y="0"/>
                </a:lnTo>
                <a:lnTo>
                  <a:pt x="958" y="455"/>
                </a:lnTo>
                <a:lnTo>
                  <a:pt x="0" y="45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1171575" y="3872384"/>
            <a:ext cx="1501775" cy="703263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4087813" y="1699097"/>
            <a:ext cx="1539875" cy="546100"/>
          </a:xfrm>
          <a:custGeom>
            <a:avLst/>
            <a:gdLst>
              <a:gd name="T0" fmla="*/ 0 w 970"/>
              <a:gd name="T1" fmla="*/ 0 h 344"/>
              <a:gd name="T2" fmla="*/ 970 w 970"/>
              <a:gd name="T3" fmla="*/ 0 h 344"/>
              <a:gd name="T4" fmla="*/ 970 w 970"/>
              <a:gd name="T5" fmla="*/ 344 h 344"/>
              <a:gd name="T6" fmla="*/ 0 w 970"/>
              <a:gd name="T7" fmla="*/ 344 h 344"/>
              <a:gd name="T8" fmla="*/ 0 w 970"/>
              <a:gd name="T9" fmla="*/ 0 h 344"/>
              <a:gd name="T10" fmla="*/ 0 w 970"/>
              <a:gd name="T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0" h="344">
                <a:moveTo>
                  <a:pt x="0" y="0"/>
                </a:moveTo>
                <a:lnTo>
                  <a:pt x="970" y="0"/>
                </a:lnTo>
                <a:lnTo>
                  <a:pt x="970" y="344"/>
                </a:lnTo>
                <a:lnTo>
                  <a:pt x="0" y="3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4097338" y="1708622"/>
            <a:ext cx="1520825" cy="527050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4008438" y="1640359"/>
            <a:ext cx="1541462" cy="508000"/>
          </a:xfrm>
          <a:custGeom>
            <a:avLst/>
            <a:gdLst>
              <a:gd name="T0" fmla="*/ 0 w 971"/>
              <a:gd name="T1" fmla="*/ 0 h 320"/>
              <a:gd name="T2" fmla="*/ 971 w 971"/>
              <a:gd name="T3" fmla="*/ 0 h 320"/>
              <a:gd name="T4" fmla="*/ 971 w 971"/>
              <a:gd name="T5" fmla="*/ 320 h 320"/>
              <a:gd name="T6" fmla="*/ 0 w 971"/>
              <a:gd name="T7" fmla="*/ 320 h 320"/>
              <a:gd name="T8" fmla="*/ 0 w 971"/>
              <a:gd name="T9" fmla="*/ 0 h 320"/>
              <a:gd name="T10" fmla="*/ 0 w 971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320">
                <a:moveTo>
                  <a:pt x="0" y="0"/>
                </a:moveTo>
                <a:lnTo>
                  <a:pt x="971" y="0"/>
                </a:lnTo>
                <a:lnTo>
                  <a:pt x="971" y="320"/>
                </a:lnTo>
                <a:lnTo>
                  <a:pt x="0" y="32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4017963" y="1649884"/>
            <a:ext cx="1522412" cy="488950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6680200" y="1562572"/>
            <a:ext cx="1774825" cy="896937"/>
          </a:xfrm>
          <a:custGeom>
            <a:avLst/>
            <a:gdLst>
              <a:gd name="T0" fmla="*/ 0 w 1118"/>
              <a:gd name="T1" fmla="*/ 0 h 565"/>
              <a:gd name="T2" fmla="*/ 1118 w 1118"/>
              <a:gd name="T3" fmla="*/ 0 h 565"/>
              <a:gd name="T4" fmla="*/ 1118 w 1118"/>
              <a:gd name="T5" fmla="*/ 565 h 565"/>
              <a:gd name="T6" fmla="*/ 0 w 1118"/>
              <a:gd name="T7" fmla="*/ 565 h 565"/>
              <a:gd name="T8" fmla="*/ 0 w 1118"/>
              <a:gd name="T9" fmla="*/ 0 h 565"/>
              <a:gd name="T10" fmla="*/ 0 w 1118"/>
              <a:gd name="T11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565">
                <a:moveTo>
                  <a:pt x="0" y="0"/>
                </a:moveTo>
                <a:lnTo>
                  <a:pt x="1118" y="0"/>
                </a:lnTo>
                <a:lnTo>
                  <a:pt x="1118" y="565"/>
                </a:lnTo>
                <a:lnTo>
                  <a:pt x="0" y="56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6689725" y="1572097"/>
            <a:ext cx="1755775" cy="877887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6661150" y="1503834"/>
            <a:ext cx="1695450" cy="877888"/>
          </a:xfrm>
          <a:custGeom>
            <a:avLst/>
            <a:gdLst>
              <a:gd name="T0" fmla="*/ 0 w 1068"/>
              <a:gd name="T1" fmla="*/ 0 h 553"/>
              <a:gd name="T2" fmla="*/ 1068 w 1068"/>
              <a:gd name="T3" fmla="*/ 0 h 553"/>
              <a:gd name="T4" fmla="*/ 1068 w 1068"/>
              <a:gd name="T5" fmla="*/ 553 h 553"/>
              <a:gd name="T6" fmla="*/ 0 w 1068"/>
              <a:gd name="T7" fmla="*/ 553 h 553"/>
              <a:gd name="T8" fmla="*/ 0 w 1068"/>
              <a:gd name="T9" fmla="*/ 0 h 553"/>
              <a:gd name="T10" fmla="*/ 0 w 1068"/>
              <a:gd name="T11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8" h="553">
                <a:moveTo>
                  <a:pt x="0" y="0"/>
                </a:moveTo>
                <a:lnTo>
                  <a:pt x="1068" y="0"/>
                </a:lnTo>
                <a:lnTo>
                  <a:pt x="1068" y="553"/>
                </a:lnTo>
                <a:lnTo>
                  <a:pt x="0" y="55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6670675" y="1513359"/>
            <a:ext cx="1676400" cy="858838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6680200" y="2713509"/>
            <a:ext cx="1774825" cy="915988"/>
          </a:xfrm>
          <a:custGeom>
            <a:avLst/>
            <a:gdLst>
              <a:gd name="T0" fmla="*/ 0 w 1118"/>
              <a:gd name="T1" fmla="*/ 0 h 577"/>
              <a:gd name="T2" fmla="*/ 1118 w 1118"/>
              <a:gd name="T3" fmla="*/ 0 h 577"/>
              <a:gd name="T4" fmla="*/ 1118 w 1118"/>
              <a:gd name="T5" fmla="*/ 577 h 577"/>
              <a:gd name="T6" fmla="*/ 0 w 1118"/>
              <a:gd name="T7" fmla="*/ 577 h 577"/>
              <a:gd name="T8" fmla="*/ 0 w 1118"/>
              <a:gd name="T9" fmla="*/ 0 h 577"/>
              <a:gd name="T10" fmla="*/ 0 w 1118"/>
              <a:gd name="T11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577">
                <a:moveTo>
                  <a:pt x="0" y="0"/>
                </a:moveTo>
                <a:lnTo>
                  <a:pt x="1118" y="0"/>
                </a:lnTo>
                <a:lnTo>
                  <a:pt x="1118" y="577"/>
                </a:lnTo>
                <a:lnTo>
                  <a:pt x="0" y="57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6689725" y="2723034"/>
            <a:ext cx="1755775" cy="896938"/>
          </a:xfrm>
          <a:prstGeom prst="rect">
            <a:avLst/>
          </a:prstGeom>
          <a:noFill/>
          <a:ln w="19050">
            <a:solidFill>
              <a:srgbClr val="00AFE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6661150" y="2654772"/>
            <a:ext cx="1716088" cy="876300"/>
          </a:xfrm>
          <a:custGeom>
            <a:avLst/>
            <a:gdLst>
              <a:gd name="T0" fmla="*/ 0 w 1081"/>
              <a:gd name="T1" fmla="*/ 0 h 552"/>
              <a:gd name="T2" fmla="*/ 1081 w 1081"/>
              <a:gd name="T3" fmla="*/ 0 h 552"/>
              <a:gd name="T4" fmla="*/ 1081 w 1081"/>
              <a:gd name="T5" fmla="*/ 552 h 552"/>
              <a:gd name="T6" fmla="*/ 0 w 1081"/>
              <a:gd name="T7" fmla="*/ 552 h 552"/>
              <a:gd name="T8" fmla="*/ 0 w 1081"/>
              <a:gd name="T9" fmla="*/ 0 h 552"/>
              <a:gd name="T10" fmla="*/ 0 w 1081"/>
              <a:gd name="T11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552">
                <a:moveTo>
                  <a:pt x="0" y="0"/>
                </a:moveTo>
                <a:lnTo>
                  <a:pt x="1081" y="0"/>
                </a:lnTo>
                <a:lnTo>
                  <a:pt x="1081" y="552"/>
                </a:lnTo>
                <a:lnTo>
                  <a:pt x="0" y="55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6670675" y="2664297"/>
            <a:ext cx="1697038" cy="857250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6719888" y="5150322"/>
            <a:ext cx="1773237" cy="720725"/>
          </a:xfrm>
          <a:custGeom>
            <a:avLst/>
            <a:gdLst>
              <a:gd name="T0" fmla="*/ 0 w 1117"/>
              <a:gd name="T1" fmla="*/ 0 h 454"/>
              <a:gd name="T2" fmla="*/ 1117 w 1117"/>
              <a:gd name="T3" fmla="*/ 0 h 454"/>
              <a:gd name="T4" fmla="*/ 1117 w 1117"/>
              <a:gd name="T5" fmla="*/ 454 h 454"/>
              <a:gd name="T6" fmla="*/ 0 w 1117"/>
              <a:gd name="T7" fmla="*/ 454 h 454"/>
              <a:gd name="T8" fmla="*/ 0 w 1117"/>
              <a:gd name="T9" fmla="*/ 0 h 454"/>
              <a:gd name="T10" fmla="*/ 0 w 1117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7" h="454">
                <a:moveTo>
                  <a:pt x="0" y="0"/>
                </a:moveTo>
                <a:lnTo>
                  <a:pt x="1117" y="0"/>
                </a:lnTo>
                <a:lnTo>
                  <a:pt x="1117" y="454"/>
                </a:lnTo>
                <a:lnTo>
                  <a:pt x="0" y="45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6661150" y="5051897"/>
            <a:ext cx="1773238" cy="722312"/>
          </a:xfrm>
          <a:custGeom>
            <a:avLst/>
            <a:gdLst>
              <a:gd name="T0" fmla="*/ 0 w 1117"/>
              <a:gd name="T1" fmla="*/ 0 h 455"/>
              <a:gd name="T2" fmla="*/ 1117 w 1117"/>
              <a:gd name="T3" fmla="*/ 0 h 455"/>
              <a:gd name="T4" fmla="*/ 1117 w 1117"/>
              <a:gd name="T5" fmla="*/ 455 h 455"/>
              <a:gd name="T6" fmla="*/ 0 w 1117"/>
              <a:gd name="T7" fmla="*/ 455 h 455"/>
              <a:gd name="T8" fmla="*/ 0 w 1117"/>
              <a:gd name="T9" fmla="*/ 0 h 455"/>
              <a:gd name="T10" fmla="*/ 0 w 1117"/>
              <a:gd name="T11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7" h="455">
                <a:moveTo>
                  <a:pt x="0" y="0"/>
                </a:moveTo>
                <a:lnTo>
                  <a:pt x="1117" y="0"/>
                </a:lnTo>
                <a:lnTo>
                  <a:pt x="1117" y="455"/>
                </a:lnTo>
                <a:lnTo>
                  <a:pt x="0" y="45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6670675" y="5061422"/>
            <a:ext cx="1754188" cy="703262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>
            <a:off x="4008438" y="3961284"/>
            <a:ext cx="1541462" cy="506413"/>
          </a:xfrm>
          <a:custGeom>
            <a:avLst/>
            <a:gdLst>
              <a:gd name="T0" fmla="*/ 0 w 971"/>
              <a:gd name="T1" fmla="*/ 0 h 319"/>
              <a:gd name="T2" fmla="*/ 971 w 971"/>
              <a:gd name="T3" fmla="*/ 0 h 319"/>
              <a:gd name="T4" fmla="*/ 971 w 971"/>
              <a:gd name="T5" fmla="*/ 319 h 319"/>
              <a:gd name="T6" fmla="*/ 0 w 971"/>
              <a:gd name="T7" fmla="*/ 319 h 319"/>
              <a:gd name="T8" fmla="*/ 0 w 971"/>
              <a:gd name="T9" fmla="*/ 0 h 319"/>
              <a:gd name="T10" fmla="*/ 0 w 971"/>
              <a:gd name="T11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319">
                <a:moveTo>
                  <a:pt x="0" y="0"/>
                </a:moveTo>
                <a:lnTo>
                  <a:pt x="971" y="0"/>
                </a:lnTo>
                <a:lnTo>
                  <a:pt x="971" y="319"/>
                </a:lnTo>
                <a:lnTo>
                  <a:pt x="0" y="3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017963" y="3970809"/>
            <a:ext cx="1522412" cy="487363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" name="Freeform 58"/>
          <p:cNvSpPr>
            <a:spLocks/>
          </p:cNvSpPr>
          <p:nvPr/>
        </p:nvSpPr>
        <p:spPr bwMode="auto">
          <a:xfrm>
            <a:off x="4008438" y="2770659"/>
            <a:ext cx="1541462" cy="508000"/>
          </a:xfrm>
          <a:custGeom>
            <a:avLst/>
            <a:gdLst>
              <a:gd name="T0" fmla="*/ 0 w 971"/>
              <a:gd name="T1" fmla="*/ 0 h 320"/>
              <a:gd name="T2" fmla="*/ 971 w 971"/>
              <a:gd name="T3" fmla="*/ 0 h 320"/>
              <a:gd name="T4" fmla="*/ 971 w 971"/>
              <a:gd name="T5" fmla="*/ 320 h 320"/>
              <a:gd name="T6" fmla="*/ 0 w 971"/>
              <a:gd name="T7" fmla="*/ 320 h 320"/>
              <a:gd name="T8" fmla="*/ 0 w 971"/>
              <a:gd name="T9" fmla="*/ 0 h 320"/>
              <a:gd name="T10" fmla="*/ 0 w 971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320">
                <a:moveTo>
                  <a:pt x="0" y="0"/>
                </a:moveTo>
                <a:lnTo>
                  <a:pt x="971" y="0"/>
                </a:lnTo>
                <a:lnTo>
                  <a:pt x="971" y="320"/>
                </a:lnTo>
                <a:lnTo>
                  <a:pt x="0" y="32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4017963" y="2780184"/>
            <a:ext cx="1522412" cy="488950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3" name="Freeform 60"/>
          <p:cNvSpPr>
            <a:spLocks/>
          </p:cNvSpPr>
          <p:nvPr/>
        </p:nvSpPr>
        <p:spPr bwMode="auto">
          <a:xfrm>
            <a:off x="4008438" y="5150322"/>
            <a:ext cx="1541462" cy="506412"/>
          </a:xfrm>
          <a:custGeom>
            <a:avLst/>
            <a:gdLst>
              <a:gd name="T0" fmla="*/ 0 w 971"/>
              <a:gd name="T1" fmla="*/ 0 h 319"/>
              <a:gd name="T2" fmla="*/ 971 w 971"/>
              <a:gd name="T3" fmla="*/ 0 h 319"/>
              <a:gd name="T4" fmla="*/ 971 w 971"/>
              <a:gd name="T5" fmla="*/ 319 h 319"/>
              <a:gd name="T6" fmla="*/ 0 w 971"/>
              <a:gd name="T7" fmla="*/ 319 h 319"/>
              <a:gd name="T8" fmla="*/ 0 w 971"/>
              <a:gd name="T9" fmla="*/ 0 h 319"/>
              <a:gd name="T10" fmla="*/ 0 w 971"/>
              <a:gd name="T11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319">
                <a:moveTo>
                  <a:pt x="0" y="0"/>
                </a:moveTo>
                <a:lnTo>
                  <a:pt x="971" y="0"/>
                </a:lnTo>
                <a:lnTo>
                  <a:pt x="971" y="319"/>
                </a:lnTo>
                <a:lnTo>
                  <a:pt x="0" y="31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017963" y="5159847"/>
            <a:ext cx="1522412" cy="487362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65" name="Picture 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921597"/>
            <a:ext cx="179387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921597"/>
            <a:ext cx="179387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Freeform 64"/>
          <p:cNvSpPr>
            <a:spLocks/>
          </p:cNvSpPr>
          <p:nvPr/>
        </p:nvSpPr>
        <p:spPr bwMode="auto">
          <a:xfrm>
            <a:off x="6757988" y="3902547"/>
            <a:ext cx="1833562" cy="915987"/>
          </a:xfrm>
          <a:custGeom>
            <a:avLst/>
            <a:gdLst>
              <a:gd name="T0" fmla="*/ 1155 w 1155"/>
              <a:gd name="T1" fmla="*/ 0 h 577"/>
              <a:gd name="T2" fmla="*/ 1155 w 1155"/>
              <a:gd name="T3" fmla="*/ 577 h 577"/>
              <a:gd name="T4" fmla="*/ 0 w 1155"/>
              <a:gd name="T5" fmla="*/ 577 h 577"/>
              <a:gd name="T6" fmla="*/ 1155 w 1155"/>
              <a:gd name="T7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5" h="577">
                <a:moveTo>
                  <a:pt x="1155" y="0"/>
                </a:moveTo>
                <a:lnTo>
                  <a:pt x="1155" y="577"/>
                </a:lnTo>
                <a:lnTo>
                  <a:pt x="0" y="577"/>
                </a:lnTo>
                <a:lnTo>
                  <a:pt x="1155" y="0"/>
                </a:lnTo>
                <a:close/>
              </a:path>
            </a:pathLst>
          </a:custGeom>
          <a:noFill/>
          <a:ln w="19050">
            <a:solidFill>
              <a:srgbClr val="00AFE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8" name="Freeform 65"/>
          <p:cNvSpPr>
            <a:spLocks/>
          </p:cNvSpPr>
          <p:nvPr/>
        </p:nvSpPr>
        <p:spPr bwMode="auto">
          <a:xfrm>
            <a:off x="6661150" y="3843809"/>
            <a:ext cx="1831975" cy="876300"/>
          </a:xfrm>
          <a:custGeom>
            <a:avLst/>
            <a:gdLst>
              <a:gd name="T0" fmla="*/ 0 w 1154"/>
              <a:gd name="T1" fmla="*/ 0 h 552"/>
              <a:gd name="T2" fmla="*/ 1154 w 1154"/>
              <a:gd name="T3" fmla="*/ 0 h 552"/>
              <a:gd name="T4" fmla="*/ 1154 w 1154"/>
              <a:gd name="T5" fmla="*/ 552 h 552"/>
              <a:gd name="T6" fmla="*/ 0 w 1154"/>
              <a:gd name="T7" fmla="*/ 552 h 552"/>
              <a:gd name="T8" fmla="*/ 0 w 1154"/>
              <a:gd name="T9" fmla="*/ 0 h 552"/>
              <a:gd name="T10" fmla="*/ 0 w 1154"/>
              <a:gd name="T11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4" h="552">
                <a:moveTo>
                  <a:pt x="0" y="0"/>
                </a:moveTo>
                <a:lnTo>
                  <a:pt x="1154" y="0"/>
                </a:lnTo>
                <a:lnTo>
                  <a:pt x="1154" y="552"/>
                </a:lnTo>
                <a:lnTo>
                  <a:pt x="0" y="55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670675" y="3853334"/>
            <a:ext cx="1812925" cy="857250"/>
          </a:xfrm>
          <a:prstGeom prst="rect">
            <a:avLst/>
          </a:prstGeom>
          <a:noFill/>
          <a:ln w="19050">
            <a:solidFill>
              <a:srgbClr val="0083D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70" name="Picture 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875309"/>
            <a:ext cx="115887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Freeform 68"/>
          <p:cNvSpPr>
            <a:spLocks/>
          </p:cNvSpPr>
          <p:nvPr/>
        </p:nvSpPr>
        <p:spPr bwMode="auto">
          <a:xfrm>
            <a:off x="2703513" y="1854672"/>
            <a:ext cx="115887" cy="77787"/>
          </a:xfrm>
          <a:custGeom>
            <a:avLst/>
            <a:gdLst>
              <a:gd name="T0" fmla="*/ 0 w 73"/>
              <a:gd name="T1" fmla="*/ 25 h 49"/>
              <a:gd name="T2" fmla="*/ 73 w 73"/>
              <a:gd name="T3" fmla="*/ 49 h 49"/>
              <a:gd name="T4" fmla="*/ 61 w 73"/>
              <a:gd name="T5" fmla="*/ 25 h 49"/>
              <a:gd name="T6" fmla="*/ 73 w 73"/>
              <a:gd name="T7" fmla="*/ 0 h 49"/>
              <a:gd name="T8" fmla="*/ 0 w 73"/>
              <a:gd name="T9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49">
                <a:moveTo>
                  <a:pt x="0" y="25"/>
                </a:moveTo>
                <a:lnTo>
                  <a:pt x="73" y="49"/>
                </a:lnTo>
                <a:lnTo>
                  <a:pt x="61" y="25"/>
                </a:lnTo>
                <a:lnTo>
                  <a:pt x="73" y="0"/>
                </a:lnTo>
                <a:lnTo>
                  <a:pt x="0" y="25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2781300" y="1894359"/>
            <a:ext cx="12271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73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875309"/>
            <a:ext cx="98425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Freeform 71"/>
          <p:cNvSpPr>
            <a:spLocks/>
          </p:cNvSpPr>
          <p:nvPr/>
        </p:nvSpPr>
        <p:spPr bwMode="auto">
          <a:xfrm>
            <a:off x="6543675" y="1854672"/>
            <a:ext cx="117475" cy="77787"/>
          </a:xfrm>
          <a:custGeom>
            <a:avLst/>
            <a:gdLst>
              <a:gd name="T0" fmla="*/ 74 w 74"/>
              <a:gd name="T1" fmla="*/ 25 h 49"/>
              <a:gd name="T2" fmla="*/ 0 w 74"/>
              <a:gd name="T3" fmla="*/ 49 h 49"/>
              <a:gd name="T4" fmla="*/ 12 w 74"/>
              <a:gd name="T5" fmla="*/ 25 h 49"/>
              <a:gd name="T6" fmla="*/ 0 w 74"/>
              <a:gd name="T7" fmla="*/ 0 h 49"/>
              <a:gd name="T8" fmla="*/ 74 w 74"/>
              <a:gd name="T9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49">
                <a:moveTo>
                  <a:pt x="74" y="25"/>
                </a:moveTo>
                <a:lnTo>
                  <a:pt x="0" y="49"/>
                </a:lnTo>
                <a:lnTo>
                  <a:pt x="12" y="25"/>
                </a:lnTo>
                <a:lnTo>
                  <a:pt x="0" y="0"/>
                </a:lnTo>
                <a:lnTo>
                  <a:pt x="74" y="25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 flipH="1">
            <a:off x="5549900" y="1894359"/>
            <a:ext cx="10334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76" name="Picture 7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3024659"/>
            <a:ext cx="115887" cy="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Freeform 74"/>
          <p:cNvSpPr>
            <a:spLocks/>
          </p:cNvSpPr>
          <p:nvPr/>
        </p:nvSpPr>
        <p:spPr bwMode="auto">
          <a:xfrm>
            <a:off x="2703513" y="3005609"/>
            <a:ext cx="115887" cy="77788"/>
          </a:xfrm>
          <a:custGeom>
            <a:avLst/>
            <a:gdLst>
              <a:gd name="T0" fmla="*/ 0 w 73"/>
              <a:gd name="T1" fmla="*/ 24 h 49"/>
              <a:gd name="T2" fmla="*/ 73 w 73"/>
              <a:gd name="T3" fmla="*/ 49 h 49"/>
              <a:gd name="T4" fmla="*/ 61 w 73"/>
              <a:gd name="T5" fmla="*/ 24 h 49"/>
              <a:gd name="T6" fmla="*/ 73 w 73"/>
              <a:gd name="T7" fmla="*/ 0 h 49"/>
              <a:gd name="T8" fmla="*/ 0 w 73"/>
              <a:gd name="T9" fmla="*/ 2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49">
                <a:moveTo>
                  <a:pt x="0" y="24"/>
                </a:moveTo>
                <a:lnTo>
                  <a:pt x="73" y="49"/>
                </a:lnTo>
                <a:lnTo>
                  <a:pt x="61" y="24"/>
                </a:lnTo>
                <a:lnTo>
                  <a:pt x="73" y="0"/>
                </a:lnTo>
                <a:lnTo>
                  <a:pt x="0" y="24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2781300" y="3043709"/>
            <a:ext cx="12271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79" name="Picture 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4175597"/>
            <a:ext cx="115887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Freeform 77"/>
          <p:cNvSpPr>
            <a:spLocks/>
          </p:cNvSpPr>
          <p:nvPr/>
        </p:nvSpPr>
        <p:spPr bwMode="auto">
          <a:xfrm>
            <a:off x="2703513" y="4154959"/>
            <a:ext cx="115887" cy="77788"/>
          </a:xfrm>
          <a:custGeom>
            <a:avLst/>
            <a:gdLst>
              <a:gd name="T0" fmla="*/ 0 w 73"/>
              <a:gd name="T1" fmla="*/ 25 h 49"/>
              <a:gd name="T2" fmla="*/ 73 w 73"/>
              <a:gd name="T3" fmla="*/ 49 h 49"/>
              <a:gd name="T4" fmla="*/ 61 w 73"/>
              <a:gd name="T5" fmla="*/ 25 h 49"/>
              <a:gd name="T6" fmla="*/ 73 w 73"/>
              <a:gd name="T7" fmla="*/ 0 h 49"/>
              <a:gd name="T8" fmla="*/ 0 w 73"/>
              <a:gd name="T9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49">
                <a:moveTo>
                  <a:pt x="0" y="25"/>
                </a:moveTo>
                <a:lnTo>
                  <a:pt x="73" y="49"/>
                </a:lnTo>
                <a:lnTo>
                  <a:pt x="61" y="25"/>
                </a:lnTo>
                <a:lnTo>
                  <a:pt x="73" y="0"/>
                </a:lnTo>
                <a:lnTo>
                  <a:pt x="0" y="25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2781300" y="4194647"/>
            <a:ext cx="12271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pic>
        <p:nvPicPr>
          <p:cNvPr id="82" name="Picture 7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5402734"/>
            <a:ext cx="115887" cy="3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Freeform 80"/>
          <p:cNvSpPr>
            <a:spLocks/>
          </p:cNvSpPr>
          <p:nvPr/>
        </p:nvSpPr>
        <p:spPr bwMode="auto">
          <a:xfrm>
            <a:off x="2703513" y="5383684"/>
            <a:ext cx="115887" cy="58738"/>
          </a:xfrm>
          <a:custGeom>
            <a:avLst/>
            <a:gdLst>
              <a:gd name="T0" fmla="*/ 0 w 73"/>
              <a:gd name="T1" fmla="*/ 12 h 37"/>
              <a:gd name="T2" fmla="*/ 73 w 73"/>
              <a:gd name="T3" fmla="*/ 37 h 37"/>
              <a:gd name="T4" fmla="*/ 61 w 73"/>
              <a:gd name="T5" fmla="*/ 12 h 37"/>
              <a:gd name="T6" fmla="*/ 73 w 73"/>
              <a:gd name="T7" fmla="*/ 0 h 37"/>
              <a:gd name="T8" fmla="*/ 0 w 73"/>
              <a:gd name="T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37">
                <a:moveTo>
                  <a:pt x="0" y="12"/>
                </a:moveTo>
                <a:lnTo>
                  <a:pt x="73" y="37"/>
                </a:lnTo>
                <a:lnTo>
                  <a:pt x="61" y="12"/>
                </a:lnTo>
                <a:lnTo>
                  <a:pt x="73" y="0"/>
                </a:lnTo>
                <a:lnTo>
                  <a:pt x="0" y="1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781300" y="5402734"/>
            <a:ext cx="12271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1533525" y="1699097"/>
            <a:ext cx="5651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Брой на</a:t>
            </a:r>
            <a:endParaRPr lang="en-US" altLang="bg-BG">
              <a:latin typeface="Arial" pitchFamily="34" charset="0"/>
            </a:endParaRP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1279525" y="1856259"/>
            <a:ext cx="1152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 dirty="0">
                <a:solidFill>
                  <a:srgbClr val="000000"/>
                </a:solidFill>
                <a:latin typeface="Formata Regular" charset="0"/>
              </a:rPr>
              <a:t>application </a:t>
            </a:r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точки</a:t>
            </a:r>
            <a:endParaRPr lang="en-US" altLang="bg-BG" dirty="0">
              <a:latin typeface="Arial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298575" y="2850034"/>
            <a:ext cx="1284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Number of function</a:t>
            </a:r>
            <a:endParaRPr lang="en-US" altLang="bg-BG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1727200" y="3005609"/>
            <a:ext cx="4048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points</a:t>
            </a:r>
            <a:endParaRPr lang="en-US" altLang="bg-BG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2955925" y="1660997"/>
            <a:ext cx="8318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основан на </a:t>
            </a:r>
            <a:endParaRPr lang="en-US" altLang="bg-BG">
              <a:latin typeface="Arial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638800" y="1637184"/>
            <a:ext cx="9509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Използван за</a:t>
            </a:r>
            <a:endParaRPr lang="en-US" altLang="bg-BG">
              <a:latin typeface="Arial" pitchFamily="34" charset="0"/>
            </a:endParaRPr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5638800" y="2780184"/>
            <a:ext cx="9509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Използван за</a:t>
            </a:r>
            <a:endParaRPr lang="en-US" altLang="bg-BG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5638800" y="3923184"/>
            <a:ext cx="9509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Използван за</a:t>
            </a:r>
            <a:endParaRPr lang="en-US" altLang="bg-BG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5652120" y="5142384"/>
            <a:ext cx="9509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Използван за</a:t>
            </a:r>
            <a:endParaRPr lang="en-US" altLang="bg-BG" sz="1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054350" y="2791297"/>
            <a:ext cx="788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основан на</a:t>
            </a:r>
            <a:endParaRPr lang="en-US" altLang="bg-BG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3073400" y="3942234"/>
            <a:ext cx="7889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основан на</a:t>
            </a:r>
            <a:endParaRPr lang="en-US" altLang="bg-BG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073400" y="5150322"/>
            <a:ext cx="788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основан на</a:t>
            </a:r>
            <a:endParaRPr lang="en-US" altLang="bg-BG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1298575" y="3921597"/>
            <a:ext cx="12334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 dirty="0">
                <a:solidFill>
                  <a:srgbClr val="000000"/>
                </a:solidFill>
                <a:latin typeface="Formata Regular" charset="0"/>
              </a:rPr>
              <a:t>Number of lines of</a:t>
            </a:r>
            <a:endParaRPr lang="en-US" altLang="bg-BG" dirty="0"/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16050" y="4077172"/>
            <a:ext cx="1012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code reused or</a:t>
            </a:r>
            <a:endParaRPr lang="en-US" altLang="bg-BG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1590675" y="4234334"/>
            <a:ext cx="6826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generated</a:t>
            </a:r>
            <a:endParaRPr lang="en-US" altLang="bg-BG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1298575" y="5209059"/>
            <a:ext cx="12334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Number of lines of</a:t>
            </a:r>
            <a:endParaRPr lang="en-US" altLang="bg-BG"/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1533525" y="5364634"/>
            <a:ext cx="8270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source code</a:t>
            </a:r>
            <a:endParaRPr lang="en-US" altLang="bg-BG"/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418013" y="1716832"/>
            <a:ext cx="741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 dirty="0">
                <a:solidFill>
                  <a:srgbClr val="000000"/>
                </a:solidFill>
                <a:latin typeface="Formata Regular" charset="0"/>
              </a:rPr>
              <a:t>Application</a:t>
            </a:r>
            <a:endParaRPr lang="en-US" altLang="bg-BG" dirty="0"/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4165600" y="1894310"/>
            <a:ext cx="12652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 dirty="0">
                <a:solidFill>
                  <a:srgbClr val="000000"/>
                </a:solidFill>
                <a:latin typeface="Formata Regular" charset="0"/>
              </a:rPr>
              <a:t>composition model</a:t>
            </a:r>
            <a:endParaRPr lang="en-US" altLang="bg-BG" dirty="0"/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4144963" y="2927822"/>
            <a:ext cx="12906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Early design model</a:t>
            </a:r>
            <a:endParaRPr lang="en-US" altLang="bg-BG"/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4340225" y="4097809"/>
            <a:ext cx="8937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Reuse model</a:t>
            </a:r>
            <a:endParaRPr lang="en-US" altLang="bg-BG"/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4203700" y="5209059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P</a:t>
            </a:r>
            <a:endParaRPr lang="en-US" altLang="bg-BG"/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4281488" y="5209059"/>
            <a:ext cx="1047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>
                <a:solidFill>
                  <a:srgbClr val="000000"/>
                </a:solidFill>
                <a:latin typeface="Formata Regular" charset="0"/>
              </a:rPr>
              <a:t>ost-architecture</a:t>
            </a:r>
            <a:endParaRPr lang="en-US" altLang="bg-BG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554538" y="5364634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bg-BG" sz="1200" dirty="0">
                <a:solidFill>
                  <a:srgbClr val="000000"/>
                </a:solidFill>
                <a:latin typeface="Formata Regular" charset="0"/>
              </a:rPr>
              <a:t>model</a:t>
            </a:r>
            <a:endParaRPr lang="en-US" altLang="bg-BG" dirty="0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6705600" y="1562572"/>
            <a:ext cx="18288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bg-BG" altLang="bg-BG" sz="1100" dirty="0">
                <a:solidFill>
                  <a:srgbClr val="000000"/>
                </a:solidFill>
                <a:latin typeface="Arial" pitchFamily="34" charset="0"/>
              </a:rPr>
              <a:t>Прототипи разработени</a:t>
            </a:r>
            <a:endParaRPr lang="en-US" altLang="bg-BG" sz="11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7010400" y="1713384"/>
            <a:ext cx="12371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с </a:t>
            </a:r>
            <a:r>
              <a:rPr lang="bg-BG" altLang="bg-BG" sz="1200" dirty="0" smtClean="0">
                <a:solidFill>
                  <a:srgbClr val="000000"/>
                </a:solidFill>
                <a:latin typeface="Arial" pitchFamily="34" charset="0"/>
              </a:rPr>
              <a:t>използване на  </a:t>
            </a:r>
            <a:endParaRPr lang="en-US" altLang="bg-BG" dirty="0">
              <a:latin typeface="Arial" pitchFamily="34" charset="0"/>
            </a:endParaRPr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7050088" y="1875309"/>
            <a:ext cx="10033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скриптове, БД</a:t>
            </a:r>
            <a:endParaRPr lang="en-US" altLang="bg-BG" dirty="0">
              <a:latin typeface="Arial" pitchFamily="34" charset="0"/>
            </a:endParaRPr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6705600" y="2094384"/>
            <a:ext cx="138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програмиране и др.</a:t>
            </a:r>
            <a:endParaRPr lang="en-US" altLang="bg-BG" dirty="0">
              <a:latin typeface="Arial" pitchFamily="34" charset="0"/>
            </a:endParaRPr>
          </a:p>
        </p:txBody>
      </p:sp>
      <p:sp>
        <p:nvSpPr>
          <p:cNvPr id="113" name="Rectangle 111"/>
          <p:cNvSpPr>
            <a:spLocks noChangeArrowheads="1"/>
          </p:cNvSpPr>
          <p:nvPr/>
        </p:nvSpPr>
        <p:spPr bwMode="auto">
          <a:xfrm>
            <a:off x="6705600" y="2703984"/>
            <a:ext cx="1676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bg-BG" altLang="bg-BG" sz="1200">
                <a:solidFill>
                  <a:srgbClr val="000000"/>
                </a:solidFill>
                <a:latin typeface="Arial" pitchFamily="34" charset="0"/>
              </a:rPr>
              <a:t>Начална оценка на усилията, основана на изискванията и проектните опции</a:t>
            </a:r>
            <a:endParaRPr lang="en-US" altLang="bg-BG">
              <a:latin typeface="Arial" pitchFamily="34" charset="0"/>
            </a:endParaRPr>
          </a:p>
        </p:txBody>
      </p:sp>
      <p:sp>
        <p:nvSpPr>
          <p:cNvPr id="114" name="Rectangle 116"/>
          <p:cNvSpPr>
            <a:spLocks noChangeArrowheads="1"/>
          </p:cNvSpPr>
          <p:nvPr/>
        </p:nvSpPr>
        <p:spPr bwMode="auto">
          <a:xfrm>
            <a:off x="6705600" y="3933056"/>
            <a:ext cx="17526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bg-BG" altLang="bg-BG" sz="1100" dirty="0" smtClean="0">
                <a:solidFill>
                  <a:srgbClr val="000000"/>
                </a:solidFill>
                <a:latin typeface="Arial" pitchFamily="34" charset="0"/>
              </a:rPr>
              <a:t>Усилия </a:t>
            </a:r>
            <a:r>
              <a:rPr lang="bg-BG" altLang="bg-BG" sz="1100" dirty="0">
                <a:solidFill>
                  <a:srgbClr val="000000"/>
                </a:solidFill>
                <a:latin typeface="Arial" pitchFamily="34" charset="0"/>
              </a:rPr>
              <a:t>за интегриране на компоненти или автоматично генериран код</a:t>
            </a:r>
            <a:endParaRPr lang="en-US" altLang="bg-BG" sz="2000" dirty="0">
              <a:latin typeface="Arial" pitchFamily="34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6705600" y="5142384"/>
            <a:ext cx="1676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Усилия за </a:t>
            </a:r>
            <a:r>
              <a:rPr lang="bg-BG" altLang="bg-BG" sz="1200" dirty="0" smtClean="0">
                <a:solidFill>
                  <a:srgbClr val="000000"/>
                </a:solidFill>
                <a:latin typeface="Arial" pitchFamily="34" charset="0"/>
              </a:rPr>
              <a:t>разработка, </a:t>
            </a:r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основани на </a:t>
            </a:r>
            <a:r>
              <a:rPr lang="bg-BG" altLang="bg-BG" sz="1200" dirty="0" smtClean="0">
                <a:solidFill>
                  <a:srgbClr val="000000"/>
                </a:solidFill>
                <a:latin typeface="Arial" pitchFamily="34" charset="0"/>
              </a:rPr>
              <a:t>системните </a:t>
            </a:r>
            <a:r>
              <a:rPr lang="bg-BG" altLang="bg-BG" sz="1200" dirty="0">
                <a:solidFill>
                  <a:srgbClr val="000000"/>
                </a:solidFill>
                <a:latin typeface="Arial" pitchFamily="34" charset="0"/>
              </a:rPr>
              <a:t>изисквания</a:t>
            </a:r>
            <a:endParaRPr lang="en-US" altLang="bg-BG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Application composition </a:t>
            </a:r>
            <a:r>
              <a:rPr lang="bg-BG" altLang="en-US" b="1" dirty="0"/>
              <a:t>модел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dirty="0" smtClean="0"/>
              <a:t>Поддържа </a:t>
            </a:r>
            <a:r>
              <a:rPr lang="bg-BG" altLang="bg-BG" dirty="0"/>
              <a:t>прототипни проекти и проекти, в които има </a:t>
            </a:r>
            <a:r>
              <a:rPr lang="bg-BG" altLang="bg-BG" dirty="0" smtClean="0"/>
              <a:t>използване </a:t>
            </a:r>
            <a:r>
              <a:rPr lang="bg-BG" altLang="bg-BG" dirty="0"/>
              <a:t>на многократни </a:t>
            </a:r>
            <a:r>
              <a:rPr lang="bg-BG" altLang="bg-BG" dirty="0" smtClean="0"/>
              <a:t>компоненти.</a:t>
            </a:r>
            <a:endParaRPr lang="bg-BG" altLang="bg-BG" dirty="0"/>
          </a:p>
          <a:p>
            <a:pPr>
              <a:lnSpc>
                <a:spcPct val="80000"/>
              </a:lnSpc>
            </a:pPr>
            <a:endParaRPr lang="bg-BG" altLang="bg-BG" dirty="0" smtClean="0"/>
          </a:p>
          <a:p>
            <a:pPr>
              <a:lnSpc>
                <a:spcPct val="80000"/>
              </a:lnSpc>
            </a:pPr>
            <a:r>
              <a:rPr lang="bg-BG" altLang="bg-BG" dirty="0" smtClean="0"/>
              <a:t>Основава </a:t>
            </a:r>
            <a:r>
              <a:rPr lang="bg-BG" altLang="bg-BG" dirty="0"/>
              <a:t>се на стандартна оценка на продуктивността  в </a:t>
            </a:r>
            <a:r>
              <a:rPr lang="en-GB" altLang="bg-BG" dirty="0" smtClean="0"/>
              <a:t>application</a:t>
            </a:r>
            <a:r>
              <a:rPr lang="bg-BG" altLang="bg-BG" dirty="0" smtClean="0"/>
              <a:t> (</a:t>
            </a:r>
            <a:r>
              <a:rPr lang="bg-BG" altLang="bg-BG" dirty="0"/>
              <a:t>обектни) точки/месец.</a:t>
            </a:r>
            <a:endParaRPr lang="en-GB" altLang="bg-BG" dirty="0"/>
          </a:p>
          <a:p>
            <a:pPr>
              <a:lnSpc>
                <a:spcPct val="80000"/>
              </a:lnSpc>
            </a:pPr>
            <a:endParaRPr lang="bg-BG" altLang="bg-BG" dirty="0" smtClean="0"/>
          </a:p>
          <a:p>
            <a:pPr>
              <a:lnSpc>
                <a:spcPct val="80000"/>
              </a:lnSpc>
            </a:pPr>
            <a:r>
              <a:rPr lang="bg-BG" altLang="bg-BG" dirty="0" smtClean="0"/>
              <a:t>Взима </a:t>
            </a:r>
            <a:r>
              <a:rPr lang="bg-BG" altLang="bg-BG" dirty="0"/>
              <a:t>под внимание използването на </a:t>
            </a:r>
            <a:r>
              <a:rPr lang="en-GB" altLang="bg-BG" dirty="0"/>
              <a:t>CASE </a:t>
            </a:r>
            <a:r>
              <a:rPr lang="bg-BG" altLang="bg-BG" dirty="0" smtClean="0"/>
              <a:t>средства.</a:t>
            </a:r>
            <a:endParaRPr lang="en-GB" altLang="bg-BG" dirty="0"/>
          </a:p>
          <a:p>
            <a:pPr>
              <a:lnSpc>
                <a:spcPct val="80000"/>
              </a:lnSpc>
            </a:pPr>
            <a:r>
              <a:rPr lang="bg-BG" altLang="bg-BG" dirty="0"/>
              <a:t>Формулата е:</a:t>
            </a:r>
            <a:endParaRPr lang="en-GB" altLang="bg-BG" dirty="0"/>
          </a:p>
          <a:p>
            <a:pPr marL="190500" lvl="1" indent="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bg-BG" altLang="bg-BG" sz="2000" dirty="0" smtClean="0">
                <a:latin typeface="Helvetica" charset="0"/>
              </a:rPr>
              <a:t>	</a:t>
            </a:r>
            <a:r>
              <a:rPr lang="en-GB" altLang="bg-BG" sz="2000" dirty="0" smtClean="0">
                <a:latin typeface="Helvetica" charset="0"/>
              </a:rPr>
              <a:t>PM</a:t>
            </a:r>
            <a:r>
              <a:rPr lang="en-GB" altLang="bg-BG" sz="2000" dirty="0" smtClean="0"/>
              <a:t> </a:t>
            </a:r>
            <a:r>
              <a:rPr lang="en-GB" altLang="bg-BG" sz="2000" dirty="0"/>
              <a:t>= </a:t>
            </a:r>
            <a:r>
              <a:rPr lang="en-GB" altLang="bg-BG" sz="2000" dirty="0">
                <a:latin typeface="Helvetica" charset="0"/>
              </a:rPr>
              <a:t>( NAP</a:t>
            </a:r>
            <a:r>
              <a:rPr lang="en-GB" altLang="bg-BG" sz="2000" dirty="0"/>
              <a:t> </a:t>
            </a:r>
            <a:r>
              <a:rPr lang="en-GB" altLang="bg-BG" sz="2000" dirty="0">
                <a:latin typeface="Symbol" pitchFamily="18" charset="2"/>
              </a:rPr>
              <a:t>´</a:t>
            </a:r>
            <a:r>
              <a:rPr lang="en-GB" altLang="bg-BG" sz="2000" dirty="0"/>
              <a:t> </a:t>
            </a:r>
            <a:r>
              <a:rPr lang="en-GB" altLang="bg-BG" sz="2000" dirty="0">
                <a:latin typeface="Helvetica" charset="0"/>
              </a:rPr>
              <a:t>(1 - %reuse/100 ) ) / PROD</a:t>
            </a:r>
            <a:endParaRPr lang="en-GB" altLang="bg-BG" sz="2000" dirty="0"/>
          </a:p>
          <a:p>
            <a:pPr marL="190500" lvl="1" indent="0" algn="just">
              <a:lnSpc>
                <a:spcPct val="80000"/>
              </a:lnSpc>
              <a:buNone/>
            </a:pPr>
            <a:r>
              <a:rPr lang="en-GB" altLang="bg-BG" sz="2000" dirty="0">
                <a:latin typeface="Helvetica" charset="0"/>
              </a:rPr>
              <a:t>PM</a:t>
            </a:r>
            <a:r>
              <a:rPr lang="en-GB" altLang="bg-BG" sz="2000" dirty="0"/>
              <a:t> </a:t>
            </a:r>
            <a:r>
              <a:rPr lang="bg-BG" altLang="bg-BG" sz="2000" dirty="0"/>
              <a:t>е усилието в човекомесеци</a:t>
            </a:r>
            <a:r>
              <a:rPr lang="en-GB" altLang="bg-BG" sz="2000" dirty="0"/>
              <a:t>, </a:t>
            </a:r>
            <a:r>
              <a:rPr lang="en-GB" altLang="bg-BG" sz="2000" dirty="0">
                <a:latin typeface="Helvetica" charset="0"/>
              </a:rPr>
              <a:t>NAP</a:t>
            </a:r>
            <a:r>
              <a:rPr lang="en-GB" altLang="bg-BG" sz="2000" dirty="0"/>
              <a:t> </a:t>
            </a:r>
            <a:r>
              <a:rPr lang="bg-BG" altLang="bg-BG" sz="2000" dirty="0"/>
              <a:t>е броя на </a:t>
            </a:r>
            <a:r>
              <a:rPr lang="en-GB" altLang="bg-BG" sz="2000" dirty="0"/>
              <a:t> application </a:t>
            </a:r>
            <a:r>
              <a:rPr lang="bg-BG" altLang="bg-BG" sz="2000" dirty="0"/>
              <a:t>точките</a:t>
            </a:r>
            <a:r>
              <a:rPr lang="en-GB" altLang="bg-BG" sz="2000" dirty="0"/>
              <a:t> </a:t>
            </a:r>
            <a:r>
              <a:rPr lang="bg-BG" altLang="bg-BG" sz="2000" dirty="0" smtClean="0"/>
              <a:t>и</a:t>
            </a:r>
            <a:r>
              <a:rPr lang="en-GB" altLang="bg-BG" sz="2000" dirty="0" smtClean="0"/>
              <a:t> </a:t>
            </a:r>
            <a:r>
              <a:rPr lang="en-GB" altLang="bg-BG" sz="2000" dirty="0">
                <a:latin typeface="Helvetica" charset="0"/>
              </a:rPr>
              <a:t>PROD</a:t>
            </a:r>
            <a:r>
              <a:rPr lang="en-GB" altLang="bg-BG" sz="2000" dirty="0"/>
              <a:t> </a:t>
            </a:r>
            <a:r>
              <a:rPr lang="bg-BG" altLang="bg-BG" sz="2000" dirty="0"/>
              <a:t>е продуктивността</a:t>
            </a:r>
            <a:r>
              <a:rPr lang="en-GB" altLang="bg-BG" sz="2000" dirty="0"/>
              <a:t>.</a:t>
            </a:r>
          </a:p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398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Техники за оценяване – компоненти на разходите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bg-BG" altLang="bg-BG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altLang="bg-BG" dirty="0" smtClean="0"/>
              <a:t>Цена </a:t>
            </a:r>
            <a:r>
              <a:rPr lang="bg-BG" altLang="bg-BG" dirty="0"/>
              <a:t>на хардуера и </a:t>
            </a:r>
            <a:r>
              <a:rPr lang="bg-BG" altLang="bg-BG" dirty="0" smtClean="0"/>
              <a:t>софтуера.</a:t>
            </a:r>
            <a:endParaRPr lang="bg-BG" altLang="bg-BG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altLang="bg-BG" dirty="0"/>
              <a:t>Разходи за пътувания и </a:t>
            </a:r>
            <a:r>
              <a:rPr lang="bg-BG" altLang="bg-BG" dirty="0" smtClean="0"/>
              <a:t>обучения.</a:t>
            </a:r>
            <a:endParaRPr lang="en-GB" altLang="bg-BG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altLang="bg-BG" dirty="0"/>
              <a:t>Разходи за работа (доминанта в повечето </a:t>
            </a:r>
            <a:r>
              <a:rPr lang="bg-BG" altLang="bg-BG" dirty="0" smtClean="0"/>
              <a:t>проекти):</a:t>
            </a:r>
            <a:endParaRPr lang="en-GB" altLang="bg-BG" dirty="0"/>
          </a:p>
          <a:p>
            <a:pPr lvl="2">
              <a:lnSpc>
                <a:spcPct val="90000"/>
              </a:lnSpc>
            </a:pPr>
            <a:r>
              <a:rPr lang="bg-BG" altLang="bg-BG" sz="2000" dirty="0"/>
              <a:t>Заплати на персонала, включен в </a:t>
            </a:r>
            <a:r>
              <a:rPr lang="bg-BG" altLang="bg-BG" sz="2000" dirty="0" smtClean="0"/>
              <a:t>проекта;</a:t>
            </a:r>
            <a:endParaRPr lang="bg-BG" altLang="bg-BG" sz="2000" dirty="0"/>
          </a:p>
          <a:p>
            <a:pPr lvl="2">
              <a:lnSpc>
                <a:spcPct val="90000"/>
              </a:lnSpc>
            </a:pPr>
            <a:r>
              <a:rPr lang="bg-BG" altLang="bg-BG" sz="2000" dirty="0"/>
              <a:t>Разходи за </a:t>
            </a:r>
            <a:r>
              <a:rPr lang="bg-BG" altLang="bg-BG" sz="2000" dirty="0" smtClean="0"/>
              <a:t>осигуровки.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g-BG" altLang="bg-BG" dirty="0" smtClean="0"/>
              <a:t>Разходи </a:t>
            </a:r>
            <a:r>
              <a:rPr lang="bg-BG" altLang="bg-BG" dirty="0"/>
              <a:t>за издръжка (текущи </a:t>
            </a:r>
            <a:r>
              <a:rPr lang="bg-BG" altLang="bg-BG" dirty="0" smtClean="0"/>
              <a:t>разходи):</a:t>
            </a:r>
            <a:endParaRPr lang="bg-BG" altLang="bg-BG" dirty="0"/>
          </a:p>
          <a:p>
            <a:pPr lvl="2">
              <a:lnSpc>
                <a:spcPct val="90000"/>
              </a:lnSpc>
            </a:pPr>
            <a:r>
              <a:rPr lang="bg-BG" altLang="bg-BG" sz="2000" dirty="0"/>
              <a:t>Разходи за поддръжка </a:t>
            </a:r>
            <a:r>
              <a:rPr lang="bg-BG" altLang="bg-BG" sz="2000" dirty="0" smtClean="0"/>
              <a:t>сградата (</a:t>
            </a:r>
            <a:r>
              <a:rPr lang="bg-BG" altLang="bg-BG" sz="2000" dirty="0"/>
              <a:t>или наем), отопление </a:t>
            </a:r>
            <a:r>
              <a:rPr lang="bg-BG" altLang="bg-BG" sz="2000" dirty="0" smtClean="0"/>
              <a:t>осветление;</a:t>
            </a:r>
            <a:endParaRPr lang="bg-BG" altLang="bg-BG" sz="2000" dirty="0"/>
          </a:p>
          <a:p>
            <a:pPr lvl="2">
              <a:lnSpc>
                <a:spcPct val="90000"/>
              </a:lnSpc>
            </a:pPr>
            <a:r>
              <a:rPr lang="bg-BG" altLang="bg-BG" sz="2000" dirty="0"/>
              <a:t>Разходи за мрежи и </a:t>
            </a:r>
            <a:r>
              <a:rPr lang="bg-BG" altLang="bg-BG" sz="2000" dirty="0" smtClean="0"/>
              <a:t>комуникации</a:t>
            </a:r>
            <a:r>
              <a:rPr lang="bg-BG" altLang="bg-BG" sz="2000" dirty="0"/>
              <a:t>;</a:t>
            </a:r>
          </a:p>
          <a:p>
            <a:pPr lvl="2">
              <a:lnSpc>
                <a:spcPct val="90000"/>
              </a:lnSpc>
            </a:pPr>
            <a:r>
              <a:rPr lang="bg-BG" altLang="bg-BG" sz="2000" dirty="0"/>
              <a:t>Разходи за поделени ресурси (библиотека, </a:t>
            </a:r>
            <a:r>
              <a:rPr lang="bg-BG" altLang="bg-BG" sz="2000" dirty="0" smtClean="0"/>
              <a:t>храна, ваучери, паркинг, фитнес зала и </a:t>
            </a:r>
            <a:r>
              <a:rPr lang="bg-BG" altLang="bg-BG" sz="2000" dirty="0"/>
              <a:t>др</a:t>
            </a:r>
            <a:r>
              <a:rPr lang="bg-BG" altLang="bg-BG" sz="2000" dirty="0" smtClean="0"/>
              <a:t>.).</a:t>
            </a:r>
            <a:endParaRPr lang="bg-BG" altLang="bg-BG" sz="2000" dirty="0"/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7577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Продуктивност в обектни точки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00236"/>
              </p:ext>
            </p:extLst>
          </p:nvPr>
        </p:nvGraphicFramePr>
        <p:xfrm>
          <a:off x="1362075" y="2943225"/>
          <a:ext cx="7010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3" imgW="6247531" imgH="1248173" progId="Word.Document.8">
                  <p:embed/>
                </p:oleObj>
              </mc:Choice>
              <mc:Fallback>
                <p:oleObj name="Document" r:id="rId3" imgW="6247531" imgH="1248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r="18988"/>
                      <a:stretch>
                        <a:fillRect/>
                      </a:stretch>
                    </p:blipFill>
                    <p:spPr bwMode="auto">
                      <a:xfrm>
                        <a:off x="1362075" y="2943225"/>
                        <a:ext cx="70104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0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Early design </a:t>
            </a:r>
            <a:r>
              <a:rPr lang="bg-BG" altLang="en-US" b="1" dirty="0"/>
              <a:t>модел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dirty="0"/>
              <a:t>Оценката може да бъде направена след съгласуване на </a:t>
            </a:r>
            <a:r>
              <a:rPr lang="bg-BG" altLang="bg-BG" dirty="0" smtClean="0"/>
              <a:t>изискванията.</a:t>
            </a:r>
          </a:p>
          <a:p>
            <a:pPr>
              <a:lnSpc>
                <a:spcPct val="90000"/>
              </a:lnSpc>
            </a:pPr>
            <a:endParaRPr lang="bg-BG" altLang="bg-BG" dirty="0"/>
          </a:p>
          <a:p>
            <a:pPr>
              <a:lnSpc>
                <a:spcPct val="90000"/>
              </a:lnSpc>
            </a:pPr>
            <a:r>
              <a:rPr lang="bg-BG" altLang="bg-BG" dirty="0"/>
              <a:t>Основава се на стандартната формула за алгоритмични </a:t>
            </a:r>
            <a:r>
              <a:rPr lang="bg-BG" altLang="bg-BG" dirty="0" smtClean="0"/>
              <a:t>модели:</a:t>
            </a:r>
            <a:endParaRPr lang="en-GB" altLang="bg-BG" dirty="0"/>
          </a:p>
          <a:p>
            <a:pPr marL="190500" lvl="1" indent="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bg-BG" altLang="bg-BG" dirty="0" smtClean="0">
                <a:latin typeface="Helvetica" charset="0"/>
              </a:rPr>
              <a:t>		</a:t>
            </a:r>
            <a:r>
              <a:rPr lang="en-GB" altLang="bg-BG" dirty="0" smtClean="0">
                <a:latin typeface="Helvetica" charset="0"/>
              </a:rPr>
              <a:t>PM</a:t>
            </a:r>
            <a:r>
              <a:rPr lang="en-GB" altLang="bg-BG" dirty="0" smtClean="0"/>
              <a:t> </a:t>
            </a:r>
            <a:r>
              <a:rPr lang="en-GB" altLang="bg-BG" dirty="0"/>
              <a:t>= </a:t>
            </a:r>
            <a:r>
              <a:rPr lang="en-GB" altLang="bg-BG" dirty="0">
                <a:latin typeface="Helvetica" charset="0"/>
              </a:rPr>
              <a:t>A</a:t>
            </a:r>
            <a:r>
              <a:rPr lang="en-GB" altLang="bg-BG" dirty="0"/>
              <a:t> </a:t>
            </a:r>
            <a:r>
              <a:rPr lang="bg-BG" altLang="bg-BG" dirty="0" smtClean="0"/>
              <a:t>х</a:t>
            </a:r>
            <a:r>
              <a:rPr lang="en-GB" altLang="bg-BG" dirty="0" smtClean="0"/>
              <a:t> </a:t>
            </a:r>
            <a:r>
              <a:rPr lang="en-GB" altLang="bg-BG" dirty="0" err="1">
                <a:latin typeface="Helvetica" charset="0"/>
              </a:rPr>
              <a:t>Size</a:t>
            </a:r>
            <a:r>
              <a:rPr lang="en-GB" altLang="bg-BG" baseline="30000" dirty="0" err="1">
                <a:latin typeface="Helvetica" charset="0"/>
              </a:rPr>
              <a:t>B</a:t>
            </a:r>
            <a:r>
              <a:rPr lang="en-GB" altLang="bg-BG" baseline="30000" dirty="0"/>
              <a:t> </a:t>
            </a:r>
            <a:r>
              <a:rPr lang="bg-BG" altLang="bg-BG" dirty="0"/>
              <a:t>х</a:t>
            </a:r>
            <a:r>
              <a:rPr lang="en-GB" altLang="bg-BG" dirty="0" smtClean="0"/>
              <a:t> </a:t>
            </a:r>
            <a:r>
              <a:rPr lang="en-GB" altLang="bg-BG" dirty="0" smtClean="0">
                <a:latin typeface="Helvetica" charset="0"/>
              </a:rPr>
              <a:t>M</a:t>
            </a:r>
            <a:r>
              <a:rPr lang="bg-BG" altLang="bg-BG" dirty="0" smtClean="0"/>
              <a:t>, където</a:t>
            </a:r>
            <a:endParaRPr lang="en-GB" altLang="bg-BG" dirty="0"/>
          </a:p>
          <a:p>
            <a:pPr lvl="1" algn="just">
              <a:lnSpc>
                <a:spcPct val="90000"/>
              </a:lnSpc>
            </a:pPr>
            <a:r>
              <a:rPr lang="en-GB" altLang="bg-BG" dirty="0">
                <a:latin typeface="Helvetica" charset="0"/>
              </a:rPr>
              <a:t>M</a:t>
            </a:r>
            <a:r>
              <a:rPr lang="en-GB" altLang="bg-BG" dirty="0"/>
              <a:t> = PERS </a:t>
            </a:r>
            <a:r>
              <a:rPr lang="bg-BG" altLang="bg-BG" dirty="0" smtClean="0"/>
              <a:t>х</a:t>
            </a:r>
            <a:r>
              <a:rPr lang="en-GB" altLang="bg-BG" dirty="0" smtClean="0"/>
              <a:t> </a:t>
            </a:r>
            <a:r>
              <a:rPr lang="en-GB" altLang="bg-BG" dirty="0"/>
              <a:t>RCPX </a:t>
            </a:r>
            <a:r>
              <a:rPr lang="bg-BG" altLang="bg-BG" dirty="0" smtClean="0"/>
              <a:t>х</a:t>
            </a:r>
            <a:r>
              <a:rPr lang="en-GB" altLang="bg-BG" dirty="0" smtClean="0"/>
              <a:t> </a:t>
            </a:r>
            <a:r>
              <a:rPr lang="en-GB" altLang="bg-BG" dirty="0"/>
              <a:t>RUSE </a:t>
            </a:r>
            <a:r>
              <a:rPr lang="bg-BG" altLang="bg-BG" dirty="0" smtClean="0"/>
              <a:t>х</a:t>
            </a:r>
            <a:r>
              <a:rPr lang="en-GB" altLang="bg-BG" dirty="0" smtClean="0"/>
              <a:t> </a:t>
            </a:r>
            <a:r>
              <a:rPr lang="en-GB" altLang="bg-BG" dirty="0"/>
              <a:t>PDIF </a:t>
            </a:r>
            <a:r>
              <a:rPr lang="bg-BG" altLang="bg-BG" dirty="0" smtClean="0"/>
              <a:t>х</a:t>
            </a:r>
            <a:r>
              <a:rPr lang="en-GB" altLang="bg-BG" dirty="0" smtClean="0"/>
              <a:t> </a:t>
            </a:r>
            <a:r>
              <a:rPr lang="en-GB" altLang="bg-BG" dirty="0"/>
              <a:t>PREX </a:t>
            </a:r>
            <a:r>
              <a:rPr lang="bg-BG" altLang="bg-BG" dirty="0" smtClean="0"/>
              <a:t>х </a:t>
            </a:r>
            <a:r>
              <a:rPr lang="en-GB" altLang="bg-BG" dirty="0" smtClean="0"/>
              <a:t>FCIL </a:t>
            </a:r>
            <a:r>
              <a:rPr lang="bg-BG" altLang="bg-BG" dirty="0" smtClean="0"/>
              <a:t>х</a:t>
            </a:r>
            <a:r>
              <a:rPr lang="en-GB" altLang="bg-BG" dirty="0" smtClean="0"/>
              <a:t> </a:t>
            </a:r>
            <a:r>
              <a:rPr lang="en-GB" altLang="bg-BG" dirty="0"/>
              <a:t>SCED;</a:t>
            </a:r>
          </a:p>
          <a:p>
            <a:pPr lvl="1" algn="just">
              <a:lnSpc>
                <a:spcPct val="90000"/>
              </a:lnSpc>
            </a:pPr>
            <a:r>
              <a:rPr lang="en-GB" altLang="bg-BG" b="1" dirty="0"/>
              <a:t>A</a:t>
            </a:r>
            <a:r>
              <a:rPr lang="en-GB" altLang="bg-BG" dirty="0"/>
              <a:t> = 2.94 </a:t>
            </a:r>
            <a:r>
              <a:rPr lang="bg-BG" altLang="bg-BG" dirty="0"/>
              <a:t>в начално приближение</a:t>
            </a:r>
            <a:r>
              <a:rPr lang="en-GB" altLang="bg-BG" dirty="0"/>
              <a:t>, Size </a:t>
            </a:r>
            <a:r>
              <a:rPr lang="bg-BG" altLang="bg-BG" dirty="0"/>
              <a:t>в</a:t>
            </a:r>
            <a:r>
              <a:rPr lang="en-GB" altLang="bg-BG" dirty="0"/>
              <a:t> </a:t>
            </a:r>
            <a:r>
              <a:rPr lang="bg-BG" altLang="bg-BG" dirty="0" smtClean="0"/>
              <a:t>хиляди </a:t>
            </a:r>
            <a:r>
              <a:rPr lang="bg-BG" altLang="bg-BG" dirty="0"/>
              <a:t>РК</a:t>
            </a:r>
            <a:r>
              <a:rPr lang="en-GB" altLang="bg-BG" dirty="0"/>
              <a:t>, </a:t>
            </a:r>
            <a:r>
              <a:rPr lang="en-GB" altLang="bg-BG" b="1" dirty="0"/>
              <a:t>B</a:t>
            </a:r>
            <a:r>
              <a:rPr lang="en-GB" altLang="bg-BG" dirty="0"/>
              <a:t> </a:t>
            </a:r>
            <a:r>
              <a:rPr lang="bg-BG" altLang="bg-BG" dirty="0"/>
              <a:t>варира м/у</a:t>
            </a:r>
            <a:r>
              <a:rPr lang="en-GB" altLang="bg-BG" dirty="0"/>
              <a:t> 1.1 to 1.24 </a:t>
            </a:r>
            <a:r>
              <a:rPr lang="bg-BG" altLang="bg-BG" dirty="0"/>
              <a:t>в зависимост от това колко е нов проекта като тип, гъвкавостта на разработката, подхода за управление на риска и зрелостта на процеса и организацията.</a:t>
            </a:r>
            <a:endParaRPr lang="en-GB" altLang="bg-BG" sz="2000" dirty="0"/>
          </a:p>
          <a:p>
            <a:endParaRPr lang="en-GB" alt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0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Множители в </a:t>
            </a:r>
            <a:r>
              <a:rPr lang="en-US" altLang="en-US" b="1" dirty="0" smtClean="0"/>
              <a:t>Early </a:t>
            </a:r>
            <a:r>
              <a:rPr lang="en-US" altLang="en-US" b="1" dirty="0"/>
              <a:t>design </a:t>
            </a:r>
            <a:r>
              <a:rPr lang="bg-BG" altLang="en-US" b="1" dirty="0" smtClean="0"/>
              <a:t>модела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r>
              <a:rPr lang="bg-BG" altLang="bg-BG" b="0" dirty="0"/>
              <a:t>Множителите в предходната формула отразяват способността на разработчиците, нефункционалните изисквания, познаването на платформата за разработка и </a:t>
            </a:r>
            <a:r>
              <a:rPr lang="bg-BG" altLang="bg-BG" b="0" dirty="0" smtClean="0"/>
              <a:t>други. </a:t>
            </a:r>
            <a:br>
              <a:rPr lang="bg-BG" altLang="bg-BG" b="0" dirty="0" smtClean="0"/>
            </a:br>
            <a:r>
              <a:rPr lang="bg-BG" altLang="bg-BG" b="0" dirty="0" smtClean="0"/>
              <a:t>Стойностите </a:t>
            </a:r>
            <a:r>
              <a:rPr lang="bg-BG" altLang="bg-BG" b="0" dirty="0"/>
              <a:t>са от 1 </a:t>
            </a:r>
            <a:r>
              <a:rPr lang="bg-BG" altLang="bg-BG" b="0" dirty="0" smtClean="0"/>
              <a:t>до 6 (1...6):</a:t>
            </a:r>
            <a:endParaRPr lang="bg-BG" altLang="bg-BG" b="0" dirty="0"/>
          </a:p>
          <a:p>
            <a:pPr lvl="1"/>
            <a:r>
              <a:rPr lang="en-GB" altLang="bg-BG" sz="2000" dirty="0" smtClean="0"/>
              <a:t>RCPX </a:t>
            </a:r>
            <a:r>
              <a:rPr lang="en-GB" altLang="bg-BG" sz="2000" dirty="0"/>
              <a:t>– </a:t>
            </a:r>
            <a:r>
              <a:rPr lang="bg-BG" altLang="bg-BG" sz="2000" dirty="0"/>
              <a:t>надеждност и сложност на </a:t>
            </a:r>
            <a:r>
              <a:rPr lang="bg-BG" altLang="bg-BG" sz="2000" dirty="0" smtClean="0"/>
              <a:t>продукта; </a:t>
            </a:r>
            <a:endParaRPr lang="en-GB" altLang="bg-BG" sz="2000" dirty="0"/>
          </a:p>
          <a:p>
            <a:pPr lvl="1"/>
            <a:r>
              <a:rPr lang="en-GB" altLang="bg-BG" sz="2000" dirty="0"/>
              <a:t>RUSE – </a:t>
            </a:r>
            <a:r>
              <a:rPr lang="bg-BG" altLang="bg-BG" sz="2000" dirty="0"/>
              <a:t>изисква се многократно използване</a:t>
            </a:r>
            <a:r>
              <a:rPr lang="en-GB" altLang="bg-BG" sz="2000" dirty="0"/>
              <a:t>;</a:t>
            </a:r>
          </a:p>
          <a:p>
            <a:pPr lvl="1"/>
            <a:r>
              <a:rPr lang="en-GB" altLang="bg-BG" sz="2000" dirty="0"/>
              <a:t>PDIF – </a:t>
            </a:r>
            <a:r>
              <a:rPr lang="bg-BG" altLang="bg-BG" sz="2000" dirty="0"/>
              <a:t>трудност на платформата</a:t>
            </a:r>
            <a:r>
              <a:rPr lang="en-GB" altLang="bg-BG" sz="2000" dirty="0"/>
              <a:t>;</a:t>
            </a:r>
          </a:p>
          <a:p>
            <a:pPr lvl="1"/>
            <a:r>
              <a:rPr lang="en-GB" altLang="bg-BG" sz="2000" dirty="0"/>
              <a:t>PREX – </a:t>
            </a:r>
            <a:r>
              <a:rPr lang="bg-BG" altLang="bg-BG" sz="2000" dirty="0"/>
              <a:t>опитност на персонала</a:t>
            </a:r>
            <a:r>
              <a:rPr lang="en-GB" altLang="bg-BG" sz="2000" dirty="0"/>
              <a:t>;</a:t>
            </a:r>
          </a:p>
          <a:p>
            <a:pPr lvl="1"/>
            <a:r>
              <a:rPr lang="en-GB" altLang="bg-BG" sz="2000" dirty="0"/>
              <a:t>PERS – </a:t>
            </a:r>
            <a:r>
              <a:rPr lang="bg-BG" altLang="bg-BG" sz="2000" dirty="0"/>
              <a:t>способност на персонала</a:t>
            </a:r>
            <a:r>
              <a:rPr lang="en-GB" altLang="bg-BG" sz="2000" dirty="0"/>
              <a:t>;</a:t>
            </a:r>
          </a:p>
          <a:p>
            <a:pPr lvl="1"/>
            <a:r>
              <a:rPr lang="en-GB" altLang="bg-BG" sz="2000" dirty="0"/>
              <a:t>SCED – </a:t>
            </a:r>
            <a:r>
              <a:rPr lang="bg-BG" altLang="bg-BG" sz="2000" dirty="0"/>
              <a:t>изисквания на разписанието</a:t>
            </a:r>
            <a:r>
              <a:rPr lang="en-GB" altLang="bg-BG" sz="2000" dirty="0"/>
              <a:t>;</a:t>
            </a:r>
          </a:p>
          <a:p>
            <a:pPr lvl="1"/>
            <a:r>
              <a:rPr lang="en-GB" altLang="bg-BG" sz="2000" dirty="0"/>
              <a:t>FCIL – </a:t>
            </a:r>
            <a:r>
              <a:rPr lang="bg-BG" altLang="bg-BG" sz="2000" dirty="0"/>
              <a:t>средства за поддръжка на </a:t>
            </a:r>
            <a:r>
              <a:rPr lang="bg-BG" altLang="bg-BG" sz="2000" dirty="0" smtClean="0"/>
              <a:t>екипа</a:t>
            </a:r>
            <a:r>
              <a:rPr lang="en-GB" altLang="bg-BG" sz="2000" dirty="0" smtClean="0"/>
              <a:t>.</a:t>
            </a:r>
            <a:endParaRPr lang="en-GB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50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Reuse</a:t>
            </a:r>
            <a:r>
              <a:rPr lang="bg-BG" altLang="en-US" b="1" dirty="0" smtClean="0"/>
              <a:t> модел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endParaRPr lang="bg-BG" altLang="bg-BG" dirty="0" smtClean="0"/>
          </a:p>
          <a:p>
            <a:r>
              <a:rPr lang="bg-BG" altLang="bg-BG" dirty="0" smtClean="0"/>
              <a:t>Взима </a:t>
            </a:r>
            <a:r>
              <a:rPr lang="bg-BG" altLang="bg-BG" dirty="0"/>
              <a:t>под внимание кода, който се използва без </a:t>
            </a:r>
            <a:r>
              <a:rPr lang="bg-BG" altLang="bg-BG" dirty="0" smtClean="0"/>
              <a:t>промяна. </a:t>
            </a:r>
            <a:r>
              <a:rPr lang="bg-BG" altLang="bg-BG" dirty="0"/>
              <a:t>като черна кутия и кода, който трябва да се адаптира и да се интегрира с новия код.</a:t>
            </a:r>
          </a:p>
          <a:p>
            <a:endParaRPr lang="bg-BG" altLang="bg-BG" dirty="0" smtClean="0"/>
          </a:p>
          <a:p>
            <a:r>
              <a:rPr lang="bg-BG" altLang="bg-BG" dirty="0" smtClean="0"/>
              <a:t>Има </a:t>
            </a:r>
            <a:r>
              <a:rPr lang="bg-BG" altLang="bg-BG" dirty="0"/>
              <a:t>2 версии:</a:t>
            </a:r>
            <a:endParaRPr lang="en-US" altLang="bg-BG" dirty="0"/>
          </a:p>
          <a:p>
            <a:pPr lvl="1"/>
            <a:r>
              <a:rPr lang="bg-BG" altLang="bg-BG" sz="2000" b="1" dirty="0"/>
              <a:t>Използване на код без промени</a:t>
            </a:r>
            <a:r>
              <a:rPr lang="bg-BG" altLang="bg-BG" sz="2000" dirty="0"/>
              <a:t>. Изчислява се оценка на усилието </a:t>
            </a:r>
            <a:r>
              <a:rPr lang="en-US" altLang="bg-BG" sz="2000" dirty="0"/>
              <a:t>(PM</a:t>
            </a:r>
            <a:r>
              <a:rPr lang="en-US" altLang="bg-BG" sz="2000" dirty="0" smtClean="0"/>
              <a:t>)</a:t>
            </a:r>
            <a:r>
              <a:rPr lang="bg-BG" altLang="bg-BG" sz="2000" dirty="0" smtClean="0"/>
              <a:t>;</a:t>
            </a:r>
            <a:endParaRPr lang="bg-BG" altLang="bg-BG" sz="2000" dirty="0"/>
          </a:p>
          <a:p>
            <a:pPr lvl="1"/>
            <a:r>
              <a:rPr lang="bg-BG" altLang="bg-BG" sz="2000" b="1" dirty="0"/>
              <a:t>Използване на код с промени</a:t>
            </a:r>
            <a:r>
              <a:rPr lang="bg-BG" altLang="bg-BG" sz="2000" dirty="0"/>
              <a:t>. Изчислява се оценка за </a:t>
            </a:r>
            <a:r>
              <a:rPr lang="bg-BG" altLang="bg-BG" sz="2000" dirty="0" smtClean="0"/>
              <a:t>размера, </a:t>
            </a:r>
            <a:r>
              <a:rPr lang="bg-BG" altLang="bg-BG" sz="2000" dirty="0"/>
              <a:t>равен на броя редове на новия код. След това с него се уточнява оценката за размера на новия код.</a:t>
            </a:r>
            <a:endParaRPr lang="en-US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985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Оценки в </a:t>
            </a:r>
            <a:r>
              <a:rPr lang="en-US" altLang="en-US" b="1" dirty="0" smtClean="0"/>
              <a:t>Reuse</a:t>
            </a:r>
            <a:r>
              <a:rPr lang="bg-BG" altLang="en-US" b="1" dirty="0" smtClean="0"/>
              <a:t> модела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r>
              <a:rPr lang="bg-BG" altLang="bg-BG" sz="2000" dirty="0"/>
              <a:t>За генериран код</a:t>
            </a:r>
            <a:r>
              <a:rPr lang="en-US" altLang="bg-BG" sz="2000" dirty="0"/>
              <a:t>:</a:t>
            </a:r>
          </a:p>
          <a:p>
            <a:pPr marL="190500" lvl="1" indent="0">
              <a:buNone/>
            </a:pPr>
            <a:r>
              <a:rPr lang="bg-BG" altLang="bg-BG" sz="2000" dirty="0" smtClean="0"/>
              <a:t>		</a:t>
            </a:r>
            <a:r>
              <a:rPr lang="en-US" altLang="bg-BG" sz="2000" dirty="0" smtClean="0"/>
              <a:t>PM </a:t>
            </a:r>
            <a:r>
              <a:rPr lang="en-US" altLang="bg-BG" sz="2000" dirty="0"/>
              <a:t>= (ASLOC * AT/100)/ATPROD</a:t>
            </a:r>
          </a:p>
          <a:p>
            <a:pPr lvl="1"/>
            <a:r>
              <a:rPr lang="en-US" altLang="bg-BG" sz="2000" dirty="0"/>
              <a:t>ASLOC </a:t>
            </a:r>
            <a:r>
              <a:rPr lang="bg-BG" altLang="bg-BG" sz="2000" dirty="0" smtClean="0"/>
              <a:t>- броя </a:t>
            </a:r>
            <a:r>
              <a:rPr lang="bg-BG" altLang="bg-BG" sz="2000" dirty="0"/>
              <a:t>редове генериран </a:t>
            </a:r>
            <a:r>
              <a:rPr lang="bg-BG" altLang="bg-BG" sz="2000" dirty="0" smtClean="0"/>
              <a:t>код;</a:t>
            </a:r>
            <a:endParaRPr lang="en-US" altLang="bg-BG" sz="2000" dirty="0"/>
          </a:p>
          <a:p>
            <a:pPr lvl="1"/>
            <a:r>
              <a:rPr lang="en-US" altLang="bg-BG" sz="2000" dirty="0"/>
              <a:t>AT </a:t>
            </a:r>
            <a:r>
              <a:rPr lang="bg-BG" altLang="bg-BG" sz="2000" dirty="0" smtClean="0"/>
              <a:t>- частта </a:t>
            </a:r>
            <a:r>
              <a:rPr lang="bg-BG" altLang="bg-BG" sz="2000" dirty="0"/>
              <a:t>в % на автоматично генерирания </a:t>
            </a:r>
            <a:r>
              <a:rPr lang="bg-BG" altLang="bg-BG" sz="2000" dirty="0" smtClean="0"/>
              <a:t>код;</a:t>
            </a:r>
            <a:endParaRPr lang="en-US" altLang="bg-BG" sz="2000" dirty="0"/>
          </a:p>
          <a:p>
            <a:pPr lvl="1"/>
            <a:r>
              <a:rPr lang="en-US" altLang="bg-BG" sz="2000" dirty="0"/>
              <a:t>ATPROD </a:t>
            </a:r>
            <a:r>
              <a:rPr lang="bg-BG" altLang="bg-BG" sz="2000" dirty="0" smtClean="0"/>
              <a:t>- продуктивността </a:t>
            </a:r>
            <a:r>
              <a:rPr lang="bg-BG" altLang="bg-BG" sz="2000" dirty="0"/>
              <a:t>на инженерите за интегриране на този код</a:t>
            </a:r>
            <a:r>
              <a:rPr lang="bg-BG" altLang="bg-BG" sz="2000" dirty="0" smtClean="0"/>
              <a:t>.</a:t>
            </a:r>
          </a:p>
          <a:p>
            <a:pPr lvl="1"/>
            <a:endParaRPr lang="bg-BG" altLang="bg-BG" sz="2000" dirty="0" smtClean="0"/>
          </a:p>
          <a:p>
            <a:r>
              <a:rPr lang="bg-BG" altLang="bg-BG" sz="2000" dirty="0"/>
              <a:t>Когато кодът трябва да бъде разбран и интегриран:</a:t>
            </a:r>
          </a:p>
          <a:p>
            <a:pPr marL="190500" lvl="1" indent="0">
              <a:buNone/>
            </a:pPr>
            <a:r>
              <a:rPr lang="bg-BG" altLang="bg-BG" sz="2000" dirty="0" smtClean="0"/>
              <a:t>		</a:t>
            </a:r>
            <a:r>
              <a:rPr lang="en-US" altLang="bg-BG" sz="2000" dirty="0" smtClean="0"/>
              <a:t>ESLOC </a:t>
            </a:r>
            <a:r>
              <a:rPr lang="en-US" altLang="bg-BG" sz="2000" dirty="0"/>
              <a:t>= ASLOC * (1-AT/100) * </a:t>
            </a:r>
            <a:r>
              <a:rPr lang="en-US" altLang="bg-BG" sz="2000" dirty="0" smtClean="0"/>
              <a:t>AAM</a:t>
            </a:r>
            <a:r>
              <a:rPr lang="bg-BG" altLang="bg-BG" sz="2000" dirty="0" smtClean="0"/>
              <a:t>;</a:t>
            </a:r>
            <a:endParaRPr lang="en-US" altLang="bg-BG" sz="2000" dirty="0"/>
          </a:p>
          <a:p>
            <a:pPr lvl="1"/>
            <a:r>
              <a:rPr lang="en-US" altLang="bg-BG" sz="2000" dirty="0"/>
              <a:t>ASLOC </a:t>
            </a:r>
            <a:r>
              <a:rPr lang="bg-BG" altLang="bg-BG" sz="2000" dirty="0"/>
              <a:t>и </a:t>
            </a:r>
            <a:r>
              <a:rPr lang="en-US" altLang="bg-BG" sz="2000" dirty="0"/>
              <a:t>AT </a:t>
            </a:r>
            <a:r>
              <a:rPr lang="bg-BG" altLang="bg-BG" sz="2000" dirty="0"/>
              <a:t>са както </a:t>
            </a:r>
            <a:r>
              <a:rPr lang="bg-BG" altLang="bg-BG" sz="2000" dirty="0" smtClean="0"/>
              <a:t>по-горе;</a:t>
            </a:r>
            <a:endParaRPr lang="en-US" altLang="bg-BG" sz="2000" dirty="0"/>
          </a:p>
          <a:p>
            <a:pPr lvl="1"/>
            <a:r>
              <a:rPr lang="en-US" altLang="bg-BG" sz="2000" dirty="0"/>
              <a:t>AAM </a:t>
            </a:r>
            <a:r>
              <a:rPr lang="bg-BG" altLang="bg-BG" sz="2000" dirty="0"/>
              <a:t>е множител за </a:t>
            </a:r>
            <a:r>
              <a:rPr lang="bg-BG" altLang="bg-BG" sz="2000" dirty="0" smtClean="0"/>
              <a:t>адаптация, </a:t>
            </a:r>
            <a:r>
              <a:rPr lang="bg-BG" altLang="bg-BG" sz="2000" dirty="0"/>
              <a:t>изчислен от разходите за промяна </a:t>
            </a:r>
            <a:r>
              <a:rPr lang="bg-BG" altLang="bg-BG" sz="2000" dirty="0" smtClean="0"/>
              <a:t>на </a:t>
            </a:r>
            <a:r>
              <a:rPr lang="bg-BG" altLang="bg-BG" sz="2000" dirty="0"/>
              <a:t>кода, разходите за проумяване как да се интегрира кода и разходите за взимане на решение за използването на готовите компоненти</a:t>
            </a:r>
            <a:r>
              <a:rPr lang="bg-BG" altLang="bg-BG" sz="2000" dirty="0" smtClean="0"/>
              <a:t>.</a:t>
            </a:r>
            <a:endParaRPr lang="bg-BG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7157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Post-architecture</a:t>
            </a:r>
            <a:r>
              <a:rPr lang="bg-BG" altLang="en-US" b="1" dirty="0" smtClean="0"/>
              <a:t> модел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Използва </a:t>
            </a:r>
            <a:r>
              <a:rPr lang="bg-BG" altLang="bg-BG" dirty="0"/>
              <a:t>същата </a:t>
            </a:r>
            <a:r>
              <a:rPr lang="bg-BG" altLang="bg-BG" dirty="0" smtClean="0"/>
              <a:t>формула</a:t>
            </a:r>
            <a:r>
              <a:rPr lang="en-US" altLang="bg-BG" dirty="0" smtClean="0"/>
              <a:t>,</a:t>
            </a:r>
            <a:r>
              <a:rPr lang="bg-BG" altLang="bg-BG" dirty="0" smtClean="0"/>
              <a:t> </a:t>
            </a:r>
            <a:r>
              <a:rPr lang="bg-BG" altLang="bg-BG" dirty="0"/>
              <a:t>както в ранното </a:t>
            </a:r>
            <a:r>
              <a:rPr lang="bg-BG" altLang="bg-BG" dirty="0" smtClean="0"/>
              <a:t>проектиране</a:t>
            </a:r>
            <a:r>
              <a:rPr lang="bg-BG" altLang="bg-BG" dirty="0"/>
              <a:t>, със 17 свързани множителя.</a:t>
            </a:r>
          </a:p>
          <a:p>
            <a:pPr>
              <a:lnSpc>
                <a:spcPct val="90000"/>
              </a:lnSpc>
            </a:pPr>
            <a:endParaRPr lang="en-US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Размерът </a:t>
            </a:r>
            <a:r>
              <a:rPr lang="bg-BG" altLang="bg-BG" dirty="0"/>
              <a:t>на кода се оценява като:</a:t>
            </a:r>
          </a:p>
          <a:p>
            <a:pPr lvl="1">
              <a:lnSpc>
                <a:spcPct val="90000"/>
              </a:lnSpc>
            </a:pPr>
            <a:r>
              <a:rPr lang="bg-BG" altLang="bg-BG" dirty="0"/>
              <a:t>Брой редове на новия код, който трябва да се </a:t>
            </a:r>
            <a:r>
              <a:rPr lang="bg-BG" altLang="bg-BG" dirty="0" smtClean="0"/>
              <a:t>разработи</a:t>
            </a:r>
            <a:r>
              <a:rPr lang="en-US" altLang="bg-BG" dirty="0" smtClean="0"/>
              <a:t>;</a:t>
            </a:r>
            <a:endParaRPr lang="bg-BG" altLang="bg-BG" dirty="0"/>
          </a:p>
          <a:p>
            <a:pPr lvl="1">
              <a:lnSpc>
                <a:spcPct val="90000"/>
              </a:lnSpc>
            </a:pPr>
            <a:r>
              <a:rPr lang="bg-BG" altLang="bg-BG" dirty="0"/>
              <a:t>Изчислява се еквивалентния брой редове нов код, изчислен с използването на “</a:t>
            </a:r>
            <a:r>
              <a:rPr lang="en-GB" altLang="bg-BG" dirty="0"/>
              <a:t>reuse</a:t>
            </a:r>
            <a:r>
              <a:rPr lang="bg-BG" altLang="bg-BG" dirty="0"/>
              <a:t>” </a:t>
            </a:r>
            <a:r>
              <a:rPr lang="bg-BG" altLang="bg-BG" dirty="0" smtClean="0"/>
              <a:t>модела</a:t>
            </a:r>
            <a:r>
              <a:rPr lang="en-US" altLang="bg-BG" dirty="0"/>
              <a:t>;</a:t>
            </a:r>
            <a:endParaRPr lang="en-GB" altLang="bg-BG" dirty="0"/>
          </a:p>
          <a:p>
            <a:pPr lvl="1">
              <a:lnSpc>
                <a:spcPct val="90000"/>
              </a:lnSpc>
            </a:pPr>
            <a:r>
              <a:rPr lang="bg-BG" altLang="bg-BG" dirty="0" smtClean="0"/>
              <a:t>Прави се оценка </a:t>
            </a:r>
            <a:r>
              <a:rPr lang="bg-BG" altLang="bg-BG" dirty="0"/>
              <a:t>на броя на редовете на кода, който трябва да се промени поради промените в изискванията.</a:t>
            </a:r>
            <a:endParaRPr lang="en-GB" altLang="bg-BG" dirty="0"/>
          </a:p>
          <a:p>
            <a:endParaRPr lang="bg-BG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9289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Post-architecture</a:t>
            </a:r>
            <a:r>
              <a:rPr lang="bg-BG" altLang="en-US" b="1" dirty="0" smtClean="0"/>
              <a:t> модел – експоненциален член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92696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sz="2000" dirty="0"/>
              <a:t>Зависи от 5 мащабни множителя със стойности от 5 до 0 </a:t>
            </a:r>
            <a:r>
              <a:rPr lang="bg-BG" altLang="bg-BG" sz="2000" dirty="0" smtClean="0"/>
              <a:t>(виж следващия слайд</a:t>
            </a:r>
            <a:r>
              <a:rPr lang="bg-BG" altLang="bg-BG" sz="2000" dirty="0"/>
              <a:t>). </a:t>
            </a:r>
            <a:r>
              <a:rPr lang="bg-BG" altLang="bg-BG" sz="2000" dirty="0" smtClean="0"/>
              <a:t/>
            </a:r>
            <a:br>
              <a:rPr lang="bg-BG" altLang="bg-BG" sz="2000" dirty="0" smtClean="0"/>
            </a:br>
            <a:r>
              <a:rPr lang="bg-BG" altLang="bg-BG" sz="2000" dirty="0" smtClean="0"/>
              <a:t>Тяхната </a:t>
            </a:r>
            <a:r>
              <a:rPr lang="bg-BG" altLang="bg-BG" sz="2000" dirty="0"/>
              <a:t>сума/100 се прибавя към 1.01</a:t>
            </a:r>
          </a:p>
          <a:p>
            <a:pPr>
              <a:lnSpc>
                <a:spcPct val="90000"/>
              </a:lnSpc>
            </a:pPr>
            <a:endParaRPr lang="bg-BG" altLang="bg-BG" sz="2000" dirty="0" smtClean="0"/>
          </a:p>
          <a:p>
            <a:pPr>
              <a:lnSpc>
                <a:spcPct val="90000"/>
              </a:lnSpc>
            </a:pPr>
            <a:r>
              <a:rPr lang="bg-BG" altLang="bg-BG" sz="2000" dirty="0" smtClean="0"/>
              <a:t>Пример: Компания </a:t>
            </a:r>
            <a:r>
              <a:rPr lang="bg-BG" altLang="bg-BG" sz="2000" dirty="0"/>
              <a:t>взима проект в нова област. Клиентът не дефинира използвания процес и не разрешава време за анализ на риска. Компанията има рейтинг </a:t>
            </a:r>
            <a:r>
              <a:rPr lang="en-GB" altLang="bg-BG" sz="2000" dirty="0"/>
              <a:t>CMM</a:t>
            </a:r>
            <a:r>
              <a:rPr lang="bg-BG" altLang="bg-BG" sz="2000" dirty="0"/>
              <a:t> ниво</a:t>
            </a:r>
            <a:r>
              <a:rPr lang="en-GB" altLang="bg-BG" sz="2000" dirty="0"/>
              <a:t> </a:t>
            </a:r>
            <a:r>
              <a:rPr lang="en-GB" altLang="bg-BG" sz="2000" dirty="0" smtClean="0"/>
              <a:t>2</a:t>
            </a:r>
            <a:r>
              <a:rPr lang="bg-BG" altLang="bg-BG" sz="2000" dirty="0" smtClean="0"/>
              <a:t>:</a:t>
            </a:r>
            <a:endParaRPr lang="bg-BG" altLang="bg-BG" sz="2000" dirty="0"/>
          </a:p>
          <a:p>
            <a:pPr lvl="1">
              <a:lnSpc>
                <a:spcPct val="90000"/>
              </a:lnSpc>
            </a:pPr>
            <a:r>
              <a:rPr lang="bg-BG" altLang="bg-BG" sz="1800" dirty="0"/>
              <a:t>Предварителен опит – нов проект (4)</a:t>
            </a:r>
          </a:p>
          <a:p>
            <a:pPr lvl="1">
              <a:lnSpc>
                <a:spcPct val="90000"/>
              </a:lnSpc>
            </a:pPr>
            <a:r>
              <a:rPr lang="bg-BG" altLang="bg-BG" sz="1800" dirty="0"/>
              <a:t>Гъвкавост на разработката – няма намеса на клиента – много висока (1)</a:t>
            </a:r>
            <a:endParaRPr lang="en-GB" altLang="bg-BG" sz="1800" dirty="0"/>
          </a:p>
          <a:p>
            <a:pPr lvl="1">
              <a:lnSpc>
                <a:spcPct val="90000"/>
              </a:lnSpc>
            </a:pPr>
            <a:r>
              <a:rPr lang="bg-BG" altLang="bg-BG" sz="1800" dirty="0"/>
              <a:t>Архитектура/разрешаване на риска – </a:t>
            </a:r>
            <a:r>
              <a:rPr lang="bg-BG" altLang="bg-BG" sz="1800" dirty="0" smtClean="0"/>
              <a:t>няма </a:t>
            </a:r>
            <a:r>
              <a:rPr lang="bg-BG" altLang="bg-BG" sz="1800" dirty="0"/>
              <a:t>анализ на риска – </a:t>
            </a:r>
            <a:r>
              <a:rPr lang="bg-BG" altLang="bg-BG" sz="1800" dirty="0" smtClean="0"/>
              <a:t>много ниско (</a:t>
            </a:r>
            <a:r>
              <a:rPr lang="bg-BG" altLang="bg-BG" sz="1800" dirty="0"/>
              <a:t>5)</a:t>
            </a:r>
            <a:endParaRPr lang="en-GB" altLang="bg-BG" sz="1800" dirty="0"/>
          </a:p>
          <a:p>
            <a:pPr lvl="1">
              <a:lnSpc>
                <a:spcPct val="90000"/>
              </a:lnSpc>
            </a:pPr>
            <a:r>
              <a:rPr lang="bg-BG" altLang="bg-BG" sz="1800" dirty="0"/>
              <a:t>Сплотеност на екипа – нормална (3)</a:t>
            </a:r>
            <a:endParaRPr lang="en-GB" altLang="bg-BG" sz="1800" dirty="0"/>
          </a:p>
          <a:p>
            <a:pPr lvl="1">
              <a:lnSpc>
                <a:spcPct val="90000"/>
              </a:lnSpc>
            </a:pPr>
            <a:r>
              <a:rPr lang="bg-BG" altLang="bg-BG" sz="1800" dirty="0"/>
              <a:t>Зрялост на процеса – има управление – нормално </a:t>
            </a:r>
            <a:r>
              <a:rPr lang="en-GB" altLang="bg-BG" sz="1800" dirty="0"/>
              <a:t>(3)</a:t>
            </a:r>
          </a:p>
          <a:p>
            <a:pPr>
              <a:lnSpc>
                <a:spcPct val="90000"/>
              </a:lnSpc>
            </a:pPr>
            <a:endParaRPr lang="bg-BG" altLang="bg-BG" sz="2000" dirty="0" smtClean="0"/>
          </a:p>
          <a:p>
            <a:pPr>
              <a:lnSpc>
                <a:spcPct val="90000"/>
              </a:lnSpc>
            </a:pPr>
            <a:r>
              <a:rPr lang="bg-BG" altLang="bg-BG" sz="2000" dirty="0" smtClean="0"/>
              <a:t>	Мащабният </a:t>
            </a:r>
            <a:r>
              <a:rPr lang="bg-BG" altLang="bg-BG" sz="2000" dirty="0"/>
              <a:t>фактор е</a:t>
            </a:r>
            <a:r>
              <a:rPr lang="en-GB" altLang="bg-BG" sz="2000" dirty="0"/>
              <a:t> 1.17.</a:t>
            </a:r>
          </a:p>
          <a:p>
            <a:endParaRPr lang="bg-BG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4695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Post-architecture</a:t>
            </a:r>
            <a:r>
              <a:rPr lang="bg-BG" altLang="en-US" b="1" dirty="0" smtClean="0"/>
              <a:t> модел </a:t>
            </a:r>
            <a:br>
              <a:rPr lang="bg-BG" altLang="en-US" b="1" dirty="0" smtClean="0"/>
            </a:br>
            <a:r>
              <a:rPr lang="bg-BG" altLang="en-US" b="1" dirty="0" smtClean="0"/>
              <a:t>– </a:t>
            </a:r>
            <a:r>
              <a:rPr lang="bg-BG" altLang="en-US" b="1" dirty="0"/>
              <a:t>м</a:t>
            </a:r>
            <a:r>
              <a:rPr lang="bg-BG" altLang="en-US" b="1" dirty="0" smtClean="0"/>
              <a:t>ащабни </a:t>
            </a:r>
            <a:r>
              <a:rPr lang="bg-BG" altLang="en-US" b="1" dirty="0"/>
              <a:t>фактори в експонентата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001986"/>
              </p:ext>
            </p:extLst>
          </p:nvPr>
        </p:nvGraphicFramePr>
        <p:xfrm>
          <a:off x="1098624" y="1926580"/>
          <a:ext cx="7289800" cy="387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Document" r:id="rId3" imgW="5669307" imgH="3103822" progId="Word.Document.8">
                  <p:embed/>
                </p:oleObj>
              </mc:Choice>
              <mc:Fallback>
                <p:oleObj name="Document" r:id="rId3" imgW="5669307" imgH="310382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3586"/>
                      <a:stretch>
                        <a:fillRect/>
                      </a:stretch>
                    </p:blipFill>
                    <p:spPr bwMode="auto">
                      <a:xfrm>
                        <a:off x="1098624" y="1926580"/>
                        <a:ext cx="7289800" cy="3878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5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Post-architecture</a:t>
            </a:r>
            <a:r>
              <a:rPr lang="bg-BG" altLang="en-US" b="1" dirty="0" smtClean="0"/>
              <a:t> модел – множители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92696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Характеристики </a:t>
            </a:r>
            <a:r>
              <a:rPr lang="bg-BG" altLang="bg-BG" dirty="0"/>
              <a:t>на продукта</a:t>
            </a:r>
            <a:r>
              <a:rPr lang="en-GB" altLang="bg-BG" dirty="0"/>
              <a:t>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bg-BG" altLang="bg-BG" sz="2000" dirty="0"/>
              <a:t>Ограничения, наложени на софтуера от </a:t>
            </a:r>
            <a:r>
              <a:rPr lang="bg-BG" altLang="bg-BG" sz="2000" dirty="0" smtClean="0"/>
              <a:t>изискванията на клиента към него.</a:t>
            </a:r>
            <a:endParaRPr lang="bg-BG" altLang="bg-BG" sz="200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bg-BG" altLang="bg-BG" dirty="0" smtClean="0"/>
              <a:t>Характеристики </a:t>
            </a:r>
            <a:r>
              <a:rPr lang="bg-BG" altLang="bg-BG" dirty="0"/>
              <a:t>на </a:t>
            </a:r>
            <a:r>
              <a:rPr lang="bg-BG" altLang="bg-BG" dirty="0" smtClean="0"/>
              <a:t>хардуера</a:t>
            </a:r>
            <a:endParaRPr lang="en-GB" altLang="bg-BG" dirty="0"/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bg-BG" altLang="bg-BG" sz="2000" dirty="0" smtClean="0"/>
              <a:t>Ограничения, </a:t>
            </a:r>
            <a:r>
              <a:rPr lang="bg-BG" altLang="bg-BG" sz="2000" dirty="0"/>
              <a:t>наложени на софтуера от хардуерната платформа.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bg-BG" altLang="bg-BG" dirty="0"/>
              <a:t>Характеристики</a:t>
            </a:r>
            <a:r>
              <a:rPr lang="bg-BG" altLang="bg-BG" dirty="0" smtClean="0"/>
              <a:t> </a:t>
            </a:r>
            <a:r>
              <a:rPr lang="bg-BG" altLang="bg-BG" dirty="0"/>
              <a:t>на персонала</a:t>
            </a:r>
            <a:r>
              <a:rPr lang="en-GB" altLang="bg-BG" dirty="0"/>
              <a:t>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bg-BG" altLang="bg-BG" sz="2000" dirty="0"/>
              <a:t>Множители, отразяващи опита и способностите на хората, работещи по проекта.</a:t>
            </a:r>
          </a:p>
          <a:p>
            <a:pPr algn="just">
              <a:lnSpc>
                <a:spcPct val="90000"/>
              </a:lnSpc>
            </a:pPr>
            <a:r>
              <a:rPr lang="bg-BG" altLang="bg-BG" dirty="0"/>
              <a:t>Характеристики</a:t>
            </a:r>
            <a:r>
              <a:rPr lang="bg-BG" altLang="bg-BG" dirty="0" smtClean="0"/>
              <a:t> </a:t>
            </a:r>
            <a:r>
              <a:rPr lang="bg-BG" altLang="bg-BG" dirty="0"/>
              <a:t>на проекта</a:t>
            </a:r>
            <a:endParaRPr lang="en-GB" altLang="bg-BG" dirty="0"/>
          </a:p>
          <a:p>
            <a:pPr lvl="1" algn="just">
              <a:lnSpc>
                <a:spcPct val="90000"/>
              </a:lnSpc>
            </a:pPr>
            <a:r>
              <a:rPr lang="bg-BG" altLang="bg-BG" sz="2000" dirty="0"/>
              <a:t>Особености на софтуерния </a:t>
            </a:r>
            <a:r>
              <a:rPr lang="bg-BG" altLang="bg-BG" sz="2000" dirty="0" smtClean="0"/>
              <a:t>процес </a:t>
            </a:r>
            <a:r>
              <a:rPr lang="bg-BG" altLang="bg-BG" sz="2000" dirty="0"/>
              <a:t>за </a:t>
            </a:r>
            <a:r>
              <a:rPr lang="bg-BG" altLang="bg-BG" sz="2000" dirty="0" smtClean="0"/>
              <a:t>разработка.</a:t>
            </a:r>
            <a:endParaRPr lang="en-GB" altLang="bg-BG" sz="2000" dirty="0"/>
          </a:p>
          <a:p>
            <a:endParaRPr lang="bg-BG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06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Post-architecture</a:t>
            </a:r>
            <a:r>
              <a:rPr lang="bg-BG" altLang="en-US" b="1" dirty="0" smtClean="0"/>
              <a:t> модел </a:t>
            </a:r>
            <a:br>
              <a:rPr lang="bg-BG" altLang="en-US" b="1" dirty="0" smtClean="0"/>
            </a:br>
            <a:r>
              <a:rPr lang="bg-BG" altLang="en-US" b="1" dirty="0" smtClean="0"/>
              <a:t>– </a:t>
            </a:r>
            <a:r>
              <a:rPr lang="bg-BG" altLang="en-US" b="1" dirty="0"/>
              <a:t>Ефект върху разходите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774344"/>
              </p:ext>
            </p:extLst>
          </p:nvPr>
        </p:nvGraphicFramePr>
        <p:xfrm>
          <a:off x="1767656" y="1752600"/>
          <a:ext cx="69088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ocument" r:id="rId3" imgW="5632236" imgH="3020890" progId="Word.Document.8">
                  <p:embed/>
                </p:oleObj>
              </mc:Choice>
              <mc:Fallback>
                <p:oleObj name="Document" r:id="rId3" imgW="5632236" imgH="302089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656" y="1752600"/>
                        <a:ext cx="69088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Техники за оценяване – Продуктивност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Мярка </a:t>
            </a:r>
            <a:r>
              <a:rPr lang="bg-BG" altLang="bg-BG" dirty="0"/>
              <a:t>за скоростта, с която отделните инженери, включени в </a:t>
            </a:r>
            <a:r>
              <a:rPr lang="bg-BG" altLang="bg-BG" dirty="0" smtClean="0"/>
              <a:t>разработката, </a:t>
            </a:r>
            <a:r>
              <a:rPr lang="bg-BG" altLang="bg-BG" dirty="0"/>
              <a:t>създават софтуер и съпътстваща </a:t>
            </a:r>
            <a:r>
              <a:rPr lang="bg-BG" altLang="bg-BG" dirty="0" smtClean="0"/>
              <a:t>документация;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/>
              <a:t>Не е </a:t>
            </a:r>
            <a:r>
              <a:rPr lang="bg-BG" altLang="bg-BG" dirty="0" smtClean="0"/>
              <a:t>ориентирана </a:t>
            </a:r>
            <a:r>
              <a:rPr lang="bg-BG" altLang="bg-BG" dirty="0"/>
              <a:t>към качеството, макар че осигуряването на качество е фактор при оценката на </a:t>
            </a:r>
            <a:r>
              <a:rPr lang="bg-BG" altLang="bg-BG" dirty="0" smtClean="0"/>
              <a:t>продуктивността;</a:t>
            </a:r>
          </a:p>
          <a:p>
            <a:endParaRPr lang="en-GB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/>
              <a:t>Основно се </a:t>
            </a:r>
            <a:r>
              <a:rPr lang="bg-BG" altLang="bg-BG" dirty="0" smtClean="0"/>
              <a:t>изисква </a:t>
            </a:r>
            <a:r>
              <a:rPr lang="bg-BG" altLang="bg-BG" dirty="0"/>
              <a:t>да се оцени </a:t>
            </a:r>
            <a:r>
              <a:rPr lang="bg-BG" altLang="bg-BG" dirty="0" smtClean="0"/>
              <a:t>функционалност, </a:t>
            </a:r>
            <a:r>
              <a:rPr lang="bg-BG" altLang="bg-BG" dirty="0"/>
              <a:t>произведена за единица време.</a:t>
            </a:r>
            <a:endParaRPr lang="en-GB" altLang="bg-BG" dirty="0"/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201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Планиране на </a:t>
            </a:r>
            <a:r>
              <a:rPr lang="bg-BG" altLang="en-US" b="1" dirty="0" smtClean="0"/>
              <a:t>разходите и времето в проекта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92696"/>
            <a:ext cx="7543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bg-BG" altLang="bg-BG" sz="1800" dirty="0" smtClean="0"/>
          </a:p>
          <a:p>
            <a:pPr>
              <a:lnSpc>
                <a:spcPct val="80000"/>
              </a:lnSpc>
            </a:pPr>
            <a:endParaRPr lang="bg-BG" altLang="bg-BG" sz="1800" dirty="0"/>
          </a:p>
          <a:p>
            <a:pPr>
              <a:lnSpc>
                <a:spcPct val="80000"/>
              </a:lnSpc>
            </a:pPr>
            <a:r>
              <a:rPr lang="bg-BG" altLang="bg-BG" sz="1800" dirty="0" smtClean="0"/>
              <a:t>Алгоритмичните </a:t>
            </a:r>
            <a:r>
              <a:rPr lang="bg-BG" altLang="bg-BG" sz="1800" dirty="0"/>
              <a:t>модели на разходите дават основа за планиране на проекта, тъй като позволяват да се сравняват алтернативни </a:t>
            </a:r>
            <a:r>
              <a:rPr lang="bg-BG" altLang="bg-BG" sz="1800" dirty="0" smtClean="0"/>
              <a:t>стратегии.</a:t>
            </a:r>
            <a:endParaRPr lang="bg-BG" altLang="bg-BG" sz="1800" dirty="0"/>
          </a:p>
          <a:p>
            <a:pPr>
              <a:lnSpc>
                <a:spcPct val="80000"/>
              </a:lnSpc>
            </a:pPr>
            <a:endParaRPr lang="bg-BG" altLang="bg-BG" sz="1800" dirty="0" smtClean="0"/>
          </a:p>
          <a:p>
            <a:pPr>
              <a:lnSpc>
                <a:spcPct val="80000"/>
              </a:lnSpc>
            </a:pPr>
            <a:r>
              <a:rPr lang="bg-BG" altLang="bg-BG" sz="1800" dirty="0" smtClean="0"/>
              <a:t>Пример:  Вградена система за </a:t>
            </a:r>
            <a:r>
              <a:rPr lang="bg-BG" altLang="bg-BG" sz="1800" dirty="0"/>
              <a:t>космически </a:t>
            </a:r>
            <a:r>
              <a:rPr lang="bg-BG" altLang="bg-BG" sz="1800" dirty="0" smtClean="0"/>
              <a:t>кораб</a:t>
            </a:r>
          </a:p>
          <a:p>
            <a:pPr>
              <a:lnSpc>
                <a:spcPct val="80000"/>
              </a:lnSpc>
            </a:pPr>
            <a:endParaRPr lang="bg-BG" altLang="bg-BG" sz="1800" dirty="0" smtClean="0"/>
          </a:p>
          <a:p>
            <a:pPr>
              <a:lnSpc>
                <a:spcPct val="80000"/>
              </a:lnSpc>
            </a:pPr>
            <a:r>
              <a:rPr lang="bg-BG" altLang="bg-BG" sz="1800" dirty="0" smtClean="0"/>
              <a:t>Изисквания:</a:t>
            </a:r>
            <a:endParaRPr lang="bg-BG" altLang="bg-BG" sz="1800" dirty="0"/>
          </a:p>
          <a:p>
            <a:pPr lvl="1">
              <a:lnSpc>
                <a:spcPct val="80000"/>
              </a:lnSpc>
            </a:pPr>
            <a:r>
              <a:rPr lang="bg-BG" altLang="bg-BG" sz="1600" dirty="0"/>
              <a:t>Трябва да е </a:t>
            </a:r>
            <a:r>
              <a:rPr lang="bg-BG" altLang="bg-BG" sz="1600" dirty="0" smtClean="0"/>
              <a:t>надеждна;</a:t>
            </a:r>
            <a:endParaRPr lang="bg-BG" altLang="bg-BG" sz="1600" dirty="0"/>
          </a:p>
          <a:p>
            <a:pPr lvl="1">
              <a:lnSpc>
                <a:spcPct val="80000"/>
              </a:lnSpc>
            </a:pPr>
            <a:r>
              <a:rPr lang="bg-BG" altLang="bg-BG" sz="1600" dirty="0"/>
              <a:t>Да се минимизира теглото (броят чипове</a:t>
            </a:r>
            <a:r>
              <a:rPr lang="bg-BG" altLang="bg-BG" sz="1600" dirty="0" smtClean="0"/>
              <a:t>);</a:t>
            </a:r>
            <a:endParaRPr lang="bg-BG" altLang="bg-BG" sz="1600" dirty="0"/>
          </a:p>
          <a:p>
            <a:pPr lvl="1">
              <a:lnSpc>
                <a:spcPct val="80000"/>
              </a:lnSpc>
            </a:pPr>
            <a:r>
              <a:rPr lang="bg-BG" altLang="bg-BG" sz="1600" dirty="0"/>
              <a:t>Множителите за надеждност и ограничения на компютъра </a:t>
            </a:r>
            <a:r>
              <a:rPr lang="bg-BG" altLang="bg-BG" sz="1600" dirty="0" smtClean="0"/>
              <a:t>да са &gt; 1.</a:t>
            </a:r>
            <a:endParaRPr lang="en-GB" altLang="bg-BG" sz="1600" dirty="0"/>
          </a:p>
          <a:p>
            <a:pPr>
              <a:lnSpc>
                <a:spcPct val="80000"/>
              </a:lnSpc>
            </a:pPr>
            <a:endParaRPr lang="bg-BG" altLang="bg-BG" sz="1800" dirty="0" smtClean="0"/>
          </a:p>
          <a:p>
            <a:pPr>
              <a:lnSpc>
                <a:spcPct val="80000"/>
              </a:lnSpc>
            </a:pPr>
            <a:r>
              <a:rPr lang="bg-BG" altLang="bg-BG" sz="1800" dirty="0" smtClean="0"/>
              <a:t>Компоненти </a:t>
            </a:r>
            <a:r>
              <a:rPr lang="bg-BG" altLang="bg-BG" sz="1800" dirty="0"/>
              <a:t>на разходите</a:t>
            </a:r>
            <a:endParaRPr lang="en-GB" altLang="bg-BG" sz="1800" dirty="0"/>
          </a:p>
          <a:p>
            <a:pPr lvl="1">
              <a:lnSpc>
                <a:spcPct val="80000"/>
              </a:lnSpc>
            </a:pPr>
            <a:r>
              <a:rPr lang="bg-BG" altLang="bg-BG" sz="1600" dirty="0"/>
              <a:t>За хардуер на </a:t>
            </a:r>
            <a:r>
              <a:rPr lang="bg-BG" altLang="bg-BG" sz="1600" dirty="0" smtClean="0"/>
              <a:t>системата;</a:t>
            </a:r>
            <a:endParaRPr lang="bg-BG" altLang="bg-BG" sz="1600" dirty="0"/>
          </a:p>
          <a:p>
            <a:pPr lvl="1">
              <a:lnSpc>
                <a:spcPct val="80000"/>
              </a:lnSpc>
            </a:pPr>
            <a:r>
              <a:rPr lang="bg-BG" altLang="bg-BG" sz="1600" dirty="0"/>
              <a:t>За платформа (хардуер и софтуер) за </a:t>
            </a:r>
            <a:r>
              <a:rPr lang="bg-BG" altLang="bg-BG" sz="1600" dirty="0" smtClean="0"/>
              <a:t>разработка;</a:t>
            </a:r>
            <a:endParaRPr lang="en-GB" altLang="bg-BG" sz="1600" dirty="0"/>
          </a:p>
          <a:p>
            <a:pPr lvl="1">
              <a:lnSpc>
                <a:spcPct val="80000"/>
              </a:lnSpc>
            </a:pPr>
            <a:r>
              <a:rPr lang="bg-BG" altLang="bg-BG" sz="1600" dirty="0"/>
              <a:t>За </a:t>
            </a:r>
            <a:r>
              <a:rPr lang="bg-BG" altLang="bg-BG" sz="1600" dirty="0" smtClean="0"/>
              <a:t>разработка.</a:t>
            </a:r>
            <a:endParaRPr lang="en-GB" altLang="bg-BG" sz="1600" dirty="0"/>
          </a:p>
          <a:p>
            <a:endParaRPr lang="bg-BG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1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Продължителност на проекта и подбор на персонал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92696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dirty="0"/>
              <a:t>Заедно с </a:t>
            </a:r>
            <a:r>
              <a:rPr lang="bg-BG" altLang="bg-BG" dirty="0" smtClean="0"/>
              <a:t>оценката </a:t>
            </a:r>
            <a:r>
              <a:rPr lang="bg-BG" altLang="bg-BG" dirty="0"/>
              <a:t>на </a:t>
            </a:r>
            <a:r>
              <a:rPr lang="bg-BG" altLang="bg-BG" dirty="0" smtClean="0"/>
              <a:t>усилията, </a:t>
            </a:r>
            <a:r>
              <a:rPr lang="bg-BG" altLang="bg-BG" dirty="0"/>
              <a:t>мениджъра трябва да оцени времето за изпълнение на проекта и кога даден персонал е нужен.</a:t>
            </a:r>
          </a:p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Времето </a:t>
            </a:r>
            <a:r>
              <a:rPr lang="bg-BG" altLang="bg-BG" dirty="0"/>
              <a:t>може да се оцени с </a:t>
            </a:r>
            <a:r>
              <a:rPr lang="en-GB" altLang="bg-BG" dirty="0"/>
              <a:t>COCOMO 2 </a:t>
            </a:r>
            <a:r>
              <a:rPr lang="bg-BG" altLang="bg-BG" dirty="0"/>
              <a:t>формулата:</a:t>
            </a:r>
            <a:endParaRPr lang="en-GB" altLang="bg-BG" dirty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bg-BG" sz="2000" dirty="0"/>
              <a:t>TDEV = 3 </a:t>
            </a:r>
            <a:r>
              <a:rPr lang="en-GB" altLang="bg-BG" sz="2000" dirty="0">
                <a:latin typeface="Symbol" pitchFamily="18" charset="2"/>
              </a:rPr>
              <a:t>´</a:t>
            </a:r>
            <a:r>
              <a:rPr lang="en-GB" altLang="bg-BG" sz="2000" dirty="0"/>
              <a:t> (PM)</a:t>
            </a:r>
            <a:r>
              <a:rPr lang="en-GB" altLang="bg-BG" sz="2000" baseline="30000" dirty="0"/>
              <a:t>(0.33+0.2*(B-1.01))</a:t>
            </a:r>
          </a:p>
          <a:p>
            <a:pPr lvl="1">
              <a:lnSpc>
                <a:spcPct val="90000"/>
              </a:lnSpc>
            </a:pPr>
            <a:r>
              <a:rPr lang="en-GB" altLang="bg-BG" sz="2000" dirty="0"/>
              <a:t>PM </a:t>
            </a:r>
            <a:r>
              <a:rPr lang="bg-BG" altLang="bg-BG" sz="2000" dirty="0"/>
              <a:t>изчисленото усилие</a:t>
            </a:r>
            <a:r>
              <a:rPr lang="en-GB" altLang="bg-BG" sz="2000" dirty="0"/>
              <a:t> and B </a:t>
            </a:r>
            <a:r>
              <a:rPr lang="bg-BG" altLang="bg-BG" sz="2000" dirty="0"/>
              <a:t>е експонентата, която бе определена по-горе</a:t>
            </a:r>
            <a:r>
              <a:rPr lang="en-GB" altLang="bg-BG" sz="2000" dirty="0"/>
              <a:t> (B </a:t>
            </a:r>
            <a:r>
              <a:rPr lang="bg-BG" altLang="bg-BG" sz="2000" dirty="0"/>
              <a:t>е</a:t>
            </a:r>
            <a:r>
              <a:rPr lang="en-GB" altLang="bg-BG" sz="2000" dirty="0"/>
              <a:t> 1 </a:t>
            </a:r>
            <a:r>
              <a:rPr lang="bg-BG" altLang="bg-BG" sz="2000" dirty="0"/>
              <a:t>за начален прототип</a:t>
            </a:r>
            <a:r>
              <a:rPr lang="en-GB" altLang="bg-BG" sz="2000" dirty="0"/>
              <a:t>).</a:t>
            </a:r>
            <a:r>
              <a:rPr lang="bg-BG" altLang="bg-BG" sz="2000" dirty="0"/>
              <a:t> Тази формула предсказва номинално разписание за проекта.</a:t>
            </a:r>
          </a:p>
          <a:p>
            <a:pPr>
              <a:lnSpc>
                <a:spcPct val="90000"/>
              </a:lnSpc>
            </a:pPr>
            <a:r>
              <a:rPr lang="bg-BG" altLang="bg-BG" dirty="0" smtClean="0"/>
              <a:t/>
            </a:r>
            <a:br>
              <a:rPr lang="bg-BG" altLang="bg-BG" dirty="0" smtClean="0"/>
            </a:br>
            <a:r>
              <a:rPr lang="bg-BG" altLang="bg-BG" dirty="0" smtClean="0"/>
              <a:t>Нужното </a:t>
            </a:r>
            <a:r>
              <a:rPr lang="bg-BG" altLang="bg-BG" dirty="0"/>
              <a:t>време е независимо от броя на </a:t>
            </a:r>
            <a:r>
              <a:rPr lang="bg-BG" altLang="bg-BG" dirty="0" smtClean="0"/>
              <a:t>хората, </a:t>
            </a:r>
            <a:r>
              <a:rPr lang="bg-BG" altLang="bg-BG" dirty="0"/>
              <a:t>работещи по проекта.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9696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Изисквания за подбор на персонала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92696"/>
            <a:ext cx="75438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 smtClean="0"/>
              <a:t>Нужните </a:t>
            </a:r>
            <a:r>
              <a:rPr lang="bg-BG" altLang="bg-BG" sz="2000" dirty="0"/>
              <a:t>хора не могат да се </a:t>
            </a:r>
            <a:r>
              <a:rPr lang="bg-BG" altLang="bg-BG" sz="2000" dirty="0" smtClean="0"/>
              <a:t>изчислят, </a:t>
            </a:r>
            <a:r>
              <a:rPr lang="bg-BG" altLang="bg-BG" sz="2000" dirty="0"/>
              <a:t>като се раздели времето за разработка на наложеното разписание</a:t>
            </a:r>
            <a:r>
              <a:rPr lang="bg-BG" altLang="bg-BG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/>
              <a:t>Броят на хората, работещи по даден проект, варира в зависимост от фазата на проекта.</a:t>
            </a:r>
            <a:endParaRPr lang="en-GB" alt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 smtClean="0"/>
              <a:t>Обикновено, колкото </a:t>
            </a:r>
            <a:r>
              <a:rPr lang="bg-BG" altLang="bg-BG" sz="2000" dirty="0"/>
              <a:t>повече хора работят по проекта, толкова е по-голямо общото </a:t>
            </a:r>
            <a:r>
              <a:rPr lang="bg-BG" altLang="bg-BG" sz="2000" dirty="0" smtClean="0"/>
              <a:t>усилие.</a:t>
            </a:r>
          </a:p>
          <a:p>
            <a:endParaRPr lang="en-GB" alt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 smtClean="0"/>
              <a:t>Често </a:t>
            </a:r>
            <a:r>
              <a:rPr lang="bg-BG" altLang="bg-BG" sz="2000" dirty="0"/>
              <a:t>бързото събиране на хората води до нарушаване на разписанието.</a:t>
            </a:r>
            <a:endParaRPr lang="en-GB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328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Основни компоненти в цената на софтуерния проект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92696"/>
            <a:ext cx="7543800" cy="4800600"/>
          </a:xfrm>
        </p:spPr>
        <p:txBody>
          <a:bodyPr/>
          <a:lstStyle/>
          <a:p>
            <a:endParaRPr 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Разходи за хардуер и софтуер;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Разходи за пътувания и обучение;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Разходи за усилията за създаване на софтуер (основен фактор в повечето проекти);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Заплати на специалистите от проекта;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Поддържащ персонал;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Социални разходи, здравни и пенсионни застраховки;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Разходи за сгради, осветление, отопление;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Мрежова среда и комуникации;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b="0" dirty="0" smtClean="0"/>
              <a:t>Разходи за общи услуги (библиотеки, храна за</a:t>
            </a:r>
            <a:br>
              <a:rPr lang="bg-BG" sz="2000" b="0" dirty="0" smtClean="0"/>
            </a:br>
            <a:r>
              <a:rPr lang="bg-BG" sz="2000" b="0" dirty="0" smtClean="0"/>
              <a:t>екипа, ваучери, бонуси...)</a:t>
            </a:r>
            <a:r>
              <a:rPr lang="bg-BG" sz="2000" dirty="0" smtClean="0"/>
              <a:t>.</a:t>
            </a:r>
          </a:p>
          <a:p>
            <a:r>
              <a:rPr lang="bg-BG" sz="2000" dirty="0" smtClean="0"/>
              <a:t/>
            </a:r>
            <a:br>
              <a:rPr lang="bg-BG" sz="2000" dirty="0" smtClean="0"/>
            </a:br>
            <a:endParaRPr lang="bg-BG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728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Заключение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71600" y="1292696"/>
            <a:ext cx="75438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/>
              <a:t>Няма проста зависимост </a:t>
            </a:r>
            <a:r>
              <a:rPr lang="bg-BG" altLang="bg-BG" sz="2000" dirty="0" smtClean="0"/>
              <a:t>между </a:t>
            </a:r>
            <a:r>
              <a:rPr lang="bg-BG" altLang="bg-BG" sz="2000" dirty="0"/>
              <a:t>цената на </a:t>
            </a:r>
            <a:r>
              <a:rPr lang="bg-BG" altLang="bg-BG" sz="2000" dirty="0" smtClean="0"/>
              <a:t>системата </a:t>
            </a:r>
            <a:r>
              <a:rPr lang="bg-BG" altLang="bg-BG" sz="2000" dirty="0"/>
              <a:t>и разходите за </a:t>
            </a:r>
            <a:r>
              <a:rPr lang="bg-BG" altLang="bg-BG" sz="2000" dirty="0" smtClean="0"/>
              <a:t>разработка;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/>
              <a:t>Факторите, които влияят </a:t>
            </a:r>
            <a:r>
              <a:rPr lang="bg-BG" altLang="bg-BG" sz="2000" dirty="0" smtClean="0"/>
              <a:t>върху </a:t>
            </a:r>
            <a:r>
              <a:rPr lang="bg-BG" altLang="bg-BG" sz="2000" dirty="0"/>
              <a:t>продуктивността, са индивидуалните способности, </a:t>
            </a:r>
            <a:r>
              <a:rPr lang="bg-BG" altLang="bg-BG" sz="2000" dirty="0" smtClean="0"/>
              <a:t>опитът </a:t>
            </a:r>
            <a:r>
              <a:rPr lang="bg-BG" altLang="bg-BG" sz="2000" dirty="0"/>
              <a:t>в областта, процеса на разработка, размерът на проекта, средствата за поддръжка, работната </a:t>
            </a:r>
            <a:r>
              <a:rPr lang="bg-BG" altLang="bg-BG" sz="2000" dirty="0" smtClean="0"/>
              <a:t>среда и др.</a:t>
            </a:r>
          </a:p>
          <a:p>
            <a:endParaRPr lang="en-GB" altLang="bg-B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000" dirty="0"/>
              <a:t>Цената на софтуера може да определи, за да се спечели </a:t>
            </a:r>
            <a:r>
              <a:rPr lang="bg-BG" altLang="bg-BG" sz="2000" dirty="0" smtClean="0"/>
              <a:t>контракта и впоследствие </a:t>
            </a:r>
            <a:r>
              <a:rPr lang="bg-BG" altLang="bg-BG" sz="2000" dirty="0"/>
              <a:t>функционалността да се уточни според цената.</a:t>
            </a:r>
            <a:endParaRPr lang="en-GB" altLang="bg-BG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9289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1998.</a:t>
            </a:r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 smtClean="0"/>
              <a:t>Ръководство </a:t>
            </a:r>
            <a:r>
              <a:rPr lang="bg-BG" altLang="en-US" sz="1800" b="0" dirty="0"/>
              <a:t>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>
                <a:hlinkClick r:id="rId2"/>
              </a:rPr>
              <a:t>https://www.tutorialspoint.com/ms_project/index.htm</a:t>
            </a:r>
            <a:endParaRPr lang="en-US" altLang="en-US" sz="1200" b="0" dirty="0"/>
          </a:p>
          <a:p>
            <a:endParaRPr lang="en-US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061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Измерване на продуктивността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endParaRPr lang="bg-BG" altLang="bg-BG" dirty="0" smtClean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Мерки, </a:t>
            </a:r>
            <a:r>
              <a:rPr lang="bg-BG" altLang="bg-BG" dirty="0"/>
              <a:t>свързани с </a:t>
            </a:r>
            <a:r>
              <a:rPr lang="bg-BG" altLang="bg-BG" dirty="0" smtClean="0"/>
              <a:t>размера (мащаба) </a:t>
            </a:r>
            <a:r>
              <a:rPr lang="bg-BG" altLang="bg-BG" dirty="0"/>
              <a:t>– базирани на известен резултат от софтуерния размер. Това могат да са редове от сорс кода, инструкции в обектния код и др</a:t>
            </a:r>
            <a:r>
              <a:rPr lang="bg-BG" altLang="bg-BG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dirty="0" smtClean="0"/>
              <a:t>Мерки, </a:t>
            </a:r>
            <a:r>
              <a:rPr lang="bg-BG" altLang="bg-BG" dirty="0"/>
              <a:t>базирани на функционалността – </a:t>
            </a:r>
            <a:r>
              <a:rPr lang="bg-BG" altLang="bg-BG" dirty="0" smtClean="0"/>
              <a:t>основават се на функционалността </a:t>
            </a:r>
            <a:r>
              <a:rPr lang="bg-BG" altLang="bg-BG" dirty="0"/>
              <a:t>на създадения софтуер. Функционалните точки са най-известния тип мерки.</a:t>
            </a:r>
            <a:endParaRPr lang="en-GB" altLang="bg-BG" dirty="0"/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714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Сравнение на </a:t>
            </a:r>
            <a:r>
              <a:rPr lang="bg-BG" altLang="en-US" b="1" dirty="0" smtClean="0"/>
              <a:t>продуктивността при мерки тип „редове код“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endParaRPr lang="bg-BG" altLang="bg-BG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bg-BG" altLang="bg-BG" dirty="0"/>
              <a:t>Колкото езикът е от по-ниско ниво, толкова е по-висока продуктивността</a:t>
            </a:r>
          </a:p>
          <a:p>
            <a:pPr lvl="1">
              <a:lnSpc>
                <a:spcPct val="90000"/>
              </a:lnSpc>
            </a:pPr>
            <a:r>
              <a:rPr lang="bg-BG" altLang="bg-BG" dirty="0"/>
              <a:t>Програмирането на една и съща функция изисква повече код на по-ниско ниво</a:t>
            </a:r>
          </a:p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Колкото </a:t>
            </a:r>
            <a:r>
              <a:rPr lang="bg-BG" altLang="bg-BG" dirty="0"/>
              <a:t>е по-многословен програмистът, толкова му е по-висока производителността</a:t>
            </a:r>
            <a:endParaRPr lang="en-GB" altLang="bg-BG" dirty="0"/>
          </a:p>
          <a:p>
            <a:pPr lvl="1">
              <a:lnSpc>
                <a:spcPct val="90000"/>
              </a:lnSpc>
            </a:pPr>
            <a:r>
              <a:rPr lang="bg-BG" altLang="bg-BG" dirty="0" smtClean="0"/>
              <a:t>Измервания</a:t>
            </a:r>
            <a:r>
              <a:rPr lang="en-US" altLang="bg-BG" dirty="0" smtClean="0"/>
              <a:t>,</a:t>
            </a:r>
            <a:r>
              <a:rPr lang="bg-BG" altLang="bg-BG" dirty="0" smtClean="0"/>
              <a:t> </a:t>
            </a:r>
            <a:r>
              <a:rPr lang="bg-BG" altLang="bg-BG" dirty="0"/>
              <a:t>основани на редове код показват, че по-малко продуктивни са програмисти, които пишат по-стегнат код</a:t>
            </a:r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070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Функционални </a:t>
            </a:r>
            <a:r>
              <a:rPr lang="bg-BG" altLang="en-US" b="1" dirty="0" smtClean="0"/>
              <a:t>точки (</a:t>
            </a:r>
            <a:r>
              <a:rPr lang="bg-BG" altLang="en-US" b="1" dirty="0"/>
              <a:t>ФТ)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Основават </a:t>
            </a:r>
            <a:r>
              <a:rPr lang="bg-BG" altLang="bg-BG" dirty="0"/>
              <a:t>се на комбинация от </a:t>
            </a:r>
            <a:r>
              <a:rPr lang="bg-BG" altLang="bg-BG" dirty="0" smtClean="0"/>
              <a:t>характеристики </a:t>
            </a:r>
            <a:r>
              <a:rPr lang="bg-BG" altLang="bg-BG" dirty="0"/>
              <a:t>на </a:t>
            </a:r>
            <a:r>
              <a:rPr lang="bg-BG" altLang="bg-BG" dirty="0" smtClean="0"/>
              <a:t>програмата:</a:t>
            </a:r>
            <a:endParaRPr lang="en-GB" altLang="bg-BG" dirty="0"/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външен вход и изход;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брой взаимодействия с потребителя;</a:t>
            </a:r>
            <a:endParaRPr lang="en-GB" altLang="bg-BG" sz="2000" dirty="0"/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външни интерфейси</a:t>
            </a:r>
            <a:r>
              <a:rPr lang="en-GB" altLang="bg-BG" sz="2000" dirty="0"/>
              <a:t>;</a:t>
            </a:r>
          </a:p>
          <a:p>
            <a:pPr lvl="1">
              <a:lnSpc>
                <a:spcPct val="90000"/>
              </a:lnSpc>
            </a:pPr>
            <a:r>
              <a:rPr lang="bg-BG" altLang="bg-BG" sz="2000" dirty="0"/>
              <a:t>файлове, използвани от </a:t>
            </a:r>
            <a:r>
              <a:rPr lang="bg-BG" altLang="bg-BG" sz="2000" dirty="0" smtClean="0"/>
              <a:t>системата.</a:t>
            </a:r>
            <a:endParaRPr lang="en-GB" altLang="bg-BG" sz="2000" dirty="0"/>
          </a:p>
          <a:p>
            <a:pPr>
              <a:lnSpc>
                <a:spcPct val="90000"/>
              </a:lnSpc>
            </a:pPr>
            <a:endParaRPr lang="bg-BG" altLang="bg-BG" dirty="0" smtClean="0"/>
          </a:p>
          <a:p>
            <a:pPr>
              <a:lnSpc>
                <a:spcPct val="90000"/>
              </a:lnSpc>
            </a:pPr>
            <a:r>
              <a:rPr lang="bg-BG" altLang="bg-BG" dirty="0" smtClean="0"/>
              <a:t>С </a:t>
            </a:r>
            <a:r>
              <a:rPr lang="bg-BG" altLang="bg-BG" dirty="0"/>
              <a:t>всяка </a:t>
            </a:r>
            <a:r>
              <a:rPr lang="bg-BG" altLang="bg-BG" dirty="0" smtClean="0"/>
              <a:t>характеристика се </a:t>
            </a:r>
            <a:r>
              <a:rPr lang="bg-BG" altLang="bg-BG" dirty="0"/>
              <a:t>асоциира тегло и броят на ФТ се </a:t>
            </a:r>
            <a:r>
              <a:rPr lang="bg-BG" altLang="bg-BG" dirty="0" smtClean="0"/>
              <a:t>изчислява, </a:t>
            </a:r>
            <a:r>
              <a:rPr lang="bg-BG" altLang="bg-BG" dirty="0"/>
              <a:t>като се умножат броят на елементите по всеки </a:t>
            </a:r>
            <a:r>
              <a:rPr lang="bg-BG" altLang="bg-BG" dirty="0" smtClean="0"/>
              <a:t>ред (тип) </a:t>
            </a:r>
            <a:r>
              <a:rPr lang="bg-BG" altLang="bg-BG" dirty="0"/>
              <a:t>с теглото и се сумират.</a:t>
            </a:r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5458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Функционални </a:t>
            </a:r>
            <a:r>
              <a:rPr lang="bg-BG" altLang="en-US" b="1" dirty="0" smtClean="0"/>
              <a:t>точки (</a:t>
            </a:r>
            <a:r>
              <a:rPr lang="bg-BG" altLang="en-US" b="1" dirty="0"/>
              <a:t>ФТ</a:t>
            </a:r>
            <a:r>
              <a:rPr lang="bg-BG" altLang="en-US" b="1" dirty="0" smtClean="0"/>
              <a:t>) </a:t>
            </a:r>
            <a:r>
              <a:rPr lang="bg-BG" altLang="en-US" sz="1200" b="1" dirty="0" smtClean="0"/>
              <a:t>(2)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r>
              <a:rPr lang="bg-BG" altLang="bg-BG" dirty="0"/>
              <a:t>Броят на ФТ се изменя от сложността на проекта.</a:t>
            </a:r>
          </a:p>
          <a:p>
            <a:r>
              <a:rPr lang="bg-BG" altLang="bg-BG" dirty="0"/>
              <a:t>ФТ могат да се </a:t>
            </a:r>
            <a:r>
              <a:rPr lang="bg-BG" altLang="bg-BG" dirty="0" smtClean="0"/>
              <a:t>използват </a:t>
            </a:r>
            <a:r>
              <a:rPr lang="bg-BG" altLang="bg-BG" dirty="0"/>
              <a:t>за оценката на броят </a:t>
            </a:r>
            <a:r>
              <a:rPr lang="bg-BG" altLang="bg-BG" dirty="0" smtClean="0"/>
              <a:t>РК (редове код) </a:t>
            </a:r>
            <a:r>
              <a:rPr lang="bg-BG" altLang="bg-BG" dirty="0"/>
              <a:t>в зависимост от средния брой РК за </a:t>
            </a:r>
            <a:r>
              <a:rPr lang="bg-BG" altLang="bg-BG" dirty="0" smtClean="0"/>
              <a:t>една ФТ </a:t>
            </a:r>
            <a:r>
              <a:rPr lang="bg-BG" altLang="bg-BG" dirty="0"/>
              <a:t>за даден </a:t>
            </a:r>
            <a:r>
              <a:rPr lang="bg-BG" altLang="bg-BG" dirty="0" smtClean="0"/>
              <a:t>език:</a:t>
            </a:r>
            <a:endParaRPr lang="bg-BG" altLang="bg-BG" dirty="0"/>
          </a:p>
          <a:p>
            <a:pPr lvl="1"/>
            <a:r>
              <a:rPr lang="bg-BG" altLang="bg-BG" sz="2000" dirty="0" err="1"/>
              <a:t>БрРК</a:t>
            </a:r>
            <a:r>
              <a:rPr lang="bg-BG" altLang="bg-BG" sz="2000" dirty="0"/>
              <a:t> = </a:t>
            </a:r>
            <a:r>
              <a:rPr lang="bg-BG" altLang="bg-BG" sz="2000" dirty="0" err="1"/>
              <a:t>СрбрРК</a:t>
            </a:r>
            <a:r>
              <a:rPr lang="bg-BG" altLang="bg-BG" sz="2000" dirty="0"/>
              <a:t> *</a:t>
            </a:r>
            <a:r>
              <a:rPr lang="bg-BG" altLang="bg-BG" sz="2000" dirty="0" err="1"/>
              <a:t>БрФТ</a:t>
            </a:r>
            <a:r>
              <a:rPr lang="bg-BG" altLang="bg-BG" sz="2000" dirty="0"/>
              <a:t>;</a:t>
            </a:r>
          </a:p>
          <a:p>
            <a:pPr lvl="1"/>
            <a:r>
              <a:rPr lang="bg-BG" altLang="bg-BG" sz="2000" dirty="0" err="1"/>
              <a:t>СрбрРК</a:t>
            </a:r>
            <a:r>
              <a:rPr lang="bg-BG" altLang="bg-BG" sz="2000" dirty="0"/>
              <a:t> е коефициент, който зависи от </a:t>
            </a:r>
            <a:r>
              <a:rPr lang="bg-BG" altLang="bg-BG" sz="2000" dirty="0" smtClean="0"/>
              <a:t>езика и </a:t>
            </a:r>
            <a:r>
              <a:rPr lang="bg-BG" altLang="bg-BG" sz="2000" dirty="0"/>
              <a:t>варира от 200-300 за Асемблер до 2-40 за </a:t>
            </a:r>
            <a:r>
              <a:rPr lang="bg-BG" altLang="bg-BG" sz="2000" dirty="0" smtClean="0"/>
              <a:t>език от 4 ниво.</a:t>
            </a:r>
            <a:endParaRPr lang="en-GB" altLang="bg-BG" sz="2000" dirty="0"/>
          </a:p>
          <a:p>
            <a:endParaRPr lang="bg-BG" altLang="bg-BG" dirty="0" smtClean="0"/>
          </a:p>
          <a:p>
            <a:r>
              <a:rPr lang="bg-BG" altLang="bg-BG" dirty="0" smtClean="0"/>
              <a:t>ФТ </a:t>
            </a:r>
            <a:r>
              <a:rPr lang="bg-BG" altLang="bg-BG" dirty="0"/>
              <a:t>са твърде субективни. Те зависят от този, който оценява.</a:t>
            </a:r>
          </a:p>
          <a:p>
            <a:pPr lvl="1"/>
            <a:r>
              <a:rPr lang="bg-BG" altLang="bg-BG" sz="2000" dirty="0"/>
              <a:t>Автоматичното броене на ФТ е невъзможно.</a:t>
            </a:r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6183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/>
              <a:t>Обектни точки (</a:t>
            </a:r>
            <a:r>
              <a:rPr lang="en-US" altLang="en-US" b="1" dirty="0"/>
              <a:t>Object points)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3608" y="1341438"/>
            <a:ext cx="7543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dirty="0"/>
              <a:t>Обектните точки (още наричани </a:t>
            </a:r>
            <a:r>
              <a:rPr lang="en-GB" altLang="bg-BG" dirty="0"/>
              <a:t>application points</a:t>
            </a:r>
            <a:r>
              <a:rPr lang="bg-BG" altLang="bg-BG" dirty="0"/>
              <a:t>) са алтернативна мярка, когато се използват езици </a:t>
            </a:r>
            <a:r>
              <a:rPr lang="bg-BG" altLang="bg-BG" dirty="0" smtClean="0"/>
              <a:t>от 4-то ниво или </a:t>
            </a:r>
            <a:r>
              <a:rPr lang="bg-BG" altLang="bg-BG" dirty="0"/>
              <a:t>подобни.</a:t>
            </a:r>
          </a:p>
          <a:p>
            <a:pPr>
              <a:lnSpc>
                <a:spcPct val="80000"/>
              </a:lnSpc>
            </a:pPr>
            <a:endParaRPr lang="bg-BG" altLang="bg-BG" dirty="0" smtClean="0"/>
          </a:p>
          <a:p>
            <a:pPr>
              <a:lnSpc>
                <a:spcPct val="80000"/>
              </a:lnSpc>
            </a:pPr>
            <a:r>
              <a:rPr lang="bg-BG" altLang="bg-BG" dirty="0" smtClean="0"/>
              <a:t>Обектните </a:t>
            </a:r>
            <a:r>
              <a:rPr lang="bg-BG" altLang="bg-BG" dirty="0"/>
              <a:t>точки и </a:t>
            </a:r>
            <a:r>
              <a:rPr lang="bg-BG" altLang="bg-BG" dirty="0" smtClean="0"/>
              <a:t>класовете/обектите </a:t>
            </a:r>
            <a:r>
              <a:rPr lang="bg-BG" altLang="bg-BG" dirty="0"/>
              <a:t>не са едно и също нещо.</a:t>
            </a:r>
            <a:endParaRPr lang="en-GB" altLang="bg-BG" dirty="0"/>
          </a:p>
          <a:p>
            <a:pPr>
              <a:lnSpc>
                <a:spcPct val="80000"/>
              </a:lnSpc>
            </a:pPr>
            <a:endParaRPr lang="bg-BG" altLang="bg-BG" dirty="0" smtClean="0"/>
          </a:p>
          <a:p>
            <a:pPr>
              <a:lnSpc>
                <a:spcPct val="80000"/>
              </a:lnSpc>
            </a:pPr>
            <a:r>
              <a:rPr lang="bg-BG" altLang="bg-BG" dirty="0" smtClean="0"/>
              <a:t>Броят </a:t>
            </a:r>
            <a:r>
              <a:rPr lang="bg-BG" altLang="bg-BG" dirty="0"/>
              <a:t>на ОТ в програмата е претеглена оценка на:</a:t>
            </a:r>
            <a:endParaRPr lang="en-GB" altLang="bg-BG" dirty="0"/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Броят на изобразените различни екрани;</a:t>
            </a:r>
          </a:p>
          <a:p>
            <a:pPr lvl="1">
              <a:lnSpc>
                <a:spcPct val="80000"/>
              </a:lnSpc>
            </a:pPr>
            <a:r>
              <a:rPr lang="bg-BG" altLang="bg-BG" sz="2000" dirty="0"/>
              <a:t>Брой на </a:t>
            </a:r>
            <a:r>
              <a:rPr lang="bg-BG" altLang="bg-BG" sz="2000" dirty="0" smtClean="0"/>
              <a:t>справките и отчетите, </a:t>
            </a:r>
            <a:r>
              <a:rPr lang="bg-BG" altLang="bg-BG" sz="2000" dirty="0"/>
              <a:t>произведени от </a:t>
            </a:r>
            <a:r>
              <a:rPr lang="bg-BG" altLang="bg-BG" sz="2000" dirty="0" smtClean="0"/>
              <a:t>системата</a:t>
            </a:r>
            <a:r>
              <a:rPr lang="bg-BG" altLang="bg-BG" sz="2000" dirty="0"/>
              <a:t>;</a:t>
            </a:r>
            <a:endParaRPr lang="en-GB" altLang="bg-BG" sz="2000" dirty="0"/>
          </a:p>
          <a:p>
            <a:pPr lvl="1">
              <a:lnSpc>
                <a:spcPct val="80000"/>
              </a:lnSpc>
            </a:pPr>
            <a:r>
              <a:rPr lang="bg-BG" altLang="bg-BG" sz="2000" dirty="0" smtClean="0"/>
              <a:t>Броят </a:t>
            </a:r>
            <a:r>
              <a:rPr lang="bg-BG" altLang="bg-BG" sz="2000" dirty="0"/>
              <a:t>на програмните модули, които трябва да се </a:t>
            </a:r>
            <a:r>
              <a:rPr lang="bg-BG" altLang="bg-BG" sz="2000" dirty="0" smtClean="0"/>
              <a:t>разработят, </a:t>
            </a:r>
            <a:r>
              <a:rPr lang="bg-BG" altLang="bg-BG" sz="2000" dirty="0"/>
              <a:t>за да допълнят кода на базата данни.</a:t>
            </a:r>
            <a:endParaRPr lang="en-GB" altLang="bg-BG" sz="2000" dirty="0"/>
          </a:p>
          <a:p>
            <a:endParaRPr lang="bg-BG" altLang="en-US" sz="1600" dirty="0" smtClean="0"/>
          </a:p>
          <a:p>
            <a:pPr marL="190500" lvl="1" indent="0">
              <a:buNone/>
            </a:pPr>
            <a:endParaRPr lang="bg-BG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19672" y="6333827"/>
            <a:ext cx="3087303" cy="40754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b="1" i="1" dirty="0"/>
              <a:t>Въведение в методологията за управление на проекти на </a:t>
            </a:r>
            <a:r>
              <a:rPr lang="en-US" b="1" i="1" dirty="0"/>
              <a:t>PMI</a:t>
            </a:r>
            <a:endParaRPr lang="bg-BG" b="1" i="1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8064" y="6356176"/>
            <a:ext cx="309151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 smtClean="0"/>
              <a:t>Лекция 5.2:</a:t>
            </a:r>
            <a:r>
              <a:rPr lang="bg-BG" altLang="en-US" dirty="0" smtClean="0"/>
              <a:t> </a:t>
            </a:r>
            <a:r>
              <a:rPr lang="bg-BG" altLang="en-US" dirty="0"/>
              <a:t>Планиране на </a:t>
            </a:r>
            <a:r>
              <a:rPr lang="bg-BG" altLang="en-US" dirty="0" smtClean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427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3860</Words>
  <Application>Microsoft Office PowerPoint</Application>
  <PresentationFormat>On-screen Show (4:3)</PresentationFormat>
  <Paragraphs>505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Formata Regular</vt:lpstr>
      <vt:lpstr>Helvetica</vt:lpstr>
      <vt:lpstr>Symbol</vt:lpstr>
      <vt:lpstr>Times</vt:lpstr>
      <vt:lpstr>Times New Roman</vt:lpstr>
      <vt:lpstr>Wingdings</vt:lpstr>
      <vt:lpstr>FMISPM</vt:lpstr>
      <vt:lpstr>Document</vt:lpstr>
      <vt:lpstr>PowerPoint Presentation</vt:lpstr>
      <vt:lpstr>За връзка с лектора</vt:lpstr>
      <vt:lpstr>Техники за оценяване – компоненти на разходите</vt:lpstr>
      <vt:lpstr>Техники за оценяване – Продуктивност</vt:lpstr>
      <vt:lpstr>Измерване на продуктивността</vt:lpstr>
      <vt:lpstr>Сравнение на продуктивността при мерки тип „редове код“</vt:lpstr>
      <vt:lpstr>Функционални точки (ФТ)</vt:lpstr>
      <vt:lpstr>Функционални точки (ФТ) (2)</vt:lpstr>
      <vt:lpstr>Обектни точки (Object points)</vt:lpstr>
      <vt:lpstr>Оценка на обектните точки</vt:lpstr>
      <vt:lpstr>Оценки за продуктивността</vt:lpstr>
      <vt:lpstr>Качество vs продуктивност</vt:lpstr>
      <vt:lpstr>Техники за оценяване</vt:lpstr>
      <vt:lpstr>Техники за оценяване - видове</vt:lpstr>
      <vt:lpstr>Техники за оценяване - описание</vt:lpstr>
      <vt:lpstr>Методи за оценка</vt:lpstr>
      <vt:lpstr>Оценяване според печалбата</vt:lpstr>
      <vt:lpstr>Оценяване според печалбата (2)</vt:lpstr>
      <vt:lpstr>Оценяване отгоре-надолу  и отдолу-нагоре</vt:lpstr>
      <vt:lpstr>Оценяване отгоре-надолу</vt:lpstr>
      <vt:lpstr>Оценяване отдолу-нагоре</vt:lpstr>
      <vt:lpstr>Алгоритмично моделиране на разходите</vt:lpstr>
      <vt:lpstr>Точност на оценката</vt:lpstr>
      <vt:lpstr>COCOMO модел</vt:lpstr>
      <vt:lpstr>COCOMO 81</vt:lpstr>
      <vt:lpstr>COCOMO 2</vt:lpstr>
      <vt:lpstr>COCOMO 2 подмодели</vt:lpstr>
      <vt:lpstr>Използване на COCOMO 2 подмоделите</vt:lpstr>
      <vt:lpstr>Application composition модел</vt:lpstr>
      <vt:lpstr>Продуктивност в обектни точки</vt:lpstr>
      <vt:lpstr>Early design модел</vt:lpstr>
      <vt:lpstr>Множители в Early design модела</vt:lpstr>
      <vt:lpstr>Reuse модел</vt:lpstr>
      <vt:lpstr>Оценки в Reuse модела</vt:lpstr>
      <vt:lpstr>Post-architecture модел</vt:lpstr>
      <vt:lpstr>Post-architecture модел – експоненциален член</vt:lpstr>
      <vt:lpstr>Post-architecture модел  – мащабни фактори в експонентата</vt:lpstr>
      <vt:lpstr>Post-architecture модел – множители</vt:lpstr>
      <vt:lpstr>Post-architecture модел  – Ефект върху разходите</vt:lpstr>
      <vt:lpstr>Планиране на разходите и времето в проекта</vt:lpstr>
      <vt:lpstr>Продължителност на проекта и подбор на персонал</vt:lpstr>
      <vt:lpstr>Изисквания за подбор на персонала</vt:lpstr>
      <vt:lpstr>Основни компоненти в цената на софтуерния проект</vt:lpstr>
      <vt:lpstr>Заключение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325</cp:revision>
  <cp:lastPrinted>2001-08-30T21:48:01Z</cp:lastPrinted>
  <dcterms:created xsi:type="dcterms:W3CDTF">2001-07-30T14:50:21Z</dcterms:created>
  <dcterms:modified xsi:type="dcterms:W3CDTF">2021-01-25T15:26:40Z</dcterms:modified>
</cp:coreProperties>
</file>